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50"/>
  </p:notesMasterIdLst>
  <p:handoutMasterIdLst>
    <p:handoutMasterId r:id="rId51"/>
  </p:handoutMasterIdLst>
  <p:sldIdLst>
    <p:sldId id="256" r:id="rId2"/>
    <p:sldId id="292" r:id="rId3"/>
    <p:sldId id="257" r:id="rId4"/>
    <p:sldId id="293" r:id="rId5"/>
    <p:sldId id="294" r:id="rId6"/>
    <p:sldId id="295" r:id="rId7"/>
    <p:sldId id="297" r:id="rId8"/>
    <p:sldId id="296" r:id="rId9"/>
    <p:sldId id="298" r:id="rId10"/>
    <p:sldId id="299" r:id="rId11"/>
    <p:sldId id="301" r:id="rId12"/>
    <p:sldId id="302" r:id="rId13"/>
    <p:sldId id="300" r:id="rId14"/>
    <p:sldId id="305" r:id="rId15"/>
    <p:sldId id="303" r:id="rId16"/>
    <p:sldId id="304" r:id="rId17"/>
    <p:sldId id="306" r:id="rId18"/>
    <p:sldId id="307" r:id="rId19"/>
    <p:sldId id="309" r:id="rId20"/>
    <p:sldId id="310" r:id="rId21"/>
    <p:sldId id="311" r:id="rId22"/>
    <p:sldId id="312" r:id="rId23"/>
    <p:sldId id="314" r:id="rId24"/>
    <p:sldId id="313" r:id="rId25"/>
    <p:sldId id="315" r:id="rId26"/>
    <p:sldId id="316" r:id="rId27"/>
    <p:sldId id="318" r:id="rId28"/>
    <p:sldId id="317"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08" r:id="rId47"/>
    <p:sldId id="277" r:id="rId48"/>
    <p:sldId id="278"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9B8BB"/>
    <a:srgbClr val="E5E8E8"/>
    <a:srgbClr val="822980"/>
    <a:srgbClr val="B9B9BB"/>
    <a:srgbClr val="B6B8BB"/>
    <a:srgbClr val="87898B"/>
    <a:srgbClr val="CCCCCC"/>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6" autoAdjust="0"/>
    <p:restoredTop sz="88727" autoAdjust="0"/>
  </p:normalViewPr>
  <p:slideViewPr>
    <p:cSldViewPr snapToGrid="0">
      <p:cViewPr varScale="1">
        <p:scale>
          <a:sx n="87" d="100"/>
          <a:sy n="87" d="100"/>
        </p:scale>
        <p:origin x="-798" y="-78"/>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11/5/2014</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11/5/2014</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481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marL="39688">
              <a:spcBef>
                <a:spcPts val="413"/>
              </a:spcBef>
            </a:pPr>
            <a:r>
              <a:rPr lang="en-US">
                <a:solidFill>
                  <a:srgbClr val="000000"/>
                </a:solidFill>
                <a:latin typeface="Arial" pitchFamily="34" charset="0"/>
                <a:cs typeface="Arial" pitchFamily="34" charset="0"/>
                <a:sym typeface="Arial" pitchFamily="34" charset="0"/>
              </a:rPr>
              <a:t>From PPK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Slide Image Placeholder 1"/>
          <p:cNvSpPr>
            <a:spLocks noGrp="1" noRot="1" noChangeAspect="1" noTextEdit="1"/>
          </p:cNvSpPr>
          <p:nvPr>
            <p:ph type="sldImg"/>
          </p:nvPr>
        </p:nvSpPr>
        <p:spPr>
          <a:ln/>
        </p:spPr>
      </p:sp>
      <p:sp>
        <p:nvSpPr>
          <p:cNvPr id="302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smtClean="0">
              <a:ea typeface="Times New Roman (Hebrew)" pitchFamily="18" charset="0"/>
              <a:cs typeface="Times New Roman (Hebrew)" pitchFamily="18" charset="0"/>
            </a:endParaRPr>
          </a:p>
        </p:txBody>
      </p:sp>
      <p:sp>
        <p:nvSpPr>
          <p:cNvPr id="302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E92EEACB-728C-46DF-A2C4-8F968E375C85}" type="slidenum">
              <a:rPr lang="he-IL" sz="1200" smtClean="0">
                <a:latin typeface="Times New Roman" pitchFamily="18" charset="0"/>
              </a:rPr>
              <a:pPr eaLnBrk="1" hangingPunct="1"/>
              <a:t>11</a:t>
            </a:fld>
            <a:endParaRPr lang="en-US" sz="120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Image Placeholder 1"/>
          <p:cNvSpPr>
            <a:spLocks noGrp="1" noRot="1" noChangeAspect="1" noTextEdit="1"/>
          </p:cNvSpPr>
          <p:nvPr>
            <p:ph type="sldImg"/>
          </p:nvPr>
        </p:nvSpPr>
        <p:spPr>
          <a:ln/>
        </p:spPr>
      </p:sp>
      <p:sp>
        <p:nvSpPr>
          <p:cNvPr id="305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Times New Roman (Hebrew)" pitchFamily="18" charset="0"/>
              <a:cs typeface="Times New Roman (Hebrew)" pitchFamily="18" charset="0"/>
            </a:endParaRPr>
          </a:p>
        </p:txBody>
      </p:sp>
      <p:sp>
        <p:nvSpPr>
          <p:cNvPr id="305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E4213B0C-E12E-4BBD-AE04-7F8086C920AB}" type="slidenum">
              <a:rPr lang="he-IL" sz="1200" smtClean="0">
                <a:latin typeface="Times New Roman" pitchFamily="18" charset="0"/>
              </a:rPr>
              <a:pPr eaLnBrk="1" hangingPunct="1"/>
              <a:t>12</a:t>
            </a:fld>
            <a:endParaRPr lang="en-US" sz="120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30435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34" r:id="rId2"/>
    <p:sldLayoutId id="2147483833" r:id="rId3"/>
    <p:sldLayoutId id="2147483837" r:id="rId4"/>
    <p:sldLayoutId id="2147483809" r:id="rId5"/>
    <p:sldLayoutId id="2147483839" r:id="rId6"/>
    <p:sldLayoutId id="2147483823" r:id="rId7"/>
    <p:sldLayoutId id="2147483824" r:id="rId8"/>
    <p:sldLayoutId id="2147483825" r:id="rId9"/>
    <p:sldLayoutId id="2147483840" r:id="rId10"/>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jquery.com/"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332155" y="2319848"/>
            <a:ext cx="6858000" cy="1206484"/>
          </a:xfrm>
        </p:spPr>
        <p:txBody>
          <a:bodyPr/>
          <a:lstStyle/>
          <a:p>
            <a:r>
              <a:rPr lang="en-US" sz="6000" dirty="0" smtClean="0"/>
              <a:t>JQuery</a:t>
            </a:r>
            <a:r>
              <a:rPr lang="en-US" dirty="0" smtClean="0"/>
              <a:t/>
            </a:r>
            <a:br>
              <a:rPr lang="en-US" dirty="0" smtClean="0"/>
            </a:br>
            <a:r>
              <a:rPr lang="en-US" dirty="0" smtClean="0"/>
              <a:t> </a:t>
            </a:r>
            <a:endParaRPr lang="en-US" sz="3200" dirty="0"/>
          </a:p>
        </p:txBody>
      </p:sp>
    </p:spTree>
    <p:extLst>
      <p:ext uri="{BB962C8B-B14F-4D97-AF65-F5344CB8AC3E}">
        <p14:creationId xmlns:p14="http://schemas.microsoft.com/office/powerpoint/2010/main" val="564679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p:cNvSpPr>
          <p:nvPr/>
        </p:nvSpPr>
        <p:spPr bwMode="auto">
          <a:xfrm>
            <a:off x="1458685" y="2661012"/>
            <a:ext cx="723519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dirty="0">
                <a:solidFill>
                  <a:schemeClr val="tx1"/>
                </a:solidFill>
                <a:ea typeface="Courier" charset="0"/>
                <a:cs typeface="Courier" charset="0"/>
              </a:rPr>
              <a:t>var x = $(window).width();</a:t>
            </a:r>
          </a:p>
          <a:p>
            <a:r>
              <a:rPr lang="en-US" dirty="0">
                <a:solidFill>
                  <a:schemeClr val="tx1"/>
                </a:solidFill>
                <a:ea typeface="Courier" charset="0"/>
                <a:cs typeface="Courier" charset="0"/>
              </a:rPr>
              <a:t>var y = $(window).height();</a:t>
            </a:r>
          </a:p>
        </p:txBody>
      </p:sp>
      <p:sp>
        <p:nvSpPr>
          <p:cNvPr id="35842" name="Rectangle 2"/>
          <p:cNvSpPr>
            <a:spLocks noGrp="1" noChangeArrowheads="1"/>
          </p:cNvSpPr>
          <p:nvPr>
            <p:ph type="title"/>
          </p:nvPr>
        </p:nvSpPr>
        <p:spPr>
          <a:xfrm>
            <a:off x="1589315" y="1552167"/>
            <a:ext cx="7772400" cy="1311593"/>
          </a:xfrm>
          <a:ln/>
        </p:spPr>
        <p:txBody>
          <a:bodyPr/>
          <a:lstStyle/>
          <a:p>
            <a:r>
              <a:rPr lang="en-US" dirty="0" smtClean="0"/>
              <a:t>jQuery Scripting</a:t>
            </a:r>
            <a:endParaRPr lang="en-US" dirty="0"/>
          </a:p>
        </p:txBody>
      </p:sp>
    </p:spTree>
    <p:extLst>
      <p:ext uri="{BB962C8B-B14F-4D97-AF65-F5344CB8AC3E}">
        <p14:creationId xmlns:p14="http://schemas.microsoft.com/office/powerpoint/2010/main" val="122801182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685800" y="304800"/>
            <a:ext cx="7848600" cy="14287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p>
            <a:pPr marL="342900" indent="-342900" algn="ctr" eaLnBrk="0" hangingPunct="0">
              <a:lnSpc>
                <a:spcPct val="150000"/>
              </a:lnSpc>
              <a:spcBef>
                <a:spcPct val="20000"/>
              </a:spcBef>
              <a:spcAft>
                <a:spcPct val="20000"/>
              </a:spcAft>
              <a:buClr>
                <a:srgbClr val="FF9900"/>
              </a:buClr>
              <a:buSzPct val="90000"/>
              <a:defRPr/>
            </a:pPr>
            <a:r>
              <a:rPr lang="en-US" sz="3200" b="1" kern="0" dirty="0">
                <a:solidFill>
                  <a:schemeClr val="accent2"/>
                </a:solidFill>
                <a:cs typeface="Consolas" pitchFamily="49" charset="0"/>
              </a:rPr>
              <a:t>Download the latest version from</a:t>
            </a:r>
            <a:r>
              <a:rPr lang="en-US" sz="3200" b="1" kern="0" dirty="0">
                <a:solidFill>
                  <a:schemeClr val="bg2">
                    <a:lumMod val="75000"/>
                  </a:schemeClr>
                </a:solidFill>
                <a:cs typeface="Consolas" pitchFamily="49" charset="0"/>
              </a:rPr>
              <a:t/>
            </a:r>
            <a:br>
              <a:rPr lang="en-US" sz="3200" b="1" kern="0" dirty="0">
                <a:solidFill>
                  <a:schemeClr val="bg2">
                    <a:lumMod val="75000"/>
                  </a:schemeClr>
                </a:solidFill>
                <a:cs typeface="Consolas" pitchFamily="49" charset="0"/>
              </a:rPr>
            </a:br>
            <a:r>
              <a:rPr lang="en-US" sz="3200" b="1" u="sng" kern="0" dirty="0">
                <a:solidFill>
                  <a:schemeClr val="accent6">
                    <a:lumMod val="60000"/>
                    <a:lumOff val="40000"/>
                  </a:schemeClr>
                </a:solidFill>
                <a:cs typeface="Consolas" pitchFamily="49" charset="0"/>
                <a:hlinkClick r:id="rId3"/>
              </a:rPr>
              <a:t>http://jquery.com</a:t>
            </a:r>
            <a:endParaRPr lang="en-US" sz="3200" b="1" u="sng" kern="0" dirty="0">
              <a:solidFill>
                <a:schemeClr val="accent6">
                  <a:lumMod val="60000"/>
                  <a:lumOff val="40000"/>
                </a:schemeClr>
              </a:solidFill>
              <a:cs typeface="Consolas" pitchFamily="49" charset="0"/>
            </a:endParaRPr>
          </a:p>
          <a:p>
            <a:pPr marL="342900" indent="-342900" algn="ctr" eaLnBrk="0" hangingPunct="0">
              <a:lnSpc>
                <a:spcPct val="150000"/>
              </a:lnSpc>
              <a:spcBef>
                <a:spcPct val="20000"/>
              </a:spcBef>
              <a:spcAft>
                <a:spcPct val="20000"/>
              </a:spcAft>
              <a:buClr>
                <a:srgbClr val="FF9900"/>
              </a:buClr>
              <a:buSzPct val="90000"/>
              <a:defRPr/>
            </a:pPr>
            <a:endParaRPr lang="en-US" sz="3200" b="1" u="sng" kern="0" dirty="0">
              <a:solidFill>
                <a:schemeClr val="accent6">
                  <a:lumMod val="60000"/>
                  <a:lumOff val="40000"/>
                </a:schemeClr>
              </a:solidFill>
              <a:cs typeface="Consolas" pitchFamily="49" charset="0"/>
            </a:endParaRPr>
          </a:p>
          <a:p>
            <a:pPr marL="342900" indent="-342900" algn="ctr" eaLnBrk="0" hangingPunct="0">
              <a:lnSpc>
                <a:spcPct val="150000"/>
              </a:lnSpc>
              <a:spcBef>
                <a:spcPct val="20000"/>
              </a:spcBef>
              <a:spcAft>
                <a:spcPct val="20000"/>
              </a:spcAft>
              <a:buClr>
                <a:srgbClr val="FF9900"/>
              </a:buClr>
              <a:buSzPct val="90000"/>
              <a:defRPr/>
            </a:pPr>
            <a:endParaRPr lang="en-US" sz="3200" b="1" u="sng" kern="0" dirty="0">
              <a:solidFill>
                <a:schemeClr val="accent6">
                  <a:lumMod val="60000"/>
                  <a:lumOff val="40000"/>
                </a:schemeClr>
              </a:solidFill>
              <a:cs typeface="Consolas" pitchFamily="49" charset="0"/>
            </a:endParaRPr>
          </a:p>
          <a:p>
            <a:pPr marL="342900" indent="-342900" algn="ctr" eaLnBrk="0" hangingPunct="0">
              <a:lnSpc>
                <a:spcPct val="150000"/>
              </a:lnSpc>
              <a:spcBef>
                <a:spcPct val="20000"/>
              </a:spcBef>
              <a:spcAft>
                <a:spcPct val="20000"/>
              </a:spcAft>
              <a:buClr>
                <a:srgbClr val="FF9900"/>
              </a:buClr>
              <a:buSzPct val="90000"/>
              <a:defRPr/>
            </a:pPr>
            <a:endParaRPr lang="en-US" sz="1200" b="1" u="sng" kern="0" dirty="0">
              <a:solidFill>
                <a:schemeClr val="accent6">
                  <a:lumMod val="60000"/>
                  <a:lumOff val="40000"/>
                </a:schemeClr>
              </a:solidFill>
              <a:cs typeface="Consolas" pitchFamily="49" charset="0"/>
            </a:endParaRPr>
          </a:p>
        </p:txBody>
      </p:sp>
      <p:pic>
        <p:nvPicPr>
          <p:cNvPr id="20173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885950"/>
            <a:ext cx="6019800" cy="3006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778479"/>
      </p:ext>
    </p:extLst>
  </p:cSld>
  <p:clrMapOvr>
    <a:masterClrMapping/>
  </p:clrMapOvr>
  <p:transition advTm="1184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txBox="1">
            <a:spLocks/>
          </p:cNvSpPr>
          <p:nvPr/>
        </p:nvSpPr>
        <p:spPr bwMode="auto">
          <a:xfrm>
            <a:off x="609600" y="1102179"/>
            <a:ext cx="7924800" cy="8001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marL="742950" lvl="1" indent="-285750" algn="ctr" eaLnBrk="0" hangingPunct="0">
              <a:lnSpc>
                <a:spcPct val="115000"/>
              </a:lnSpc>
              <a:spcBef>
                <a:spcPct val="20000"/>
              </a:spcBef>
              <a:spcAft>
                <a:spcPct val="20000"/>
              </a:spcAft>
              <a:buClr>
                <a:srgbClr val="CC3300"/>
              </a:buClr>
              <a:defRPr/>
            </a:pPr>
            <a:r>
              <a:rPr lang="en-US" sz="3600" kern="0" dirty="0">
                <a:solidFill>
                  <a:schemeClr val="tx1"/>
                </a:solidFill>
                <a:latin typeface="Consolas" pitchFamily="49" charset="0"/>
                <a:cs typeface="Consolas" pitchFamily="49" charset="0"/>
              </a:rPr>
              <a:t>&lt;script </a:t>
            </a:r>
            <a:r>
              <a:rPr lang="en-US" sz="3600" kern="0" dirty="0" err="1">
                <a:solidFill>
                  <a:schemeClr val="tx1"/>
                </a:solidFill>
                <a:latin typeface="Consolas" pitchFamily="49" charset="0"/>
                <a:cs typeface="Consolas" pitchFamily="49" charset="0"/>
              </a:rPr>
              <a:t>src</a:t>
            </a:r>
            <a:r>
              <a:rPr lang="en-US" sz="3600" kern="0" dirty="0">
                <a:solidFill>
                  <a:schemeClr val="tx1"/>
                </a:solidFill>
                <a:latin typeface="Consolas" pitchFamily="49" charset="0"/>
                <a:cs typeface="Consolas" pitchFamily="49" charset="0"/>
              </a:rPr>
              <a:t>=“</a:t>
            </a:r>
            <a:r>
              <a:rPr lang="en-US" sz="3600" kern="0" dirty="0">
                <a:solidFill>
                  <a:srgbClr val="F68521"/>
                </a:solidFill>
                <a:latin typeface="Consolas" pitchFamily="49" charset="0"/>
                <a:cs typeface="Consolas" pitchFamily="49" charset="0"/>
              </a:rPr>
              <a:t>jquery.js</a:t>
            </a:r>
            <a:r>
              <a:rPr lang="en-US" sz="3600" kern="0" dirty="0">
                <a:solidFill>
                  <a:schemeClr val="tx1"/>
                </a:solidFill>
                <a:latin typeface="Consolas" pitchFamily="49" charset="0"/>
                <a:cs typeface="Consolas" pitchFamily="49" charset="0"/>
              </a:rPr>
              <a:t>”/&gt;</a:t>
            </a:r>
          </a:p>
        </p:txBody>
      </p:sp>
      <p:sp>
        <p:nvSpPr>
          <p:cNvPr id="8" name="Content Placeholder 1"/>
          <p:cNvSpPr txBox="1">
            <a:spLocks/>
          </p:cNvSpPr>
          <p:nvPr/>
        </p:nvSpPr>
        <p:spPr bwMode="auto">
          <a:xfrm>
            <a:off x="217714" y="244929"/>
            <a:ext cx="8458200" cy="857250"/>
          </a:xfrm>
          <a:prstGeom prst="rect">
            <a:avLst/>
          </a:prstGeom>
          <a:noFill/>
          <a:ln w="9525">
            <a:noFill/>
            <a:miter lim="800000"/>
            <a:headEnd/>
            <a:tailEnd/>
          </a:ln>
        </p:spPr>
        <p:txBody>
          <a:bodyPr/>
          <a:lstStyle/>
          <a:p>
            <a:pPr marL="342900" indent="-342900" algn="ctr" eaLnBrk="0" hangingPunct="0">
              <a:lnSpc>
                <a:spcPct val="115000"/>
              </a:lnSpc>
              <a:spcBef>
                <a:spcPct val="20000"/>
              </a:spcBef>
              <a:spcAft>
                <a:spcPct val="20000"/>
              </a:spcAft>
              <a:buClr>
                <a:srgbClr val="FF9900"/>
              </a:buClr>
              <a:buSzPct val="90000"/>
              <a:buFont typeface="Wingdings" pitchFamily="2" charset="2"/>
              <a:buNone/>
              <a:defRPr/>
            </a:pPr>
            <a:r>
              <a:rPr lang="en-US" sz="3200" b="1" kern="0" dirty="0">
                <a:solidFill>
                  <a:schemeClr val="accent2"/>
                </a:solidFill>
                <a:latin typeface="+mn-lt"/>
                <a:cs typeface="Consolas" pitchFamily="49" charset="0"/>
              </a:rPr>
              <a:t>Reference it in your markup</a:t>
            </a:r>
          </a:p>
          <a:p>
            <a:pPr marL="342900" indent="-342900" algn="ctr" eaLnBrk="0" hangingPunct="0">
              <a:lnSpc>
                <a:spcPct val="115000"/>
              </a:lnSpc>
              <a:spcBef>
                <a:spcPct val="20000"/>
              </a:spcBef>
              <a:spcAft>
                <a:spcPct val="20000"/>
              </a:spcAft>
              <a:buClr>
                <a:srgbClr val="FF9900"/>
              </a:buClr>
              <a:buSzPct val="90000"/>
              <a:buFont typeface="Wingdings" pitchFamily="2" charset="2"/>
              <a:buNone/>
              <a:defRPr/>
            </a:pPr>
            <a:endParaRPr lang="en-US" sz="1200" b="1" kern="0" dirty="0">
              <a:solidFill>
                <a:schemeClr val="bg2">
                  <a:lumMod val="75000"/>
                </a:schemeClr>
              </a:solidFill>
              <a:latin typeface="Consolas" pitchFamily="49" charset="0"/>
              <a:cs typeface="Consolas" pitchFamily="49" charset="0"/>
            </a:endParaRPr>
          </a:p>
        </p:txBody>
      </p:sp>
      <p:sp>
        <p:nvSpPr>
          <p:cNvPr id="7" name="Content Placeholder 1"/>
          <p:cNvSpPr txBox="1">
            <a:spLocks/>
          </p:cNvSpPr>
          <p:nvPr/>
        </p:nvSpPr>
        <p:spPr bwMode="auto">
          <a:xfrm>
            <a:off x="609600" y="2362200"/>
            <a:ext cx="8153400" cy="21336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marL="0" lvl="1" eaLnBrk="0" hangingPunct="0">
              <a:lnSpc>
                <a:spcPct val="115000"/>
              </a:lnSpc>
              <a:spcBef>
                <a:spcPct val="20000"/>
              </a:spcBef>
              <a:spcAft>
                <a:spcPct val="20000"/>
              </a:spcAft>
              <a:buClr>
                <a:srgbClr val="CC3300"/>
              </a:buClr>
              <a:defRPr/>
            </a:pPr>
            <a:r>
              <a:rPr lang="en-US" sz="2800" kern="0" dirty="0">
                <a:solidFill>
                  <a:schemeClr val="tx1"/>
                </a:solidFill>
                <a:latin typeface="Consolas" pitchFamily="49" charset="0"/>
                <a:cs typeface="Consolas" pitchFamily="49" charset="0"/>
              </a:rPr>
              <a:t>&lt;script </a:t>
            </a:r>
            <a:r>
              <a:rPr lang="en-US" sz="2800" kern="0" dirty="0" err="1">
                <a:solidFill>
                  <a:schemeClr val="tx1"/>
                </a:solidFill>
                <a:latin typeface="Consolas" pitchFamily="49" charset="0"/>
                <a:cs typeface="Consolas" pitchFamily="49" charset="0"/>
              </a:rPr>
              <a:t>src</a:t>
            </a:r>
            <a:r>
              <a:rPr lang="en-US" sz="2800" kern="0" dirty="0">
                <a:solidFill>
                  <a:schemeClr val="tx1"/>
                </a:solidFill>
                <a:latin typeface="Consolas" pitchFamily="49" charset="0"/>
                <a:cs typeface="Consolas" pitchFamily="49" charset="0"/>
              </a:rPr>
              <a:t>=“http://ajax.googleapis.com/</a:t>
            </a:r>
            <a:br>
              <a:rPr lang="en-US" sz="2800" kern="0" dirty="0">
                <a:solidFill>
                  <a:schemeClr val="tx1"/>
                </a:solidFill>
                <a:latin typeface="Consolas" pitchFamily="49" charset="0"/>
                <a:cs typeface="Consolas" pitchFamily="49" charset="0"/>
              </a:rPr>
            </a:br>
            <a:r>
              <a:rPr lang="en-US" sz="2800" kern="0" dirty="0">
                <a:solidFill>
                  <a:schemeClr val="tx1"/>
                </a:solidFill>
                <a:latin typeface="Consolas" pitchFamily="49" charset="0"/>
                <a:cs typeface="Consolas" pitchFamily="49" charset="0"/>
              </a:rPr>
              <a:t>			</a:t>
            </a:r>
            <a:r>
              <a:rPr lang="en-US" sz="2800" kern="0" dirty="0" err="1">
                <a:solidFill>
                  <a:schemeClr val="tx1"/>
                </a:solidFill>
                <a:latin typeface="Consolas" pitchFamily="49" charset="0"/>
                <a:cs typeface="Consolas" pitchFamily="49" charset="0"/>
              </a:rPr>
              <a:t>ajax</a:t>
            </a:r>
            <a:r>
              <a:rPr lang="en-US" sz="2800" kern="0" dirty="0">
                <a:solidFill>
                  <a:schemeClr val="tx1"/>
                </a:solidFill>
                <a:latin typeface="Consolas" pitchFamily="49" charset="0"/>
                <a:cs typeface="Consolas" pitchFamily="49" charset="0"/>
              </a:rPr>
              <a:t>/</a:t>
            </a:r>
            <a:r>
              <a:rPr lang="en-US" sz="2800" kern="0" dirty="0" err="1">
                <a:solidFill>
                  <a:schemeClr val="tx1"/>
                </a:solidFill>
                <a:latin typeface="Consolas" pitchFamily="49" charset="0"/>
                <a:cs typeface="Consolas" pitchFamily="49" charset="0"/>
              </a:rPr>
              <a:t>libs</a:t>
            </a:r>
            <a:r>
              <a:rPr lang="en-US" sz="2800" kern="0" dirty="0">
                <a:solidFill>
                  <a:schemeClr val="tx1"/>
                </a:solidFill>
                <a:latin typeface="Consolas" pitchFamily="49" charset="0"/>
                <a:cs typeface="Consolas" pitchFamily="49" charset="0"/>
              </a:rPr>
              <a:t>/</a:t>
            </a:r>
            <a:r>
              <a:rPr lang="en-US" sz="2800" kern="0" dirty="0" err="1">
                <a:solidFill>
                  <a:schemeClr val="tx1"/>
                </a:solidFill>
                <a:latin typeface="Consolas" pitchFamily="49" charset="0"/>
                <a:cs typeface="Consolas" pitchFamily="49" charset="0"/>
              </a:rPr>
              <a:t>jquery</a:t>
            </a:r>
            <a:r>
              <a:rPr lang="en-US" sz="2800" kern="0" dirty="0">
                <a:solidFill>
                  <a:schemeClr val="tx1"/>
                </a:solidFill>
                <a:latin typeface="Consolas" pitchFamily="49" charset="0"/>
                <a:cs typeface="Consolas" pitchFamily="49" charset="0"/>
              </a:rPr>
              <a:t>/1.2.6/</a:t>
            </a:r>
            <a:br>
              <a:rPr lang="en-US" sz="2800" kern="0" dirty="0">
                <a:solidFill>
                  <a:schemeClr val="tx1"/>
                </a:solidFill>
                <a:latin typeface="Consolas" pitchFamily="49" charset="0"/>
                <a:cs typeface="Consolas" pitchFamily="49" charset="0"/>
              </a:rPr>
            </a:br>
            <a:r>
              <a:rPr lang="en-US" sz="2800" kern="0" dirty="0">
                <a:solidFill>
                  <a:schemeClr val="tx1"/>
                </a:solidFill>
                <a:latin typeface="Consolas" pitchFamily="49" charset="0"/>
                <a:cs typeface="Consolas" pitchFamily="49" charset="0"/>
              </a:rPr>
              <a:t>			</a:t>
            </a:r>
            <a:r>
              <a:rPr lang="en-US" sz="2800" kern="0" dirty="0" err="1">
                <a:solidFill>
                  <a:schemeClr val="tx1"/>
                </a:solidFill>
                <a:latin typeface="Consolas" pitchFamily="49" charset="0"/>
                <a:cs typeface="Consolas" pitchFamily="49" charset="0"/>
              </a:rPr>
              <a:t>jquery.min.js</a:t>
            </a:r>
            <a:r>
              <a:rPr lang="en-US" sz="2800" kern="0" dirty="0">
                <a:solidFill>
                  <a:schemeClr val="tx1"/>
                </a:solidFill>
                <a:latin typeface="Consolas" pitchFamily="49" charset="0"/>
                <a:cs typeface="Consolas" pitchFamily="49" charset="0"/>
              </a:rPr>
              <a:t>”&gt;</a:t>
            </a:r>
            <a:br>
              <a:rPr lang="en-US" sz="2800" kern="0" dirty="0">
                <a:solidFill>
                  <a:schemeClr val="tx1"/>
                </a:solidFill>
                <a:latin typeface="Consolas" pitchFamily="49" charset="0"/>
                <a:cs typeface="Consolas" pitchFamily="49" charset="0"/>
              </a:rPr>
            </a:br>
            <a:r>
              <a:rPr lang="en-US" sz="2800" kern="0" dirty="0">
                <a:solidFill>
                  <a:schemeClr val="tx1"/>
                </a:solidFill>
                <a:latin typeface="Consolas" pitchFamily="49" charset="0"/>
                <a:cs typeface="Consolas" pitchFamily="49" charset="0"/>
              </a:rPr>
              <a:t>&lt;/script&gt;</a:t>
            </a:r>
          </a:p>
        </p:txBody>
      </p:sp>
    </p:spTree>
    <p:extLst>
      <p:ext uri="{BB962C8B-B14F-4D97-AF65-F5344CB8AC3E}">
        <p14:creationId xmlns:p14="http://schemas.microsoft.com/office/powerpoint/2010/main" val="393162536"/>
      </p:ext>
    </p:extLst>
  </p:cSld>
  <p:clrMapOvr>
    <a:masterClrMapping/>
  </p:clrMapOvr>
  <p:transition advTm="18455"/>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87542"/>
          </a:xfrm>
        </p:spPr>
        <p:txBody>
          <a:bodyPr/>
          <a:lstStyle/>
          <a:p>
            <a:r>
              <a:rPr lang="en-US" kern="0" dirty="0">
                <a:cs typeface="Consolas" pitchFamily="49" charset="0"/>
              </a:rPr>
              <a:t>The Magic </a:t>
            </a:r>
            <a:r>
              <a:rPr lang="en-US" kern="0" dirty="0">
                <a:solidFill>
                  <a:srgbClr val="F68521"/>
                </a:solidFill>
                <a:cs typeface="Consolas" pitchFamily="49" charset="0"/>
              </a:rPr>
              <a:t>$()</a:t>
            </a:r>
            <a:r>
              <a:rPr lang="en-US" kern="0" dirty="0">
                <a:solidFill>
                  <a:schemeClr val="bg2">
                    <a:lumMod val="75000"/>
                  </a:schemeClr>
                </a:solidFill>
                <a:cs typeface="Consolas" pitchFamily="49" charset="0"/>
              </a:rPr>
              <a:t> </a:t>
            </a:r>
            <a:r>
              <a:rPr lang="en-US" kern="0" dirty="0">
                <a:cs typeface="Consolas" pitchFamily="49" charset="0"/>
              </a:rPr>
              <a:t>function</a:t>
            </a:r>
            <a:r>
              <a:rPr lang="en-US" kern="0" dirty="0">
                <a:solidFill>
                  <a:schemeClr val="bg2">
                    <a:lumMod val="75000"/>
                  </a:schemeClr>
                </a:solidFill>
                <a:cs typeface="Consolas" pitchFamily="49" charset="0"/>
              </a:rPr>
              <a:t/>
            </a:r>
            <a:br>
              <a:rPr lang="en-US" kern="0" dirty="0">
                <a:solidFill>
                  <a:schemeClr val="bg2">
                    <a:lumMod val="75000"/>
                  </a:schemeClr>
                </a:solidFill>
                <a:cs typeface="Consolas" pitchFamily="49" charset="0"/>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68" y="1028700"/>
            <a:ext cx="15049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25" y="1020536"/>
            <a:ext cx="16668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935" y="2181906"/>
            <a:ext cx="17907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716" y="2003653"/>
            <a:ext cx="24098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263" y="3069091"/>
            <a:ext cx="5473474" cy="1405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708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589570"/>
          </a:xfrm>
        </p:spPr>
        <p:txBody>
          <a:bodyPr/>
          <a:lstStyle/>
          <a:p>
            <a:r>
              <a:rPr lang="en-US" dirty="0"/>
              <a:t>jQuery: Getting started</a:t>
            </a:r>
          </a:p>
        </p:txBody>
      </p:sp>
      <p:sp>
        <p:nvSpPr>
          <p:cNvPr id="3" name="TextBox 2"/>
          <p:cNvSpPr txBox="1"/>
          <p:nvPr/>
        </p:nvSpPr>
        <p:spPr>
          <a:xfrm>
            <a:off x="283028" y="1132114"/>
            <a:ext cx="8577943" cy="3170099"/>
          </a:xfrm>
          <a:prstGeom prst="rect">
            <a:avLst/>
          </a:prstGeom>
          <a:noFill/>
        </p:spPr>
        <p:txBody>
          <a:bodyPr wrap="square" rtlCol="0">
            <a:spAutoFit/>
          </a:bodyPr>
          <a:lstStyle/>
          <a:p>
            <a:pPr marL="342900" indent="-342900">
              <a:buFont typeface="Wingdings" pitchFamily="2" charset="2"/>
              <a:buChar char="§"/>
            </a:pPr>
            <a:r>
              <a:rPr lang="en-US" sz="2000" b="1" dirty="0"/>
              <a:t>To start, we need a copy of the jQuery library and include </a:t>
            </a:r>
            <a:r>
              <a:rPr lang="en-US" sz="2000" b="1" dirty="0" smtClean="0"/>
              <a:t>a reference </a:t>
            </a:r>
            <a:r>
              <a:rPr lang="en-US" sz="2000" b="1" dirty="0"/>
              <a:t>to it on our webpage </a:t>
            </a:r>
            <a:r>
              <a:rPr lang="en-US" sz="2000" b="1" dirty="0" smtClean="0"/>
              <a:t>–</a:t>
            </a:r>
          </a:p>
          <a:p>
            <a:endParaRPr lang="en-US" sz="2000" b="1" dirty="0"/>
          </a:p>
          <a:p>
            <a:r>
              <a:rPr lang="en-US" sz="2000" b="1" dirty="0"/>
              <a:t>1. Download a copy from [ http://jquery.com ]</a:t>
            </a:r>
          </a:p>
          <a:p>
            <a:r>
              <a:rPr lang="en-US" sz="2000" dirty="0"/>
              <a:t>&lt;script src="path to the local jQuery file"&gt;&lt;/script</a:t>
            </a:r>
            <a:r>
              <a:rPr lang="en-US" sz="2000" dirty="0" smtClean="0"/>
              <a:t>&gt;</a:t>
            </a:r>
          </a:p>
          <a:p>
            <a:endParaRPr lang="en-US" sz="2000" dirty="0"/>
          </a:p>
          <a:p>
            <a:r>
              <a:rPr lang="en-US" sz="2000" b="1" dirty="0" smtClean="0"/>
              <a:t>OR</a:t>
            </a:r>
          </a:p>
          <a:p>
            <a:endParaRPr lang="en-US" sz="2000" b="1" dirty="0"/>
          </a:p>
          <a:p>
            <a:r>
              <a:rPr lang="en-US" sz="2000" b="1" dirty="0"/>
              <a:t>2. Let Google host it for you</a:t>
            </a:r>
          </a:p>
          <a:p>
            <a:r>
              <a:rPr lang="en-US" sz="2000" dirty="0"/>
              <a:t>&lt;script src=https://ajax.googleapis.com/ajax/libs/jquery/1.7.2/jquery.min.js/&gt;</a:t>
            </a:r>
            <a:endParaRPr lang="en-US" sz="20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267366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33113"/>
          </a:xfrm>
        </p:spPr>
        <p:txBody>
          <a:bodyPr/>
          <a:lstStyle/>
          <a:p>
            <a:r>
              <a:rPr lang="en-US" dirty="0"/>
              <a:t>Adding jQuery to a Page</a:t>
            </a:r>
          </a:p>
        </p:txBody>
      </p:sp>
      <p:sp>
        <p:nvSpPr>
          <p:cNvPr id="4" name="TextBox 3"/>
          <p:cNvSpPr txBox="1"/>
          <p:nvPr/>
        </p:nvSpPr>
        <p:spPr>
          <a:xfrm>
            <a:off x="587829" y="1012370"/>
            <a:ext cx="7010400" cy="3857466"/>
          </a:xfrm>
          <a:prstGeom prst="rect">
            <a:avLst/>
          </a:prstGeom>
          <a:solidFill>
            <a:schemeClr val="accent2">
              <a:lumMod val="40000"/>
              <a:lumOff val="60000"/>
            </a:schemeClr>
          </a:solidFill>
        </p:spPr>
        <p:txBody>
          <a:bodyPr wrap="square" rtlCol="0">
            <a:spAutoFit/>
          </a:bodyPr>
          <a:lstStyle/>
          <a:p>
            <a:pPr defTabSz="430213">
              <a:spcAft>
                <a:spcPts val="400"/>
              </a:spcAft>
              <a:buSzPct val="100000"/>
            </a:pPr>
            <a:r>
              <a:rPr lang="en-US" sz="1600" dirty="0">
                <a:solidFill>
                  <a:srgbClr val="000000"/>
                </a:solidFill>
                <a:latin typeface="HP Simplified" pitchFamily="34" charset="0"/>
                <a:cs typeface="HP Simplified" pitchFamily="34" charset="0"/>
              </a:rPr>
              <a:t>&lt;html&gt;</a:t>
            </a:r>
          </a:p>
          <a:p>
            <a:pPr defTabSz="430213">
              <a:spcAft>
                <a:spcPts val="400"/>
              </a:spcAft>
              <a:buSzPct val="100000"/>
            </a:pPr>
            <a:r>
              <a:rPr lang="en-US" sz="1600" dirty="0">
                <a:solidFill>
                  <a:srgbClr val="000000"/>
                </a:solidFill>
                <a:latin typeface="HP Simplified" pitchFamily="34" charset="0"/>
                <a:cs typeface="HP Simplified" pitchFamily="34" charset="0"/>
              </a:rPr>
              <a:t>&lt;head&gt;</a:t>
            </a:r>
          </a:p>
          <a:p>
            <a:pPr defTabSz="430213">
              <a:spcAft>
                <a:spcPts val="400"/>
              </a:spcAft>
              <a:buSzPct val="100000"/>
            </a:pPr>
            <a:r>
              <a:rPr lang="en-US" sz="1600" dirty="0">
                <a:solidFill>
                  <a:srgbClr val="000000"/>
                </a:solidFill>
                <a:latin typeface="HP Simplified" pitchFamily="34" charset="0"/>
                <a:cs typeface="HP Simplified" pitchFamily="34" charset="0"/>
              </a:rPr>
              <a:t>&lt;title&gt;jQuery Hello World&lt;/title&gt;&lt;/head&gt; </a:t>
            </a:r>
          </a:p>
          <a:p>
            <a:pPr defTabSz="430213">
              <a:spcAft>
                <a:spcPts val="400"/>
              </a:spcAft>
              <a:buSzPct val="100000"/>
            </a:pPr>
            <a:r>
              <a:rPr lang="en-US" sz="1600" dirty="0">
                <a:solidFill>
                  <a:srgbClr val="000000"/>
                </a:solidFill>
                <a:latin typeface="HP Simplified" pitchFamily="34" charset="0"/>
                <a:cs typeface="HP Simplified" pitchFamily="34" charset="0"/>
              </a:rPr>
              <a:t>&lt;/html&gt;</a:t>
            </a:r>
          </a:p>
          <a:p>
            <a:pPr defTabSz="430213">
              <a:spcAft>
                <a:spcPts val="400"/>
              </a:spcAft>
              <a:buSzPct val="100000"/>
            </a:pPr>
            <a:r>
              <a:rPr lang="en-US" sz="1600" dirty="0">
                <a:solidFill>
                  <a:schemeClr val="accent2"/>
                </a:solidFill>
                <a:latin typeface="HP Simplified" pitchFamily="34" charset="0"/>
                <a:cs typeface="HP Simplified" pitchFamily="34" charset="0"/>
              </a:rPr>
              <a:t>&lt;script type="text/</a:t>
            </a:r>
            <a:r>
              <a:rPr lang="en-US" sz="1600" dirty="0" err="1">
                <a:solidFill>
                  <a:schemeClr val="accent2"/>
                </a:solidFill>
                <a:latin typeface="HP Simplified" pitchFamily="34" charset="0"/>
                <a:cs typeface="HP Simplified" pitchFamily="34" charset="0"/>
              </a:rPr>
              <a:t>javascript</a:t>
            </a:r>
            <a:r>
              <a:rPr lang="en-US" sz="1600" dirty="0">
                <a:solidFill>
                  <a:schemeClr val="accent2"/>
                </a:solidFill>
                <a:latin typeface="HP Simplified" pitchFamily="34" charset="0"/>
                <a:cs typeface="HP Simplified" pitchFamily="34" charset="0"/>
              </a:rPr>
              <a:t>" src="C:\</a:t>
            </a:r>
            <a:r>
              <a:rPr lang="en-US" sz="1600" dirty="0" smtClean="0">
                <a:solidFill>
                  <a:schemeClr val="accent2"/>
                </a:solidFill>
                <a:latin typeface="HP Simplified" pitchFamily="34" charset="0"/>
                <a:cs typeface="HP Simplified" pitchFamily="34" charset="0"/>
              </a:rPr>
              <a:t>Users\</a:t>
            </a:r>
            <a:r>
              <a:rPr lang="en-US" sz="1600" dirty="0" err="1" smtClean="0">
                <a:solidFill>
                  <a:schemeClr val="accent2"/>
                </a:solidFill>
                <a:latin typeface="HP Simplified" pitchFamily="34" charset="0"/>
                <a:cs typeface="HP Simplified" pitchFamily="34" charset="0"/>
              </a:rPr>
              <a:t>naguru</a:t>
            </a:r>
            <a:r>
              <a:rPr lang="en-US" sz="1600" dirty="0" smtClean="0">
                <a:solidFill>
                  <a:schemeClr val="accent2"/>
                </a:solidFill>
                <a:latin typeface="HP Simplified" pitchFamily="34" charset="0"/>
                <a:cs typeface="HP Simplified" pitchFamily="34" charset="0"/>
              </a:rPr>
              <a:t>\Desktop\</a:t>
            </a:r>
            <a:r>
              <a:rPr lang="en-US" sz="1600" dirty="0" err="1" smtClean="0">
                <a:solidFill>
                  <a:schemeClr val="accent2"/>
                </a:solidFill>
                <a:latin typeface="HP Simplified" pitchFamily="34" charset="0"/>
                <a:cs typeface="HP Simplified" pitchFamily="34" charset="0"/>
              </a:rPr>
              <a:t>Jquery</a:t>
            </a:r>
            <a:r>
              <a:rPr lang="en-US" sz="1600" dirty="0" smtClean="0">
                <a:solidFill>
                  <a:schemeClr val="accent2"/>
                </a:solidFill>
                <a:latin typeface="HP Simplified" pitchFamily="34" charset="0"/>
                <a:cs typeface="HP Simplified" pitchFamily="34" charset="0"/>
              </a:rPr>
              <a:t> Training\</a:t>
            </a:r>
            <a:r>
              <a:rPr lang="en-US" sz="1600" dirty="0" err="1" smtClean="0">
                <a:solidFill>
                  <a:schemeClr val="accent2"/>
                </a:solidFill>
                <a:latin typeface="HP Simplified" pitchFamily="34" charset="0"/>
                <a:cs typeface="HP Simplified" pitchFamily="34" charset="0"/>
              </a:rPr>
              <a:t>Jquery</a:t>
            </a:r>
            <a:r>
              <a:rPr lang="en-US" sz="1600" dirty="0" smtClean="0">
                <a:solidFill>
                  <a:schemeClr val="accent2"/>
                </a:solidFill>
                <a:latin typeface="HP Simplified" pitchFamily="34" charset="0"/>
                <a:cs typeface="HP Simplified" pitchFamily="34" charset="0"/>
              </a:rPr>
              <a:t> Plugins\jquery-1.4.2.min.js</a:t>
            </a:r>
            <a:r>
              <a:rPr lang="en-US" sz="1600" dirty="0">
                <a:solidFill>
                  <a:schemeClr val="accent2"/>
                </a:solidFill>
                <a:latin typeface="HP Simplified" pitchFamily="34" charset="0"/>
                <a:cs typeface="HP Simplified" pitchFamily="34" charset="0"/>
              </a:rPr>
              <a:t>"&gt;&lt;/script&gt; </a:t>
            </a:r>
          </a:p>
          <a:p>
            <a:pPr defTabSz="430213">
              <a:spcAft>
                <a:spcPts val="400"/>
              </a:spcAft>
              <a:buSzPct val="100000"/>
            </a:pPr>
            <a:r>
              <a:rPr lang="en-US" sz="1600" dirty="0">
                <a:solidFill>
                  <a:srgbClr val="000000"/>
                </a:solidFill>
                <a:latin typeface="HP Simplified" pitchFamily="34" charset="0"/>
                <a:cs typeface="HP Simplified" pitchFamily="34" charset="0"/>
              </a:rPr>
              <a:t>&lt;script type="text/</a:t>
            </a:r>
            <a:r>
              <a:rPr lang="en-US" sz="1600" dirty="0" err="1">
                <a:solidFill>
                  <a:srgbClr val="000000"/>
                </a:solidFill>
                <a:latin typeface="HP Simplified" pitchFamily="34" charset="0"/>
                <a:cs typeface="HP Simplified" pitchFamily="34" charset="0"/>
              </a:rPr>
              <a:t>javascript</a:t>
            </a:r>
            <a:r>
              <a:rPr lang="en-US" sz="1600" dirty="0" smtClean="0">
                <a:solidFill>
                  <a:srgbClr val="000000"/>
                </a:solidFill>
                <a:latin typeface="HP Simplified" pitchFamily="34" charset="0"/>
                <a:cs typeface="HP Simplified" pitchFamily="34" charset="0"/>
              </a:rPr>
              <a:t>"&gt; </a:t>
            </a:r>
            <a:endParaRPr lang="en-US" sz="1600" dirty="0">
              <a:solidFill>
                <a:srgbClr val="000000"/>
              </a:solidFill>
              <a:latin typeface="HP Simplified" pitchFamily="34" charset="0"/>
              <a:cs typeface="HP Simplified" pitchFamily="34" charset="0"/>
            </a:endParaRPr>
          </a:p>
          <a:p>
            <a:pPr defTabSz="430213">
              <a:spcAft>
                <a:spcPts val="400"/>
              </a:spcAft>
              <a:buSzPct val="100000"/>
            </a:pPr>
            <a:r>
              <a:rPr lang="en-US" sz="1600" dirty="0">
                <a:solidFill>
                  <a:srgbClr val="000000"/>
                </a:solidFill>
                <a:latin typeface="HP Simplified" pitchFamily="34" charset="0"/>
                <a:cs typeface="HP Simplified" pitchFamily="34" charset="0"/>
              </a:rPr>
              <a:t>$(document).ready(function</a:t>
            </a:r>
            <a:r>
              <a:rPr lang="en-US" sz="1600" dirty="0" smtClean="0">
                <a:solidFill>
                  <a:srgbClr val="000000"/>
                </a:solidFill>
                <a:latin typeface="HP Simplified" pitchFamily="34" charset="0"/>
                <a:cs typeface="HP Simplified" pitchFamily="34" charset="0"/>
              </a:rPr>
              <a:t>()  </a:t>
            </a:r>
          </a:p>
          <a:p>
            <a:pPr defTabSz="430213">
              <a:spcAft>
                <a:spcPts val="400"/>
              </a:spcAft>
              <a:buSzPct val="100000"/>
            </a:pPr>
            <a:r>
              <a:rPr lang="en-US" sz="1600" dirty="0" smtClean="0">
                <a:solidFill>
                  <a:srgbClr val="000000"/>
                </a:solidFill>
                <a:latin typeface="HP Simplified" pitchFamily="34" charset="0"/>
                <a:cs typeface="HP Simplified" pitchFamily="34" charset="0"/>
              </a:rPr>
              <a:t>//</a:t>
            </a:r>
            <a:r>
              <a:rPr lang="en-US" sz="1600" dirty="0"/>
              <a:t> </a:t>
            </a:r>
            <a:r>
              <a:rPr lang="en-US" sz="1600" dirty="0">
                <a:solidFill>
                  <a:schemeClr val="accent6"/>
                </a:solidFill>
              </a:rPr>
              <a:t>jQuery(document).ready(function(){</a:t>
            </a:r>
            <a:endParaRPr lang="en-US" sz="1600" dirty="0">
              <a:solidFill>
                <a:schemeClr val="accent6"/>
              </a:solidFill>
              <a:latin typeface="HP Simplified" pitchFamily="34" charset="0"/>
              <a:cs typeface="HP Simplified" pitchFamily="34" charset="0"/>
            </a:endParaRPr>
          </a:p>
          <a:p>
            <a:pPr defTabSz="430213">
              <a:spcAft>
                <a:spcPts val="400"/>
              </a:spcAft>
              <a:buSzPct val="100000"/>
            </a:pPr>
            <a:r>
              <a:rPr lang="en-US" sz="1600" dirty="0">
                <a:solidFill>
                  <a:srgbClr val="000000"/>
                </a:solidFill>
                <a:latin typeface="HP Simplified" pitchFamily="34" charset="0"/>
                <a:cs typeface="HP Simplified" pitchFamily="34" charset="0"/>
              </a:rPr>
              <a:t>{</a:t>
            </a:r>
          </a:p>
          <a:p>
            <a:pPr defTabSz="430213">
              <a:spcAft>
                <a:spcPts val="400"/>
              </a:spcAft>
              <a:buSzPct val="100000"/>
            </a:pPr>
            <a:r>
              <a:rPr lang="en-US" sz="1600" dirty="0">
                <a:solidFill>
                  <a:srgbClr val="000000"/>
                </a:solidFill>
                <a:latin typeface="HP Simplified" pitchFamily="34" charset="0"/>
                <a:cs typeface="HP Simplified" pitchFamily="34" charset="0"/>
              </a:rPr>
              <a:t>alert("Welcome to </a:t>
            </a:r>
            <a:r>
              <a:rPr lang="en-US" sz="1600" dirty="0" err="1">
                <a:solidFill>
                  <a:srgbClr val="000000"/>
                </a:solidFill>
                <a:latin typeface="HP Simplified" pitchFamily="34" charset="0"/>
                <a:cs typeface="HP Simplified" pitchFamily="34" charset="0"/>
              </a:rPr>
              <a:t>Jquery</a:t>
            </a:r>
            <a:r>
              <a:rPr lang="en-US" sz="1600" dirty="0">
                <a:solidFill>
                  <a:srgbClr val="000000"/>
                </a:solidFill>
                <a:latin typeface="HP Simplified" pitchFamily="34" charset="0"/>
                <a:cs typeface="HP Simplified" pitchFamily="34" charset="0"/>
              </a:rPr>
              <a:t> Training Program"); </a:t>
            </a:r>
          </a:p>
          <a:p>
            <a:pPr defTabSz="430213">
              <a:spcAft>
                <a:spcPts val="400"/>
              </a:spcAft>
              <a:buSzPct val="100000"/>
            </a:pPr>
            <a:r>
              <a:rPr lang="en-US" sz="1600" dirty="0" smtClean="0">
                <a:solidFill>
                  <a:srgbClr val="000000"/>
                </a:solidFill>
                <a:latin typeface="HP Simplified" pitchFamily="34" charset="0"/>
                <a:cs typeface="HP Simplified" pitchFamily="34" charset="0"/>
              </a:rPr>
              <a:t>}); </a:t>
            </a:r>
            <a:endParaRPr lang="en-US" sz="1600" dirty="0">
              <a:solidFill>
                <a:srgbClr val="000000"/>
              </a:solidFill>
              <a:latin typeface="HP Simplified" pitchFamily="34" charset="0"/>
              <a:cs typeface="HP Simplified" pitchFamily="34" charset="0"/>
            </a:endParaRPr>
          </a:p>
          <a:p>
            <a:pPr defTabSz="430213">
              <a:spcAft>
                <a:spcPts val="400"/>
              </a:spcAft>
              <a:buSzPct val="100000"/>
            </a:pPr>
            <a:r>
              <a:rPr lang="en-US" sz="1600" dirty="0">
                <a:solidFill>
                  <a:srgbClr val="000000"/>
                </a:solidFill>
                <a:latin typeface="HP Simplified" pitchFamily="34" charset="0"/>
                <a:cs typeface="HP Simplified" pitchFamily="34" charset="0"/>
              </a:rPr>
              <a:t>&lt;/script&gt;</a:t>
            </a: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163231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7305" y="139774"/>
            <a:ext cx="7222352" cy="687542"/>
          </a:xfrm>
        </p:spPr>
        <p:txBody>
          <a:bodyPr/>
          <a:lstStyle/>
          <a:p>
            <a:r>
              <a:rPr lang="en-US" dirty="0"/>
              <a:t>jQuery: </a:t>
            </a:r>
            <a:r>
              <a:rPr lang="en-US" dirty="0" smtClean="0"/>
              <a:t>Selectors</a:t>
            </a:r>
            <a:endParaRPr lang="en-US" dirty="0"/>
          </a:p>
        </p:txBody>
      </p:sp>
      <p:sp>
        <p:nvSpPr>
          <p:cNvPr id="3" name="TextBox 2"/>
          <p:cNvSpPr txBox="1"/>
          <p:nvPr/>
        </p:nvSpPr>
        <p:spPr>
          <a:xfrm>
            <a:off x="250371" y="827314"/>
            <a:ext cx="8686800" cy="882293"/>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a:t>A jQuery Selector is a function which makes use of expressions to find out matching elements </a:t>
            </a:r>
            <a:endParaRPr lang="en-US" sz="1600" dirty="0" smtClean="0"/>
          </a:p>
          <a:p>
            <a:pPr marL="285750" indent="-285750" defTabSz="430213">
              <a:spcAft>
                <a:spcPts val="400"/>
              </a:spcAft>
              <a:buSzPct val="100000"/>
              <a:buFont typeface="Wingdings" pitchFamily="2" charset="2"/>
              <a:buChar char="§"/>
            </a:pPr>
            <a:r>
              <a:rPr lang="en-US" sz="1600" dirty="0"/>
              <a:t>The factory function </a:t>
            </a:r>
            <a:r>
              <a:rPr lang="en-US" sz="1600" b="1" dirty="0"/>
              <a:t>$()</a:t>
            </a:r>
            <a:r>
              <a:rPr lang="en-US" sz="1600" dirty="0"/>
              <a:t> makes use of following three building blocks while selecting elements in a given document:</a:t>
            </a:r>
            <a:endParaRPr lang="en-US" sz="1600" dirty="0" smtClean="0">
              <a:solidFill>
                <a:srgbClr val="000000"/>
              </a:solidFill>
              <a:latin typeface="HP Simplified" pitchFamily="34" charset="0"/>
              <a:cs typeface="HP Simplified"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709605"/>
            <a:ext cx="6995432" cy="288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111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43999"/>
          </a:xfrm>
        </p:spPr>
        <p:txBody>
          <a:bodyPr/>
          <a:lstStyle/>
          <a:p>
            <a:r>
              <a:rPr lang="en-US" b="0" dirty="0"/>
              <a:t>How to use Selectors</a:t>
            </a:r>
            <a:br>
              <a:rPr lang="en-US" b="0" dirty="0"/>
            </a:br>
            <a:endParaRPr lang="en-US" dirty="0"/>
          </a:p>
        </p:txBody>
      </p:sp>
      <p:sp>
        <p:nvSpPr>
          <p:cNvPr id="3" name="TextBox 2"/>
          <p:cNvSpPr txBox="1"/>
          <p:nvPr/>
        </p:nvSpPr>
        <p:spPr>
          <a:xfrm>
            <a:off x="293914" y="859971"/>
            <a:ext cx="7413172" cy="913070"/>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a:t>The selectors are very useful and would be required at every step while using jQuery</a:t>
            </a:r>
            <a:r>
              <a:rPr lang="en-US" sz="1600" dirty="0" smtClean="0"/>
              <a:t>.</a:t>
            </a:r>
          </a:p>
          <a:p>
            <a:pPr marL="285750" indent="-285750" defTabSz="430213">
              <a:spcAft>
                <a:spcPts val="400"/>
              </a:spcAft>
              <a:buSzPct val="100000"/>
              <a:buFont typeface="Wingdings" pitchFamily="2" charset="2"/>
              <a:buChar char="§"/>
            </a:pPr>
            <a:r>
              <a:rPr lang="en-US" sz="1600" dirty="0"/>
              <a:t>They get the exact element that you want from your HTML document.</a:t>
            </a:r>
            <a:endParaRPr lang="en-US" sz="1600" dirty="0" smtClean="0">
              <a:solidFill>
                <a:srgbClr val="000000"/>
              </a:solidFill>
              <a:latin typeface="HP Simplified" pitchFamily="34" charset="0"/>
              <a:cs typeface="HP Simplified"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10" y="1773040"/>
            <a:ext cx="7437949" cy="283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23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720199"/>
          </a:xfrm>
        </p:spPr>
        <p:txBody>
          <a:bodyPr/>
          <a:lstStyle/>
          <a:p>
            <a:r>
              <a:rPr lang="en-US" dirty="0" smtClean="0"/>
              <a:t>Examples for Selectors</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899431"/>
            <a:ext cx="7425047" cy="386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91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65770"/>
          </a:xfrm>
        </p:spPr>
        <p:txBody>
          <a:bodyPr/>
          <a:lstStyle/>
          <a:p>
            <a:r>
              <a:rPr lang="en-US" dirty="0" smtClean="0"/>
              <a:t>HTML Controls </a:t>
            </a:r>
            <a:r>
              <a:rPr lang="en-US" dirty="0"/>
              <a:t>and </a:t>
            </a:r>
            <a:r>
              <a:rPr lang="en-US" dirty="0" smtClean="0"/>
              <a:t>JQuery</a:t>
            </a:r>
            <a:endParaRPr lang="en-US" dirty="0"/>
          </a:p>
        </p:txBody>
      </p:sp>
      <p:sp>
        <p:nvSpPr>
          <p:cNvPr id="3" name="TextBox 2"/>
          <p:cNvSpPr txBox="1"/>
          <p:nvPr/>
        </p:nvSpPr>
        <p:spPr>
          <a:xfrm>
            <a:off x="751115" y="1088571"/>
            <a:ext cx="7380514" cy="1231106"/>
          </a:xfrm>
          <a:prstGeom prst="rect">
            <a:avLst/>
          </a:prstGeom>
          <a:noFill/>
        </p:spPr>
        <p:txBody>
          <a:bodyPr wrap="square" rtlCol="0">
            <a:spAutoFit/>
          </a:bodyPr>
          <a:lstStyle/>
          <a:p>
            <a:pPr marL="342900" indent="-342900" defTabSz="430213">
              <a:spcAft>
                <a:spcPts val="400"/>
              </a:spcAft>
              <a:buSzPct val="100000"/>
              <a:buFont typeface="+mj-lt"/>
              <a:buAutoNum type="arabicPeriod"/>
            </a:pPr>
            <a:r>
              <a:rPr lang="en-US" sz="1600" dirty="0" smtClean="0">
                <a:solidFill>
                  <a:srgbClr val="000000"/>
                </a:solidFill>
                <a:latin typeface="HP Simplified" pitchFamily="34" charset="0"/>
                <a:cs typeface="HP Simplified" pitchFamily="34" charset="0"/>
              </a:rPr>
              <a:t>Textbox						5. Checkboxes</a:t>
            </a:r>
          </a:p>
          <a:p>
            <a:pPr marL="342900" indent="-342900" defTabSz="430213">
              <a:spcAft>
                <a:spcPts val="400"/>
              </a:spcAft>
              <a:buSzPct val="100000"/>
              <a:buFont typeface="+mj-lt"/>
              <a:buAutoNum type="arabicPeriod"/>
            </a:pPr>
            <a:r>
              <a:rPr lang="en-US" sz="1600" dirty="0" smtClean="0">
                <a:solidFill>
                  <a:srgbClr val="000000"/>
                </a:solidFill>
                <a:latin typeface="HP Simplified" pitchFamily="34" charset="0"/>
                <a:cs typeface="HP Simplified" pitchFamily="34" charset="0"/>
              </a:rPr>
              <a:t>Password						6. Textarea</a:t>
            </a:r>
          </a:p>
          <a:p>
            <a:pPr marL="342900" indent="-342900" defTabSz="430213">
              <a:spcAft>
                <a:spcPts val="400"/>
              </a:spcAft>
              <a:buSzPct val="100000"/>
              <a:buFont typeface="+mj-lt"/>
              <a:buAutoNum type="arabicPeriod"/>
            </a:pPr>
            <a:r>
              <a:rPr lang="en-US" sz="1600" dirty="0" smtClean="0">
                <a:solidFill>
                  <a:srgbClr val="000000"/>
                </a:solidFill>
                <a:latin typeface="HP Simplified" pitchFamily="34" charset="0"/>
                <a:cs typeface="HP Simplified" pitchFamily="34" charset="0"/>
              </a:rPr>
              <a:t>Dropdown menu				7. Buttons</a:t>
            </a:r>
          </a:p>
          <a:p>
            <a:pPr marL="342900" indent="-342900" defTabSz="430213">
              <a:spcAft>
                <a:spcPts val="400"/>
              </a:spcAft>
              <a:buSzPct val="100000"/>
              <a:buFont typeface="+mj-lt"/>
              <a:buAutoNum type="arabicPeriod"/>
            </a:pPr>
            <a:r>
              <a:rPr lang="en-US" sz="1600" dirty="0" smtClean="0">
                <a:solidFill>
                  <a:srgbClr val="000000"/>
                </a:solidFill>
                <a:latin typeface="HP Simplified" pitchFamily="34" charset="0"/>
                <a:cs typeface="HP Simplified" pitchFamily="34" charset="0"/>
              </a:rPr>
              <a:t>Radio buttons</a:t>
            </a:r>
          </a:p>
        </p:txBody>
      </p:sp>
      <p:sp>
        <p:nvSpPr>
          <p:cNvPr id="4" name="TextBox 3"/>
          <p:cNvSpPr txBox="1"/>
          <p:nvPr/>
        </p:nvSpPr>
        <p:spPr>
          <a:xfrm>
            <a:off x="620486" y="2612571"/>
            <a:ext cx="6357257" cy="338554"/>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smtClean="0">
                <a:solidFill>
                  <a:srgbClr val="000000"/>
                </a:solidFill>
                <a:latin typeface="HP Simplified" pitchFamily="34" charset="0"/>
                <a:cs typeface="HP Simplified" pitchFamily="34" charset="0"/>
              </a:rPr>
              <a:t>To get values for Controls by using following methods</a:t>
            </a:r>
          </a:p>
        </p:txBody>
      </p:sp>
      <p:sp>
        <p:nvSpPr>
          <p:cNvPr id="5" name="TextBox 4"/>
          <p:cNvSpPr txBox="1"/>
          <p:nvPr/>
        </p:nvSpPr>
        <p:spPr>
          <a:xfrm>
            <a:off x="620486" y="2951125"/>
            <a:ext cx="7783285" cy="1815882"/>
          </a:xfrm>
          <a:prstGeom prst="rect">
            <a:avLst/>
          </a:prstGeom>
          <a:solidFill>
            <a:schemeClr val="accent2">
              <a:lumMod val="60000"/>
              <a:lumOff val="40000"/>
            </a:schemeClr>
          </a:solidFill>
        </p:spPr>
        <p:txBody>
          <a:bodyPr wrap="square" rtlCol="0">
            <a:spAutoFit/>
          </a:bodyPr>
          <a:lstStyle/>
          <a:p>
            <a:pPr>
              <a:lnSpc>
                <a:spcPct val="150000"/>
              </a:lnSpc>
            </a:pPr>
            <a:r>
              <a:rPr lang="en-US" sz="1600" dirty="0"/>
              <a:t>$('input[id$="</a:t>
            </a:r>
            <a:r>
              <a:rPr lang="en-US" sz="1600" dirty="0" err="1"/>
              <a:t>txtName</a:t>
            </a:r>
            <a:r>
              <a:rPr lang="en-US" sz="1600" dirty="0"/>
              <a:t>"]').</a:t>
            </a:r>
            <a:r>
              <a:rPr lang="en-US" sz="1600" dirty="0" err="1"/>
              <a:t>val</a:t>
            </a:r>
            <a:r>
              <a:rPr lang="en-US" sz="1600" dirty="0"/>
              <a:t>(); //Get Value</a:t>
            </a:r>
          </a:p>
          <a:p>
            <a:pPr>
              <a:lnSpc>
                <a:spcPct val="150000"/>
              </a:lnSpc>
            </a:pPr>
            <a:r>
              <a:rPr lang="en-US" sz="1600" dirty="0"/>
              <a:t>$('input[id$="</a:t>
            </a:r>
            <a:r>
              <a:rPr lang="en-US" sz="1600" dirty="0" err="1"/>
              <a:t>txtName</a:t>
            </a:r>
            <a:r>
              <a:rPr lang="en-US" sz="1600" dirty="0"/>
              <a:t>"]').</a:t>
            </a:r>
            <a:r>
              <a:rPr lang="en-US" sz="1600" dirty="0" err="1"/>
              <a:t>val</a:t>
            </a:r>
            <a:r>
              <a:rPr lang="en-US" sz="1600" dirty="0"/>
              <a:t>(“data”); //set Value</a:t>
            </a:r>
          </a:p>
          <a:p>
            <a:pPr>
              <a:lnSpc>
                <a:spcPct val="150000"/>
              </a:lnSpc>
            </a:pPr>
            <a:r>
              <a:rPr lang="en-US" sz="1600" dirty="0"/>
              <a:t>$('select[id$=“</a:t>
            </a:r>
            <a:r>
              <a:rPr lang="en-US" sz="1600" dirty="0" err="1"/>
              <a:t>ctrlID</a:t>
            </a:r>
            <a:r>
              <a:rPr lang="en-US" sz="1600" dirty="0"/>
              <a:t>"]').</a:t>
            </a:r>
            <a:r>
              <a:rPr lang="en-US" sz="1600" dirty="0" err="1"/>
              <a:t>val</a:t>
            </a:r>
            <a:r>
              <a:rPr lang="en-US" sz="1600" dirty="0"/>
              <a:t>();</a:t>
            </a:r>
          </a:p>
          <a:p>
            <a:pPr>
              <a:lnSpc>
                <a:spcPct val="150000"/>
              </a:lnSpc>
            </a:pPr>
            <a:r>
              <a:rPr lang="en-US" sz="1600" dirty="0"/>
              <a:t>$("#</a:t>
            </a:r>
            <a:r>
              <a:rPr lang="en-US" sz="1600" dirty="0" err="1"/>
              <a:t>ctrlID</a:t>
            </a:r>
            <a:r>
              <a:rPr lang="en-US" sz="1600" dirty="0"/>
              <a:t>").</a:t>
            </a:r>
            <a:r>
              <a:rPr lang="en-US" sz="1600" dirty="0" err="1"/>
              <a:t>val</a:t>
            </a:r>
            <a:r>
              <a:rPr lang="en-US" sz="1600" dirty="0"/>
              <a:t>();</a:t>
            </a:r>
          </a:p>
          <a:p>
            <a:pPr marL="0"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279220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426" y="0"/>
            <a:ext cx="7222352" cy="720199"/>
          </a:xfrm>
        </p:spPr>
        <p:txBody>
          <a:bodyPr/>
          <a:lstStyle/>
          <a:p>
            <a:pPr algn="r"/>
            <a:r>
              <a:rPr lang="en-US" dirty="0" smtClean="0"/>
              <a:t>Presenter</a:t>
            </a:r>
            <a:endParaRPr lang="en-US" dirty="0"/>
          </a:p>
        </p:txBody>
      </p:sp>
      <p:sp>
        <p:nvSpPr>
          <p:cNvPr id="4" name="Rounded Rectangle 3"/>
          <p:cNvSpPr/>
          <p:nvPr/>
        </p:nvSpPr>
        <p:spPr>
          <a:xfrm>
            <a:off x="3053642" y="622292"/>
            <a:ext cx="2980267" cy="381424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sz="1400" dirty="0" smtClean="0"/>
          </a:p>
          <a:p>
            <a:pPr algn="ctr"/>
            <a:endParaRPr lang="en-US" sz="1400" dirty="0"/>
          </a:p>
          <a:p>
            <a:pPr algn="ctr"/>
            <a:endParaRPr lang="en-US" sz="1400" dirty="0" smtClean="0"/>
          </a:p>
          <a:p>
            <a:pPr algn="ctr"/>
            <a:endParaRPr lang="en-US" sz="1400" dirty="0" smtClean="0"/>
          </a:p>
          <a:p>
            <a:pPr algn="ctr"/>
            <a:endParaRPr lang="en-US" sz="1400" dirty="0"/>
          </a:p>
          <a:p>
            <a:pPr algn="ctr"/>
            <a:endParaRPr lang="en-US" sz="1400" dirty="0" smtClean="0"/>
          </a:p>
          <a:p>
            <a:pPr algn="ctr"/>
            <a:r>
              <a:rPr lang="en-US" sz="1400" b="1" dirty="0" smtClean="0"/>
              <a:t>Rasool Naguru : </a:t>
            </a:r>
            <a:r>
              <a:rPr lang="en-US" sz="1200" dirty="0" smtClean="0"/>
              <a:t>I have been working in IT industry around 7 years. My Passion is towards building applications on SharePoint Platform ,Web designing and Data Migrations from Lotus Notes to SharePoint, SharePoint to SharePoint. I worked with 2 generations of SharePoint Products.</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308" y="711200"/>
            <a:ext cx="1794934" cy="1749778"/>
          </a:xfrm>
          <a:prstGeom prst="rect">
            <a:avLst/>
          </a:prstGeom>
        </p:spPr>
      </p:pic>
    </p:spTree>
    <p:extLst>
      <p:ext uri="{BB962C8B-B14F-4D97-AF65-F5344CB8AC3E}">
        <p14:creationId xmlns:p14="http://schemas.microsoft.com/office/powerpoint/2010/main" val="1020040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00456"/>
          </a:xfrm>
        </p:spPr>
        <p:txBody>
          <a:bodyPr/>
          <a:lstStyle/>
          <a:p>
            <a:r>
              <a:rPr lang="en-US" dirty="0" smtClean="0"/>
              <a:t>Radio Buttons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344" y="1119867"/>
            <a:ext cx="6712666" cy="97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68830" y="2351314"/>
            <a:ext cx="7598227" cy="338554"/>
          </a:xfrm>
          <a:prstGeom prst="rect">
            <a:avLst/>
          </a:prstGeom>
          <a:solidFill>
            <a:schemeClr val="accent2">
              <a:lumMod val="60000"/>
              <a:lumOff val="40000"/>
            </a:schemeClr>
          </a:solidFill>
        </p:spPr>
        <p:txBody>
          <a:bodyPr wrap="square" rtlCol="0">
            <a:spAutoFit/>
          </a:bodyPr>
          <a:lstStyle/>
          <a:p>
            <a:pPr defTabSz="430213">
              <a:spcAft>
                <a:spcPts val="400"/>
              </a:spcAft>
              <a:buSzPct val="100000"/>
            </a:pPr>
            <a:r>
              <a:rPr lang="en-US" sz="1600" dirty="0"/>
              <a:t>$(</a:t>
            </a:r>
            <a:r>
              <a:rPr lang="en-US" sz="1600" dirty="0" smtClean="0"/>
              <a:t>'</a:t>
            </a:r>
            <a:r>
              <a:rPr lang="en-US" sz="1600" dirty="0" err="1" smtClean="0"/>
              <a:t>input:radio</a:t>
            </a:r>
            <a:r>
              <a:rPr lang="en-US" sz="1600" dirty="0" smtClean="0"/>
              <a:t>[name=gender]:</a:t>
            </a:r>
            <a:r>
              <a:rPr lang="en-US" sz="1600" dirty="0"/>
              <a:t>checked').</a:t>
            </a:r>
            <a:r>
              <a:rPr lang="en-US" sz="1600" dirty="0" err="1"/>
              <a:t>val</a:t>
            </a:r>
            <a:r>
              <a:rPr lang="en-US" sz="1600" dirty="0"/>
              <a:t>()</a:t>
            </a: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3248864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070" y="85344"/>
            <a:ext cx="7222352" cy="654885"/>
          </a:xfrm>
        </p:spPr>
        <p:txBody>
          <a:bodyPr/>
          <a:lstStyle/>
          <a:p>
            <a:r>
              <a:rPr lang="en-US" dirty="0" smtClean="0"/>
              <a:t>Checkbox checked/unchecked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726622"/>
            <a:ext cx="6057900" cy="126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68286"/>
            <a:ext cx="6749143" cy="300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220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070" y="128888"/>
            <a:ext cx="7222352" cy="491598"/>
          </a:xfrm>
        </p:spPr>
        <p:txBody>
          <a:bodyPr/>
          <a:lstStyle/>
          <a:p>
            <a:r>
              <a:rPr lang="en-US" dirty="0" smtClean="0"/>
              <a:t>Dropdown / select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84" y="718455"/>
            <a:ext cx="4762501" cy="127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7584" y="2688771"/>
            <a:ext cx="8262258" cy="1231106"/>
          </a:xfrm>
          <a:prstGeom prst="rect">
            <a:avLst/>
          </a:prstGeom>
          <a:solidFill>
            <a:schemeClr val="accent2">
              <a:lumMod val="60000"/>
              <a:lumOff val="40000"/>
            </a:schemeClr>
          </a:solidFill>
        </p:spPr>
        <p:txBody>
          <a:bodyPr wrap="square" rtlCol="0">
            <a:spAutoFit/>
          </a:bodyPr>
          <a:lstStyle/>
          <a:p>
            <a:pPr defTabSz="430213">
              <a:spcAft>
                <a:spcPts val="400"/>
              </a:spcAft>
              <a:buSzPct val="100000"/>
            </a:pPr>
            <a:r>
              <a:rPr lang="en-US" sz="1600" dirty="0"/>
              <a:t>$("#country").</a:t>
            </a:r>
            <a:r>
              <a:rPr lang="en-US" sz="1600" dirty="0" err="1"/>
              <a:t>val</a:t>
            </a:r>
            <a:r>
              <a:rPr lang="en-US" sz="1600" dirty="0"/>
              <a:t>("China</a:t>
            </a:r>
            <a:r>
              <a:rPr lang="en-US" sz="1600" dirty="0" smtClean="0"/>
              <a:t>");    //To set Value</a:t>
            </a:r>
          </a:p>
          <a:p>
            <a:pPr defTabSz="430213">
              <a:spcAft>
                <a:spcPts val="400"/>
              </a:spcAft>
              <a:buSzPct val="100000"/>
            </a:pPr>
            <a:r>
              <a:rPr lang="en-US" sz="1600" dirty="0"/>
              <a:t>$("#country").</a:t>
            </a:r>
            <a:r>
              <a:rPr lang="en-US" sz="1600" dirty="0" err="1"/>
              <a:t>val</a:t>
            </a:r>
            <a:r>
              <a:rPr lang="en-US" sz="1600" dirty="0" smtClean="0"/>
              <a:t>(); //To get Value</a:t>
            </a:r>
          </a:p>
          <a:p>
            <a:pPr defTabSz="430213">
              <a:spcAft>
                <a:spcPts val="400"/>
              </a:spcAft>
              <a:buSzPct val="100000"/>
            </a:pPr>
            <a:r>
              <a:rPr lang="en-US" sz="1600" dirty="0"/>
              <a:t>$("#country option[value='United State']").</a:t>
            </a:r>
            <a:r>
              <a:rPr lang="en-US" sz="1600" dirty="0" err="1"/>
              <a:t>attr</a:t>
            </a:r>
            <a:r>
              <a:rPr lang="en-US" sz="1600" dirty="0"/>
              <a:t>("disabled", true</a:t>
            </a:r>
            <a:r>
              <a:rPr lang="en-US" sz="1600" dirty="0" smtClean="0"/>
              <a:t>);  //To Disable option in dropdown</a:t>
            </a:r>
          </a:p>
          <a:p>
            <a:pPr defTabSz="430213">
              <a:spcAft>
                <a:spcPts val="400"/>
              </a:spcAft>
              <a:buSzPct val="100000"/>
            </a:pPr>
            <a:r>
              <a:rPr lang="en-US" sz="1600" dirty="0"/>
              <a:t>$("#country option[value='United State']").</a:t>
            </a:r>
            <a:r>
              <a:rPr lang="en-US" sz="1600" dirty="0" err="1"/>
              <a:t>attr</a:t>
            </a:r>
            <a:r>
              <a:rPr lang="en-US" sz="1600" dirty="0"/>
              <a:t>("disabled", false</a:t>
            </a:r>
            <a:r>
              <a:rPr lang="en-US" sz="1600" dirty="0" smtClean="0"/>
              <a:t>); //To Enable Option in dropdown</a:t>
            </a: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3856123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150658"/>
            <a:ext cx="7222352" cy="643999"/>
          </a:xfrm>
        </p:spPr>
        <p:txBody>
          <a:bodyPr/>
          <a:lstStyle/>
          <a:p>
            <a:r>
              <a:rPr lang="en-US" dirty="0" smtClean="0"/>
              <a:t>Events</a:t>
            </a:r>
            <a:endParaRPr lang="en-US" dirty="0"/>
          </a:p>
        </p:txBody>
      </p:sp>
      <p:sp>
        <p:nvSpPr>
          <p:cNvPr id="3" name="Rectangle 2"/>
          <p:cNvSpPr>
            <a:spLocks noGrp="1" noChangeArrowheads="1"/>
          </p:cNvSpPr>
          <p:nvPr/>
        </p:nvSpPr>
        <p:spPr bwMode="auto">
          <a:xfrm>
            <a:off x="287337" y="766535"/>
            <a:ext cx="85693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pPr eaLnBrk="1" hangingPunct="1"/>
            <a:r>
              <a:rPr lang="en-US" dirty="0" smtClean="0"/>
              <a:t>An event occurs as a result of some activity</a:t>
            </a:r>
          </a:p>
          <a:p>
            <a:pPr lvl="1" eaLnBrk="1" hangingPunct="1"/>
            <a:r>
              <a:rPr lang="en-US" sz="2800" dirty="0" smtClean="0"/>
              <a:t>e.g.: </a:t>
            </a:r>
          </a:p>
          <a:p>
            <a:pPr lvl="2" eaLnBrk="1" hangingPunct="1"/>
            <a:r>
              <a:rPr lang="en-US" sz="2400" dirty="0" smtClean="0"/>
              <a:t>A user clicks on a link in a page</a:t>
            </a:r>
          </a:p>
          <a:p>
            <a:pPr lvl="2" eaLnBrk="1" hangingPunct="1"/>
            <a:r>
              <a:rPr lang="en-US" sz="2400" dirty="0" smtClean="0"/>
              <a:t>Button click</a:t>
            </a:r>
          </a:p>
          <a:p>
            <a:pPr lvl="2" eaLnBrk="1" hangingPunct="1"/>
            <a:r>
              <a:rPr lang="en-US" sz="2400" dirty="0" smtClean="0"/>
              <a:t>Page finished loaded</a:t>
            </a:r>
          </a:p>
          <a:p>
            <a:pPr lvl="2" eaLnBrk="1" hangingPunct="1"/>
            <a:r>
              <a:rPr lang="en-US" sz="2400" dirty="0" smtClean="0"/>
              <a:t>Mouse cursor enter an area</a:t>
            </a:r>
          </a:p>
          <a:p>
            <a:pPr lvl="2" eaLnBrk="1" hangingPunct="1"/>
            <a:r>
              <a:rPr lang="en-US" sz="2400" dirty="0" smtClean="0"/>
              <a:t>A preset amount of time elapses</a:t>
            </a:r>
          </a:p>
          <a:p>
            <a:pPr lvl="2" eaLnBrk="1" hangingPunct="1"/>
            <a:r>
              <a:rPr lang="en-US" sz="2400" dirty="0" smtClean="0"/>
              <a:t>A form is being submitted</a:t>
            </a:r>
          </a:p>
          <a:p>
            <a:pPr lvl="2" eaLnBrk="1" hangingPunct="1"/>
            <a:endParaRPr lang="en-US" sz="2400" dirty="0" smtClean="0"/>
          </a:p>
        </p:txBody>
      </p:sp>
    </p:spTree>
    <p:extLst>
      <p:ext uri="{BB962C8B-B14F-4D97-AF65-F5344CB8AC3E}">
        <p14:creationId xmlns:p14="http://schemas.microsoft.com/office/powerpoint/2010/main" val="51143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9184" y="237744"/>
            <a:ext cx="7222352" cy="633113"/>
          </a:xfrm>
        </p:spPr>
        <p:txBody>
          <a:bodyPr/>
          <a:lstStyle/>
          <a:p>
            <a:r>
              <a:rPr lang="en-US" dirty="0" smtClean="0"/>
              <a:t>Select Change Event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53" y="987879"/>
            <a:ext cx="2804434" cy="862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83772" y="1948543"/>
            <a:ext cx="5998028" cy="964367"/>
          </a:xfrm>
          <a:prstGeom prst="rect">
            <a:avLst/>
          </a:prstGeom>
          <a:solidFill>
            <a:schemeClr val="accent2">
              <a:lumMod val="60000"/>
              <a:lumOff val="40000"/>
            </a:schemeClr>
          </a:solidFill>
        </p:spPr>
        <p:txBody>
          <a:bodyPr wrap="square" rtlCol="0">
            <a:spAutoFit/>
          </a:bodyPr>
          <a:lstStyle/>
          <a:p>
            <a:pPr defTabSz="430213">
              <a:spcAft>
                <a:spcPts val="400"/>
              </a:spcAft>
              <a:buSzPct val="100000"/>
            </a:pPr>
            <a:r>
              <a:rPr lang="en-US" sz="1600" dirty="0"/>
              <a:t>$("#</a:t>
            </a:r>
            <a:r>
              <a:rPr lang="en-US" sz="1600" dirty="0" err="1"/>
              <a:t>selectBoxId</a:t>
            </a:r>
            <a:r>
              <a:rPr lang="en-US" sz="1600" dirty="0"/>
              <a:t>").change(function</a:t>
            </a:r>
            <a:r>
              <a:rPr lang="en-US" sz="1600" dirty="0" smtClean="0"/>
              <a:t>(){    alert(“fired”);    });</a:t>
            </a:r>
          </a:p>
          <a:p>
            <a:pPr defTabSz="430213">
              <a:spcAft>
                <a:spcPts val="400"/>
              </a:spcAft>
              <a:buSzPct val="100000"/>
            </a:pPr>
            <a:endParaRPr lang="en-US" sz="1600" dirty="0">
              <a:solidFill>
                <a:srgbClr val="000000"/>
              </a:solidFill>
              <a:latin typeface="HP Simplified" pitchFamily="34" charset="0"/>
              <a:cs typeface="HP Simplified" pitchFamily="34" charset="0"/>
            </a:endParaRPr>
          </a:p>
          <a:p>
            <a:pPr defTabSz="430213">
              <a:spcAft>
                <a:spcPts val="400"/>
              </a:spcAft>
              <a:buSzPct val="100000"/>
            </a:pPr>
            <a:r>
              <a:rPr lang="en-US" sz="1600" dirty="0"/>
              <a:t>$("#</a:t>
            </a:r>
            <a:r>
              <a:rPr lang="en-US" sz="1600" dirty="0" err="1"/>
              <a:t>selectBoxId</a:t>
            </a:r>
            <a:r>
              <a:rPr lang="en-US" sz="1600" dirty="0"/>
              <a:t>").</a:t>
            </a:r>
            <a:r>
              <a:rPr lang="en-US" sz="1600" dirty="0" smtClean="0"/>
              <a:t>change( </a:t>
            </a:r>
            <a:r>
              <a:rPr lang="en-US" sz="1600" dirty="0" err="1" smtClean="0"/>
              <a:t>yourfunctionname</a:t>
            </a:r>
            <a:r>
              <a:rPr lang="en-US" sz="1600" dirty="0" smtClean="0"/>
              <a:t> );</a:t>
            </a: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67068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98427"/>
          </a:xfrm>
        </p:spPr>
        <p:txBody>
          <a:bodyPr/>
          <a:lstStyle/>
          <a:p>
            <a:r>
              <a:rPr lang="en-US" dirty="0" smtClean="0"/>
              <a:t>Hide &amp; Show</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22" y="1381125"/>
            <a:ext cx="46863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059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98427"/>
          </a:xfrm>
        </p:spPr>
        <p:txBody>
          <a:bodyPr/>
          <a:lstStyle/>
          <a:p>
            <a:r>
              <a:rPr lang="en-US" dirty="0" smtClean="0"/>
              <a:t>Introduction CSS</a:t>
            </a:r>
            <a:endParaRPr lang="en-US" dirty="0"/>
          </a:p>
        </p:txBody>
      </p:sp>
      <p:sp>
        <p:nvSpPr>
          <p:cNvPr id="3" name="TextBox 2"/>
          <p:cNvSpPr txBox="1"/>
          <p:nvPr/>
        </p:nvSpPr>
        <p:spPr>
          <a:xfrm>
            <a:off x="685799" y="891102"/>
            <a:ext cx="7870371" cy="2364686"/>
          </a:xfrm>
          <a:prstGeom prst="rect">
            <a:avLst/>
          </a:prstGeom>
          <a:noFill/>
        </p:spPr>
        <p:txBody>
          <a:bodyPr wrap="square" rtlCol="0">
            <a:spAutoFit/>
          </a:bodyPr>
          <a:lstStyle/>
          <a:p>
            <a:pPr marL="285750" indent="-285750" defTabSz="430213">
              <a:lnSpc>
                <a:spcPct val="150000"/>
              </a:lnSpc>
              <a:spcAft>
                <a:spcPts val="400"/>
              </a:spcAft>
              <a:buSzPct val="100000"/>
              <a:buFont typeface="Arial" pitchFamily="34" charset="0"/>
              <a:buChar char="•"/>
            </a:pPr>
            <a:r>
              <a:rPr lang="en-US" sz="1600" b="1" dirty="0"/>
              <a:t>C</a:t>
            </a:r>
            <a:r>
              <a:rPr lang="en-US" sz="1600" dirty="0"/>
              <a:t>ascading </a:t>
            </a:r>
            <a:r>
              <a:rPr lang="en-US" sz="1600" b="1" dirty="0"/>
              <a:t>S</a:t>
            </a:r>
            <a:r>
              <a:rPr lang="en-US" sz="1600" dirty="0"/>
              <a:t>tyle </a:t>
            </a:r>
            <a:r>
              <a:rPr lang="en-US" sz="1600" b="1" dirty="0"/>
              <a:t>S</a:t>
            </a:r>
            <a:r>
              <a:rPr lang="en-US" sz="1600" dirty="0"/>
              <a:t>heets, fondly referred to as CSS, is a simple design language intended to simplify the process of making web pages presentable</a:t>
            </a:r>
            <a:r>
              <a:rPr lang="en-US" sz="1600" dirty="0" smtClean="0"/>
              <a:t>.</a:t>
            </a:r>
          </a:p>
          <a:p>
            <a:pPr marL="285750" indent="-285750" defTabSz="430213">
              <a:lnSpc>
                <a:spcPct val="150000"/>
              </a:lnSpc>
              <a:spcAft>
                <a:spcPts val="400"/>
              </a:spcAft>
              <a:buSzPct val="100000"/>
              <a:buFont typeface="Arial" pitchFamily="34" charset="0"/>
              <a:buChar char="•"/>
            </a:pPr>
            <a:r>
              <a:rPr lang="en-US" sz="1600" dirty="0"/>
              <a:t>CSS handles the look and feel part of a web page</a:t>
            </a:r>
            <a:r>
              <a:rPr lang="en-US" sz="1600" dirty="0" smtClean="0"/>
              <a:t>.</a:t>
            </a:r>
          </a:p>
          <a:p>
            <a:pPr marL="285750" indent="-285750" defTabSz="430213">
              <a:lnSpc>
                <a:spcPct val="150000"/>
              </a:lnSpc>
              <a:spcAft>
                <a:spcPts val="400"/>
              </a:spcAft>
              <a:buSzPct val="100000"/>
              <a:buFont typeface="Arial" pitchFamily="34" charset="0"/>
              <a:buChar char="•"/>
            </a:pPr>
            <a:r>
              <a:rPr lang="en-US" sz="1600" dirty="0"/>
              <a:t>Using CSS, you can control the color of the text, the style of fonts, the spacing between paragraphs, how columns are sized and laid out, what background images or colors are used, as well as a variety of other effects.</a:t>
            </a:r>
            <a:endParaRPr lang="en-US" sz="1600" dirty="0" smtClean="0">
              <a:solidFill>
                <a:srgbClr val="000000"/>
              </a:solidFill>
              <a:latin typeface="HP Simplified" pitchFamily="34" charset="0"/>
              <a:cs typeface="HP Simplified"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80" y="3529013"/>
            <a:ext cx="3328240" cy="378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4095070"/>
            <a:ext cx="2089376" cy="717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023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53" y="826634"/>
            <a:ext cx="2062920" cy="740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654" y="837859"/>
            <a:ext cx="2037032" cy="72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53" y="2075088"/>
            <a:ext cx="2096861" cy="82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307" y="3587521"/>
            <a:ext cx="2320116" cy="78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7335" y="1817232"/>
            <a:ext cx="2553137" cy="133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7335" y="3271156"/>
            <a:ext cx="2926636" cy="1557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72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76656"/>
          </a:xfrm>
        </p:spPr>
        <p:txBody>
          <a:bodyPr/>
          <a:lstStyle/>
          <a:p>
            <a:r>
              <a:rPr lang="en-US" dirty="0" smtClean="0"/>
              <a:t>How to Add</a:t>
            </a:r>
            <a:endParaRPr lang="en-US" dirty="0"/>
          </a:p>
        </p:txBody>
      </p:sp>
      <p:sp>
        <p:nvSpPr>
          <p:cNvPr id="3" name="TextBox 2"/>
          <p:cNvSpPr txBox="1"/>
          <p:nvPr/>
        </p:nvSpPr>
        <p:spPr>
          <a:xfrm>
            <a:off x="903515" y="951952"/>
            <a:ext cx="5540829" cy="338554"/>
          </a:xfrm>
          <a:prstGeom prst="rect">
            <a:avLst/>
          </a:prstGeom>
          <a:noFill/>
        </p:spPr>
        <p:txBody>
          <a:bodyPr wrap="squar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In Html</a:t>
            </a:r>
          </a:p>
        </p:txBody>
      </p:sp>
      <p:sp>
        <p:nvSpPr>
          <p:cNvPr id="5" name="TextBox 4"/>
          <p:cNvSpPr txBox="1"/>
          <p:nvPr/>
        </p:nvSpPr>
        <p:spPr>
          <a:xfrm>
            <a:off x="903515" y="3057792"/>
            <a:ext cx="5540829" cy="338554"/>
          </a:xfrm>
          <a:prstGeom prst="rect">
            <a:avLst/>
          </a:prstGeom>
          <a:noFill/>
        </p:spPr>
        <p:txBody>
          <a:bodyPr wrap="squar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Embedded CSS file in HTML page</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515" y="1379764"/>
            <a:ext cx="6934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3396346"/>
            <a:ext cx="5987463" cy="137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897" y="1627414"/>
            <a:ext cx="409575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356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709313"/>
          </a:xfrm>
        </p:spPr>
        <p:txBody>
          <a:bodyPr/>
          <a:lstStyle/>
          <a:p>
            <a:r>
              <a:rPr lang="en-US" dirty="0"/>
              <a:t>jQuery UI Interactions</a:t>
            </a:r>
          </a:p>
        </p:txBody>
      </p:sp>
      <p:sp>
        <p:nvSpPr>
          <p:cNvPr id="3" name="TextBox 2"/>
          <p:cNvSpPr txBox="1"/>
          <p:nvPr/>
        </p:nvSpPr>
        <p:spPr>
          <a:xfrm>
            <a:off x="1393371" y="1219200"/>
            <a:ext cx="5214258" cy="2431435"/>
          </a:xfrm>
          <a:prstGeom prst="rect">
            <a:avLst/>
          </a:prstGeom>
          <a:noFill/>
        </p:spPr>
        <p:txBody>
          <a:bodyPr wrap="square" rtlCol="0">
            <a:spAutoFit/>
          </a:bodyPr>
          <a:lstStyle/>
          <a:p>
            <a:pPr marL="342900" indent="-342900">
              <a:lnSpc>
                <a:spcPct val="150000"/>
              </a:lnSpc>
              <a:buFont typeface="+mj-lt"/>
              <a:buAutoNum type="arabicPeriod"/>
            </a:pPr>
            <a:r>
              <a:rPr lang="en-US" sz="1600" b="1" dirty="0" smtClean="0"/>
              <a:t>Draggable</a:t>
            </a:r>
          </a:p>
          <a:p>
            <a:pPr marL="342900" indent="-342900">
              <a:lnSpc>
                <a:spcPct val="150000"/>
              </a:lnSpc>
              <a:buFont typeface="+mj-lt"/>
              <a:buAutoNum type="arabicPeriod"/>
            </a:pPr>
            <a:r>
              <a:rPr lang="en-US" sz="1600" b="1" dirty="0"/>
              <a:t>Droppable</a:t>
            </a:r>
          </a:p>
          <a:p>
            <a:pPr marL="342900" indent="-342900">
              <a:lnSpc>
                <a:spcPct val="150000"/>
              </a:lnSpc>
              <a:buFont typeface="+mj-lt"/>
              <a:buAutoNum type="arabicPeriod"/>
            </a:pPr>
            <a:r>
              <a:rPr lang="en-US" sz="1600" b="1" dirty="0"/>
              <a:t>Resizable</a:t>
            </a:r>
          </a:p>
          <a:p>
            <a:pPr marL="342900" indent="-342900">
              <a:lnSpc>
                <a:spcPct val="150000"/>
              </a:lnSpc>
              <a:buFont typeface="+mj-lt"/>
              <a:buAutoNum type="arabicPeriod"/>
            </a:pPr>
            <a:r>
              <a:rPr lang="en-US" sz="1600" b="1" dirty="0" smtClean="0"/>
              <a:t>Selectable</a:t>
            </a:r>
          </a:p>
          <a:p>
            <a:pPr marL="342900" indent="-342900">
              <a:lnSpc>
                <a:spcPct val="150000"/>
              </a:lnSpc>
              <a:buFont typeface="+mj-lt"/>
              <a:buAutoNum type="arabicPeriod"/>
            </a:pPr>
            <a:r>
              <a:rPr lang="en-US" sz="1600" b="1" dirty="0"/>
              <a:t>Sortable</a:t>
            </a:r>
          </a:p>
          <a:p>
            <a:endParaRPr lang="en-US" sz="1600" b="1" dirty="0"/>
          </a:p>
          <a:p>
            <a:pPr marL="342900" indent="-342900">
              <a:buFont typeface="+mj-lt"/>
              <a:buAutoNum type="arabicPeriod"/>
            </a:pPr>
            <a:endParaRPr lang="en-US" sz="1600" b="1" dirty="0"/>
          </a:p>
        </p:txBody>
      </p:sp>
    </p:spTree>
    <p:extLst>
      <p:ext uri="{BB962C8B-B14F-4D97-AF65-F5344CB8AC3E}">
        <p14:creationId xmlns:p14="http://schemas.microsoft.com/office/powerpoint/2010/main" val="139289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0"/>
            <a:ext cx="7222352" cy="807285"/>
          </a:xfrm>
        </p:spPr>
        <p:txBody>
          <a:bodyPr/>
          <a:lstStyle/>
          <a:p>
            <a:r>
              <a:rPr lang="en-US" dirty="0" smtClean="0">
                <a:latin typeface="+mj-lt"/>
              </a:rPr>
              <a:t>Agenda</a:t>
            </a:r>
            <a:endParaRPr lang="en-US" dirty="0">
              <a:latin typeface="+mj-lt"/>
            </a:endParaRPr>
          </a:p>
        </p:txBody>
      </p:sp>
      <p:sp>
        <p:nvSpPr>
          <p:cNvPr id="3" name="TextBox 2"/>
          <p:cNvSpPr txBox="1"/>
          <p:nvPr/>
        </p:nvSpPr>
        <p:spPr>
          <a:xfrm>
            <a:off x="478970" y="620485"/>
            <a:ext cx="8131629" cy="3785652"/>
          </a:xfrm>
          <a:prstGeom prst="rect">
            <a:avLst/>
          </a:prstGeom>
          <a:noFill/>
        </p:spPr>
        <p:txBody>
          <a:bodyPr wrap="square" rtlCol="0">
            <a:spAutoFit/>
          </a:bodyPr>
          <a:lstStyle/>
          <a:p>
            <a:pPr marL="342900" indent="-342900">
              <a:buFont typeface="Wingdings" pitchFamily="2" charset="2"/>
              <a:buChar char="§"/>
            </a:pPr>
            <a:r>
              <a:rPr lang="en-US" sz="2000" dirty="0" smtClean="0"/>
              <a:t>JQuery Vs JavaScript</a:t>
            </a:r>
          </a:p>
          <a:p>
            <a:pPr marL="342900" indent="-342900">
              <a:buFont typeface="Wingdings" pitchFamily="2" charset="2"/>
              <a:buChar char="§"/>
            </a:pPr>
            <a:r>
              <a:rPr lang="en-US" sz="2000" dirty="0" smtClean="0"/>
              <a:t>Introduction </a:t>
            </a:r>
            <a:r>
              <a:rPr lang="en-US" sz="2000" dirty="0"/>
              <a:t>to </a:t>
            </a:r>
            <a:r>
              <a:rPr lang="en-US" sz="2000" dirty="0" smtClean="0"/>
              <a:t>jQuery</a:t>
            </a:r>
          </a:p>
          <a:p>
            <a:pPr marL="342900" indent="-342900">
              <a:buFont typeface="Wingdings" pitchFamily="2" charset="2"/>
              <a:buChar char="§"/>
            </a:pPr>
            <a:r>
              <a:rPr lang="en-US" sz="2000" dirty="0"/>
              <a:t>Introduction to DOM </a:t>
            </a:r>
            <a:endParaRPr lang="en-US" sz="2000" dirty="0" smtClean="0"/>
          </a:p>
          <a:p>
            <a:pPr marL="342900" indent="-342900">
              <a:buFont typeface="Wingdings" pitchFamily="2" charset="2"/>
              <a:buChar char="§"/>
            </a:pPr>
            <a:r>
              <a:rPr lang="en-US" sz="2000" dirty="0" smtClean="0"/>
              <a:t>Adding </a:t>
            </a:r>
            <a:r>
              <a:rPr lang="en-US" sz="2000" dirty="0"/>
              <a:t>jQuery to a Page</a:t>
            </a:r>
          </a:p>
          <a:p>
            <a:pPr marL="342900" indent="-342900">
              <a:buFont typeface="Wingdings" pitchFamily="2" charset="2"/>
              <a:buChar char="§"/>
            </a:pPr>
            <a:r>
              <a:rPr lang="en-US" sz="2000" dirty="0"/>
              <a:t>jQuery Hello World example</a:t>
            </a:r>
          </a:p>
          <a:p>
            <a:pPr marL="342900" indent="-342900">
              <a:buFont typeface="Wingdings" pitchFamily="2" charset="2"/>
              <a:buChar char="§"/>
            </a:pPr>
            <a:r>
              <a:rPr lang="en-US" sz="2000" dirty="0" smtClean="0"/>
              <a:t>jQuery </a:t>
            </a:r>
            <a:r>
              <a:rPr lang="en-US" sz="2000" dirty="0"/>
              <a:t>selectors</a:t>
            </a:r>
          </a:p>
          <a:p>
            <a:pPr marL="342900" indent="-342900">
              <a:buFont typeface="Wingdings" pitchFamily="2" charset="2"/>
              <a:buChar char="§"/>
            </a:pPr>
            <a:r>
              <a:rPr lang="en-US" sz="2000" dirty="0"/>
              <a:t>HTML </a:t>
            </a:r>
            <a:r>
              <a:rPr lang="en-US" sz="2000" dirty="0" smtClean="0"/>
              <a:t>Controls</a:t>
            </a:r>
          </a:p>
          <a:p>
            <a:pPr marL="342900" indent="-342900">
              <a:buFont typeface="Wingdings" pitchFamily="2" charset="2"/>
              <a:buChar char="§"/>
            </a:pPr>
            <a:r>
              <a:rPr lang="en-US" sz="2000" dirty="0" smtClean="0"/>
              <a:t>Events</a:t>
            </a:r>
            <a:endParaRPr lang="en-US" sz="2000" dirty="0"/>
          </a:p>
          <a:p>
            <a:pPr marL="342900" indent="-342900">
              <a:buFont typeface="Wingdings" pitchFamily="2" charset="2"/>
              <a:buChar char="§"/>
            </a:pPr>
            <a:r>
              <a:rPr lang="en-US" sz="2000" dirty="0" smtClean="0"/>
              <a:t>Introduction CSS</a:t>
            </a:r>
          </a:p>
          <a:p>
            <a:pPr marL="342900" indent="-342900">
              <a:buFont typeface="Wingdings" pitchFamily="2" charset="2"/>
              <a:buChar char="§"/>
            </a:pPr>
            <a:r>
              <a:rPr lang="en-US" sz="2000" dirty="0" smtClean="0"/>
              <a:t>Adding CSS into a Page</a:t>
            </a:r>
            <a:endParaRPr lang="en-US" sz="2000" dirty="0"/>
          </a:p>
          <a:p>
            <a:pPr marL="342900" indent="-342900">
              <a:buFont typeface="Wingdings" pitchFamily="2" charset="2"/>
              <a:buChar char="§"/>
            </a:pPr>
            <a:r>
              <a:rPr lang="en-US" sz="2000" dirty="0" smtClean="0"/>
              <a:t>jQuery </a:t>
            </a:r>
            <a:r>
              <a:rPr lang="en-US" sz="2000" dirty="0"/>
              <a:t>UI Interactions</a:t>
            </a:r>
          </a:p>
          <a:p>
            <a:pPr marL="342900" indent="-342900">
              <a:buFont typeface="Wingdings" pitchFamily="2" charset="2"/>
              <a:buChar char="§"/>
            </a:pPr>
            <a:r>
              <a:rPr lang="en-US" sz="2000" dirty="0" smtClean="0"/>
              <a:t>jQuery </a:t>
            </a:r>
            <a:r>
              <a:rPr lang="en-US" sz="2000" dirty="0"/>
              <a:t>UI User Interface </a:t>
            </a:r>
            <a:r>
              <a:rPr lang="en-US" sz="2000" dirty="0" smtClean="0"/>
              <a:t>Elements</a:t>
            </a:r>
            <a:endParaRPr lang="en-US" sz="20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722657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948799"/>
          </a:xfrm>
        </p:spPr>
        <p:txBody>
          <a:bodyPr/>
          <a:lstStyle/>
          <a:p>
            <a:r>
              <a:rPr lang="en-US" dirty="0"/>
              <a:t>Draggable</a:t>
            </a:r>
            <a:br>
              <a:rPr lang="en-US" dirty="0"/>
            </a:b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073" y="1023939"/>
            <a:ext cx="3735841" cy="345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6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33113"/>
          </a:xfrm>
        </p:spPr>
        <p:txBody>
          <a:bodyPr/>
          <a:lstStyle/>
          <a:p>
            <a:r>
              <a:rPr lang="en-US" dirty="0"/>
              <a:t>Droppable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106" y="1053874"/>
            <a:ext cx="4596493" cy="354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379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752856"/>
          </a:xfrm>
        </p:spPr>
        <p:txBody>
          <a:bodyPr/>
          <a:lstStyle/>
          <a:p>
            <a:r>
              <a:rPr lang="en-US" dirty="0"/>
              <a:t>Resizable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416" y="755877"/>
            <a:ext cx="3779384" cy="390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965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741970"/>
          </a:xfrm>
        </p:spPr>
        <p:txBody>
          <a:bodyPr/>
          <a:lstStyle/>
          <a:p>
            <a:r>
              <a:rPr lang="en-US" dirty="0"/>
              <a:t>Selectable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627" y="1510061"/>
            <a:ext cx="5234903" cy="3415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72144" y="925286"/>
            <a:ext cx="8382000" cy="584775"/>
          </a:xfrm>
          <a:prstGeom prst="rect">
            <a:avLst/>
          </a:prstGeom>
          <a:noFill/>
        </p:spPr>
        <p:txBody>
          <a:bodyPr wrap="square" rtlCol="0">
            <a:spAutoFit/>
          </a:bodyPr>
          <a:lstStyle/>
          <a:p>
            <a:pPr defTabSz="430213">
              <a:spcAft>
                <a:spcPts val="400"/>
              </a:spcAft>
              <a:buSzPct val="100000"/>
            </a:pPr>
            <a:r>
              <a:rPr lang="en-US" sz="1600" b="1" dirty="0"/>
              <a:t>You can select element/elements by click and also by holding ctrl key or by holding left key of </a:t>
            </a:r>
            <a:r>
              <a:rPr lang="en-US" sz="1600" b="1" dirty="0" smtClean="0"/>
              <a:t> mouse</a:t>
            </a: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532451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752856"/>
          </a:xfrm>
        </p:spPr>
        <p:txBody>
          <a:bodyPr/>
          <a:lstStyle/>
          <a:p>
            <a:r>
              <a:rPr lang="en-US" dirty="0"/>
              <a:t>Sortable</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530" y="966788"/>
            <a:ext cx="6334125" cy="340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539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720199"/>
          </a:xfrm>
        </p:spPr>
        <p:txBody>
          <a:bodyPr/>
          <a:lstStyle/>
          <a:p>
            <a:r>
              <a:rPr lang="en-US" dirty="0"/>
              <a:t>jQuery UI User Interface</a:t>
            </a:r>
          </a:p>
        </p:txBody>
      </p:sp>
      <p:sp>
        <p:nvSpPr>
          <p:cNvPr id="3" name="TextBox 2"/>
          <p:cNvSpPr txBox="1"/>
          <p:nvPr/>
        </p:nvSpPr>
        <p:spPr>
          <a:xfrm>
            <a:off x="1480457" y="1099457"/>
            <a:ext cx="5671457" cy="5396349"/>
          </a:xfrm>
          <a:prstGeom prst="rect">
            <a:avLst/>
          </a:prstGeom>
          <a:noFill/>
        </p:spPr>
        <p:txBody>
          <a:bodyPr wrap="square" rtlCol="0">
            <a:spAutoFit/>
          </a:bodyPr>
          <a:lstStyle/>
          <a:p>
            <a:pPr marL="342900" indent="-342900" defTabSz="430213">
              <a:spcAft>
                <a:spcPts val="400"/>
              </a:spcAft>
              <a:buSzPct val="100000"/>
              <a:buAutoNum type="arabicPeriod"/>
            </a:pPr>
            <a:r>
              <a:rPr lang="en-US" sz="1600" b="1" dirty="0" smtClean="0"/>
              <a:t>Accordion</a:t>
            </a:r>
          </a:p>
          <a:p>
            <a:pPr marL="342900" indent="-342900" defTabSz="430213">
              <a:spcAft>
                <a:spcPts val="400"/>
              </a:spcAft>
              <a:buSzPct val="100000"/>
              <a:buFontTx/>
              <a:buAutoNum type="arabicPeriod"/>
            </a:pPr>
            <a:r>
              <a:rPr lang="en-US" sz="1600" b="1" dirty="0" smtClean="0"/>
              <a:t>Autocomplete</a:t>
            </a:r>
          </a:p>
          <a:p>
            <a:pPr marL="342900" indent="-342900" defTabSz="430213">
              <a:spcAft>
                <a:spcPts val="400"/>
              </a:spcAft>
              <a:buSzPct val="100000"/>
              <a:buFontTx/>
              <a:buAutoNum type="arabicPeriod"/>
            </a:pPr>
            <a:r>
              <a:rPr lang="en-US" sz="1600" b="1" dirty="0" smtClean="0"/>
              <a:t>Button</a:t>
            </a:r>
          </a:p>
          <a:p>
            <a:pPr marL="342900" indent="-342900" defTabSz="430213">
              <a:spcAft>
                <a:spcPts val="400"/>
              </a:spcAft>
              <a:buSzPct val="100000"/>
              <a:buFontTx/>
              <a:buAutoNum type="arabicPeriod"/>
            </a:pPr>
            <a:r>
              <a:rPr lang="en-US" sz="1600" b="1" dirty="0" smtClean="0"/>
              <a:t>Datepicker</a:t>
            </a:r>
          </a:p>
          <a:p>
            <a:pPr marL="342900" indent="-342900" defTabSz="430213">
              <a:spcAft>
                <a:spcPts val="400"/>
              </a:spcAft>
              <a:buSzPct val="100000"/>
              <a:buFontTx/>
              <a:buAutoNum type="arabicPeriod"/>
            </a:pPr>
            <a:r>
              <a:rPr lang="en-US" sz="1600" b="1" dirty="0" smtClean="0"/>
              <a:t>Dialog</a:t>
            </a:r>
          </a:p>
          <a:p>
            <a:pPr marL="342900" indent="-342900" defTabSz="430213">
              <a:spcAft>
                <a:spcPts val="400"/>
              </a:spcAft>
              <a:buSzPct val="100000"/>
              <a:buFontTx/>
              <a:buAutoNum type="arabicPeriod"/>
            </a:pPr>
            <a:r>
              <a:rPr lang="en-US" sz="1600" b="1" dirty="0" smtClean="0"/>
              <a:t>Progressbar</a:t>
            </a:r>
          </a:p>
          <a:p>
            <a:pPr marL="342900" indent="-342900" defTabSz="430213">
              <a:spcAft>
                <a:spcPts val="400"/>
              </a:spcAft>
              <a:buSzPct val="100000"/>
              <a:buFontTx/>
              <a:buAutoNum type="arabicPeriod"/>
            </a:pPr>
            <a:r>
              <a:rPr lang="en-US" sz="1600" b="1" dirty="0" smtClean="0"/>
              <a:t>Slider</a:t>
            </a:r>
          </a:p>
          <a:p>
            <a:pPr marL="342900" indent="-342900" defTabSz="430213">
              <a:spcAft>
                <a:spcPts val="400"/>
              </a:spcAft>
              <a:buSzPct val="100000"/>
              <a:buFontTx/>
              <a:buAutoNum type="arabicPeriod"/>
            </a:pPr>
            <a:r>
              <a:rPr lang="en-US" sz="1600" b="1" dirty="0" smtClean="0"/>
              <a:t>Tabs</a:t>
            </a:r>
          </a:p>
          <a:p>
            <a:pPr marL="342900" indent="-342900" defTabSz="430213">
              <a:spcAft>
                <a:spcPts val="400"/>
              </a:spcAft>
              <a:buSzPct val="100000"/>
              <a:buFontTx/>
              <a:buAutoNum type="arabicPeriod"/>
            </a:pPr>
            <a:r>
              <a:rPr lang="en-US" sz="1600" b="1" dirty="0"/>
              <a:t>Animated </a:t>
            </a:r>
            <a:r>
              <a:rPr lang="en-US" sz="1600" b="1" dirty="0" smtClean="0"/>
              <a:t>One</a:t>
            </a:r>
          </a:p>
          <a:p>
            <a:pPr marL="342900" indent="-342900" defTabSz="430213">
              <a:spcAft>
                <a:spcPts val="400"/>
              </a:spcAft>
              <a:buSzPct val="100000"/>
              <a:buFontTx/>
              <a:buAutoNum type="arabicPeriod"/>
            </a:pPr>
            <a:r>
              <a:rPr lang="en-US" sz="1600" b="1" dirty="0" smtClean="0"/>
              <a:t>Menus</a:t>
            </a:r>
            <a:endParaRPr lang="en-US" sz="1600" b="1" dirty="0"/>
          </a:p>
          <a:p>
            <a:pPr marL="342900" indent="-342900" defTabSz="430213">
              <a:spcAft>
                <a:spcPts val="400"/>
              </a:spcAft>
              <a:buSzPct val="100000"/>
              <a:buFontTx/>
              <a:buAutoNum type="arabicPeriod"/>
            </a:pPr>
            <a:endParaRPr lang="en-US" sz="1600" b="1" dirty="0" smtClean="0"/>
          </a:p>
          <a:p>
            <a:pPr marL="342900" indent="-342900" defTabSz="430213">
              <a:spcAft>
                <a:spcPts val="400"/>
              </a:spcAft>
              <a:buSzPct val="100000"/>
              <a:buFontTx/>
              <a:buAutoNum type="arabicPeriod"/>
            </a:pPr>
            <a:endParaRPr lang="en-US" sz="1600" b="1" dirty="0"/>
          </a:p>
          <a:p>
            <a:pPr marL="342900" indent="-342900" defTabSz="430213">
              <a:spcAft>
                <a:spcPts val="400"/>
              </a:spcAft>
              <a:buSzPct val="100000"/>
              <a:buFontTx/>
              <a:buAutoNum type="arabicPeriod"/>
            </a:pPr>
            <a:endParaRPr lang="en-US" sz="1600" b="1" dirty="0"/>
          </a:p>
          <a:p>
            <a:pPr marL="342900" indent="-342900" defTabSz="430213">
              <a:spcAft>
                <a:spcPts val="400"/>
              </a:spcAft>
              <a:buSzPct val="100000"/>
              <a:buFontTx/>
              <a:buAutoNum type="arabicPeriod"/>
            </a:pPr>
            <a:endParaRPr lang="en-US" sz="1600" b="1" dirty="0"/>
          </a:p>
          <a:p>
            <a:pPr marL="342900" indent="-342900" defTabSz="430213">
              <a:spcAft>
                <a:spcPts val="400"/>
              </a:spcAft>
              <a:buSzPct val="100000"/>
              <a:buFontTx/>
              <a:buAutoNum type="arabicPeriod"/>
            </a:pPr>
            <a:endParaRPr lang="en-US" sz="1600" b="1" dirty="0"/>
          </a:p>
          <a:p>
            <a:pPr marL="342900" indent="-342900" defTabSz="430213">
              <a:spcAft>
                <a:spcPts val="400"/>
              </a:spcAft>
              <a:buSzPct val="100000"/>
              <a:buFontTx/>
              <a:buAutoNum type="arabicPeriod"/>
            </a:pPr>
            <a:endParaRPr lang="en-US" sz="1600" b="1" dirty="0"/>
          </a:p>
          <a:p>
            <a:pPr marL="342900" indent="-342900" defTabSz="430213">
              <a:spcAft>
                <a:spcPts val="400"/>
              </a:spcAft>
              <a:buSzPct val="100000"/>
              <a:buAutoNum type="arabicPeriod"/>
            </a:pPr>
            <a:endParaRPr lang="en-US" sz="1600" b="1" dirty="0"/>
          </a:p>
          <a:p>
            <a:pPr marL="0"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3141871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76656"/>
          </a:xfrm>
        </p:spPr>
        <p:txBody>
          <a:bodyPr/>
          <a:lstStyle/>
          <a:p>
            <a:r>
              <a:rPr lang="en-US" dirty="0"/>
              <a:t>Accordion</a:t>
            </a:r>
            <a:br>
              <a:rPr lang="en-US" dirty="0"/>
            </a:br>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709" y="957263"/>
            <a:ext cx="5830662" cy="3578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7828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43999"/>
          </a:xfrm>
        </p:spPr>
        <p:txBody>
          <a:bodyPr/>
          <a:lstStyle/>
          <a:p>
            <a:r>
              <a:rPr lang="en-US" dirty="0"/>
              <a:t>Autocomplete</a:t>
            </a:r>
            <a:br>
              <a:rPr lang="en-US" dirty="0"/>
            </a:b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449" y="1149804"/>
            <a:ext cx="6308130" cy="312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237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813" y="564315"/>
            <a:ext cx="7222352" cy="654885"/>
          </a:xfrm>
        </p:spPr>
        <p:txBody>
          <a:bodyPr/>
          <a:lstStyle/>
          <a:p>
            <a:r>
              <a:rPr lang="en-US" dirty="0"/>
              <a:t>Button</a:t>
            </a:r>
            <a:br>
              <a:rPr lang="en-US" dirty="0"/>
            </a:b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316" y="2006374"/>
            <a:ext cx="4579483" cy="83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149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33113"/>
          </a:xfrm>
        </p:spPr>
        <p:txBody>
          <a:bodyPr/>
          <a:lstStyle/>
          <a:p>
            <a:r>
              <a:rPr lang="en-US" dirty="0"/>
              <a:t>Datepicker</a:t>
            </a:r>
            <a:br>
              <a:rPr lang="en-US" dirty="0"/>
            </a:b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758" y="1120547"/>
            <a:ext cx="4421641" cy="335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593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127" y="477229"/>
            <a:ext cx="7222352" cy="654885"/>
          </a:xfrm>
        </p:spPr>
        <p:txBody>
          <a:bodyPr/>
          <a:lstStyle/>
          <a:p>
            <a:r>
              <a:rPr lang="en-US" dirty="0"/>
              <a:t>JQuery Vs JavaScript</a:t>
            </a:r>
            <a:br>
              <a:rPr lang="en-US" dirty="0"/>
            </a:br>
            <a:endParaRPr lang="en-US" dirty="0"/>
          </a:p>
        </p:txBody>
      </p:sp>
      <p:sp>
        <p:nvSpPr>
          <p:cNvPr id="3" name="TextBox 2"/>
          <p:cNvSpPr txBox="1"/>
          <p:nvPr/>
        </p:nvSpPr>
        <p:spPr>
          <a:xfrm>
            <a:off x="968829" y="1360713"/>
            <a:ext cx="6150429" cy="2154436"/>
          </a:xfrm>
          <a:prstGeom prst="rect">
            <a:avLst/>
          </a:prstGeom>
          <a:noFill/>
        </p:spPr>
        <p:txBody>
          <a:bodyPr wrap="square" rtlCol="0">
            <a:spAutoFit/>
          </a:bodyPr>
          <a:lstStyle/>
          <a:p>
            <a:pPr marL="285750" indent="-285750" defTabSz="430213">
              <a:lnSpc>
                <a:spcPct val="150000"/>
              </a:lnSpc>
              <a:spcAft>
                <a:spcPts val="400"/>
              </a:spcAft>
              <a:buSzPct val="100000"/>
              <a:buFont typeface="Wingdings" pitchFamily="2" charset="2"/>
              <a:buChar char="ü"/>
            </a:pPr>
            <a:r>
              <a:rPr lang="en-US" dirty="0"/>
              <a:t>JavaScript is a </a:t>
            </a:r>
            <a:r>
              <a:rPr lang="en-US" dirty="0" smtClean="0"/>
              <a:t>language.</a:t>
            </a:r>
          </a:p>
          <a:p>
            <a:pPr marL="285750" indent="-285750" defTabSz="430213">
              <a:lnSpc>
                <a:spcPct val="150000"/>
              </a:lnSpc>
              <a:spcAft>
                <a:spcPts val="400"/>
              </a:spcAft>
              <a:buSzPct val="100000"/>
              <a:buFont typeface="Wingdings" pitchFamily="2" charset="2"/>
              <a:buChar char="ü"/>
            </a:pPr>
            <a:r>
              <a:rPr lang="en-US" dirty="0"/>
              <a:t>jQuery is a </a:t>
            </a:r>
            <a:r>
              <a:rPr lang="en-US" dirty="0" smtClean="0"/>
              <a:t>library </a:t>
            </a:r>
            <a:r>
              <a:rPr lang="en-US" dirty="0"/>
              <a:t>written in JavaScript</a:t>
            </a:r>
            <a:r>
              <a:rPr lang="en-US" dirty="0" smtClean="0"/>
              <a:t>.</a:t>
            </a:r>
          </a:p>
          <a:p>
            <a:pPr marL="285750" indent="-285750" defTabSz="430213">
              <a:lnSpc>
                <a:spcPct val="150000"/>
              </a:lnSpc>
              <a:spcAft>
                <a:spcPts val="400"/>
              </a:spcAft>
              <a:buSzPct val="100000"/>
              <a:buFont typeface="Wingdings" pitchFamily="2" charset="2"/>
              <a:buChar char="ü"/>
            </a:pPr>
            <a:r>
              <a:rPr lang="en-US" dirty="0" smtClean="0"/>
              <a:t>To </a:t>
            </a:r>
            <a:r>
              <a:rPr lang="en-US" dirty="0"/>
              <a:t>help JavaScript programmers who are doing common web tasks.</a:t>
            </a:r>
            <a:endParaRPr lang="en-US" dirty="0" smtClean="0"/>
          </a:p>
          <a:p>
            <a:pPr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2973904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850827"/>
          </a:xfrm>
        </p:spPr>
        <p:txBody>
          <a:bodyPr/>
          <a:lstStyle/>
          <a:p>
            <a:r>
              <a:rPr lang="en-US" dirty="0" smtClean="0"/>
              <a:t>Dialog Box</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156" y="1296760"/>
            <a:ext cx="4221821" cy="221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174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916142"/>
          </a:xfrm>
        </p:spPr>
        <p:txBody>
          <a:bodyPr/>
          <a:lstStyle/>
          <a:p>
            <a:r>
              <a:rPr lang="en-US" dirty="0"/>
              <a:t>Progressbar</a:t>
            </a:r>
            <a:br>
              <a:rPr lang="en-US" dirty="0"/>
            </a:br>
            <a:endParaRPr lang="en-US"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1683204"/>
            <a:ext cx="34956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147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567799"/>
          </a:xfrm>
        </p:spPr>
        <p:txBody>
          <a:bodyPr/>
          <a:lstStyle/>
          <a:p>
            <a:r>
              <a:rPr lang="en-US" dirty="0"/>
              <a:t>Slider</a:t>
            </a:r>
            <a:br>
              <a:rPr lang="en-US" dirty="0"/>
            </a:b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776" y="1850572"/>
            <a:ext cx="6723041" cy="95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33113"/>
          </a:xfrm>
        </p:spPr>
        <p:txBody>
          <a:bodyPr/>
          <a:lstStyle/>
          <a:p>
            <a:r>
              <a:rPr lang="en-US" dirty="0" smtClean="0"/>
              <a:t>Tabs</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35" y="1117826"/>
            <a:ext cx="5200948"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645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7222352" cy="698427"/>
          </a:xfrm>
        </p:spPr>
        <p:txBody>
          <a:bodyPr/>
          <a:lstStyle/>
          <a:p>
            <a:r>
              <a:rPr lang="en-US" dirty="0"/>
              <a:t>Animated One</a:t>
            </a:r>
            <a:br>
              <a:rPr lang="en-US" dirty="0"/>
            </a:b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09" y="932090"/>
            <a:ext cx="6479355" cy="306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403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5"/>
            <a:ext cx="7222352" cy="676656"/>
          </a:xfrm>
        </p:spPr>
        <p:txBody>
          <a:bodyPr/>
          <a:lstStyle/>
          <a:p>
            <a:r>
              <a:rPr lang="en-US" dirty="0" smtClean="0"/>
              <a:t>Menus</a:t>
            </a:r>
            <a:endParaRPr lang="en-US"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27" y="966788"/>
            <a:ext cx="833437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554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9184" y="237744"/>
            <a:ext cx="7222352" cy="698427"/>
          </a:xfrm>
        </p:spPr>
        <p:txBody>
          <a:bodyPr/>
          <a:lstStyle/>
          <a:p>
            <a:r>
              <a:rPr lang="en-US" dirty="0"/>
              <a:t>jQuery: References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02" y="985838"/>
            <a:ext cx="7849700" cy="3444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38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2585" y="1992762"/>
            <a:ext cx="7222352" cy="807285"/>
          </a:xfrm>
        </p:spPr>
        <p:txBody>
          <a:bodyPr/>
          <a:lstStyle/>
          <a:p>
            <a:pPr algn="ctr"/>
            <a:r>
              <a:rPr lang="en-US" sz="4800" dirty="0" smtClean="0">
                <a:latin typeface="+mn-lt"/>
              </a:rPr>
              <a:t>Q &amp; A</a:t>
            </a:r>
            <a:endParaRPr lang="en-US" sz="4800" dirty="0">
              <a:latin typeface="+mn-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615" y="824088"/>
            <a:ext cx="4815251" cy="3408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5804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4208" y="2153606"/>
            <a:ext cx="7222352" cy="2006703"/>
          </a:xfrm>
        </p:spPr>
        <p:txBody>
          <a:bodyPr/>
          <a:lstStyle/>
          <a:p>
            <a:r>
              <a:rPr lang="en-US" sz="5400" dirty="0" smtClean="0"/>
              <a:t>Thank You</a:t>
            </a:r>
            <a:endParaRPr lang="en-US" sz="5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26" y="847725"/>
            <a:ext cx="292417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528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543" y="217714"/>
            <a:ext cx="4772025"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685800" y="3788229"/>
            <a:ext cx="7772400" cy="1003300"/>
          </a:xfrm>
          <a:prstGeom prst="rect">
            <a:avLst/>
          </a:prstGeom>
        </p:spPr>
        <p:txBody>
          <a:bodyPr/>
          <a:lstStyle/>
          <a:p>
            <a:pPr algn="ctr" rtl="1" eaLnBrk="0" hangingPunct="0">
              <a:defRPr/>
            </a:pPr>
            <a:r>
              <a:rPr lang="en-US" sz="4800" b="1" kern="0" dirty="0">
                <a:solidFill>
                  <a:schemeClr val="bg2">
                    <a:lumMod val="50000"/>
                  </a:schemeClr>
                </a:solidFill>
                <a:latin typeface="Tahoma" pitchFamily="34" charset="0"/>
                <a:ea typeface="Tahoma" pitchFamily="34" charset="0"/>
                <a:cs typeface="Tahoma" pitchFamily="34" charset="0"/>
              </a:rPr>
              <a:t>Introduction to jQuery</a:t>
            </a:r>
            <a:endParaRPr lang="he-IL" sz="4800" b="1" kern="0" dirty="0">
              <a:solidFill>
                <a:schemeClr val="bg2">
                  <a:lumMod val="50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0344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2629" y="250371"/>
            <a:ext cx="7228114" cy="957942"/>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a:t>document.getElementById</a:t>
            </a:r>
            <a:r>
              <a:rPr lang="en-US" sz="2000" b="1" dirty="0"/>
              <a:t>('</a:t>
            </a:r>
            <a:r>
              <a:rPr lang="en-US" sz="2000" b="1" dirty="0" err="1"/>
              <a:t>ifYes</a:t>
            </a:r>
            <a:r>
              <a:rPr lang="en-US" sz="2000" b="1" dirty="0"/>
              <a:t>').</a:t>
            </a:r>
            <a:r>
              <a:rPr lang="en-US" sz="2000" b="1" dirty="0" err="1"/>
              <a:t>style.visibility</a:t>
            </a:r>
            <a:r>
              <a:rPr lang="en-US" sz="2000" b="1" dirty="0"/>
              <a:t> = </a:t>
            </a:r>
            <a:r>
              <a:rPr lang="en-US" sz="2000" b="1" dirty="0" smtClean="0"/>
              <a:t>‘hidden';</a:t>
            </a:r>
            <a:endParaRPr lang="en-US" sz="2000" b="1" dirty="0"/>
          </a:p>
        </p:txBody>
      </p:sp>
      <p:sp>
        <p:nvSpPr>
          <p:cNvPr id="4" name="Rectangle 3"/>
          <p:cNvSpPr/>
          <p:nvPr/>
        </p:nvSpPr>
        <p:spPr>
          <a:xfrm>
            <a:off x="892629" y="1698172"/>
            <a:ext cx="7228114" cy="957942"/>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a:t>
            </a:r>
            <a:r>
              <a:rPr lang="en-US" sz="2000" b="1" dirty="0" err="1" smtClean="0"/>
              <a:t>ifyes</a:t>
            </a:r>
            <a:r>
              <a:rPr lang="en-US" sz="2000" b="1" dirty="0" smtClean="0"/>
              <a:t>”).</a:t>
            </a:r>
            <a:r>
              <a:rPr lang="en-US" sz="2000" b="1" dirty="0"/>
              <a:t>hide();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685" y="2770587"/>
            <a:ext cx="2819400" cy="1749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20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070" y="139773"/>
            <a:ext cx="7222352" cy="654885"/>
          </a:xfrm>
        </p:spPr>
        <p:txBody>
          <a:bodyPr/>
          <a:lstStyle/>
          <a:p>
            <a:r>
              <a:rPr lang="en-US" dirty="0"/>
              <a:t>Introduction to jQuery</a:t>
            </a:r>
          </a:p>
        </p:txBody>
      </p:sp>
      <p:sp>
        <p:nvSpPr>
          <p:cNvPr id="3" name="TextBox 2"/>
          <p:cNvSpPr txBox="1"/>
          <p:nvPr/>
        </p:nvSpPr>
        <p:spPr>
          <a:xfrm>
            <a:off x="1578429" y="755263"/>
            <a:ext cx="6204857" cy="2369880"/>
          </a:xfrm>
          <a:prstGeom prst="rect">
            <a:avLst/>
          </a:prstGeom>
          <a:noFill/>
        </p:spPr>
        <p:txBody>
          <a:bodyPr wrap="square" rtlCol="0">
            <a:spAutoFit/>
          </a:bodyPr>
          <a:lstStyle/>
          <a:p>
            <a:pPr marL="285750" indent="-285750" defTabSz="430213">
              <a:spcAft>
                <a:spcPts val="400"/>
              </a:spcAft>
              <a:buSzPct val="100000"/>
              <a:buFont typeface="Wingdings" pitchFamily="2" charset="2"/>
              <a:buChar char="§"/>
            </a:pPr>
            <a:r>
              <a:rPr lang="en-US" sz="1600" dirty="0"/>
              <a:t>jQuery is an open </a:t>
            </a:r>
            <a:r>
              <a:rPr lang="en-US" sz="1600" dirty="0" smtClean="0"/>
              <a:t>source</a:t>
            </a:r>
          </a:p>
          <a:p>
            <a:pPr marL="285750" indent="-285750" defTabSz="430213">
              <a:spcAft>
                <a:spcPts val="400"/>
              </a:spcAft>
              <a:buSzPct val="100000"/>
              <a:buFont typeface="Wingdings" pitchFamily="2" charset="2"/>
              <a:buChar char="§"/>
            </a:pPr>
            <a:r>
              <a:rPr lang="en-US" sz="1600" dirty="0"/>
              <a:t>jQuery is a </a:t>
            </a:r>
            <a:r>
              <a:rPr lang="en-US" sz="1600" dirty="0" smtClean="0"/>
              <a:t>lightweight</a:t>
            </a:r>
          </a:p>
          <a:p>
            <a:pPr marL="285750" indent="-285750" defTabSz="430213">
              <a:spcAft>
                <a:spcPts val="400"/>
              </a:spcAft>
              <a:buSzPct val="100000"/>
              <a:buFont typeface="Wingdings" pitchFamily="2" charset="2"/>
              <a:buChar char="§"/>
            </a:pPr>
            <a:r>
              <a:rPr lang="en-US" sz="1600" dirty="0"/>
              <a:t>Do more things within one line</a:t>
            </a:r>
          </a:p>
          <a:p>
            <a:pPr marL="285750" indent="-285750" defTabSz="430213">
              <a:spcAft>
                <a:spcPts val="400"/>
              </a:spcAft>
              <a:buSzPct val="100000"/>
              <a:buFont typeface="Wingdings" pitchFamily="2" charset="2"/>
              <a:buChar char="§"/>
            </a:pPr>
            <a:r>
              <a:rPr lang="en-US" sz="1600" dirty="0"/>
              <a:t>Simplifies the interaction between HTML and JavaScript.</a:t>
            </a:r>
          </a:p>
          <a:p>
            <a:pPr marL="285750" indent="-285750" defTabSz="430213">
              <a:spcAft>
                <a:spcPts val="400"/>
              </a:spcAft>
              <a:buSzPct val="100000"/>
              <a:buFont typeface="Wingdings" pitchFamily="2" charset="2"/>
              <a:buChar char="§"/>
            </a:pPr>
            <a:r>
              <a:rPr lang="en-US" sz="1600" dirty="0"/>
              <a:t>Created by John </a:t>
            </a:r>
            <a:r>
              <a:rPr lang="en-US" sz="1600" dirty="0" err="1"/>
              <a:t>Resig</a:t>
            </a:r>
            <a:r>
              <a:rPr lang="en-US" sz="1600" dirty="0"/>
              <a:t> in 2005, released in January of 2006.</a:t>
            </a:r>
          </a:p>
          <a:p>
            <a:pPr marL="285750" indent="-285750" defTabSz="430213">
              <a:spcAft>
                <a:spcPts val="400"/>
              </a:spcAft>
              <a:buSzPct val="100000"/>
              <a:buFont typeface="Wingdings" pitchFamily="2" charset="2"/>
              <a:buChar char="§"/>
            </a:pPr>
            <a:r>
              <a:rPr lang="en-US" sz="1600" dirty="0"/>
              <a:t>Tons of plugins, and it was recently adopted by Microsoft</a:t>
            </a:r>
          </a:p>
          <a:p>
            <a:pPr marL="285750" indent="-285750" defTabSz="430213">
              <a:spcAft>
                <a:spcPts val="400"/>
              </a:spcAft>
              <a:buSzPct val="100000"/>
              <a:buFont typeface="Wingdings" pitchFamily="2" charset="2"/>
              <a:buChar char="§"/>
            </a:pPr>
            <a:r>
              <a:rPr lang="en-US" sz="1600" dirty="0"/>
              <a:t>Everything works in IE 6+, Firefox 2+, Safari 3+, Chrome, and Opera 9</a:t>
            </a:r>
            <a:r>
              <a:rPr lang="en-US" sz="1600" dirty="0" smtClean="0"/>
              <a:t>+</a:t>
            </a:r>
            <a:endParaRPr lang="en-US" sz="1600" dirty="0" smtClean="0">
              <a:solidFill>
                <a:srgbClr val="000000"/>
              </a:solidFill>
              <a:latin typeface="HP Simplified" pitchFamily="34" charset="0"/>
              <a:cs typeface="HP Simplified" pitchFamily="34" charset="0"/>
            </a:endParaRPr>
          </a:p>
        </p:txBody>
      </p:sp>
      <p:sp>
        <p:nvSpPr>
          <p:cNvPr id="6" name="Title 1"/>
          <p:cNvSpPr txBox="1">
            <a:spLocks/>
          </p:cNvSpPr>
          <p:nvPr/>
        </p:nvSpPr>
        <p:spPr bwMode="black">
          <a:xfrm>
            <a:off x="176784" y="3125143"/>
            <a:ext cx="7222352" cy="654885"/>
          </a:xfrm>
          <a:prstGeom prst="rect">
            <a:avLst/>
          </a:prstGeom>
          <a:ln>
            <a:noFill/>
          </a:ln>
        </p:spPr>
        <p:txBody>
          <a:bodyPr vert="horz" wrap="square" lIns="0" tIns="0" rIns="0" bIns="0" rtlCol="0" anchor="t" anchorCtr="0">
            <a:noAutofit/>
          </a:bodyPr>
          <a:lstStyle>
            <a:lvl1pPr algn="l" defTabSz="457200" rtl="0" eaLnBrk="1" latinLnBrk="0" hangingPunct="1">
              <a:lnSpc>
                <a:spcPct val="90000"/>
              </a:lnSpc>
              <a:spcBef>
                <a:spcPct val="0"/>
              </a:spcBef>
              <a:spcAft>
                <a:spcPts val="0"/>
              </a:spcAft>
              <a:buNone/>
              <a:defRPr lang="en-GB" sz="4000" b="1" i="0" kern="1200" spc="-100">
                <a:solidFill>
                  <a:schemeClr val="tx1"/>
                </a:solidFill>
                <a:latin typeface="HP Simplified" pitchFamily="34" charset="0"/>
                <a:ea typeface="+mj-ea"/>
                <a:cs typeface="HP Simplified" pitchFamily="34" charset="0"/>
              </a:defRPr>
            </a:lvl1pPr>
          </a:lstStyle>
          <a:p>
            <a:r>
              <a:rPr lang="en-US" dirty="0"/>
              <a:t>Who uses jQuery?</a:t>
            </a:r>
          </a:p>
        </p:txBody>
      </p:sp>
      <p:sp>
        <p:nvSpPr>
          <p:cNvPr id="7" name="TextBox 6"/>
          <p:cNvSpPr txBox="1"/>
          <p:nvPr/>
        </p:nvSpPr>
        <p:spPr>
          <a:xfrm>
            <a:off x="653143" y="3836317"/>
            <a:ext cx="7478486" cy="954107"/>
          </a:xfrm>
          <a:prstGeom prst="rect">
            <a:avLst/>
          </a:prstGeom>
          <a:noFill/>
        </p:spPr>
        <p:txBody>
          <a:bodyPr wrap="square" rtlCol="0">
            <a:spAutoFit/>
          </a:bodyPr>
          <a:lstStyle/>
          <a:p>
            <a:r>
              <a:rPr lang="en-US" sz="2000" b="1" dirty="0">
                <a:solidFill>
                  <a:srgbClr val="C00000"/>
                </a:solidFill>
              </a:rPr>
              <a:t>Microsoft, Google, Mozilla, IBM, Amazon, HP, Intel.</a:t>
            </a:r>
          </a:p>
          <a:p>
            <a:r>
              <a:rPr lang="en-US" sz="2000" b="1" dirty="0">
                <a:solidFill>
                  <a:srgbClr val="C00000"/>
                </a:solidFill>
              </a:rPr>
              <a:t>Ruby on Rails, Wordpress, Django, Drupal, CakePHP, ASP.NET MVC.</a:t>
            </a:r>
          </a:p>
          <a:p>
            <a:pPr marL="0"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107606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841" y="0"/>
            <a:ext cx="7222352" cy="600456"/>
          </a:xfrm>
        </p:spPr>
        <p:txBody>
          <a:bodyPr/>
          <a:lstStyle/>
          <a:p>
            <a:r>
              <a:rPr lang="en-US" dirty="0" smtClean="0"/>
              <a:t>Introduction to DOM</a:t>
            </a:r>
            <a:r>
              <a:rPr lang="en-US" dirty="0"/>
              <a:t/>
            </a:r>
            <a:br>
              <a:rPr lang="en-US" dirty="0"/>
            </a:br>
            <a:endParaRPr lang="en-US" dirty="0"/>
          </a:p>
        </p:txBody>
      </p:sp>
      <p:sp>
        <p:nvSpPr>
          <p:cNvPr id="3" name="Rectangle 3"/>
          <p:cNvSpPr txBox="1">
            <a:spLocks noChangeArrowheads="1"/>
          </p:cNvSpPr>
          <p:nvPr/>
        </p:nvSpPr>
        <p:spPr>
          <a:xfrm>
            <a:off x="783772" y="876300"/>
            <a:ext cx="8229600" cy="3282043"/>
          </a:xfrm>
          <a:prstGeom prst="rect">
            <a:avLst/>
          </a:prstGeom>
        </p:spPr>
        <p:txBody>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nSpc>
                <a:spcPct val="150000"/>
              </a:lnSpc>
              <a:buFont typeface="Wingdings" pitchFamily="2" charset="2"/>
              <a:buChar char="§"/>
            </a:pPr>
            <a:r>
              <a:rPr lang="en-US" b="0" dirty="0" smtClean="0">
                <a:solidFill>
                  <a:schemeClr val="tx1"/>
                </a:solidFill>
              </a:rPr>
              <a:t>Document Object Model</a:t>
            </a:r>
          </a:p>
          <a:p>
            <a:pPr marL="285750" indent="-285750">
              <a:lnSpc>
                <a:spcPct val="150000"/>
              </a:lnSpc>
              <a:buFont typeface="Wingdings" pitchFamily="2" charset="2"/>
              <a:buChar char="§"/>
            </a:pPr>
            <a:r>
              <a:rPr lang="en-US" b="0" dirty="0" smtClean="0">
                <a:solidFill>
                  <a:schemeClr val="tx1"/>
                </a:solidFill>
              </a:rPr>
              <a:t>jQuery is “DOM scripting”</a:t>
            </a:r>
          </a:p>
          <a:p>
            <a:pPr marL="285750" indent="-285750">
              <a:lnSpc>
                <a:spcPct val="150000"/>
              </a:lnSpc>
              <a:buFont typeface="Wingdings" pitchFamily="2" charset="2"/>
              <a:buChar char="§"/>
            </a:pPr>
            <a:r>
              <a:rPr lang="en-US" b="0" dirty="0" smtClean="0">
                <a:solidFill>
                  <a:schemeClr val="tx1"/>
                </a:solidFill>
              </a:rPr>
              <a:t>Hierarchal structure of a web page</a:t>
            </a:r>
          </a:p>
          <a:p>
            <a:pPr marL="285750" indent="-285750">
              <a:lnSpc>
                <a:spcPct val="150000"/>
              </a:lnSpc>
              <a:buFont typeface="Wingdings" pitchFamily="2" charset="2"/>
              <a:buChar char="§"/>
            </a:pPr>
            <a:r>
              <a:rPr lang="en-US" b="0" dirty="0" smtClean="0">
                <a:solidFill>
                  <a:schemeClr val="tx1"/>
                </a:solidFill>
              </a:rPr>
              <a:t>You can add and subtract DOM elements on the fly</a:t>
            </a:r>
          </a:p>
          <a:p>
            <a:pPr marL="285750" indent="-285750">
              <a:lnSpc>
                <a:spcPct val="150000"/>
              </a:lnSpc>
              <a:buFont typeface="Wingdings" pitchFamily="2" charset="2"/>
              <a:buChar char="§"/>
            </a:pPr>
            <a:r>
              <a:rPr lang="en-US" b="0" dirty="0" smtClean="0">
                <a:solidFill>
                  <a:schemeClr val="tx1"/>
                </a:solidFill>
              </a:rPr>
              <a:t>You can change the properties and contents of DOM elements on the fly.</a:t>
            </a:r>
          </a:p>
          <a:p>
            <a:pPr marL="285750" indent="-285750">
              <a:lnSpc>
                <a:spcPct val="150000"/>
              </a:lnSpc>
              <a:buFont typeface="Wingdings" pitchFamily="2" charset="2"/>
              <a:buChar char="§"/>
            </a:pPr>
            <a:r>
              <a:rPr lang="en-US" b="0" dirty="0">
                <a:solidFill>
                  <a:schemeClr val="tx1"/>
                </a:solidFill>
              </a:rPr>
              <a:t>It is a cross-platform and language-independent convention for representing and interacting with objects in HTML, XHTML and XML documents.</a:t>
            </a:r>
          </a:p>
          <a:p>
            <a:endParaRPr lang="en-US" dirty="0"/>
          </a:p>
        </p:txBody>
      </p:sp>
    </p:spTree>
    <p:extLst>
      <p:ext uri="{BB962C8B-B14F-4D97-AF65-F5344CB8AC3E}">
        <p14:creationId xmlns:p14="http://schemas.microsoft.com/office/powerpoint/2010/main" val="13237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537210" y="1247299"/>
            <a:ext cx="7235190" cy="341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a:solidFill>
                  <a:schemeClr val="tx1"/>
                </a:solidFill>
                <a:ea typeface="Courier" charset="0"/>
                <a:cs typeface="Courier" charset="0"/>
              </a:rPr>
              <a:t>var x,y;</a:t>
            </a:r>
          </a:p>
          <a:p>
            <a:r>
              <a:rPr lang="en-US">
                <a:solidFill>
                  <a:schemeClr val="tx1"/>
                </a:solidFill>
                <a:ea typeface="Courier" charset="0"/>
                <a:cs typeface="Courier" charset="0"/>
              </a:rPr>
              <a:t>if (self.innerHeight) { // all except Explorer</a:t>
            </a:r>
          </a:p>
          <a:p>
            <a:r>
              <a:rPr lang="en-US">
                <a:solidFill>
                  <a:schemeClr val="tx1"/>
                </a:solidFill>
                <a:ea typeface="Courier" charset="0"/>
                <a:cs typeface="Courier" charset="0"/>
              </a:rPr>
              <a:t>  x = self.innerWidth;</a:t>
            </a:r>
          </a:p>
          <a:p>
            <a:r>
              <a:rPr lang="en-US">
                <a:solidFill>
                  <a:schemeClr val="tx1"/>
                </a:solidFill>
                <a:ea typeface="Courier" charset="0"/>
                <a:cs typeface="Courier" charset="0"/>
              </a:rPr>
              <a:t>  y = self.innerHeight;</a:t>
            </a:r>
          </a:p>
          <a:p>
            <a:r>
              <a:rPr lang="en-US">
                <a:solidFill>
                  <a:schemeClr val="tx1"/>
                </a:solidFill>
                <a:ea typeface="Courier" charset="0"/>
                <a:cs typeface="Courier" charset="0"/>
              </a:rPr>
              <a:t>}</a:t>
            </a:r>
          </a:p>
          <a:p>
            <a:r>
              <a:rPr lang="en-US">
                <a:solidFill>
                  <a:schemeClr val="tx1"/>
                </a:solidFill>
                <a:ea typeface="Courier" charset="0"/>
                <a:cs typeface="Courier" charset="0"/>
              </a:rPr>
              <a:t>else if (document.documentElement &amp;&amp; </a:t>
            </a:r>
          </a:p>
          <a:p>
            <a:r>
              <a:rPr lang="en-US">
                <a:solidFill>
                  <a:schemeClr val="tx1"/>
                </a:solidFill>
                <a:ea typeface="Courier" charset="0"/>
                <a:cs typeface="Courier" charset="0"/>
              </a:rPr>
              <a:t>  document.documentElement.clientHeight) { </a:t>
            </a:r>
          </a:p>
          <a:p>
            <a:r>
              <a:rPr lang="en-US">
                <a:solidFill>
                  <a:schemeClr val="tx1"/>
                </a:solidFill>
                <a:ea typeface="Courier" charset="0"/>
                <a:cs typeface="Courier" charset="0"/>
              </a:rPr>
              <a:t>   // Explorer 6 Strict Mode</a:t>
            </a:r>
          </a:p>
          <a:p>
            <a:r>
              <a:rPr lang="en-US">
                <a:solidFill>
                  <a:schemeClr val="tx1"/>
                </a:solidFill>
                <a:ea typeface="Courier" charset="0"/>
                <a:cs typeface="Courier" charset="0"/>
              </a:rPr>
              <a:t>  x = document.documentElement.clientWidth;</a:t>
            </a:r>
          </a:p>
          <a:p>
            <a:r>
              <a:rPr lang="en-US">
                <a:solidFill>
                  <a:schemeClr val="tx1"/>
                </a:solidFill>
                <a:ea typeface="Courier" charset="0"/>
                <a:cs typeface="Courier" charset="0"/>
              </a:rPr>
              <a:t>  y = document.documentElement.clientHeight;</a:t>
            </a:r>
          </a:p>
          <a:p>
            <a:r>
              <a:rPr lang="en-US">
                <a:solidFill>
                  <a:schemeClr val="tx1"/>
                </a:solidFill>
                <a:ea typeface="Courier" charset="0"/>
                <a:cs typeface="Courier" charset="0"/>
              </a:rPr>
              <a:t>}</a:t>
            </a:r>
          </a:p>
          <a:p>
            <a:r>
              <a:rPr lang="en-US">
                <a:solidFill>
                  <a:schemeClr val="tx1"/>
                </a:solidFill>
                <a:ea typeface="Courier" charset="0"/>
                <a:cs typeface="Courier" charset="0"/>
              </a:rPr>
              <a:t>else if (document.body) { // other Explorers</a:t>
            </a:r>
          </a:p>
          <a:p>
            <a:r>
              <a:rPr lang="en-US">
                <a:solidFill>
                  <a:schemeClr val="tx1"/>
                </a:solidFill>
                <a:ea typeface="Courier" charset="0"/>
                <a:cs typeface="Courier" charset="0"/>
              </a:rPr>
              <a:t>  x = document.body.clientWidth;</a:t>
            </a:r>
          </a:p>
          <a:p>
            <a:r>
              <a:rPr lang="en-US">
                <a:solidFill>
                  <a:schemeClr val="tx1"/>
                </a:solidFill>
                <a:ea typeface="Courier" charset="0"/>
                <a:cs typeface="Courier" charset="0"/>
              </a:rPr>
              <a:t>  y = document.body.clientHeight;</a:t>
            </a:r>
          </a:p>
          <a:p>
            <a:r>
              <a:rPr lang="en-US">
                <a:solidFill>
                  <a:schemeClr val="tx1"/>
                </a:solidFill>
                <a:ea typeface="Courier" charset="0"/>
                <a:cs typeface="Courier" charset="0"/>
              </a:rPr>
              <a:t>}</a:t>
            </a:r>
          </a:p>
        </p:txBody>
      </p:sp>
      <p:sp>
        <p:nvSpPr>
          <p:cNvPr id="32770" name="Rectangle 2"/>
          <p:cNvSpPr>
            <a:spLocks noGrp="1" noChangeArrowheads="1"/>
          </p:cNvSpPr>
          <p:nvPr>
            <p:ph type="title"/>
          </p:nvPr>
        </p:nvSpPr>
        <p:spPr>
          <a:ln/>
        </p:spPr>
        <p:txBody>
          <a:bodyPr/>
          <a:lstStyle/>
          <a:p>
            <a:r>
              <a:rPr lang="en-US"/>
              <a:t>DOM Scripting</a:t>
            </a:r>
          </a:p>
        </p:txBody>
      </p:sp>
    </p:spTree>
    <p:extLst>
      <p:ext uri="{BB962C8B-B14F-4D97-AF65-F5344CB8AC3E}">
        <p14:creationId xmlns:p14="http://schemas.microsoft.com/office/powerpoint/2010/main" val="8920623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HP_PPT_Standard_template_16x9_Jan2013</Template>
  <TotalTime>3135</TotalTime>
  <Words>853</Words>
  <Application>Microsoft Office PowerPoint</Application>
  <PresentationFormat>On-screen Show (16:9)</PresentationFormat>
  <Paragraphs>187</Paragraphs>
  <Slides>48</Slides>
  <Notes>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HP_PPT_Standard_template_16x9_Jan2013</vt:lpstr>
      <vt:lpstr>JQuery  </vt:lpstr>
      <vt:lpstr>Presenter</vt:lpstr>
      <vt:lpstr>Agenda</vt:lpstr>
      <vt:lpstr>JQuery Vs JavaScript </vt:lpstr>
      <vt:lpstr>PowerPoint Presentation</vt:lpstr>
      <vt:lpstr>PowerPoint Presentation</vt:lpstr>
      <vt:lpstr>Introduction to jQuery</vt:lpstr>
      <vt:lpstr>Introduction to DOM </vt:lpstr>
      <vt:lpstr>DOM Scripting</vt:lpstr>
      <vt:lpstr>jQuery Scripting</vt:lpstr>
      <vt:lpstr>PowerPoint Presentation</vt:lpstr>
      <vt:lpstr>PowerPoint Presentation</vt:lpstr>
      <vt:lpstr>The Magic $() function </vt:lpstr>
      <vt:lpstr>jQuery: Getting started</vt:lpstr>
      <vt:lpstr>Adding jQuery to a Page</vt:lpstr>
      <vt:lpstr>jQuery: Selectors</vt:lpstr>
      <vt:lpstr>How to use Selectors </vt:lpstr>
      <vt:lpstr>Examples for Selectors</vt:lpstr>
      <vt:lpstr>HTML Controls and JQuery</vt:lpstr>
      <vt:lpstr>Radio Buttons</vt:lpstr>
      <vt:lpstr>Checkbox checked/unchecked</vt:lpstr>
      <vt:lpstr>Dropdown / select</vt:lpstr>
      <vt:lpstr>Events</vt:lpstr>
      <vt:lpstr>Select Change Event</vt:lpstr>
      <vt:lpstr>Hide &amp; Show</vt:lpstr>
      <vt:lpstr>Introduction CSS</vt:lpstr>
      <vt:lpstr>PowerPoint Presentation</vt:lpstr>
      <vt:lpstr>How to Add</vt:lpstr>
      <vt:lpstr>jQuery UI Interactions</vt:lpstr>
      <vt:lpstr>Draggable </vt:lpstr>
      <vt:lpstr>Droppable</vt:lpstr>
      <vt:lpstr>Resizable</vt:lpstr>
      <vt:lpstr>Selectable</vt:lpstr>
      <vt:lpstr>Sortable</vt:lpstr>
      <vt:lpstr>jQuery UI User Interface</vt:lpstr>
      <vt:lpstr>Accordion </vt:lpstr>
      <vt:lpstr>Autocomplete </vt:lpstr>
      <vt:lpstr>Button </vt:lpstr>
      <vt:lpstr>Datepicker </vt:lpstr>
      <vt:lpstr>Dialog Box</vt:lpstr>
      <vt:lpstr>Progressbar </vt:lpstr>
      <vt:lpstr>Slider </vt:lpstr>
      <vt:lpstr>Tabs</vt:lpstr>
      <vt:lpstr>Animated One </vt:lpstr>
      <vt:lpstr>Menus</vt:lpstr>
      <vt:lpstr>jQuery: References</vt:lpstr>
      <vt:lpstr>Q &amp; A</vt:lpstr>
      <vt:lpstr>Thank You</vt:lpstr>
    </vt:vector>
  </TitlesOfParts>
  <Company>HP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LOTUS NOTES                     TO  SHAREPOINT  MIGRATION</dc:title>
  <dc:creator>Rasool Naguru</dc:creator>
  <cp:lastModifiedBy>Rasool</cp:lastModifiedBy>
  <cp:revision>465</cp:revision>
  <cp:lastPrinted>2012-04-13T15:38:33Z</cp:lastPrinted>
  <dcterms:created xsi:type="dcterms:W3CDTF">2013-07-02T08:17:27Z</dcterms:created>
  <dcterms:modified xsi:type="dcterms:W3CDTF">2014-11-05T15:00:34Z</dcterms:modified>
</cp:coreProperties>
</file>