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5"/>
  </p:notesMasterIdLst>
  <p:sldIdLst>
    <p:sldId id="256" r:id="rId2"/>
    <p:sldId id="277" r:id="rId3"/>
    <p:sldId id="283" r:id="rId4"/>
    <p:sldId id="263" r:id="rId5"/>
    <p:sldId id="257" r:id="rId6"/>
    <p:sldId id="262" r:id="rId7"/>
    <p:sldId id="310" r:id="rId8"/>
    <p:sldId id="311" r:id="rId9"/>
    <p:sldId id="296" r:id="rId10"/>
    <p:sldId id="303" r:id="rId11"/>
    <p:sldId id="304" r:id="rId12"/>
    <p:sldId id="289" r:id="rId13"/>
    <p:sldId id="275" r:id="rId14"/>
    <p:sldId id="299" r:id="rId15"/>
    <p:sldId id="300" r:id="rId16"/>
    <p:sldId id="301" r:id="rId17"/>
    <p:sldId id="309" r:id="rId18"/>
    <p:sldId id="302" r:id="rId19"/>
    <p:sldId id="305" r:id="rId20"/>
    <p:sldId id="306" r:id="rId21"/>
    <p:sldId id="279" r:id="rId22"/>
    <p:sldId id="307" r:id="rId23"/>
    <p:sldId id="312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CC0099"/>
    <a:srgbClr val="009999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31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12CBCC-F8C4-4B58-8B8E-345FD1FB019B}" type="datetimeFigureOut">
              <a:rPr lang="en-IN" smtClean="0"/>
              <a:t>17-12-2020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FA3D77-028D-495B-9AAE-9D8A3459424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0808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FA3D77-028D-495B-9AAE-9D8A34594241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1387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A82BA-718E-4A4F-BF4D-838FD66547BD}" type="datetime1">
              <a:rPr lang="en-IN" smtClean="0"/>
              <a:t>17-12-2020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2020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03796-1B0C-4879-BF37-56D873D33B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6736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BE88F-4337-49BE-A6DC-5BF573BD0CBE}" type="datetime1">
              <a:rPr lang="en-IN" smtClean="0"/>
              <a:t>17-12-2020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2020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03796-1B0C-4879-BF37-56D873D33B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8811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2A4594-E950-41ED-B75B-0EEE7D6D23AB}" type="datetime1">
              <a:rPr lang="en-IN" smtClean="0"/>
              <a:t>17-12-2020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2020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03796-1B0C-4879-BF37-56D873D33B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6184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31A53-E1E4-407D-BE33-0121B1C0FD8A}" type="datetime1">
              <a:rPr lang="en-IN" smtClean="0"/>
              <a:t>17-12-2020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2020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03796-1B0C-4879-BF37-56D873D33B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751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B472E-D2C1-4D3E-B676-A974021D121A}" type="datetime1">
              <a:rPr lang="en-IN" smtClean="0"/>
              <a:t>17-12-2020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2020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03796-1B0C-4879-BF37-56D873D33B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9187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5EDAA-E16C-4F4C-B202-E69005CDEF4D}" type="datetime1">
              <a:rPr lang="en-IN" smtClean="0"/>
              <a:t>17-12-2020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2020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03796-1B0C-4879-BF37-56D873D33B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1150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885E2-456E-4161-8F9B-E3F4C15BB130}" type="datetime1">
              <a:rPr lang="en-IN" smtClean="0"/>
              <a:t>17-12-2020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2020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03796-1B0C-4879-BF37-56D873D33B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4258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7A9D1-59C6-453D-85AA-76E0CD262E72}" type="datetime1">
              <a:rPr lang="en-IN" smtClean="0"/>
              <a:t>17-12-2020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2020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03796-1B0C-4879-BF37-56D873D33B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7008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852EEC-E9C6-4A6E-BBEA-102AFB19500E}" type="datetime1">
              <a:rPr lang="en-IN" smtClean="0"/>
              <a:t>17-12-2020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2020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03796-1B0C-4879-BF37-56D873D33B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1262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1B54C-378E-4466-8CF2-C4E934F315BB}" type="datetime1">
              <a:rPr lang="en-IN" smtClean="0"/>
              <a:t>17-12-2020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2020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03796-1B0C-4879-BF37-56D873D33B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7639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7CE2C-5251-4BF9-888F-DFC9B8ED8AA7}" type="datetime1">
              <a:rPr lang="en-IN" smtClean="0"/>
              <a:t>17-12-2020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2020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03796-1B0C-4879-BF37-56D873D33B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8627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5348C4-2055-4A3D-BDB2-A71554AD2928}" type="datetime1">
              <a:rPr lang="en-IN" smtClean="0"/>
              <a:t>17-12-2020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smtClean="0"/>
              <a:t>2020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03796-1B0C-4879-BF37-56D873D33B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266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C0099"/>
                </a:solidFill>
              </a:rPr>
              <a:t>Object-Oriented Programming</a:t>
            </a:r>
            <a:endParaRPr lang="en-IN" dirty="0">
              <a:solidFill>
                <a:srgbClr val="CC0099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r>
              <a:rPr lang="en-IN" dirty="0" smtClean="0"/>
              <a:t>				</a:t>
            </a:r>
            <a:r>
              <a:rPr lang="en-IN" dirty="0" smtClean="0">
                <a:solidFill>
                  <a:srgbClr val="0070C0"/>
                </a:solidFill>
              </a:rPr>
              <a:t>EE316 (CSOL 06)</a:t>
            </a:r>
            <a:endParaRPr lang="en-IN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6542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Concepts of OOP </a:t>
            </a:r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>
                <a:solidFill>
                  <a:srgbClr val="7030A0"/>
                </a:solidFill>
              </a:rPr>
              <a:t>Encapsulation - </a:t>
            </a:r>
            <a:r>
              <a:rPr lang="en-US" dirty="0">
                <a:solidFill>
                  <a:srgbClr val="7030A0"/>
                </a:solidFill>
              </a:rPr>
              <a:t>refers to </a:t>
            </a:r>
            <a:r>
              <a:rPr lang="en-US" dirty="0" smtClean="0">
                <a:solidFill>
                  <a:srgbClr val="7030A0"/>
                </a:solidFill>
              </a:rPr>
              <a:t>wrapping data and methods </a:t>
            </a:r>
            <a:r>
              <a:rPr lang="en-US" dirty="0">
                <a:solidFill>
                  <a:srgbClr val="7030A0"/>
                </a:solidFill>
              </a:rPr>
              <a:t>that operate on that </a:t>
            </a:r>
            <a:r>
              <a:rPr lang="en-US" dirty="0" smtClean="0">
                <a:solidFill>
                  <a:srgbClr val="7030A0"/>
                </a:solidFill>
              </a:rPr>
              <a:t>data together </a:t>
            </a:r>
            <a:r>
              <a:rPr lang="en-US" dirty="0">
                <a:solidFill>
                  <a:srgbClr val="7030A0"/>
                </a:solidFill>
              </a:rPr>
              <a:t>into a single unit</a:t>
            </a:r>
            <a:endParaRPr lang="en-US" dirty="0" smtClean="0">
              <a:solidFill>
                <a:srgbClr val="7030A0"/>
              </a:solidFill>
            </a:endParaRPr>
          </a:p>
          <a:p>
            <a:r>
              <a:rPr lang="en-US" dirty="0" smtClean="0">
                <a:solidFill>
                  <a:srgbClr val="7030A0"/>
                </a:solidFill>
              </a:rPr>
              <a:t>Polymorphism- </a:t>
            </a:r>
            <a:r>
              <a:rPr lang="en-US" dirty="0">
                <a:solidFill>
                  <a:srgbClr val="7030A0"/>
                </a:solidFill>
              </a:rPr>
              <a:t>the ability of a  </a:t>
            </a:r>
            <a:r>
              <a:rPr lang="en-US" i="1" dirty="0">
                <a:solidFill>
                  <a:srgbClr val="7030A0"/>
                </a:solidFill>
              </a:rPr>
              <a:t>method</a:t>
            </a:r>
            <a:r>
              <a:rPr lang="en-US" dirty="0">
                <a:solidFill>
                  <a:srgbClr val="7030A0"/>
                </a:solidFill>
              </a:rPr>
              <a:t> or an operator to take on </a:t>
            </a:r>
            <a:r>
              <a:rPr lang="en-US" i="1" dirty="0">
                <a:solidFill>
                  <a:srgbClr val="7030A0"/>
                </a:solidFill>
              </a:rPr>
              <a:t>multiple</a:t>
            </a:r>
            <a:r>
              <a:rPr lang="en-US" dirty="0">
                <a:solidFill>
                  <a:srgbClr val="7030A0"/>
                </a:solidFill>
              </a:rPr>
              <a:t> forms.</a:t>
            </a:r>
          </a:p>
          <a:p>
            <a:r>
              <a:rPr lang="en-US" dirty="0" smtClean="0">
                <a:solidFill>
                  <a:srgbClr val="7030A0"/>
                </a:solidFill>
              </a:rPr>
              <a:t>Inheritance -</a:t>
            </a:r>
            <a:r>
              <a:rPr lang="en-US" dirty="0">
                <a:solidFill>
                  <a:srgbClr val="7030A0"/>
                </a:solidFill>
              </a:rPr>
              <a:t> a mechanism which allows to create a new class from an existing class</a:t>
            </a:r>
            <a:r>
              <a:rPr lang="en-US" dirty="0"/>
              <a:t>. </a:t>
            </a:r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2020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03796-1B0C-4879-BF37-56D873D33B8B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0156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Encapsulation</a:t>
            </a:r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IN" dirty="0"/>
          </a:p>
          <a:p>
            <a:r>
              <a:rPr lang="en-US" dirty="0">
                <a:solidFill>
                  <a:srgbClr val="00B050"/>
                </a:solidFill>
              </a:rPr>
              <a:t>Encapsulation </a:t>
            </a:r>
            <a:r>
              <a:rPr lang="en-US" dirty="0" smtClean="0">
                <a:solidFill>
                  <a:srgbClr val="00B050"/>
                </a:solidFill>
              </a:rPr>
              <a:t>– Bundling of data and methods restricts </a:t>
            </a:r>
            <a:r>
              <a:rPr lang="en-US" dirty="0">
                <a:solidFill>
                  <a:srgbClr val="00B050"/>
                </a:solidFill>
              </a:rPr>
              <a:t>the direct access to some components of an </a:t>
            </a:r>
            <a:r>
              <a:rPr lang="en-US" dirty="0" smtClean="0">
                <a:solidFill>
                  <a:srgbClr val="00B050"/>
                </a:solidFill>
              </a:rPr>
              <a:t>object, </a:t>
            </a:r>
            <a:r>
              <a:rPr lang="en-US" dirty="0">
                <a:solidFill>
                  <a:srgbClr val="00B050"/>
                </a:solidFill>
              </a:rPr>
              <a:t>such that users cannot access state values for all of the variables of a particular object. </a:t>
            </a:r>
            <a:endParaRPr lang="en-US" dirty="0" smtClean="0">
              <a:solidFill>
                <a:srgbClr val="00B050"/>
              </a:solidFill>
            </a:endParaRPr>
          </a:p>
          <a:p>
            <a:r>
              <a:rPr lang="en-US" dirty="0" smtClean="0">
                <a:solidFill>
                  <a:srgbClr val="00B050"/>
                </a:solidFill>
              </a:rPr>
              <a:t>It </a:t>
            </a:r>
            <a:r>
              <a:rPr lang="en-US" dirty="0">
                <a:solidFill>
                  <a:srgbClr val="00B050"/>
                </a:solidFill>
              </a:rPr>
              <a:t>can be used to hide both data members and </a:t>
            </a:r>
            <a:r>
              <a:rPr lang="en-US" dirty="0" smtClean="0">
                <a:solidFill>
                  <a:srgbClr val="00B050"/>
                </a:solidFill>
              </a:rPr>
              <a:t>methods </a:t>
            </a:r>
            <a:r>
              <a:rPr lang="en-US" dirty="0">
                <a:solidFill>
                  <a:srgbClr val="00B050"/>
                </a:solidFill>
              </a:rPr>
              <a:t>associated with an instantiated class or object</a:t>
            </a:r>
            <a:r>
              <a:rPr lang="en-US" dirty="0" smtClean="0">
                <a:solidFill>
                  <a:srgbClr val="00B050"/>
                </a:solidFill>
              </a:rPr>
              <a:t>.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It prevents unauthorized access to the data. Publicly </a:t>
            </a:r>
            <a:r>
              <a:rPr lang="en-US" dirty="0">
                <a:solidFill>
                  <a:srgbClr val="00B050"/>
                </a:solidFill>
              </a:rPr>
              <a:t>accessible methods are generally provided </a:t>
            </a:r>
            <a:r>
              <a:rPr lang="en-US" dirty="0" smtClean="0">
                <a:solidFill>
                  <a:srgbClr val="00B050"/>
                </a:solidFill>
              </a:rPr>
              <a:t>as interface of the object.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It hides the implementation complexity and provides abstraction.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2020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03796-1B0C-4879-BF37-56D873D33B8B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2162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Polymorphism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 smtClean="0">
                <a:solidFill>
                  <a:srgbClr val="009999"/>
                </a:solidFill>
              </a:rPr>
              <a:t>Polymorphism is implemented by</a:t>
            </a:r>
          </a:p>
          <a:p>
            <a:pPr marL="0" indent="0">
              <a:buNone/>
            </a:pPr>
            <a:endParaRPr lang="en-US" dirty="0">
              <a:solidFill>
                <a:srgbClr val="009999"/>
              </a:solidFill>
            </a:endParaRPr>
          </a:p>
          <a:p>
            <a:r>
              <a:rPr lang="en-US" dirty="0" smtClean="0">
                <a:solidFill>
                  <a:srgbClr val="0070C0"/>
                </a:solidFill>
              </a:rPr>
              <a:t>Method overloading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Operator overloading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Method overriding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2020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03796-1B0C-4879-BF37-56D873D33B8B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4285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Method overloading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47553"/>
            <a:ext cx="10515600" cy="4229410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70C0"/>
                </a:solidFill>
              </a:rPr>
              <a:t>Method overloading</a:t>
            </a:r>
            <a:r>
              <a:rPr lang="en-US" sz="2400" dirty="0" smtClean="0"/>
              <a:t>: </a:t>
            </a:r>
            <a:r>
              <a:rPr lang="en-US" sz="2400" dirty="0" smtClean="0">
                <a:solidFill>
                  <a:srgbClr val="FF9933"/>
                </a:solidFill>
              </a:rPr>
              <a:t>is a mechanism that permits to define multiple methods </a:t>
            </a:r>
            <a:r>
              <a:rPr lang="en-US" sz="2400" dirty="0">
                <a:solidFill>
                  <a:srgbClr val="FF9933"/>
                </a:solidFill>
              </a:rPr>
              <a:t>in a class with </a:t>
            </a:r>
            <a:r>
              <a:rPr lang="en-US" sz="2400" dirty="0" smtClean="0">
                <a:solidFill>
                  <a:srgbClr val="FF9933"/>
                </a:solidFill>
              </a:rPr>
              <a:t>the same name but with different parameters.</a:t>
            </a:r>
          </a:p>
          <a:p>
            <a:r>
              <a:rPr lang="en-US" sz="2400" dirty="0" smtClean="0"/>
              <a:t>With multiple definitions, the </a:t>
            </a:r>
            <a:r>
              <a:rPr lang="en-US" sz="2400" dirty="0"/>
              <a:t>function </a:t>
            </a:r>
            <a:r>
              <a:rPr lang="en-US" sz="2400" dirty="0" smtClean="0"/>
              <a:t>behaves differently based </a:t>
            </a:r>
            <a:r>
              <a:rPr lang="en-US" sz="2400" dirty="0"/>
              <a:t>on the </a:t>
            </a:r>
            <a:r>
              <a:rPr lang="en-US" sz="2400" dirty="0" smtClean="0"/>
              <a:t>arguments passed </a:t>
            </a:r>
            <a:r>
              <a:rPr lang="en-US" sz="2400" dirty="0"/>
              <a:t>to the </a:t>
            </a:r>
            <a:r>
              <a:rPr lang="en-US" sz="2400" dirty="0" smtClean="0"/>
              <a:t>function.</a:t>
            </a:r>
            <a:endParaRPr lang="en-US" sz="2400" dirty="0" smtClean="0">
              <a:solidFill>
                <a:srgbClr val="FF9933"/>
              </a:solidFill>
            </a:endParaRPr>
          </a:p>
          <a:p>
            <a:r>
              <a:rPr lang="en-US" sz="2400" dirty="0" smtClean="0">
                <a:solidFill>
                  <a:srgbClr val="FF9933"/>
                </a:solidFill>
              </a:rPr>
              <a:t>Python do not support method overloading directly. But with default arguments, it is possible to implement method overloading.</a:t>
            </a:r>
          </a:p>
          <a:p>
            <a:pPr marL="0" indent="0">
              <a:buNone/>
            </a:pPr>
            <a:endParaRPr lang="en-US" sz="2400" dirty="0" smtClean="0">
              <a:solidFill>
                <a:srgbClr val="FF9933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4834" y="4433639"/>
            <a:ext cx="4467225" cy="229967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2020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03796-1B0C-4879-BF37-56D873D33B8B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3132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CC0099"/>
                </a:solidFill>
              </a:rPr>
              <a:t>Operator Overloading</a:t>
            </a:r>
            <a:endParaRPr lang="en-IN" dirty="0">
              <a:solidFill>
                <a:srgbClr val="CC0099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Operator </a:t>
            </a:r>
            <a:r>
              <a:rPr lang="en-US" dirty="0">
                <a:solidFill>
                  <a:srgbClr val="00B050"/>
                </a:solidFill>
              </a:rPr>
              <a:t>overloading </a:t>
            </a:r>
            <a:r>
              <a:rPr lang="en-US" dirty="0" smtClean="0">
                <a:solidFill>
                  <a:srgbClr val="00B050"/>
                </a:solidFill>
              </a:rPr>
              <a:t>is </a:t>
            </a:r>
            <a:r>
              <a:rPr lang="en-US" dirty="0">
                <a:solidFill>
                  <a:srgbClr val="00B050"/>
                </a:solidFill>
              </a:rPr>
              <a:t>the ability of a single operator to perform more than one operation based on the </a:t>
            </a:r>
            <a:r>
              <a:rPr lang="en-US" dirty="0" smtClean="0">
                <a:solidFill>
                  <a:srgbClr val="00B050"/>
                </a:solidFill>
              </a:rPr>
              <a:t>type </a:t>
            </a:r>
            <a:r>
              <a:rPr lang="en-US" dirty="0">
                <a:solidFill>
                  <a:srgbClr val="00B050"/>
                </a:solidFill>
              </a:rPr>
              <a:t>of operands</a:t>
            </a:r>
            <a:r>
              <a:rPr lang="en-US" dirty="0" smtClean="0">
                <a:solidFill>
                  <a:srgbClr val="00B050"/>
                </a:solidFill>
              </a:rPr>
              <a:t>.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Operator overloading needs methods to be defined for operators.. 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It provides the ability </a:t>
            </a:r>
            <a:r>
              <a:rPr lang="en-US" dirty="0">
                <a:solidFill>
                  <a:srgbClr val="00B050"/>
                </a:solidFill>
              </a:rPr>
              <a:t>to define a data type with it’s own definition of operators. A programmer can overload  the operators such as arithmetic, comparison and inbuilt functions like length and type conversion. </a:t>
            </a:r>
          </a:p>
          <a:p>
            <a:r>
              <a:rPr lang="en-US" dirty="0">
                <a:solidFill>
                  <a:srgbClr val="00B050"/>
                </a:solidFill>
              </a:rPr>
              <a:t>Overloading operators and inbuilt functions makes user defined types to behave exactly like built-in types.</a:t>
            </a:r>
          </a:p>
          <a:p>
            <a:endParaRPr lang="en-US" dirty="0"/>
          </a:p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2020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03796-1B0C-4879-BF37-56D873D33B8B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4926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 methods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To support operator overloading, Python associates a special method with each operator and inbuilt function.</a:t>
            </a:r>
          </a:p>
          <a:p>
            <a:r>
              <a:rPr lang="en-US" dirty="0" smtClean="0">
                <a:solidFill>
                  <a:srgbClr val="CC0099"/>
                </a:solidFill>
              </a:rPr>
              <a:t>Corresponding to the special method, Python internally converts an expression in to a call to perform certain operation.</a:t>
            </a:r>
          </a:p>
          <a:p>
            <a:r>
              <a:rPr lang="en-US" dirty="0" smtClean="0">
                <a:solidFill>
                  <a:srgbClr val="00B050"/>
                </a:solidFill>
              </a:rPr>
              <a:t>For ex, if a programmer gives an expression x + y to find sum of two objects, Python internally converts the expression x + y to call a special method __add__.  To overload the + operator, programmer needs to include implementation for the special method __add__</a:t>
            </a:r>
            <a:endParaRPr lang="en-IN" dirty="0">
              <a:solidFill>
                <a:srgbClr val="00B05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2020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03796-1B0C-4879-BF37-56D873D33B8B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1396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Special methods</a:t>
            </a:r>
            <a:endParaRPr lang="en-IN" dirty="0"/>
          </a:p>
        </p:txBody>
      </p:sp>
      <p:pic>
        <p:nvPicPr>
          <p:cNvPr id="4" name="Picture 2" descr="Designing Data Type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325" y="2257424"/>
            <a:ext cx="9215438" cy="431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2020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03796-1B0C-4879-BF37-56D873D33B8B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9872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3052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Operator overloading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5487" y="1912360"/>
            <a:ext cx="4714875" cy="28670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9812" y="5016706"/>
            <a:ext cx="4400550" cy="13906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0708" y="6193043"/>
            <a:ext cx="714375" cy="42862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2300" y="1912360"/>
            <a:ext cx="4810887" cy="198379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2300" y="3896158"/>
            <a:ext cx="4139739" cy="2053767"/>
          </a:xfrm>
          <a:prstGeom prst="rect">
            <a:avLst/>
          </a:prstGeom>
        </p:spPr>
      </p:pic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682625" y="5997780"/>
            <a:ext cx="942975" cy="409575"/>
          </a:xfrm>
          <a:prstGeom prst="rect">
            <a:avLst/>
          </a:prstGeom>
        </p:spPr>
      </p:pic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2020</a:t>
            </a:r>
            <a:endParaRPr lang="en-IN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03796-1B0C-4879-BF37-56D873D33B8B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4052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21096" y="667802"/>
            <a:ext cx="7496175" cy="5604153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2229158" y="1959429"/>
            <a:ext cx="1401289" cy="62939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 smtClean="0"/>
              <a:t>Parent</a:t>
            </a:r>
            <a:endParaRPr lang="en-IN" sz="2000" b="1" dirty="0"/>
          </a:p>
        </p:txBody>
      </p:sp>
      <p:sp>
        <p:nvSpPr>
          <p:cNvPr id="5" name="Rectangle 4"/>
          <p:cNvSpPr/>
          <p:nvPr/>
        </p:nvSpPr>
        <p:spPr>
          <a:xfrm>
            <a:off x="2229157" y="3666625"/>
            <a:ext cx="1401289" cy="62939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b="1" dirty="0" smtClean="0">
                <a:solidFill>
                  <a:schemeClr val="tx1"/>
                </a:solidFill>
              </a:rPr>
              <a:t>Child</a:t>
            </a:r>
            <a:endParaRPr lang="en-IN" sz="2000" b="1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>
            <a:stCxn id="5" idx="0"/>
            <a:endCxn id="3" idx="2"/>
          </p:cNvCxnSpPr>
          <p:nvPr/>
        </p:nvCxnSpPr>
        <p:spPr>
          <a:xfrm flipV="1">
            <a:off x="2929802" y="2588821"/>
            <a:ext cx="1" cy="1077804"/>
          </a:xfrm>
          <a:prstGeom prst="straightConnector1">
            <a:avLst/>
          </a:prstGeom>
          <a:ln w="28575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80010" y="2090057"/>
            <a:ext cx="1270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Base class / super class</a:t>
            </a:r>
            <a:endParaRPr lang="en-IN" dirty="0"/>
          </a:p>
        </p:txBody>
      </p:sp>
      <p:sp>
        <p:nvSpPr>
          <p:cNvPr id="13" name="TextBox 12"/>
          <p:cNvSpPr txBox="1"/>
          <p:nvPr/>
        </p:nvSpPr>
        <p:spPr>
          <a:xfrm>
            <a:off x="213755" y="3666625"/>
            <a:ext cx="1603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Derived class / sub class</a:t>
            </a:r>
            <a:endParaRPr lang="en-IN" dirty="0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2020</a:t>
            </a:r>
            <a:endParaRPr lang="en-IN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03796-1B0C-4879-BF37-56D873D33B8B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3785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Inheritance</a:t>
            </a:r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>
                <a:solidFill>
                  <a:srgbClr val="CC0099"/>
                </a:solidFill>
              </a:rPr>
              <a:t>Inheritance allows us to define a class that inherits all </a:t>
            </a:r>
            <a:r>
              <a:rPr lang="en-US" dirty="0" smtClean="0">
                <a:solidFill>
                  <a:srgbClr val="CC0099"/>
                </a:solidFill>
              </a:rPr>
              <a:t>the </a:t>
            </a:r>
            <a:r>
              <a:rPr lang="en-US" dirty="0">
                <a:solidFill>
                  <a:srgbClr val="CC0099"/>
                </a:solidFill>
              </a:rPr>
              <a:t>methods and properties from another class. The Parent class is the </a:t>
            </a:r>
            <a:r>
              <a:rPr lang="en-US" dirty="0" smtClean="0">
                <a:solidFill>
                  <a:srgbClr val="CC0099"/>
                </a:solidFill>
              </a:rPr>
              <a:t>class </a:t>
            </a:r>
            <a:r>
              <a:rPr lang="en-US" dirty="0">
                <a:solidFill>
                  <a:srgbClr val="CC0099"/>
                </a:solidFill>
              </a:rPr>
              <a:t>being inherited from, also </a:t>
            </a:r>
            <a:r>
              <a:rPr lang="en-US" dirty="0" smtClean="0">
                <a:solidFill>
                  <a:srgbClr val="CC0099"/>
                </a:solidFill>
              </a:rPr>
              <a:t>called base class. </a:t>
            </a:r>
            <a:r>
              <a:rPr lang="en-US" dirty="0">
                <a:solidFill>
                  <a:srgbClr val="CC0099"/>
                </a:solidFill>
              </a:rPr>
              <a:t>The Child class is the </a:t>
            </a:r>
            <a:r>
              <a:rPr lang="en-US" dirty="0" smtClean="0">
                <a:solidFill>
                  <a:srgbClr val="CC0099"/>
                </a:solidFill>
              </a:rPr>
              <a:t>class </a:t>
            </a:r>
            <a:r>
              <a:rPr lang="en-US" dirty="0">
                <a:solidFill>
                  <a:srgbClr val="CC0099"/>
                </a:solidFill>
              </a:rPr>
              <a:t>that inherits from another class, also </a:t>
            </a:r>
            <a:r>
              <a:rPr lang="en-US" dirty="0" smtClean="0">
                <a:solidFill>
                  <a:srgbClr val="CC0099"/>
                </a:solidFill>
              </a:rPr>
              <a:t>called derived class.</a:t>
            </a:r>
          </a:p>
          <a:p>
            <a:pPr algn="just"/>
            <a:r>
              <a:rPr lang="en-US" dirty="0" smtClean="0">
                <a:solidFill>
                  <a:srgbClr val="C00000"/>
                </a:solidFill>
              </a:rPr>
              <a:t>Single inheritance </a:t>
            </a:r>
            <a:r>
              <a:rPr lang="en-US" dirty="0" smtClean="0">
                <a:solidFill>
                  <a:srgbClr val="00B050"/>
                </a:solidFill>
              </a:rPr>
              <a:t>- </a:t>
            </a:r>
            <a:r>
              <a:rPr lang="en-US" dirty="0">
                <a:solidFill>
                  <a:srgbClr val="00B050"/>
                </a:solidFill>
              </a:rPr>
              <a:t>allows a derived class to </a:t>
            </a:r>
            <a:r>
              <a:rPr lang="en-US" b="1" dirty="0">
                <a:solidFill>
                  <a:srgbClr val="00B050"/>
                </a:solidFill>
              </a:rPr>
              <a:t>inherit</a:t>
            </a:r>
            <a:r>
              <a:rPr lang="en-US" dirty="0">
                <a:solidFill>
                  <a:srgbClr val="00B050"/>
                </a:solidFill>
              </a:rPr>
              <a:t> the properties and behavior </a:t>
            </a:r>
            <a:r>
              <a:rPr lang="en-US" dirty="0" smtClean="0">
                <a:solidFill>
                  <a:srgbClr val="00B050"/>
                </a:solidFill>
              </a:rPr>
              <a:t>from a single base class.</a:t>
            </a:r>
          </a:p>
          <a:p>
            <a:pPr algn="just"/>
            <a:r>
              <a:rPr lang="en-US" dirty="0" smtClean="0">
                <a:solidFill>
                  <a:srgbClr val="C00000"/>
                </a:solidFill>
              </a:rPr>
              <a:t>Multilevel inheritance </a:t>
            </a:r>
            <a:r>
              <a:rPr lang="en-US" dirty="0" smtClean="0">
                <a:solidFill>
                  <a:srgbClr val="00B050"/>
                </a:solidFill>
              </a:rPr>
              <a:t>– A class can inherit </a:t>
            </a:r>
            <a:r>
              <a:rPr lang="en-US" dirty="0">
                <a:solidFill>
                  <a:srgbClr val="00B050"/>
                </a:solidFill>
              </a:rPr>
              <a:t>from a derived class, thereby making this derived class the base class for the new </a:t>
            </a:r>
            <a:r>
              <a:rPr lang="en-US" dirty="0" smtClean="0">
                <a:solidFill>
                  <a:srgbClr val="00B050"/>
                </a:solidFill>
              </a:rPr>
              <a:t>class.</a:t>
            </a:r>
          </a:p>
          <a:p>
            <a:pPr algn="just"/>
            <a:r>
              <a:rPr lang="en-US" dirty="0" smtClean="0">
                <a:solidFill>
                  <a:srgbClr val="C00000"/>
                </a:solidFill>
              </a:rPr>
              <a:t>Multiple inheritance </a:t>
            </a:r>
            <a:r>
              <a:rPr lang="en-US" dirty="0" smtClean="0">
                <a:solidFill>
                  <a:srgbClr val="00B050"/>
                </a:solidFill>
              </a:rPr>
              <a:t>- </a:t>
            </a:r>
            <a:r>
              <a:rPr lang="en-US" dirty="0">
                <a:solidFill>
                  <a:srgbClr val="00B050"/>
                </a:solidFill>
              </a:rPr>
              <a:t>is a feature of object oriented concept, where a class can </a:t>
            </a:r>
            <a:r>
              <a:rPr lang="en-US" dirty="0" smtClean="0">
                <a:solidFill>
                  <a:srgbClr val="00B050"/>
                </a:solidFill>
              </a:rPr>
              <a:t>inherit </a:t>
            </a:r>
            <a:r>
              <a:rPr lang="en-US" dirty="0">
                <a:solidFill>
                  <a:srgbClr val="00B050"/>
                </a:solidFill>
              </a:rPr>
              <a:t>properties of more than one </a:t>
            </a:r>
            <a:r>
              <a:rPr lang="en-US" dirty="0" smtClean="0">
                <a:solidFill>
                  <a:srgbClr val="00B050"/>
                </a:solidFill>
              </a:rPr>
              <a:t>base </a:t>
            </a:r>
            <a:r>
              <a:rPr lang="en-US" dirty="0">
                <a:solidFill>
                  <a:srgbClr val="00B050"/>
                </a:solidFill>
              </a:rPr>
              <a:t>class</a:t>
            </a:r>
            <a:r>
              <a:rPr lang="en-US" dirty="0" smtClean="0">
                <a:solidFill>
                  <a:srgbClr val="00B050"/>
                </a:solidFill>
              </a:rPr>
              <a:t>. The derived class has multiple base classes.</a:t>
            </a:r>
            <a:endParaRPr lang="en-IN" dirty="0">
              <a:solidFill>
                <a:srgbClr val="00B05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2020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03796-1B0C-4879-BF37-56D873D33B8B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1032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Programming approaches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/>
          </a:p>
          <a:p>
            <a:endParaRPr lang="en-IN" dirty="0"/>
          </a:p>
          <a:p>
            <a:r>
              <a:rPr lang="en-IN" dirty="0" smtClean="0">
                <a:solidFill>
                  <a:srgbClr val="0070C0"/>
                </a:solidFill>
              </a:rPr>
              <a:t>Procedural Programming</a:t>
            </a:r>
          </a:p>
          <a:p>
            <a:r>
              <a:rPr lang="en-IN" dirty="0" smtClean="0">
                <a:solidFill>
                  <a:srgbClr val="00B050"/>
                </a:solidFill>
              </a:rPr>
              <a:t>Object-Oriented programming</a:t>
            </a:r>
            <a:endParaRPr lang="en-IN" dirty="0">
              <a:solidFill>
                <a:srgbClr val="00B05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2020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03796-1B0C-4879-BF37-56D873D33B8B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5348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3300"/>
                </a:solidFill>
              </a:rPr>
              <a:t>Method overriding</a:t>
            </a:r>
            <a:endParaRPr lang="en-IN" dirty="0">
              <a:solidFill>
                <a:srgbClr val="FF33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Defining </a:t>
            </a:r>
            <a:r>
              <a:rPr lang="en-US" dirty="0">
                <a:solidFill>
                  <a:srgbClr val="0070C0"/>
                </a:solidFill>
              </a:rPr>
              <a:t>a method in </a:t>
            </a:r>
            <a:r>
              <a:rPr lang="en-US" b="1" dirty="0" smtClean="0">
                <a:solidFill>
                  <a:srgbClr val="0070C0"/>
                </a:solidFill>
              </a:rPr>
              <a:t>sub class(derived class)</a:t>
            </a:r>
            <a:r>
              <a:rPr lang="en-US" dirty="0">
                <a:solidFill>
                  <a:srgbClr val="0070C0"/>
                </a:solidFill>
              </a:rPr>
              <a:t> which is already present in </a:t>
            </a:r>
            <a:r>
              <a:rPr lang="en-US" b="1" dirty="0">
                <a:solidFill>
                  <a:srgbClr val="0070C0"/>
                </a:solidFill>
              </a:rPr>
              <a:t>parent </a:t>
            </a:r>
            <a:r>
              <a:rPr lang="en-US" b="1" dirty="0" smtClean="0">
                <a:solidFill>
                  <a:srgbClr val="0070C0"/>
                </a:solidFill>
              </a:rPr>
              <a:t>class(base class)</a:t>
            </a:r>
            <a:r>
              <a:rPr lang="en-US" dirty="0">
                <a:solidFill>
                  <a:srgbClr val="0070C0"/>
                </a:solidFill>
              </a:rPr>
              <a:t> is known as method overriding. </a:t>
            </a:r>
            <a:endParaRPr lang="en-US" dirty="0" smtClean="0">
              <a:solidFill>
                <a:srgbClr val="0070C0"/>
              </a:solidFill>
            </a:endParaRPr>
          </a:p>
          <a:p>
            <a:r>
              <a:rPr lang="en-US" dirty="0" smtClean="0">
                <a:solidFill>
                  <a:srgbClr val="0070C0"/>
                </a:solidFill>
              </a:rPr>
              <a:t>Overriding permits a </a:t>
            </a:r>
            <a:r>
              <a:rPr lang="en-US" dirty="0">
                <a:solidFill>
                  <a:srgbClr val="0070C0"/>
                </a:solidFill>
              </a:rPr>
              <a:t>child class </a:t>
            </a:r>
            <a:r>
              <a:rPr lang="en-US" dirty="0" smtClean="0">
                <a:solidFill>
                  <a:srgbClr val="0070C0"/>
                </a:solidFill>
              </a:rPr>
              <a:t>to </a:t>
            </a:r>
            <a:r>
              <a:rPr lang="en-US" dirty="0">
                <a:solidFill>
                  <a:srgbClr val="0070C0"/>
                </a:solidFill>
              </a:rPr>
              <a:t>give its own implementation to a method which is already provided by the parent class. </a:t>
            </a:r>
            <a:endParaRPr lang="en-US" dirty="0" smtClean="0">
              <a:solidFill>
                <a:srgbClr val="0070C0"/>
              </a:solidFill>
            </a:endParaRPr>
          </a:p>
          <a:p>
            <a:r>
              <a:rPr lang="en-US" dirty="0" smtClean="0">
                <a:solidFill>
                  <a:srgbClr val="0070C0"/>
                </a:solidFill>
              </a:rPr>
              <a:t>In </a:t>
            </a:r>
            <a:r>
              <a:rPr lang="en-US" dirty="0">
                <a:solidFill>
                  <a:srgbClr val="0070C0"/>
                </a:solidFill>
              </a:rPr>
              <a:t>this case the method in parent class is called overridden method and the method in child class is called overriding method. </a:t>
            </a:r>
            <a:endParaRPr lang="en-US" dirty="0" smtClean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The </a:t>
            </a:r>
            <a:r>
              <a:rPr lang="en-US" b="1" dirty="0">
                <a:solidFill>
                  <a:srgbClr val="0070C0"/>
                </a:solidFill>
              </a:rPr>
              <a:t>super()</a:t>
            </a:r>
            <a:r>
              <a:rPr lang="en-US" dirty="0">
                <a:solidFill>
                  <a:srgbClr val="0070C0"/>
                </a:solidFill>
              </a:rPr>
              <a:t> function </a:t>
            </a:r>
            <a:r>
              <a:rPr lang="en-US" dirty="0" smtClean="0">
                <a:solidFill>
                  <a:srgbClr val="0070C0"/>
                </a:solidFill>
              </a:rPr>
              <a:t>gives </a:t>
            </a:r>
            <a:r>
              <a:rPr lang="en-US" dirty="0">
                <a:solidFill>
                  <a:srgbClr val="0070C0"/>
                </a:solidFill>
              </a:rPr>
              <a:t>access to methods and properties of a parent </a:t>
            </a:r>
            <a:r>
              <a:rPr lang="en-US" dirty="0" smtClean="0">
                <a:solidFill>
                  <a:srgbClr val="0070C0"/>
                </a:solidFill>
              </a:rPr>
              <a:t>class</a:t>
            </a:r>
            <a:r>
              <a:rPr lang="en-US" dirty="0">
                <a:solidFill>
                  <a:srgbClr val="0070C0"/>
                </a:solidFill>
              </a:rPr>
              <a:t>. </a:t>
            </a:r>
            <a:r>
              <a:rPr lang="en-US" dirty="0" smtClean="0">
                <a:solidFill>
                  <a:srgbClr val="0070C0"/>
                </a:solidFill>
              </a:rPr>
              <a:t>The super() function</a:t>
            </a:r>
            <a:r>
              <a:rPr lang="en-US" dirty="0">
                <a:solidFill>
                  <a:srgbClr val="0070C0"/>
                </a:solidFill>
              </a:rPr>
              <a:t> in Python makes class inheritance more manageable and extensible. </a:t>
            </a:r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2020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03796-1B0C-4879-BF37-56D873D33B8B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2744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Advantages of Inheritance</a:t>
            </a:r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i="1" dirty="0" smtClean="0">
                <a:solidFill>
                  <a:srgbClr val="00B050"/>
                </a:solidFill>
              </a:rPr>
              <a:t>Provides </a:t>
            </a:r>
            <a:r>
              <a:rPr lang="en-US" i="1" dirty="0">
                <a:solidFill>
                  <a:srgbClr val="00B050"/>
                </a:solidFill>
              </a:rPr>
              <a:t>reusability of </a:t>
            </a:r>
            <a:r>
              <a:rPr lang="en-US" i="1" dirty="0" smtClean="0">
                <a:solidFill>
                  <a:srgbClr val="00B050"/>
                </a:solidFill>
              </a:rPr>
              <a:t>code</a:t>
            </a:r>
            <a:r>
              <a:rPr lang="en-US" i="1" dirty="0">
                <a:solidFill>
                  <a:srgbClr val="00B050"/>
                </a:solidFill>
              </a:rPr>
              <a:t>. </a:t>
            </a:r>
            <a:r>
              <a:rPr lang="en-US" i="1" dirty="0" smtClean="0">
                <a:solidFill>
                  <a:srgbClr val="00B050"/>
                </a:solidFill>
              </a:rPr>
              <a:t>No need to </a:t>
            </a:r>
            <a:r>
              <a:rPr lang="en-US" i="1" dirty="0">
                <a:solidFill>
                  <a:srgbClr val="00B050"/>
                </a:solidFill>
              </a:rPr>
              <a:t>write the same code again and again</a:t>
            </a:r>
            <a:r>
              <a:rPr lang="en-US" dirty="0" smtClean="0">
                <a:solidFill>
                  <a:srgbClr val="00B050"/>
                </a:solidFill>
              </a:rPr>
              <a:t>.</a:t>
            </a:r>
            <a:endParaRPr lang="en-US" dirty="0">
              <a:solidFill>
                <a:srgbClr val="00B050"/>
              </a:solidFill>
            </a:endParaRPr>
          </a:p>
          <a:p>
            <a:pPr fontAlgn="base"/>
            <a:r>
              <a:rPr lang="en-US" dirty="0" smtClean="0">
                <a:solidFill>
                  <a:srgbClr val="00B050"/>
                </a:solidFill>
              </a:rPr>
              <a:t>Time taken for application </a:t>
            </a:r>
            <a:r>
              <a:rPr lang="en-US" dirty="0">
                <a:solidFill>
                  <a:srgbClr val="00B050"/>
                </a:solidFill>
              </a:rPr>
              <a:t>development will be less.</a:t>
            </a:r>
          </a:p>
          <a:p>
            <a:pPr fontAlgn="base"/>
            <a:r>
              <a:rPr lang="en-US" dirty="0">
                <a:solidFill>
                  <a:srgbClr val="00B050"/>
                </a:solidFill>
              </a:rPr>
              <a:t>Redundancy </a:t>
            </a:r>
            <a:r>
              <a:rPr lang="en-US" dirty="0" smtClean="0">
                <a:solidFill>
                  <a:srgbClr val="00B050"/>
                </a:solidFill>
              </a:rPr>
              <a:t>reduced</a:t>
            </a:r>
            <a:r>
              <a:rPr lang="en-US" dirty="0">
                <a:solidFill>
                  <a:srgbClr val="00B050"/>
                </a:solidFill>
              </a:rPr>
              <a:t>.</a:t>
            </a:r>
          </a:p>
          <a:p>
            <a:r>
              <a:rPr lang="en-US" i="1" dirty="0" smtClean="0">
                <a:solidFill>
                  <a:srgbClr val="00B050"/>
                </a:solidFill>
              </a:rPr>
              <a:t>Easy to represent </a:t>
            </a:r>
            <a:r>
              <a:rPr lang="en-US" i="1" dirty="0">
                <a:solidFill>
                  <a:srgbClr val="00B050"/>
                </a:solidFill>
              </a:rPr>
              <a:t>real-world </a:t>
            </a:r>
            <a:r>
              <a:rPr lang="en-US" i="1" dirty="0" smtClean="0">
                <a:solidFill>
                  <a:srgbClr val="00B050"/>
                </a:solidFill>
              </a:rPr>
              <a:t>relationships.</a:t>
            </a:r>
            <a:endParaRPr lang="en-US" dirty="0">
              <a:solidFill>
                <a:srgbClr val="00B050"/>
              </a:solidFill>
            </a:endParaRPr>
          </a:p>
          <a:p>
            <a:r>
              <a:rPr lang="en-US" i="1" dirty="0" smtClean="0">
                <a:solidFill>
                  <a:srgbClr val="00B050"/>
                </a:solidFill>
              </a:rPr>
              <a:t>Allows to </a:t>
            </a:r>
            <a:r>
              <a:rPr lang="en-US" i="1" dirty="0">
                <a:solidFill>
                  <a:srgbClr val="00B050"/>
                </a:solidFill>
              </a:rPr>
              <a:t>add more features to a class without modifying it.</a:t>
            </a:r>
            <a:endParaRPr lang="en-US" dirty="0">
              <a:solidFill>
                <a:srgbClr val="00B050"/>
              </a:solidFill>
            </a:endParaRPr>
          </a:p>
          <a:p>
            <a:r>
              <a:rPr lang="en-US" i="1" dirty="0" smtClean="0">
                <a:solidFill>
                  <a:srgbClr val="00B050"/>
                </a:solidFill>
              </a:rPr>
              <a:t>It </a:t>
            </a:r>
            <a:r>
              <a:rPr lang="en-US" i="1" dirty="0">
                <a:solidFill>
                  <a:srgbClr val="00B050"/>
                </a:solidFill>
              </a:rPr>
              <a:t>is transitive in nature, which means that if class B inherits from another class A, then all the subclasses of B would automatically inherit from class A.</a:t>
            </a:r>
            <a:endParaRPr lang="en-US" dirty="0">
              <a:solidFill>
                <a:srgbClr val="00B050"/>
              </a:solidFill>
            </a:endParaRPr>
          </a:p>
          <a:p>
            <a:endParaRPr lang="en-IN" dirty="0">
              <a:solidFill>
                <a:srgbClr val="00B05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2020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03796-1B0C-4879-BF37-56D873D33B8B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3590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Private variables</a:t>
            </a:r>
            <a:endParaRPr lang="en-IN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dirty="0" smtClean="0"/>
          </a:p>
          <a:p>
            <a:r>
              <a:rPr lang="en-US" dirty="0" smtClean="0">
                <a:solidFill>
                  <a:srgbClr val="0070C0"/>
                </a:solidFill>
              </a:rPr>
              <a:t>Instance variables of an object can be directly accessed.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Direct access of instance variable is not a good practice.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Data may be tampered with</a:t>
            </a:r>
          </a:p>
          <a:p>
            <a:pPr lvl="1"/>
            <a:r>
              <a:rPr lang="en-US" dirty="0" smtClean="0">
                <a:solidFill>
                  <a:srgbClr val="0070C0"/>
                </a:solidFill>
              </a:rPr>
              <a:t>The class becomes difficult to maintain and vulnerable to bugs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To prevent direct modifications of data, define private instance variables with two leading underscores.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A private method can be defined with two leading underscores.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Private data variables and methods can be accessed within a class, but they can not be used outside the class.</a:t>
            </a:r>
            <a:endParaRPr lang="en-US" dirty="0">
              <a:solidFill>
                <a:srgbClr val="0070C0"/>
              </a:solidFill>
            </a:endParaRPr>
          </a:p>
          <a:p>
            <a:endParaRPr lang="en-US" dirty="0" smtClean="0">
              <a:solidFill>
                <a:srgbClr val="0070C0"/>
              </a:solidFill>
            </a:endParaRPr>
          </a:p>
          <a:p>
            <a:r>
              <a:rPr lang="en-US" dirty="0" smtClean="0">
                <a:solidFill>
                  <a:srgbClr val="0070C0"/>
                </a:solidFill>
              </a:rPr>
              <a:t>Making data fields private protects data and makes the class easy to maintain.</a:t>
            </a:r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2020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03796-1B0C-4879-BF37-56D873D33B8B}" type="slidenum">
              <a:rPr lang="en-IN" smtClean="0"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5791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dirty="0" smtClean="0"/>
              <a:t>                      </a:t>
            </a:r>
            <a:r>
              <a:rPr lang="en-IN" dirty="0" smtClean="0">
                <a:solidFill>
                  <a:srgbClr val="C00000"/>
                </a:solidFill>
              </a:rPr>
              <a:t>Queries</a:t>
            </a:r>
            <a:r>
              <a:rPr lang="en-IN" dirty="0" smtClean="0"/>
              <a:t> </a:t>
            </a:r>
            <a:r>
              <a:rPr lang="en-IN" sz="4400" dirty="0" smtClean="0">
                <a:solidFill>
                  <a:srgbClr val="C00000"/>
                </a:solidFill>
              </a:rPr>
              <a:t>??</a:t>
            </a:r>
          </a:p>
          <a:p>
            <a:pPr marL="0" indent="0">
              <a:buNone/>
            </a:pPr>
            <a:r>
              <a:rPr lang="en-IN" sz="4400" dirty="0"/>
              <a:t> </a:t>
            </a:r>
            <a:r>
              <a:rPr lang="en-IN" sz="4400" dirty="0" smtClean="0"/>
              <a:t>                                                    </a:t>
            </a:r>
            <a:r>
              <a:rPr lang="en-IN" sz="4400" dirty="0" smtClean="0">
                <a:solidFill>
                  <a:srgbClr val="00B050"/>
                </a:solidFill>
              </a:rPr>
              <a:t>Thank you</a:t>
            </a:r>
            <a:endParaRPr lang="en-IN" sz="4400" dirty="0">
              <a:solidFill>
                <a:srgbClr val="00B05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2020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03796-1B0C-4879-BF37-56D873D33B8B}" type="slidenum">
              <a:rPr lang="en-IN" smtClean="0"/>
              <a:t>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6588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9699" y="1825625"/>
            <a:ext cx="7752602" cy="4351338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2020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03796-1B0C-4879-BF37-56D873D33B8B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4793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OOP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1631" y="1983179"/>
            <a:ext cx="7044732" cy="4180290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2020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03796-1B0C-4879-BF37-56D873D33B8B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7252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CC0099"/>
                </a:solidFill>
              </a:rPr>
              <a:t>Object</a:t>
            </a:r>
            <a:endParaRPr lang="en-IN" dirty="0">
              <a:solidFill>
                <a:srgbClr val="CC0099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7213" y="1514475"/>
            <a:ext cx="11215687" cy="5172075"/>
          </a:xfrm>
        </p:spPr>
        <p:txBody>
          <a:bodyPr>
            <a:normAutofit fontScale="77500" lnSpcReduction="20000"/>
          </a:bodyPr>
          <a:lstStyle/>
          <a:p>
            <a:r>
              <a:rPr lang="en-IN" dirty="0" smtClean="0">
                <a:solidFill>
                  <a:srgbClr val="0070C0"/>
                </a:solidFill>
              </a:rPr>
              <a:t>Object is </a:t>
            </a:r>
            <a:r>
              <a:rPr lang="en-IN" dirty="0">
                <a:solidFill>
                  <a:srgbClr val="0070C0"/>
                </a:solidFill>
              </a:rPr>
              <a:t>the fundamental component of Object-Oriented programming.</a:t>
            </a:r>
          </a:p>
          <a:p>
            <a:r>
              <a:rPr lang="en-IN" dirty="0" smtClean="0">
                <a:solidFill>
                  <a:srgbClr val="00B050"/>
                </a:solidFill>
              </a:rPr>
              <a:t>Each object represents an entity in the real world. Ex: student, employee, car, table, circle, loan, apple, dog etc. Each entity has certain properties and behaviour. </a:t>
            </a:r>
          </a:p>
          <a:p>
            <a:pPr marL="0" indent="0">
              <a:buNone/>
            </a:pPr>
            <a:r>
              <a:rPr lang="en-IN" dirty="0">
                <a:solidFill>
                  <a:srgbClr val="00B050"/>
                </a:solidFill>
              </a:rPr>
              <a:t> </a:t>
            </a:r>
            <a:r>
              <a:rPr lang="en-IN" dirty="0" smtClean="0">
                <a:solidFill>
                  <a:srgbClr val="00B050"/>
                </a:solidFill>
              </a:rPr>
              <a:t>   Ex: </a:t>
            </a:r>
            <a:r>
              <a:rPr lang="en-US" dirty="0" smtClean="0">
                <a:solidFill>
                  <a:srgbClr val="7030A0"/>
                </a:solidFill>
              </a:rPr>
              <a:t>Bank account has properties no, name, balance and behavior withdraw ,deposit &amp; display</a:t>
            </a:r>
            <a:endParaRPr lang="en-IN" dirty="0" smtClean="0">
              <a:solidFill>
                <a:srgbClr val="7030A0"/>
              </a:solidFill>
            </a:endParaRPr>
          </a:p>
          <a:p>
            <a:r>
              <a:rPr lang="en-IN" dirty="0" smtClean="0"/>
              <a:t>Properties of an entity are represented as attributes and behaviour as methods in an object. </a:t>
            </a:r>
          </a:p>
          <a:p>
            <a:r>
              <a:rPr lang="en-IN" dirty="0">
                <a:solidFill>
                  <a:srgbClr val="00B050"/>
                </a:solidFill>
              </a:rPr>
              <a:t>Class </a:t>
            </a:r>
            <a:r>
              <a:rPr lang="en-IN" dirty="0" smtClean="0">
                <a:solidFill>
                  <a:srgbClr val="00B050"/>
                </a:solidFill>
              </a:rPr>
              <a:t>is a template for creating objects. </a:t>
            </a:r>
            <a:endParaRPr lang="en-IN" dirty="0">
              <a:solidFill>
                <a:srgbClr val="00B050"/>
              </a:solidFill>
            </a:endParaRPr>
          </a:p>
          <a:p>
            <a:r>
              <a:rPr lang="en-IN" dirty="0" smtClean="0"/>
              <a:t>Objects are created from classes. An object is an instance of a class.</a:t>
            </a:r>
          </a:p>
          <a:p>
            <a:r>
              <a:rPr lang="en-IN" dirty="0" smtClean="0"/>
              <a:t>Creating an object from a class is known as instantiation.</a:t>
            </a:r>
          </a:p>
          <a:p>
            <a:pPr marL="0" indent="0">
              <a:buNone/>
            </a:pPr>
            <a:endParaRPr lang="en-IN" dirty="0" smtClean="0"/>
          </a:p>
          <a:p>
            <a:r>
              <a:rPr lang="en-IN" dirty="0" smtClean="0">
                <a:solidFill>
                  <a:srgbClr val="00B050"/>
                </a:solidFill>
              </a:rPr>
              <a:t>An object has unique identity, state and behaviour.</a:t>
            </a:r>
          </a:p>
          <a:p>
            <a:pPr lvl="1"/>
            <a:r>
              <a:rPr lang="en-IN" sz="2900" dirty="0" smtClean="0">
                <a:solidFill>
                  <a:srgbClr val="0070C0"/>
                </a:solidFill>
              </a:rPr>
              <a:t>Python automatically assigns each object a unique id.</a:t>
            </a:r>
          </a:p>
          <a:p>
            <a:pPr lvl="1"/>
            <a:r>
              <a:rPr lang="en-IN" sz="2900" dirty="0" smtClean="0">
                <a:solidFill>
                  <a:srgbClr val="0070C0"/>
                </a:solidFill>
              </a:rPr>
              <a:t>An object’s state is represented by attributes.</a:t>
            </a:r>
          </a:p>
          <a:p>
            <a:pPr lvl="1"/>
            <a:r>
              <a:rPr lang="en-IN" sz="2900" dirty="0" smtClean="0">
                <a:solidFill>
                  <a:srgbClr val="0070C0"/>
                </a:solidFill>
              </a:rPr>
              <a:t>Object’s behaviour is defined by methods. Methods are functions that are related to the objects.</a:t>
            </a:r>
            <a:endParaRPr lang="en-IN" sz="2900" dirty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endParaRPr lang="en-IN" sz="2900" dirty="0">
              <a:solidFill>
                <a:srgbClr val="0070C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2020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03796-1B0C-4879-BF37-56D873D33B8B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8501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06450"/>
          </a:xfrm>
        </p:spPr>
        <p:txBody>
          <a:bodyPr/>
          <a:lstStyle/>
          <a:p>
            <a:r>
              <a:rPr lang="en-IN" dirty="0" smtClean="0">
                <a:solidFill>
                  <a:srgbClr val="0070C0"/>
                </a:solidFill>
              </a:rPr>
              <a:t>Class</a:t>
            </a:r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8738"/>
            <a:ext cx="10515600" cy="4848225"/>
          </a:xfrm>
        </p:spPr>
        <p:txBody>
          <a:bodyPr>
            <a:normAutofit fontScale="85000" lnSpcReduction="10000"/>
          </a:bodyPr>
          <a:lstStyle/>
          <a:p>
            <a:r>
              <a:rPr lang="en-IN" sz="2000" dirty="0">
                <a:solidFill>
                  <a:srgbClr val="7030A0"/>
                </a:solidFill>
              </a:rPr>
              <a:t>Class specifies the set of attributes and methods that are bundled together for defining a type of object</a:t>
            </a:r>
            <a:r>
              <a:rPr lang="en-IN" sz="2000" dirty="0" smtClean="0">
                <a:solidFill>
                  <a:srgbClr val="7030A0"/>
                </a:solidFill>
              </a:rPr>
              <a:t>.</a:t>
            </a:r>
          </a:p>
          <a:p>
            <a:r>
              <a:rPr lang="en-IN" sz="2000" dirty="0" smtClean="0">
                <a:solidFill>
                  <a:srgbClr val="7030A0"/>
                </a:solidFill>
              </a:rPr>
              <a:t>“class” keyword is used to define the classes.</a:t>
            </a:r>
          </a:p>
          <a:p>
            <a:r>
              <a:rPr lang="en-IN" sz="2000" dirty="0" smtClean="0">
                <a:solidFill>
                  <a:srgbClr val="7030A0"/>
                </a:solidFill>
              </a:rPr>
              <a:t>Define a method in a class by including function definition within the scope of the class block.</a:t>
            </a:r>
            <a:endParaRPr lang="en-IN" sz="2000" dirty="0">
              <a:solidFill>
                <a:srgbClr val="7030A0"/>
              </a:solidFill>
            </a:endParaRPr>
          </a:p>
          <a:p>
            <a:r>
              <a:rPr lang="en-IN" sz="2000" dirty="0" smtClean="0">
                <a:solidFill>
                  <a:srgbClr val="7030A0"/>
                </a:solidFill>
              </a:rPr>
              <a:t>A class provides a special method __init__.</a:t>
            </a:r>
          </a:p>
          <a:p>
            <a:r>
              <a:rPr lang="en-IN" sz="2000" dirty="0" smtClean="0">
                <a:solidFill>
                  <a:srgbClr val="7030A0"/>
                </a:solidFill>
              </a:rPr>
              <a:t>This method, known as initializer, is invoked to initialize a new object’s state when it is created.</a:t>
            </a:r>
          </a:p>
          <a:p>
            <a:r>
              <a:rPr lang="en-IN" sz="2000" dirty="0" smtClean="0">
                <a:solidFill>
                  <a:srgbClr val="7030A0"/>
                </a:solidFill>
              </a:rPr>
              <a:t>All methods, including the initializer have the first parameter </a:t>
            </a:r>
            <a:r>
              <a:rPr lang="en-IN" sz="2000" b="1" dirty="0" smtClean="0">
                <a:solidFill>
                  <a:srgbClr val="7030A0"/>
                </a:solidFill>
              </a:rPr>
              <a:t>self</a:t>
            </a:r>
            <a:r>
              <a:rPr lang="en-IN" sz="2000" dirty="0" smtClean="0">
                <a:solidFill>
                  <a:srgbClr val="7030A0"/>
                </a:solidFill>
              </a:rPr>
              <a:t>. This parameter refers to the object that invokes the method.</a:t>
            </a:r>
          </a:p>
          <a:p>
            <a:r>
              <a:rPr lang="en-IN" sz="2000" dirty="0" smtClean="0">
                <a:solidFill>
                  <a:srgbClr val="00B050"/>
                </a:solidFill>
              </a:rPr>
              <a:t>Once a class is defined,  objects are created from the class using the </a:t>
            </a:r>
            <a:r>
              <a:rPr lang="en-IN" sz="2000" dirty="0" err="1" smtClean="0">
                <a:solidFill>
                  <a:srgbClr val="00B050"/>
                </a:solidFill>
              </a:rPr>
              <a:t>Classname</a:t>
            </a:r>
            <a:r>
              <a:rPr lang="en-IN" sz="2000" dirty="0" smtClean="0">
                <a:solidFill>
                  <a:srgbClr val="00B050"/>
                </a:solidFill>
              </a:rPr>
              <a:t>  followed by parenthesis .</a:t>
            </a:r>
          </a:p>
          <a:p>
            <a:pPr marL="0" indent="0">
              <a:buNone/>
            </a:pPr>
            <a:r>
              <a:rPr lang="en-IN" sz="2000" dirty="0">
                <a:solidFill>
                  <a:srgbClr val="00B050"/>
                </a:solidFill>
              </a:rPr>
              <a:t> </a:t>
            </a:r>
            <a:r>
              <a:rPr lang="en-IN" sz="2000" dirty="0" smtClean="0">
                <a:solidFill>
                  <a:srgbClr val="00B050"/>
                </a:solidFill>
              </a:rPr>
              <a:t>         Ex:   p1 = Person() , Person is the class and p1 is the object instantiated.</a:t>
            </a:r>
          </a:p>
          <a:p>
            <a:r>
              <a:rPr lang="en-IN" sz="2000" dirty="0" smtClean="0">
                <a:solidFill>
                  <a:srgbClr val="00B050"/>
                </a:solidFill>
              </a:rPr>
              <a:t>Each member of an object either attribute or method is called by using a period after the object. Ex: acct.name (attribute), acct.deposit() (method).</a:t>
            </a:r>
          </a:p>
          <a:p>
            <a:r>
              <a:rPr lang="en-IN" sz="2000" dirty="0" smtClean="0">
                <a:solidFill>
                  <a:srgbClr val="00B050"/>
                </a:solidFill>
              </a:rPr>
              <a:t>The period is referred to as the dot operator, used to select a member of a given object.</a:t>
            </a:r>
          </a:p>
          <a:p>
            <a:r>
              <a:rPr lang="en-IN" sz="2000" dirty="0">
                <a:solidFill>
                  <a:srgbClr val="00B050"/>
                </a:solidFill>
              </a:rPr>
              <a:t>Objects of same kind are defined using the same class. Any number of objects can be created from a class</a:t>
            </a:r>
            <a:r>
              <a:rPr lang="en-IN" sz="2000" dirty="0" smtClean="0">
                <a:solidFill>
                  <a:srgbClr val="00B050"/>
                </a:solidFill>
              </a:rPr>
              <a:t>.</a:t>
            </a:r>
            <a:r>
              <a:rPr lang="en-IN" sz="2000" dirty="0">
                <a:solidFill>
                  <a:srgbClr val="00B050"/>
                </a:solidFill>
              </a:rPr>
              <a:t> </a:t>
            </a:r>
            <a:endParaRPr lang="en-IN" sz="2000" dirty="0" smtClean="0">
              <a:solidFill>
                <a:srgbClr val="00B050"/>
              </a:solidFill>
            </a:endParaRPr>
          </a:p>
          <a:p>
            <a:r>
              <a:rPr lang="en-IN" sz="2000" dirty="0" smtClean="0">
                <a:solidFill>
                  <a:srgbClr val="00B050"/>
                </a:solidFill>
              </a:rPr>
              <a:t>All </a:t>
            </a:r>
            <a:r>
              <a:rPr lang="en-IN" sz="2000" dirty="0">
                <a:solidFill>
                  <a:srgbClr val="00B050"/>
                </a:solidFill>
              </a:rPr>
              <a:t>objects instantiated from the same class contain the same set of attributes and methods</a:t>
            </a:r>
            <a:r>
              <a:rPr lang="en-IN" sz="2000" dirty="0" smtClean="0">
                <a:solidFill>
                  <a:srgbClr val="00B050"/>
                </a:solidFill>
              </a:rPr>
              <a:t>. </a:t>
            </a:r>
            <a:r>
              <a:rPr lang="en-IN" sz="2000" dirty="0">
                <a:solidFill>
                  <a:srgbClr val="00B050"/>
                </a:solidFill>
              </a:rPr>
              <a:t>Attributes and methods </a:t>
            </a:r>
            <a:r>
              <a:rPr lang="en-IN" sz="2000" dirty="0" smtClean="0">
                <a:solidFill>
                  <a:srgbClr val="00B050"/>
                </a:solidFill>
              </a:rPr>
              <a:t>of an object are </a:t>
            </a:r>
            <a:r>
              <a:rPr lang="en-IN" sz="2000" dirty="0">
                <a:solidFill>
                  <a:srgbClr val="00B050"/>
                </a:solidFill>
              </a:rPr>
              <a:t>known as members of an object.</a:t>
            </a:r>
          </a:p>
          <a:p>
            <a:endParaRPr lang="en-IN" sz="2000" dirty="0">
              <a:solidFill>
                <a:srgbClr val="00B050"/>
              </a:solidFill>
            </a:endParaRPr>
          </a:p>
          <a:p>
            <a:endParaRPr lang="en-IN" sz="2000" dirty="0"/>
          </a:p>
          <a:p>
            <a:endParaRPr lang="en-IN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2020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03796-1B0C-4879-BF37-56D873D33B8B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5301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Class and object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360952"/>
            <a:ext cx="5000625" cy="3019425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2923014"/>
              </p:ext>
            </p:extLst>
          </p:nvPr>
        </p:nvGraphicFramePr>
        <p:xfrm>
          <a:off x="7125195" y="2458192"/>
          <a:ext cx="3034804" cy="23631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34804"/>
              </a:tblGrid>
              <a:tr h="534390">
                <a:tc>
                  <a:txBody>
                    <a:bodyPr/>
                    <a:lstStyle/>
                    <a:p>
                      <a:r>
                        <a:rPr lang="en-IN" dirty="0" smtClean="0"/>
                        <a:t>account1</a:t>
                      </a:r>
                      <a:endParaRPr lang="en-IN" dirty="0"/>
                    </a:p>
                  </a:txBody>
                  <a:tcPr/>
                </a:tc>
              </a:tr>
              <a:tr h="855023">
                <a:tc>
                  <a:txBody>
                    <a:bodyPr/>
                    <a:lstStyle/>
                    <a:p>
                      <a:r>
                        <a:rPr lang="en-IN" dirty="0" smtClean="0"/>
                        <a:t>account_number = 10100434</a:t>
                      </a:r>
                    </a:p>
                    <a:p>
                      <a:r>
                        <a:rPr lang="en-IN" dirty="0" smtClean="0"/>
                        <a:t>account_type=“savings”</a:t>
                      </a:r>
                    </a:p>
                    <a:p>
                      <a:r>
                        <a:rPr lang="en-IN" dirty="0" smtClean="0"/>
                        <a:t>balance_amount= 25580</a:t>
                      </a:r>
                      <a:endParaRPr lang="en-IN" dirty="0"/>
                    </a:p>
                  </a:txBody>
                  <a:tcPr/>
                </a:tc>
              </a:tr>
              <a:tr h="855023">
                <a:tc>
                  <a:txBody>
                    <a:bodyPr/>
                    <a:lstStyle/>
                    <a:p>
                      <a:r>
                        <a:rPr lang="en-IN" dirty="0" smtClean="0"/>
                        <a:t>amount_withdraw()</a:t>
                      </a:r>
                    </a:p>
                    <a:p>
                      <a:r>
                        <a:rPr lang="en-IN" dirty="0" smtClean="0"/>
                        <a:t>amount_deposit()</a:t>
                      </a:r>
                    </a:p>
                    <a:p>
                      <a:r>
                        <a:rPr lang="en-IN" dirty="0" smtClean="0"/>
                        <a:t>account_close()</a:t>
                      </a:r>
                      <a:endParaRPr lang="en-IN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897090" y="2006930"/>
            <a:ext cx="14250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smtClean="0"/>
              <a:t>object</a:t>
            </a:r>
            <a:endParaRPr lang="en-IN" sz="2000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1698171" y="2006930"/>
            <a:ext cx="9500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smtClean="0"/>
              <a:t>class</a:t>
            </a:r>
            <a:endParaRPr lang="en-IN" sz="2000" b="1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2020</a:t>
            </a:r>
            <a:endParaRPr lang="en-IN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03796-1B0C-4879-BF37-56D873D33B8B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681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a class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5195" y="2239168"/>
            <a:ext cx="3928567" cy="3943350"/>
          </a:xfrm>
          <a:prstGeom prst="rect">
            <a:avLst/>
          </a:prstGeom>
        </p:spPr>
      </p:pic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170711" y="2396331"/>
            <a:ext cx="3325091" cy="32099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933" y="2396331"/>
            <a:ext cx="1809626" cy="2209800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2020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03796-1B0C-4879-BF37-56D873D33B8B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4159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50"/>
                </a:solidFill>
              </a:rPr>
              <a:t>Self parameter</a:t>
            </a:r>
            <a:endParaRPr lang="en-IN" dirty="0">
              <a:solidFill>
                <a:srgbClr val="00B05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The first parameter of each method in a class is self. 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“self” is not used when the method is called.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“self” is a parameter that references the object itself.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Using self, you can access object’s members in a class definition.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Syntax self.x  can be used to access the instance variable x and syntax self.m1() can be used to invoke() the instance method m1 for the object self in a class.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The scope of an instance variable is the entire class once it is created.</a:t>
            </a:r>
          </a:p>
          <a:p>
            <a:r>
              <a:rPr lang="en-US" dirty="0" smtClean="0">
                <a:solidFill>
                  <a:srgbClr val="0070C0"/>
                </a:solidFill>
              </a:rPr>
              <a:t>The scope of a local variable is within the method.</a:t>
            </a:r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smtClean="0"/>
              <a:t>2020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03796-1B0C-4879-BF37-56D873D33B8B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460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1785</TotalTime>
  <Words>1199</Words>
  <Application>Microsoft Office PowerPoint</Application>
  <PresentationFormat>Widescreen</PresentationFormat>
  <Paragraphs>171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Object-Oriented Programming</vt:lpstr>
      <vt:lpstr>Programming approaches</vt:lpstr>
      <vt:lpstr>PowerPoint Presentation</vt:lpstr>
      <vt:lpstr>OOP</vt:lpstr>
      <vt:lpstr>Object</vt:lpstr>
      <vt:lpstr>Class</vt:lpstr>
      <vt:lpstr>Class and object</vt:lpstr>
      <vt:lpstr>Defining a class</vt:lpstr>
      <vt:lpstr>Self parameter</vt:lpstr>
      <vt:lpstr>Concepts of OOP </vt:lpstr>
      <vt:lpstr>Encapsulation</vt:lpstr>
      <vt:lpstr>Polymorphism</vt:lpstr>
      <vt:lpstr>Method overloading</vt:lpstr>
      <vt:lpstr>Operator Overloading</vt:lpstr>
      <vt:lpstr>Special methods</vt:lpstr>
      <vt:lpstr>Special methods</vt:lpstr>
      <vt:lpstr>Operator overloading</vt:lpstr>
      <vt:lpstr>PowerPoint Presentation</vt:lpstr>
      <vt:lpstr>Inheritance</vt:lpstr>
      <vt:lpstr>Method overriding</vt:lpstr>
      <vt:lpstr>Advantages of Inheritance</vt:lpstr>
      <vt:lpstr>Private variables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79</cp:revision>
  <dcterms:created xsi:type="dcterms:W3CDTF">2020-12-13T16:37:37Z</dcterms:created>
  <dcterms:modified xsi:type="dcterms:W3CDTF">2020-12-17T16:22:43Z</dcterms:modified>
</cp:coreProperties>
</file>