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li\Documents\GitHub\Ali-and-Muhamed\distan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7.3031653023752571E-2"/>
          <c:y val="5.0701105263573305E-2"/>
          <c:w val="0.6593027423296226"/>
          <c:h val="0.85303181614493451"/>
        </c:manualLayout>
      </c:layout>
      <c:scatterChart>
        <c:scatterStyle val="lineMarker"/>
        <c:ser>
          <c:idx val="0"/>
          <c:order val="0"/>
          <c:spPr>
            <a:ln w="28575">
              <a:noFill/>
            </a:ln>
          </c:spPr>
          <c:trendline>
            <c:trendlineType val="power"/>
            <c:dispRSqr val="1"/>
            <c:dispEq val="1"/>
            <c:trendlineLbl>
              <c:layout>
                <c:manualLayout>
                  <c:x val="4.4383586539032925E-2"/>
                  <c:y val="-0.51113276793291429"/>
                </c:manualLayout>
              </c:layout>
              <c:tx>
                <c:rich>
                  <a:bodyPr/>
                  <a:lstStyle/>
                  <a:p>
                    <a:pPr>
                      <a:defRPr/>
                    </a:pPr>
                    <a:r>
                      <a:rPr lang="en-US" sz="1400" baseline="0"/>
                      <a:t>y = 1804.1x</a:t>
                    </a:r>
                    <a:r>
                      <a:rPr lang="en-US" sz="1400" baseline="30000"/>
                      <a:t>-1.145</a:t>
                    </a:r>
                    <a:r>
                      <a:rPr lang="en-US" sz="1400" baseline="0"/>
                      <a:t>
R² = 0.996</a:t>
                    </a:r>
                    <a:endParaRPr lang="en-US" sz="1400"/>
                  </a:p>
                </c:rich>
              </c:tx>
              <c:numFmt formatCode="General" sourceLinked="0"/>
              <c:spPr>
                <a:solidFill>
                  <a:srgbClr val="FFFF00"/>
                </a:solidFill>
              </c:spPr>
            </c:trendlineLbl>
          </c:trendline>
          <c:xVal>
            <c:numRef>
              <c:f>Sheet1!$C$4:$C$19</c:f>
              <c:numCache>
                <c:formatCode>General</c:formatCode>
                <c:ptCount val="16"/>
                <c:pt idx="0">
                  <c:v>9.5</c:v>
                </c:pt>
                <c:pt idx="1">
                  <c:v>12</c:v>
                </c:pt>
                <c:pt idx="2">
                  <c:v>15</c:v>
                </c:pt>
                <c:pt idx="3">
                  <c:v>17</c:v>
                </c:pt>
                <c:pt idx="4">
                  <c:v>23</c:v>
                </c:pt>
                <c:pt idx="5">
                  <c:v>27</c:v>
                </c:pt>
                <c:pt idx="6">
                  <c:v>31</c:v>
                </c:pt>
                <c:pt idx="7">
                  <c:v>35</c:v>
                </c:pt>
                <c:pt idx="8">
                  <c:v>40</c:v>
                </c:pt>
                <c:pt idx="9">
                  <c:v>45</c:v>
                </c:pt>
                <c:pt idx="10">
                  <c:v>50</c:v>
                </c:pt>
                <c:pt idx="11">
                  <c:v>53</c:v>
                </c:pt>
                <c:pt idx="12">
                  <c:v>56</c:v>
                </c:pt>
                <c:pt idx="13">
                  <c:v>60</c:v>
                </c:pt>
                <c:pt idx="14">
                  <c:v>64</c:v>
                </c:pt>
                <c:pt idx="15">
                  <c:v>68</c:v>
                </c:pt>
              </c:numCache>
            </c:numRef>
          </c:xVal>
          <c:yVal>
            <c:numRef>
              <c:f>Sheet1!$D$4:$D$19</c:f>
              <c:numCache>
                <c:formatCode>General</c:formatCode>
                <c:ptCount val="16"/>
                <c:pt idx="0">
                  <c:v>130</c:v>
                </c:pt>
                <c:pt idx="1">
                  <c:v>100</c:v>
                </c:pt>
                <c:pt idx="2">
                  <c:v>80</c:v>
                </c:pt>
                <c:pt idx="3">
                  <c:v>72</c:v>
                </c:pt>
                <c:pt idx="4">
                  <c:v>51</c:v>
                </c:pt>
                <c:pt idx="5">
                  <c:v>43</c:v>
                </c:pt>
                <c:pt idx="6">
                  <c:v>37</c:v>
                </c:pt>
                <c:pt idx="7">
                  <c:v>33</c:v>
                </c:pt>
                <c:pt idx="8">
                  <c:v>28</c:v>
                </c:pt>
                <c:pt idx="9">
                  <c:v>23</c:v>
                </c:pt>
                <c:pt idx="10">
                  <c:v>21</c:v>
                </c:pt>
                <c:pt idx="11">
                  <c:v>19</c:v>
                </c:pt>
                <c:pt idx="12">
                  <c:v>18</c:v>
                </c:pt>
                <c:pt idx="13">
                  <c:v>16</c:v>
                </c:pt>
                <c:pt idx="14">
                  <c:v>15</c:v>
                </c:pt>
                <c:pt idx="15">
                  <c:v>13</c:v>
                </c:pt>
              </c:numCache>
            </c:numRef>
          </c:yVal>
        </c:ser>
        <c:axId val="76976512"/>
        <c:axId val="76979200"/>
      </c:scatterChart>
      <c:valAx>
        <c:axId val="76976512"/>
        <c:scaling>
          <c:orientation val="minMax"/>
        </c:scaling>
        <c:axPos val="b"/>
        <c:numFmt formatCode="General" sourceLinked="1"/>
        <c:tickLblPos val="nextTo"/>
        <c:crossAx val="76979200"/>
        <c:crosses val="autoZero"/>
        <c:crossBetween val="midCat"/>
      </c:valAx>
      <c:valAx>
        <c:axId val="76979200"/>
        <c:scaling>
          <c:orientation val="minMax"/>
        </c:scaling>
        <c:axPos val="l"/>
        <c:majorGridlines/>
        <c:numFmt formatCode="General" sourceLinked="1"/>
        <c:tickLblPos val="nextTo"/>
        <c:crossAx val="76976512"/>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A53DFB-F663-4AC5-BC55-A39E12044CB9}" type="datetimeFigureOut">
              <a:rPr lang="en-US" smtClean="0"/>
              <a:pPr/>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73F4D-D1DE-4B5D-A74B-3CCB775457BC}" type="slidenum">
              <a:rPr lang="en-US" smtClean="0"/>
              <a:pPr/>
              <a:t>‹#›</a:t>
            </a:fld>
            <a:endParaRPr lang="en-US"/>
          </a:p>
        </p:txBody>
      </p:sp>
    </p:spTree>
    <p:extLst>
      <p:ext uri="{BB962C8B-B14F-4D97-AF65-F5344CB8AC3E}">
        <p14:creationId xmlns:p14="http://schemas.microsoft.com/office/powerpoint/2010/main" xmlns="" val="75254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A53DFB-F663-4AC5-BC55-A39E12044CB9}" type="datetimeFigureOut">
              <a:rPr lang="en-US" smtClean="0"/>
              <a:pPr/>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73F4D-D1DE-4B5D-A74B-3CCB775457BC}" type="slidenum">
              <a:rPr lang="en-US" smtClean="0"/>
              <a:pPr/>
              <a:t>‹#›</a:t>
            </a:fld>
            <a:endParaRPr lang="en-US"/>
          </a:p>
        </p:txBody>
      </p:sp>
    </p:spTree>
    <p:extLst>
      <p:ext uri="{BB962C8B-B14F-4D97-AF65-F5344CB8AC3E}">
        <p14:creationId xmlns:p14="http://schemas.microsoft.com/office/powerpoint/2010/main" xmlns="" val="2391785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A53DFB-F663-4AC5-BC55-A39E12044CB9}" type="datetimeFigureOut">
              <a:rPr lang="en-US" smtClean="0"/>
              <a:pPr/>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73F4D-D1DE-4B5D-A74B-3CCB775457BC}" type="slidenum">
              <a:rPr lang="en-US" smtClean="0"/>
              <a:pPr/>
              <a:t>‹#›</a:t>
            </a:fld>
            <a:endParaRPr lang="en-US"/>
          </a:p>
        </p:txBody>
      </p:sp>
    </p:spTree>
    <p:extLst>
      <p:ext uri="{BB962C8B-B14F-4D97-AF65-F5344CB8AC3E}">
        <p14:creationId xmlns:p14="http://schemas.microsoft.com/office/powerpoint/2010/main" xmlns="" val="295745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A53DFB-F663-4AC5-BC55-A39E12044CB9}" type="datetimeFigureOut">
              <a:rPr lang="en-US" smtClean="0"/>
              <a:pPr/>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73F4D-D1DE-4B5D-A74B-3CCB775457BC}" type="slidenum">
              <a:rPr lang="en-US" smtClean="0"/>
              <a:pPr/>
              <a:t>‹#›</a:t>
            </a:fld>
            <a:endParaRPr lang="en-US"/>
          </a:p>
        </p:txBody>
      </p:sp>
    </p:spTree>
    <p:extLst>
      <p:ext uri="{BB962C8B-B14F-4D97-AF65-F5344CB8AC3E}">
        <p14:creationId xmlns:p14="http://schemas.microsoft.com/office/powerpoint/2010/main" xmlns="" val="60811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A53DFB-F663-4AC5-BC55-A39E12044CB9}" type="datetimeFigureOut">
              <a:rPr lang="en-US" smtClean="0"/>
              <a:pPr/>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73F4D-D1DE-4B5D-A74B-3CCB775457BC}" type="slidenum">
              <a:rPr lang="en-US" smtClean="0"/>
              <a:pPr/>
              <a:t>‹#›</a:t>
            </a:fld>
            <a:endParaRPr lang="en-US"/>
          </a:p>
        </p:txBody>
      </p:sp>
    </p:spTree>
    <p:extLst>
      <p:ext uri="{BB962C8B-B14F-4D97-AF65-F5344CB8AC3E}">
        <p14:creationId xmlns:p14="http://schemas.microsoft.com/office/powerpoint/2010/main" xmlns="" val="426112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A53DFB-F663-4AC5-BC55-A39E12044CB9}" type="datetimeFigureOut">
              <a:rPr lang="en-US" smtClean="0"/>
              <a:pPr/>
              <a:t>4/15/2015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73F4D-D1DE-4B5D-A74B-3CCB775457BC}" type="slidenum">
              <a:rPr lang="en-US" smtClean="0"/>
              <a:pPr/>
              <a:t>‹#›</a:t>
            </a:fld>
            <a:endParaRPr lang="en-US"/>
          </a:p>
        </p:txBody>
      </p:sp>
    </p:spTree>
    <p:extLst>
      <p:ext uri="{BB962C8B-B14F-4D97-AF65-F5344CB8AC3E}">
        <p14:creationId xmlns:p14="http://schemas.microsoft.com/office/powerpoint/2010/main" xmlns="" val="398870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A53DFB-F663-4AC5-BC55-A39E12044CB9}" type="datetimeFigureOut">
              <a:rPr lang="en-US" smtClean="0"/>
              <a:pPr/>
              <a:t>4/15/2015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73F4D-D1DE-4B5D-A74B-3CCB775457BC}" type="slidenum">
              <a:rPr lang="en-US" smtClean="0"/>
              <a:pPr/>
              <a:t>‹#›</a:t>
            </a:fld>
            <a:endParaRPr lang="en-US"/>
          </a:p>
        </p:txBody>
      </p:sp>
    </p:spTree>
    <p:extLst>
      <p:ext uri="{BB962C8B-B14F-4D97-AF65-F5344CB8AC3E}">
        <p14:creationId xmlns:p14="http://schemas.microsoft.com/office/powerpoint/2010/main" xmlns="" val="255526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A53DFB-F663-4AC5-BC55-A39E12044CB9}" type="datetimeFigureOut">
              <a:rPr lang="en-US" smtClean="0"/>
              <a:pPr/>
              <a:t>4/15/2015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73F4D-D1DE-4B5D-A74B-3CCB775457BC}" type="slidenum">
              <a:rPr lang="en-US" smtClean="0"/>
              <a:pPr/>
              <a:t>‹#›</a:t>
            </a:fld>
            <a:endParaRPr lang="en-US"/>
          </a:p>
        </p:txBody>
      </p:sp>
    </p:spTree>
    <p:extLst>
      <p:ext uri="{BB962C8B-B14F-4D97-AF65-F5344CB8AC3E}">
        <p14:creationId xmlns:p14="http://schemas.microsoft.com/office/powerpoint/2010/main" xmlns="" val="14063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53DFB-F663-4AC5-BC55-A39E12044CB9}" type="datetimeFigureOut">
              <a:rPr lang="en-US" smtClean="0"/>
              <a:pPr/>
              <a:t>4/15/2015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73F4D-D1DE-4B5D-A74B-3CCB775457BC}" type="slidenum">
              <a:rPr lang="en-US" smtClean="0"/>
              <a:pPr/>
              <a:t>‹#›</a:t>
            </a:fld>
            <a:endParaRPr lang="en-US"/>
          </a:p>
        </p:txBody>
      </p:sp>
    </p:spTree>
    <p:extLst>
      <p:ext uri="{BB962C8B-B14F-4D97-AF65-F5344CB8AC3E}">
        <p14:creationId xmlns:p14="http://schemas.microsoft.com/office/powerpoint/2010/main" xmlns="" val="2009453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A53DFB-F663-4AC5-BC55-A39E12044CB9}" type="datetimeFigureOut">
              <a:rPr lang="en-US" smtClean="0"/>
              <a:pPr/>
              <a:t>4/15/2015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73F4D-D1DE-4B5D-A74B-3CCB775457BC}" type="slidenum">
              <a:rPr lang="en-US" smtClean="0"/>
              <a:pPr/>
              <a:t>‹#›</a:t>
            </a:fld>
            <a:endParaRPr lang="en-US"/>
          </a:p>
        </p:txBody>
      </p:sp>
    </p:spTree>
    <p:extLst>
      <p:ext uri="{BB962C8B-B14F-4D97-AF65-F5344CB8AC3E}">
        <p14:creationId xmlns:p14="http://schemas.microsoft.com/office/powerpoint/2010/main" xmlns="" val="297241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A53DFB-F663-4AC5-BC55-A39E12044CB9}" type="datetimeFigureOut">
              <a:rPr lang="en-US" smtClean="0"/>
              <a:pPr/>
              <a:t>4/15/2015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73F4D-D1DE-4B5D-A74B-3CCB775457BC}" type="slidenum">
              <a:rPr lang="en-US" smtClean="0"/>
              <a:pPr/>
              <a:t>‹#›</a:t>
            </a:fld>
            <a:endParaRPr lang="en-US"/>
          </a:p>
        </p:txBody>
      </p:sp>
    </p:spTree>
    <p:extLst>
      <p:ext uri="{BB962C8B-B14F-4D97-AF65-F5344CB8AC3E}">
        <p14:creationId xmlns:p14="http://schemas.microsoft.com/office/powerpoint/2010/main" xmlns="" val="88767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53DFB-F663-4AC5-BC55-A39E12044CB9}" type="datetimeFigureOut">
              <a:rPr lang="en-US" smtClean="0"/>
              <a:pPr/>
              <a:t>4/15/2015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73F4D-D1DE-4B5D-A74B-3CCB775457BC}" type="slidenum">
              <a:rPr lang="en-US" smtClean="0"/>
              <a:pPr/>
              <a:t>‹#›</a:t>
            </a:fld>
            <a:endParaRPr lang="en-US"/>
          </a:p>
        </p:txBody>
      </p:sp>
    </p:spTree>
    <p:extLst>
      <p:ext uri="{BB962C8B-B14F-4D97-AF65-F5344CB8AC3E}">
        <p14:creationId xmlns:p14="http://schemas.microsoft.com/office/powerpoint/2010/main" xmlns="" val="4094390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Embedded Robotics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Object Tracking  and Image processing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91555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 = 1804.1 * </a:t>
            </a:r>
            <a:r>
              <a:rPr lang="en-US" dirty="0" smtClean="0"/>
              <a:t>x </a:t>
            </a:r>
            <a:r>
              <a:rPr lang="en-US" baseline="30000" dirty="0" smtClean="0"/>
              <a:t>-</a:t>
            </a:r>
            <a:r>
              <a:rPr lang="en-US" baseline="30000" dirty="0" smtClean="0"/>
              <a:t>1.145</a:t>
            </a:r>
            <a:endParaRPr lang="en-US" dirty="0"/>
          </a:p>
        </p:txBody>
      </p:sp>
      <p:graphicFrame>
        <p:nvGraphicFramePr>
          <p:cNvPr id="4" name="Chart 3"/>
          <p:cNvGraphicFramePr/>
          <p:nvPr/>
        </p:nvGraphicFramePr>
        <p:xfrm>
          <a:off x="1452049" y="1811581"/>
          <a:ext cx="9295668" cy="456108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descr="C:\Users\Ali\Desktop\2015-04-15-153651_1312x736_scrot.png"/>
          <p:cNvPicPr>
            <a:picLocks noChangeAspect="1" noChangeArrowheads="1"/>
          </p:cNvPicPr>
          <p:nvPr/>
        </p:nvPicPr>
        <p:blipFill>
          <a:blip r:embed="rId2" cstate="print"/>
          <a:srcRect/>
          <a:stretch>
            <a:fillRect/>
          </a:stretch>
        </p:blipFill>
        <p:spPr bwMode="auto">
          <a:xfrm>
            <a:off x="-152400" y="-76200"/>
            <a:ext cx="12496800" cy="70104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8000" dirty="0" smtClean="0">
                <a:latin typeface="Times New Roman" pitchFamily="18" charset="0"/>
                <a:cs typeface="Times New Roman" pitchFamily="18" charset="0"/>
              </a:rPr>
              <a:t>Thank you</a:t>
            </a:r>
            <a:endParaRPr lang="en-US" sz="8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Project objectives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Identify a robot (object) in 8*18’ by 8*18’ </a:t>
            </a:r>
          </a:p>
          <a:p>
            <a:r>
              <a:rPr lang="en-US" dirty="0" smtClean="0">
                <a:latin typeface="Times New Roman" panose="02020603050405020304" pitchFamily="18" charset="0"/>
                <a:cs typeface="Times New Roman" panose="02020603050405020304" pitchFamily="18" charset="0"/>
              </a:rPr>
              <a:t>Calculating the distance from each Raspberry Pi</a:t>
            </a:r>
          </a:p>
          <a:p>
            <a:r>
              <a:rPr lang="en-US" dirty="0" smtClean="0">
                <a:latin typeface="Times New Roman" panose="02020603050405020304" pitchFamily="18" charset="0"/>
                <a:cs typeface="Times New Roman" panose="02020603050405020304" pitchFamily="18" charset="0"/>
              </a:rPr>
              <a:t>Calculating the angle from each Raspberry Pi</a:t>
            </a:r>
          </a:p>
          <a:p>
            <a:r>
              <a:rPr lang="en-US" dirty="0" smtClean="0">
                <a:latin typeface="Times New Roman" panose="02020603050405020304" pitchFamily="18" charset="0"/>
                <a:cs typeface="Times New Roman" panose="02020603050405020304" pitchFamily="18" charset="0"/>
              </a:rPr>
              <a:t>Directing the Robot to move to a specific location</a:t>
            </a:r>
          </a:p>
          <a:p>
            <a:r>
              <a:rPr lang="en-US" dirty="0" smtClean="0">
                <a:latin typeface="Times New Roman" panose="02020603050405020304" pitchFamily="18" charset="0"/>
                <a:cs typeface="Times New Roman" panose="02020603050405020304" pitchFamily="18" charset="0"/>
              </a:rPr>
              <a:t>Estimating the percentage error </a:t>
            </a:r>
          </a:p>
          <a:p>
            <a:endParaRPr lang="en-US" dirty="0"/>
          </a:p>
        </p:txBody>
      </p:sp>
    </p:spTree>
    <p:extLst>
      <p:ext uri="{BB962C8B-B14F-4D97-AF65-F5344CB8AC3E}">
        <p14:creationId xmlns:p14="http://schemas.microsoft.com/office/powerpoint/2010/main" xmlns="" val="2535240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Each Raspberry Pi is located in every corner </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195108" y="1825625"/>
            <a:ext cx="5801784" cy="4351338"/>
          </a:xfrm>
        </p:spPr>
      </p:pic>
    </p:spTree>
    <p:extLst>
      <p:ext uri="{BB962C8B-B14F-4D97-AF65-F5344CB8AC3E}">
        <p14:creationId xmlns:p14="http://schemas.microsoft.com/office/powerpoint/2010/main" xmlns="" val="3244770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Object Tracking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5"/>
            <a:ext cx="10515600" cy="3013661"/>
          </a:xfrm>
        </p:spPr>
        <p:txBody>
          <a:bodyPr>
            <a:normAutofit lnSpcReduction="10000"/>
          </a:bodyPr>
          <a:lstStyle/>
          <a:p>
            <a:r>
              <a:rPr lang="en-US" dirty="0" smtClean="0">
                <a:latin typeface="Times New Roman" pitchFamily="18" charset="0"/>
                <a:cs typeface="Times New Roman" pitchFamily="18" charset="0"/>
              </a:rPr>
              <a:t>Color isolation is used </a:t>
            </a:r>
          </a:p>
          <a:p>
            <a:r>
              <a:rPr lang="en-US" dirty="0" smtClean="0">
                <a:latin typeface="Times New Roman" pitchFamily="18" charset="0"/>
                <a:cs typeface="Times New Roman" pitchFamily="18" charset="0"/>
              </a:rPr>
              <a:t>Open CV is utilized </a:t>
            </a:r>
          </a:p>
          <a:p>
            <a:r>
              <a:rPr lang="en-US" dirty="0" smtClean="0">
                <a:latin typeface="Times New Roman" pitchFamily="18" charset="0"/>
                <a:cs typeface="Times New Roman" pitchFamily="18" charset="0"/>
              </a:rPr>
              <a:t>USB PS camera is used to capture real time streaming</a:t>
            </a:r>
          </a:p>
          <a:p>
            <a:r>
              <a:rPr lang="en-US" dirty="0" smtClean="0">
                <a:latin typeface="Times New Roman" pitchFamily="18" charset="0"/>
                <a:cs typeface="Times New Roman" pitchFamily="18" charset="0"/>
              </a:rPr>
              <a:t>Blue color is identified and isolated</a:t>
            </a:r>
          </a:p>
          <a:p>
            <a:r>
              <a:rPr lang="en-US" dirty="0" smtClean="0">
                <a:latin typeface="Times New Roman" pitchFamily="18" charset="0"/>
                <a:cs typeface="Times New Roman" pitchFamily="18" charset="0"/>
              </a:rPr>
              <a:t>Distance is calculated</a:t>
            </a:r>
          </a:p>
          <a:p>
            <a:r>
              <a:rPr lang="en-US" dirty="0" smtClean="0">
                <a:latin typeface="Times New Roman" pitchFamily="18" charset="0"/>
                <a:cs typeface="Times New Roman" pitchFamily="18" charset="0"/>
              </a:rPr>
              <a:t>Angle is measured  </a:t>
            </a:r>
          </a:p>
          <a:p>
            <a:endParaRPr lang="en-US" dirty="0"/>
          </a:p>
        </p:txBody>
      </p:sp>
      <p:pic>
        <p:nvPicPr>
          <p:cNvPr id="5122" name="Picture 2" descr="http://opencv-python-tutroals.readthedocs.org/en/latest/_images/frame.jpg"/>
          <p:cNvPicPr>
            <a:picLocks noChangeAspect="1" noChangeArrowheads="1"/>
          </p:cNvPicPr>
          <p:nvPr/>
        </p:nvPicPr>
        <p:blipFill>
          <a:blip r:embed="rId2" cstate="print"/>
          <a:srcRect/>
          <a:stretch>
            <a:fillRect/>
          </a:stretch>
        </p:blipFill>
        <p:spPr bwMode="auto">
          <a:xfrm>
            <a:off x="4544695" y="4221260"/>
            <a:ext cx="7007044" cy="1884118"/>
          </a:xfrm>
          <a:prstGeom prst="rect">
            <a:avLst/>
          </a:prstGeom>
          <a:noFill/>
        </p:spPr>
      </p:pic>
    </p:spTree>
    <p:extLst>
      <p:ext uri="{BB962C8B-B14F-4D97-AF65-F5344CB8AC3E}">
        <p14:creationId xmlns:p14="http://schemas.microsoft.com/office/powerpoint/2010/main" xmlns="" val="1111480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Overview of the process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fontAlgn="base"/>
            <a:r>
              <a:rPr lang="en-US" dirty="0" smtClean="0">
                <a:latin typeface="Times New Roman" pitchFamily="18" charset="0"/>
                <a:cs typeface="Times New Roman" pitchFamily="18" charset="0"/>
              </a:rPr>
              <a:t>The first thing we need to do is to get a single frame of the video feed and convert its color model from RGB which </a:t>
            </a:r>
            <a:r>
              <a:rPr lang="en-US" dirty="0" err="1" smtClean="0">
                <a:latin typeface="Times New Roman" pitchFamily="18" charset="0"/>
                <a:cs typeface="Times New Roman" pitchFamily="18" charset="0"/>
              </a:rPr>
              <a:t>OpenCV</a:t>
            </a:r>
            <a:r>
              <a:rPr lang="en-US" dirty="0" smtClean="0">
                <a:latin typeface="Times New Roman" pitchFamily="18" charset="0"/>
                <a:cs typeface="Times New Roman" pitchFamily="18" charset="0"/>
              </a:rPr>
              <a:t> uses to represent images by default to HSV since we can then look at just a single value to determine the Hue.</a:t>
            </a:r>
          </a:p>
          <a:p>
            <a:pPr fontAlgn="base"/>
            <a:r>
              <a:rPr lang="en-US" dirty="0" smtClean="0">
                <a:latin typeface="Times New Roman" pitchFamily="18" charset="0"/>
                <a:cs typeface="Times New Roman" pitchFamily="18" charset="0"/>
              </a:rPr>
              <a:t>Now that we have our image in the correct format we can apply a threshold to eliminate(set their value to 0) all pixels that don’t meet our criteria. This will leave only the object we aim to track so then to determine its location we can get </a:t>
            </a:r>
            <a:r>
              <a:rPr lang="en-US" dirty="0" err="1" smtClean="0">
                <a:latin typeface="Times New Roman" pitchFamily="18" charset="0"/>
                <a:cs typeface="Times New Roman" pitchFamily="18" charset="0"/>
              </a:rPr>
              <a:t>OpenCV</a:t>
            </a:r>
            <a:r>
              <a:rPr lang="en-US" dirty="0" smtClean="0">
                <a:latin typeface="Times New Roman" pitchFamily="18" charset="0"/>
                <a:cs typeface="Times New Roman" pitchFamily="18" charset="0"/>
              </a:rPr>
              <a:t> to calculate its moments and compute its co-ordinal position.</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PS eye camera depth of field</a:t>
            </a:r>
            <a:endParaRPr lang="en-US" dirty="0">
              <a:latin typeface="Times New Roman" pitchFamily="18" charset="0"/>
              <a:cs typeface="Times New Roman" pitchFamily="18" charset="0"/>
            </a:endParaRPr>
          </a:p>
        </p:txBody>
      </p:sp>
      <p:pic>
        <p:nvPicPr>
          <p:cNvPr id="1026" name="Picture 2" descr="C:\Users\Ali\Desktop\picamera.png"/>
          <p:cNvPicPr>
            <a:picLocks noGrp="1" noChangeAspect="1" noChangeArrowheads="1"/>
          </p:cNvPicPr>
          <p:nvPr>
            <p:ph idx="1"/>
          </p:nvPr>
        </p:nvPicPr>
        <p:blipFill>
          <a:blip r:embed="rId2" cstate="print"/>
          <a:srcRect/>
          <a:stretch>
            <a:fillRect/>
          </a:stretch>
        </p:blipFill>
        <p:spPr bwMode="auto">
          <a:xfrm>
            <a:off x="3038622" y="1825624"/>
            <a:ext cx="6105378" cy="446263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Angle calibration and </a:t>
            </a:r>
            <a:r>
              <a:rPr lang="en-US" dirty="0" err="1" smtClean="0">
                <a:latin typeface="Times New Roman" pitchFamily="18" charset="0"/>
                <a:cs typeface="Times New Roman" pitchFamily="18" charset="0"/>
              </a:rPr>
              <a:t>mesurement</a:t>
            </a:r>
            <a:endParaRPr lang="en-US" dirty="0">
              <a:latin typeface="Times New Roman" pitchFamily="18" charset="0"/>
              <a:cs typeface="Times New Roman" pitchFamily="18" charset="0"/>
            </a:endParaRPr>
          </a:p>
        </p:txBody>
      </p:sp>
      <p:pic>
        <p:nvPicPr>
          <p:cNvPr id="2053" name="Picture 5" descr="C:\Users\Ali\Downloads\IMG_1612.JPG"/>
          <p:cNvPicPr>
            <a:picLocks noGrp="1" noChangeAspect="1" noChangeArrowheads="1"/>
          </p:cNvPicPr>
          <p:nvPr>
            <p:ph idx="1"/>
          </p:nvPr>
        </p:nvPicPr>
        <p:blipFill>
          <a:blip r:embed="rId2" cstate="print"/>
          <a:srcRect/>
          <a:stretch>
            <a:fillRect/>
          </a:stretch>
        </p:blipFill>
        <p:spPr bwMode="auto">
          <a:xfrm>
            <a:off x="0" y="3102134"/>
            <a:ext cx="3984283" cy="2799263"/>
          </a:xfrm>
          <a:prstGeom prst="rect">
            <a:avLst/>
          </a:prstGeom>
          <a:noFill/>
        </p:spPr>
      </p:pic>
      <p:pic>
        <p:nvPicPr>
          <p:cNvPr id="2054" name="Picture 6" descr="C:\Users\Ali\Downloads\IMG_1613.JPG"/>
          <p:cNvPicPr>
            <a:picLocks noChangeAspect="1" noChangeArrowheads="1"/>
          </p:cNvPicPr>
          <p:nvPr/>
        </p:nvPicPr>
        <p:blipFill>
          <a:blip r:embed="rId3" cstate="print"/>
          <a:srcRect/>
          <a:stretch>
            <a:fillRect/>
          </a:stretch>
        </p:blipFill>
        <p:spPr bwMode="auto">
          <a:xfrm>
            <a:off x="4006165" y="3113650"/>
            <a:ext cx="4040554" cy="2808847"/>
          </a:xfrm>
          <a:prstGeom prst="rect">
            <a:avLst/>
          </a:prstGeom>
          <a:noFill/>
        </p:spPr>
      </p:pic>
      <p:pic>
        <p:nvPicPr>
          <p:cNvPr id="2055" name="Picture 7" descr="C:\Users\Ali\Downloads\IMG_1614.JPG"/>
          <p:cNvPicPr>
            <a:picLocks noChangeAspect="1" noChangeArrowheads="1"/>
          </p:cNvPicPr>
          <p:nvPr/>
        </p:nvPicPr>
        <p:blipFill>
          <a:blip r:embed="rId4" cstate="print"/>
          <a:srcRect/>
          <a:stretch>
            <a:fillRect/>
          </a:stretch>
        </p:blipFill>
        <p:spPr bwMode="auto">
          <a:xfrm>
            <a:off x="8029527" y="3099582"/>
            <a:ext cx="3942080" cy="295656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The average angle is about 60</a:t>
            </a:r>
            <a:endParaRPr lang="en-US"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2433712" y="2254946"/>
          <a:ext cx="7188590" cy="3512808"/>
        </p:xfrm>
        <a:graphic>
          <a:graphicData uri="http://schemas.openxmlformats.org/drawingml/2006/table">
            <a:tbl>
              <a:tblPr/>
              <a:tblGrid>
                <a:gridCol w="2907898"/>
                <a:gridCol w="4280692"/>
              </a:tblGrid>
              <a:tr h="585468">
                <a:tc>
                  <a:txBody>
                    <a:bodyPr/>
                    <a:lstStyle/>
                    <a:p>
                      <a:pPr marL="0" marR="0" algn="ctr">
                        <a:lnSpc>
                          <a:spcPct val="107000"/>
                        </a:lnSpc>
                        <a:spcBef>
                          <a:spcPts val="0"/>
                        </a:spcBef>
                        <a:spcAft>
                          <a:spcPts val="0"/>
                        </a:spcAft>
                      </a:pPr>
                      <a:r>
                        <a:rPr lang="en-US" sz="2400" dirty="0">
                          <a:latin typeface="Times New Roman"/>
                          <a:ea typeface="Calibri"/>
                          <a:cs typeface="Arial"/>
                        </a:rPr>
                        <a:t>Distance</a:t>
                      </a:r>
                      <a:endParaRPr lang="en-US"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marL="0" marR="0" algn="ctr">
                        <a:lnSpc>
                          <a:spcPct val="107000"/>
                        </a:lnSpc>
                        <a:spcBef>
                          <a:spcPts val="0"/>
                        </a:spcBef>
                        <a:spcAft>
                          <a:spcPts val="0"/>
                        </a:spcAft>
                      </a:pPr>
                      <a:r>
                        <a:rPr lang="en-US" sz="2400" dirty="0">
                          <a:latin typeface="Calibri"/>
                          <a:ea typeface="Calibri"/>
                          <a:cs typeface="Arial"/>
                        </a:rPr>
                        <a:t>Angle</a:t>
                      </a:r>
                      <a:endParaRPr lang="en-US"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r>
              <a:tr h="585468">
                <a:tc>
                  <a:txBody>
                    <a:bodyPr/>
                    <a:lstStyle/>
                    <a:p>
                      <a:pPr marL="0" marR="0" algn="ctr">
                        <a:lnSpc>
                          <a:spcPct val="107000"/>
                        </a:lnSpc>
                        <a:spcBef>
                          <a:spcPts val="0"/>
                        </a:spcBef>
                        <a:spcAft>
                          <a:spcPts val="0"/>
                        </a:spcAft>
                      </a:pPr>
                      <a:r>
                        <a:rPr lang="en-US" sz="2400">
                          <a:latin typeface="Calibri"/>
                          <a:ea typeface="Calibri"/>
                          <a:cs typeface="Arial"/>
                        </a:rPr>
                        <a:t>15’</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a:latin typeface="Calibri"/>
                          <a:ea typeface="Calibri"/>
                          <a:cs typeface="Arial"/>
                        </a:rPr>
                        <a:t>60.1</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5468">
                <a:tc>
                  <a:txBody>
                    <a:bodyPr/>
                    <a:lstStyle/>
                    <a:p>
                      <a:pPr marL="0" marR="0" algn="ctr">
                        <a:lnSpc>
                          <a:spcPct val="107000"/>
                        </a:lnSpc>
                        <a:spcBef>
                          <a:spcPts val="0"/>
                        </a:spcBef>
                        <a:spcAft>
                          <a:spcPts val="0"/>
                        </a:spcAft>
                      </a:pPr>
                      <a:r>
                        <a:rPr lang="en-US" sz="2400">
                          <a:latin typeface="Calibri"/>
                          <a:ea typeface="Calibri"/>
                          <a:cs typeface="Arial"/>
                        </a:rPr>
                        <a:t>30’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a:latin typeface="Calibri"/>
                          <a:ea typeface="Calibri"/>
                          <a:cs typeface="Arial"/>
                        </a:rPr>
                        <a:t>59.2</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5468">
                <a:tc>
                  <a:txBody>
                    <a:bodyPr/>
                    <a:lstStyle/>
                    <a:p>
                      <a:pPr marL="0" marR="0" algn="ctr">
                        <a:lnSpc>
                          <a:spcPct val="107000"/>
                        </a:lnSpc>
                        <a:spcBef>
                          <a:spcPts val="0"/>
                        </a:spcBef>
                        <a:spcAft>
                          <a:spcPts val="0"/>
                        </a:spcAft>
                      </a:pPr>
                      <a:r>
                        <a:rPr lang="en-US" sz="2400">
                          <a:latin typeface="Calibri"/>
                          <a:ea typeface="Calibri"/>
                          <a:cs typeface="Arial"/>
                        </a:rPr>
                        <a:t>60’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dirty="0">
                          <a:latin typeface="Calibri"/>
                          <a:ea typeface="Calibri"/>
                          <a:cs typeface="Arial"/>
                        </a:rPr>
                        <a:t>58.5</a:t>
                      </a:r>
                      <a:endParaRPr lang="en-US"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5468">
                <a:tc>
                  <a:txBody>
                    <a:bodyPr/>
                    <a:lstStyle/>
                    <a:p>
                      <a:pPr marL="0" marR="0" algn="ctr">
                        <a:lnSpc>
                          <a:spcPct val="107000"/>
                        </a:lnSpc>
                        <a:spcBef>
                          <a:spcPts val="0"/>
                        </a:spcBef>
                        <a:spcAft>
                          <a:spcPts val="0"/>
                        </a:spcAft>
                      </a:pPr>
                      <a:r>
                        <a:rPr lang="en-US" sz="2400">
                          <a:latin typeface="Calibri"/>
                          <a:ea typeface="Calibri"/>
                          <a:cs typeface="Arial"/>
                        </a:rPr>
                        <a:t>90’</a:t>
                      </a:r>
                      <a:endParaRPr lang="en-US"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400" dirty="0">
                          <a:latin typeface="Calibri"/>
                          <a:ea typeface="Calibri"/>
                          <a:cs typeface="Arial"/>
                        </a:rPr>
                        <a:t>58.8</a:t>
                      </a:r>
                      <a:endParaRPr lang="en-US" sz="11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5468">
                <a:tc>
                  <a:txBody>
                    <a:bodyPr/>
                    <a:lstStyle/>
                    <a:p>
                      <a:pPr marL="0" marR="0" algn="ctr">
                        <a:lnSpc>
                          <a:spcPct val="107000"/>
                        </a:lnSpc>
                        <a:spcBef>
                          <a:spcPts val="0"/>
                        </a:spcBef>
                        <a:spcAft>
                          <a:spcPts val="0"/>
                        </a:spcAft>
                      </a:pPr>
                      <a:endParaRPr lang="en-US" sz="24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24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Distance measurement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Polynomial equation is used</a:t>
            </a:r>
          </a:p>
          <a:p>
            <a:r>
              <a:rPr lang="en-US" dirty="0" smtClean="0">
                <a:latin typeface="Times New Roman" pitchFamily="18" charset="0"/>
                <a:cs typeface="Times New Roman" pitchFamily="18" charset="0"/>
              </a:rPr>
              <a:t>Curve fitting is applied </a:t>
            </a:r>
          </a:p>
          <a:p>
            <a:r>
              <a:rPr lang="en-US" dirty="0" smtClean="0">
                <a:latin typeface="Times New Roman" pitchFamily="18" charset="0"/>
                <a:cs typeface="Times New Roman" pitchFamily="18" charset="0"/>
              </a:rPr>
              <a:t>Equation is utilized to calculate the distance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255</Words>
  <Application>Microsoft Office PowerPoint</Application>
  <PresentationFormat>Custom</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Embedded Robotics</vt:lpstr>
      <vt:lpstr>Project objectives </vt:lpstr>
      <vt:lpstr>Each Raspberry Pi is located in every corner </vt:lpstr>
      <vt:lpstr>Object Tracking</vt:lpstr>
      <vt:lpstr>Overview of the process </vt:lpstr>
      <vt:lpstr>PS eye camera depth of field</vt:lpstr>
      <vt:lpstr>Angle calibration and mesurement</vt:lpstr>
      <vt:lpstr>The average angle is about 60</vt:lpstr>
      <vt:lpstr>Distance measurement</vt:lpstr>
      <vt:lpstr>Y = 1804.1 * x -1.145</vt:lpstr>
      <vt:lpstr>Slide 11</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Robotics</dc:title>
  <dc:creator>abidalkareem Abidalkareem</dc:creator>
  <cp:lastModifiedBy>Ali</cp:lastModifiedBy>
  <cp:revision>27</cp:revision>
  <dcterms:created xsi:type="dcterms:W3CDTF">2015-04-13T19:38:01Z</dcterms:created>
  <dcterms:modified xsi:type="dcterms:W3CDTF">2015-04-15T19:45:03Z</dcterms:modified>
</cp:coreProperties>
</file>