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8"/>
  </p:notesMasterIdLst>
  <p:sldIdLst>
    <p:sldId id="256" r:id="rId3"/>
    <p:sldId id="257" r:id="rId4"/>
    <p:sldId id="258" r:id="rId5"/>
    <p:sldId id="269" r:id="rId6"/>
    <p:sldId id="264" r:id="rId7"/>
    <p:sldId id="263" r:id="rId8"/>
    <p:sldId id="271" r:id="rId9"/>
    <p:sldId id="272" r:id="rId10"/>
    <p:sldId id="266" r:id="rId11"/>
    <p:sldId id="270" r:id="rId12"/>
    <p:sldId id="267" r:id="rId13"/>
    <p:sldId id="265" r:id="rId14"/>
    <p:sldId id="260" r:id="rId15"/>
    <p:sldId id="261" r:id="rId16"/>
    <p:sldId id="262" r:id="rId1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>
        <p:scale>
          <a:sx n="59" d="100"/>
          <a:sy n="59" d="100"/>
        </p:scale>
        <p:origin x="1578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402138" y="0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295400" y="754063"/>
            <a:ext cx="5180013" cy="377031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9553575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402138" y="9553575"/>
            <a:ext cx="3367087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040D52C5-8320-45DF-B24C-63923CF41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736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0EFD61-1C8C-44EF-9324-9D262AC7299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2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81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4B4333-3EB7-4E5A-919F-2016C11225C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22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732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10E2EB-D97B-4265-ACFA-0D46599F93A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33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835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4FF47D-CD45-44AA-87BC-7F0A75EAFB2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3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6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D4495B-6D4F-41E1-ABD7-ABFECD48D67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3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83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2DC08F-47AB-405A-8ABB-A980F7606C1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7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18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2C5E35C-5479-414B-9C85-B4ACB93F4B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81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D7E1594-890C-46B8-AFE4-117AB34119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95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1B748A2-0897-42A0-B01C-08FE15E9F4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436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939F958-19C5-48EC-8E5E-31249ECBA4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71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FB39294-B203-4B4E-A4C2-3A36FC2010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89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67B6AFD-2E4D-4757-8225-F98540A58F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974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3713"/>
            <a:ext cx="4459287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3713"/>
            <a:ext cx="4459288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1995010-270D-485D-A7E8-D1746441D3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986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CDC10BB-3C1B-4890-BCCF-FA9E2A448D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962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A826F3-F614-456C-98D4-1746122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639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E8A907C-A5CD-43C7-A3AD-E5111DD63D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421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6680879-D74F-4D43-8E68-32F1F7484D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99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4FD75F-E834-47EC-B4B9-183385BDF5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875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6A36F1A-C7A1-4D91-AAC1-0225FE53CD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8833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82365A9-1EBD-46EC-9823-D070027991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34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7263" y="306388"/>
            <a:ext cx="2266950" cy="6445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6388"/>
            <a:ext cx="6651625" cy="6445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8C083C3-ACD1-4F78-9062-165E576120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826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6388"/>
            <a:ext cx="9070975" cy="1254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7223125" y="6888163"/>
            <a:ext cx="2351088" cy="501650"/>
          </a:xfrm>
        </p:spPr>
        <p:txBody>
          <a:bodyPr/>
          <a:lstStyle>
            <a:lvl1pPr>
              <a:defRPr/>
            </a:lvl1pPr>
          </a:lstStyle>
          <a:p>
            <a:fld id="{A76E6B62-F86E-4E9B-8E2B-E174CF3EFD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86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F44F05A-9D73-4B73-8C48-BA476D6F6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13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7D5E0DB-6E9E-4A59-A3E5-09E81CE0BD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45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DBBE94-F20E-4354-92EC-E230E4AD9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9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D9CF9CC-1C07-43C2-9788-8ECB9920D5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68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D55CD41-BA62-423F-BBDC-82B32AC2C9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79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2F160B4-8B81-4047-AA0A-BD4539BD4A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7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731FBB6-32EF-4948-A083-538E9A012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03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34A51B83-C324-45F6-82F4-CC27304506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8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3175" y="4703763"/>
            <a:ext cx="10074275" cy="2854325"/>
            <a:chOff x="2" y="2963"/>
            <a:chExt cx="6346" cy="1798"/>
          </a:xfrm>
        </p:grpSpPr>
        <p:sp>
          <p:nvSpPr>
            <p:cNvPr id="2050" name="Freeform 2"/>
            <p:cNvSpPr>
              <a:spLocks noChangeArrowheads="1"/>
            </p:cNvSpPr>
            <p:nvPr/>
          </p:nvSpPr>
          <p:spPr bwMode="auto">
            <a:xfrm>
              <a:off x="2" y="2963"/>
              <a:ext cx="6346" cy="1798"/>
            </a:xfrm>
            <a:custGeom>
              <a:avLst/>
              <a:gdLst>
                <a:gd name="G0" fmla="+- 1 0 0"/>
                <a:gd name="G1" fmla="+- 5740 0 0"/>
                <a:gd name="G2" fmla="+- 1 0 0"/>
                <a:gd name="G3" fmla="*/ 1 16385 2"/>
                <a:gd name="G4" fmla="*/ 1 29003 51712"/>
                <a:gd name="T0" fmla="*/ 5830 w 5740"/>
                <a:gd name="T1" fmla="*/ 33 h 4316"/>
                <a:gd name="T2" fmla="*/ 0 w 5740"/>
                <a:gd name="T3" fmla="*/ 33 h 4316"/>
                <a:gd name="T4" fmla="*/ 0 w 5740"/>
                <a:gd name="T5" fmla="*/ 0 h 4316"/>
                <a:gd name="T6" fmla="*/ 5830 w 5740"/>
                <a:gd name="T7" fmla="*/ 0 h 4316"/>
                <a:gd name="T8" fmla="*/ 5830 w 5740"/>
                <a:gd name="T9" fmla="*/ 33 h 4316"/>
                <a:gd name="T10" fmla="*/ 5830 w 5740"/>
                <a:gd name="T11" fmla="*/ 33 h 4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rgbClr val="0068AE"/>
                </a:gs>
                <a:gs pos="100000">
                  <a:srgbClr val="0088E4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1" name="Group 3"/>
            <p:cNvGrpSpPr>
              <a:grpSpLocks/>
            </p:cNvGrpSpPr>
            <p:nvPr/>
          </p:nvGrpSpPr>
          <p:grpSpPr bwMode="auto">
            <a:xfrm>
              <a:off x="3889" y="4095"/>
              <a:ext cx="872" cy="573"/>
              <a:chOff x="3889" y="4095"/>
              <a:chExt cx="872" cy="573"/>
            </a:xfrm>
          </p:grpSpPr>
          <p:sp>
            <p:nvSpPr>
              <p:cNvPr id="2052" name="Oval 4"/>
              <p:cNvSpPr>
                <a:spLocks noChangeArrowheads="1"/>
              </p:cNvSpPr>
              <p:nvPr/>
            </p:nvSpPr>
            <p:spPr bwMode="auto">
              <a:xfrm>
                <a:off x="4064" y="4200"/>
                <a:ext cx="585" cy="359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7CC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" name="Oval 5"/>
              <p:cNvSpPr>
                <a:spLocks noChangeArrowheads="1"/>
              </p:cNvSpPr>
              <p:nvPr/>
            </p:nvSpPr>
            <p:spPr bwMode="auto">
              <a:xfrm>
                <a:off x="4108" y="4233"/>
                <a:ext cx="497" cy="302"/>
              </a:xfrm>
              <a:prstGeom prst="ellipse">
                <a:avLst/>
              </a:prstGeom>
              <a:gradFill rotWithShape="0">
                <a:gsLst>
                  <a:gs pos="0">
                    <a:srgbClr val="007CCF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" name="Oval 6"/>
              <p:cNvSpPr>
                <a:spLocks noChangeArrowheads="1"/>
              </p:cNvSpPr>
              <p:nvPr/>
            </p:nvSpPr>
            <p:spPr bwMode="auto">
              <a:xfrm>
                <a:off x="4170" y="4268"/>
                <a:ext cx="378" cy="227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" name="Oval 7"/>
              <p:cNvSpPr>
                <a:spLocks noChangeArrowheads="1"/>
              </p:cNvSpPr>
              <p:nvPr/>
            </p:nvSpPr>
            <p:spPr bwMode="auto">
              <a:xfrm>
                <a:off x="4214" y="4295"/>
                <a:ext cx="287" cy="174"/>
              </a:xfrm>
              <a:prstGeom prst="ellipse">
                <a:avLst/>
              </a:prstGeom>
              <a:gradFill rotWithShape="0">
                <a:gsLst>
                  <a:gs pos="0">
                    <a:srgbClr val="0084DD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" name="Oval 8"/>
              <p:cNvSpPr>
                <a:spLocks noChangeArrowheads="1"/>
              </p:cNvSpPr>
              <p:nvPr/>
            </p:nvSpPr>
            <p:spPr bwMode="auto">
              <a:xfrm>
                <a:off x="4252" y="4323"/>
                <a:ext cx="211" cy="117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" name="Freeform 9"/>
              <p:cNvSpPr>
                <a:spLocks noChangeArrowheads="1"/>
              </p:cNvSpPr>
              <p:nvPr/>
            </p:nvSpPr>
            <p:spPr bwMode="auto">
              <a:xfrm>
                <a:off x="3942" y="4095"/>
                <a:ext cx="421" cy="176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24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*/ 1 16385 2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*/ 1 48365 11520"/>
                  <a:gd name="G17" fmla="*/ G16 1 180"/>
                  <a:gd name="G18" fmla="*/ 0 1 G17"/>
                  <a:gd name="G19" fmla="+- 234 0 0"/>
                  <a:gd name="G20" fmla="+- 95 0 0"/>
                  <a:gd name="T0" fmla="*/ 377 w 382"/>
                  <a:gd name="T1" fmla="*/ 12 h 161"/>
                  <a:gd name="T2" fmla="*/ 258 w 382"/>
                  <a:gd name="T3" fmla="*/ 24 h 161"/>
                  <a:gd name="T4" fmla="*/ 149 w 382"/>
                  <a:gd name="T5" fmla="*/ 54 h 161"/>
                  <a:gd name="T6" fmla="*/ 101 w 382"/>
                  <a:gd name="T7" fmla="*/ 77 h 161"/>
                  <a:gd name="T8" fmla="*/ 59 w 382"/>
                  <a:gd name="T9" fmla="*/ 101 h 161"/>
                  <a:gd name="T10" fmla="*/ 24 w 382"/>
                  <a:gd name="T11" fmla="*/ 131 h 161"/>
                  <a:gd name="T12" fmla="*/ 0 w 382"/>
                  <a:gd name="T13" fmla="*/ 161 h 161"/>
                  <a:gd name="T14" fmla="*/ 0 w 382"/>
                  <a:gd name="T15" fmla="*/ 137 h 161"/>
                  <a:gd name="T16" fmla="*/ 29 w 382"/>
                  <a:gd name="T17" fmla="*/ 107 h 161"/>
                  <a:gd name="T18" fmla="*/ 65 w 382"/>
                  <a:gd name="T19" fmla="*/ 83 h 161"/>
                  <a:gd name="T20" fmla="*/ 155 w 382"/>
                  <a:gd name="T21" fmla="*/ 36 h 161"/>
                  <a:gd name="T22" fmla="*/ 258 w 382"/>
                  <a:gd name="T23" fmla="*/ 12 h 161"/>
                  <a:gd name="T24" fmla="*/ 377 w 382"/>
                  <a:gd name="T25" fmla="*/ 0 h 161"/>
                  <a:gd name="T26" fmla="*/ 377 w 382"/>
                  <a:gd name="T27" fmla="*/ 0 h 161"/>
                  <a:gd name="T28" fmla="*/ 383 w 382"/>
                  <a:gd name="T29" fmla="*/ 0 h 161"/>
                  <a:gd name="T30" fmla="*/ 383 w 382"/>
                  <a:gd name="T31" fmla="*/ 12 h 161"/>
                  <a:gd name="T32" fmla="*/ 377 w 382"/>
                  <a:gd name="T33" fmla="*/ 12 h 161"/>
                  <a:gd name="T34" fmla="*/ 377 w 382"/>
                  <a:gd name="T35" fmla="*/ 12 h 161"/>
                  <a:gd name="T36" fmla="*/ 377 w 382"/>
                  <a:gd name="T37" fmla="*/ 1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0D7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" name="Freeform 10"/>
              <p:cNvSpPr>
                <a:spLocks noChangeArrowheads="1"/>
              </p:cNvSpPr>
              <p:nvPr/>
            </p:nvSpPr>
            <p:spPr bwMode="auto">
              <a:xfrm>
                <a:off x="4074" y="4597"/>
                <a:ext cx="488" cy="72"/>
              </a:xfrm>
              <a:custGeom>
                <a:avLst/>
                <a:gdLst>
                  <a:gd name="G0" fmla="*/ 1 3177 8"/>
                  <a:gd name="G1" fmla="+- 1 0 0"/>
                  <a:gd name="G2" fmla="+- 1 0 0"/>
                  <a:gd name="G3" fmla="+- 1 0 0"/>
                  <a:gd name="G4" fmla="+- 1 0 0"/>
                  <a:gd name="G5" fmla="+- 30 0 0"/>
                  <a:gd name="G6" fmla="+- 1 0 0"/>
                  <a:gd name="G7" fmla="+- 257 0 0"/>
                  <a:gd name="G8" fmla="+- 1 0 0"/>
                  <a:gd name="G9" fmla="+- 1 0 0"/>
                  <a:gd name="G10" fmla="+- 1 0 0"/>
                  <a:gd name="G11" fmla="+- 1 0 0"/>
                  <a:gd name="G12" fmla="*/ 1 2543 44192"/>
                  <a:gd name="G13" fmla="+- 1 0 0"/>
                  <a:gd name="G14" fmla="+- 27 0 0"/>
                  <a:gd name="G15" fmla="+- 1 0 0"/>
                  <a:gd name="T0" fmla="*/ 258 w 443"/>
                  <a:gd name="T1" fmla="*/ 54 h 66"/>
                  <a:gd name="T2" fmla="*/ 354 w 443"/>
                  <a:gd name="T3" fmla="*/ 48 h 66"/>
                  <a:gd name="T4" fmla="*/ 444 w 443"/>
                  <a:gd name="T5" fmla="*/ 24 h 66"/>
                  <a:gd name="T6" fmla="*/ 444 w 443"/>
                  <a:gd name="T7" fmla="*/ 36 h 66"/>
                  <a:gd name="T8" fmla="*/ 354 w 443"/>
                  <a:gd name="T9" fmla="*/ 60 h 66"/>
                  <a:gd name="T10" fmla="*/ 258 w 443"/>
                  <a:gd name="T11" fmla="*/ 66 h 66"/>
                  <a:gd name="T12" fmla="*/ 186 w 443"/>
                  <a:gd name="T13" fmla="*/ 60 h 66"/>
                  <a:gd name="T14" fmla="*/ 120 w 443"/>
                  <a:gd name="T15" fmla="*/ 48 h 66"/>
                  <a:gd name="T16" fmla="*/ 60 w 443"/>
                  <a:gd name="T17" fmla="*/ 36 h 66"/>
                  <a:gd name="T18" fmla="*/ 0 w 443"/>
                  <a:gd name="T19" fmla="*/ 12 h 66"/>
                  <a:gd name="T20" fmla="*/ 0 w 443"/>
                  <a:gd name="T21" fmla="*/ 0 h 66"/>
                  <a:gd name="T22" fmla="*/ 54 w 443"/>
                  <a:gd name="T23" fmla="*/ 24 h 66"/>
                  <a:gd name="T24" fmla="*/ 120 w 443"/>
                  <a:gd name="T25" fmla="*/ 36 h 66"/>
                  <a:gd name="T26" fmla="*/ 186 w 443"/>
                  <a:gd name="T27" fmla="*/ 48 h 66"/>
                  <a:gd name="T28" fmla="*/ 258 w 443"/>
                  <a:gd name="T29" fmla="*/ 54 h 66"/>
                  <a:gd name="T30" fmla="*/ 258 w 443"/>
                  <a:gd name="T31" fmla="*/ 5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3C1"/>
                  </a:gs>
                </a:gsLst>
                <a:lin ang="81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" name="Freeform 11"/>
              <p:cNvSpPr>
                <a:spLocks noChangeArrowheads="1"/>
              </p:cNvSpPr>
              <p:nvPr/>
            </p:nvSpPr>
            <p:spPr bwMode="auto">
              <a:xfrm>
                <a:off x="3889" y="4306"/>
                <a:ext cx="97" cy="237"/>
              </a:xfrm>
              <a:custGeom>
                <a:avLst/>
                <a:gdLst>
                  <a:gd name="G0" fmla="*/ 1 50901 38528"/>
                  <a:gd name="G1" fmla="+- 1 0 0"/>
                  <a:gd name="G2" fmla="+- 1 0 0"/>
                  <a:gd name="G3" fmla="+- 1 0 0"/>
                  <a:gd name="G4" fmla="+- 0 0 0"/>
                  <a:gd name="G5" fmla="+- 42 0 0"/>
                  <a:gd name="G6" fmla="+- 1 0 0"/>
                  <a:gd name="G7" fmla="*/ 1 27387 41248"/>
                  <a:gd name="G8" fmla="+- 1 0 0"/>
                  <a:gd name="G9" fmla="+- 1 0 0"/>
                  <a:gd name="G10" fmla="+- 1 0 0"/>
                  <a:gd name="G11" fmla="+- 1 0 0"/>
                  <a:gd name="G12" fmla="*/ 1 2543 44192"/>
                  <a:gd name="G13" fmla="+- 1 0 0"/>
                  <a:gd name="G14" fmla="+- 0 0 0"/>
                  <a:gd name="G15" fmla="+- 1 0 0"/>
                  <a:gd name="T0" fmla="*/ 12 w 89"/>
                  <a:gd name="T1" fmla="*/ 66 h 216"/>
                  <a:gd name="T2" fmla="*/ 18 w 89"/>
                  <a:gd name="T3" fmla="*/ 108 h 216"/>
                  <a:gd name="T4" fmla="*/ 36 w 89"/>
                  <a:gd name="T5" fmla="*/ 144 h 216"/>
                  <a:gd name="T6" fmla="*/ 60 w 89"/>
                  <a:gd name="T7" fmla="*/ 180 h 216"/>
                  <a:gd name="T8" fmla="*/ 89 w 89"/>
                  <a:gd name="T9" fmla="*/ 216 h 216"/>
                  <a:gd name="T10" fmla="*/ 72 w 89"/>
                  <a:gd name="T11" fmla="*/ 216 h 216"/>
                  <a:gd name="T12" fmla="*/ 42 w 89"/>
                  <a:gd name="T13" fmla="*/ 180 h 216"/>
                  <a:gd name="T14" fmla="*/ 18 w 89"/>
                  <a:gd name="T15" fmla="*/ 144 h 216"/>
                  <a:gd name="T16" fmla="*/ 6 w 89"/>
                  <a:gd name="T17" fmla="*/ 108 h 216"/>
                  <a:gd name="T18" fmla="*/ 0 w 89"/>
                  <a:gd name="T19" fmla="*/ 66 h 216"/>
                  <a:gd name="T20" fmla="*/ 0 w 89"/>
                  <a:gd name="T21" fmla="*/ 30 h 216"/>
                  <a:gd name="T22" fmla="*/ 12 w 89"/>
                  <a:gd name="T23" fmla="*/ 0 h 216"/>
                  <a:gd name="T24" fmla="*/ 30 w 89"/>
                  <a:gd name="T25" fmla="*/ 0 h 216"/>
                  <a:gd name="T26" fmla="*/ 18 w 89"/>
                  <a:gd name="T27" fmla="*/ 30 h 216"/>
                  <a:gd name="T28" fmla="*/ 12 w 89"/>
                  <a:gd name="T29" fmla="*/ 66 h 216"/>
                  <a:gd name="T30" fmla="*/ 12 w 89"/>
                  <a:gd name="T31" fmla="*/ 6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7C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Freeform 12"/>
              <p:cNvSpPr>
                <a:spLocks noChangeArrowheads="1"/>
              </p:cNvSpPr>
              <p:nvPr/>
            </p:nvSpPr>
            <p:spPr bwMode="auto">
              <a:xfrm>
                <a:off x="3935" y="4128"/>
                <a:ext cx="826" cy="507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65494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1 0 0"/>
                  <a:gd name="G28" fmla="+- 1 0 0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*/ 1 2543 44192"/>
                  <a:gd name="G43" fmla="+- 1 0 0"/>
                  <a:gd name="G44" fmla="+- 0 0 0"/>
                  <a:gd name="G45" fmla="+- 1 0 0"/>
                  <a:gd name="G46" fmla="+- 1 0 0"/>
                  <a:gd name="G47" fmla="+- 1 0 0"/>
                  <a:gd name="G48" fmla="+- 1 0 0"/>
                  <a:gd name="G49" fmla="+- 1 0 0"/>
                  <a:gd name="G50" fmla="+- 1 0 0"/>
                  <a:gd name="G51" fmla="+- 1 0 0"/>
                  <a:gd name="G52" fmla="+- 1 0 0"/>
                  <a:gd name="G53" fmla="+- 1 0 0"/>
                  <a:gd name="G54" fmla="+- 1 0 0"/>
                  <a:gd name="G55" fmla="+- 1 0 0"/>
                  <a:gd name="T0" fmla="*/ 384 w 747"/>
                  <a:gd name="T1" fmla="*/ 443 h 461"/>
                  <a:gd name="T2" fmla="*/ 312 w 747"/>
                  <a:gd name="T3" fmla="*/ 437 h 461"/>
                  <a:gd name="T4" fmla="*/ 246 w 747"/>
                  <a:gd name="T5" fmla="*/ 425 h 461"/>
                  <a:gd name="T6" fmla="*/ 186 w 747"/>
                  <a:gd name="T7" fmla="*/ 407 h 461"/>
                  <a:gd name="T8" fmla="*/ 132 w 747"/>
                  <a:gd name="T9" fmla="*/ 383 h 461"/>
                  <a:gd name="T10" fmla="*/ 83 w 747"/>
                  <a:gd name="T11" fmla="*/ 347 h 461"/>
                  <a:gd name="T12" fmla="*/ 53 w 747"/>
                  <a:gd name="T13" fmla="*/ 311 h 461"/>
                  <a:gd name="T14" fmla="*/ 30 w 747"/>
                  <a:gd name="T15" fmla="*/ 269 h 461"/>
                  <a:gd name="T16" fmla="*/ 24 w 747"/>
                  <a:gd name="T17" fmla="*/ 227 h 461"/>
                  <a:gd name="T18" fmla="*/ 30 w 747"/>
                  <a:gd name="T19" fmla="*/ 185 h 461"/>
                  <a:gd name="T20" fmla="*/ 53 w 747"/>
                  <a:gd name="T21" fmla="*/ 143 h 461"/>
                  <a:gd name="T22" fmla="*/ 83 w 747"/>
                  <a:gd name="T23" fmla="*/ 107 h 461"/>
                  <a:gd name="T24" fmla="*/ 132 w 747"/>
                  <a:gd name="T25" fmla="*/ 77 h 461"/>
                  <a:gd name="T26" fmla="*/ 186 w 747"/>
                  <a:gd name="T27" fmla="*/ 47 h 461"/>
                  <a:gd name="T28" fmla="*/ 246 w 747"/>
                  <a:gd name="T29" fmla="*/ 30 h 461"/>
                  <a:gd name="T30" fmla="*/ 312 w 747"/>
                  <a:gd name="T31" fmla="*/ 18 h 461"/>
                  <a:gd name="T32" fmla="*/ 384 w 747"/>
                  <a:gd name="T33" fmla="*/ 12 h 461"/>
                  <a:gd name="T34" fmla="*/ 480 w 747"/>
                  <a:gd name="T35" fmla="*/ 18 h 461"/>
                  <a:gd name="T36" fmla="*/ 564 w 747"/>
                  <a:gd name="T37" fmla="*/ 41 h 461"/>
                  <a:gd name="T38" fmla="*/ 564 w 747"/>
                  <a:gd name="T39" fmla="*/ 36 h 461"/>
                  <a:gd name="T40" fmla="*/ 564 w 747"/>
                  <a:gd name="T41" fmla="*/ 30 h 461"/>
                  <a:gd name="T42" fmla="*/ 480 w 747"/>
                  <a:gd name="T43" fmla="*/ 6 h 461"/>
                  <a:gd name="T44" fmla="*/ 384 w 747"/>
                  <a:gd name="T45" fmla="*/ 0 h 461"/>
                  <a:gd name="T46" fmla="*/ 306 w 747"/>
                  <a:gd name="T47" fmla="*/ 6 h 461"/>
                  <a:gd name="T48" fmla="*/ 234 w 747"/>
                  <a:gd name="T49" fmla="*/ 18 h 461"/>
                  <a:gd name="T50" fmla="*/ 168 w 747"/>
                  <a:gd name="T51" fmla="*/ 41 h 461"/>
                  <a:gd name="T52" fmla="*/ 113 w 747"/>
                  <a:gd name="T53" fmla="*/ 65 h 461"/>
                  <a:gd name="T54" fmla="*/ 65 w 747"/>
                  <a:gd name="T55" fmla="*/ 101 h 461"/>
                  <a:gd name="T56" fmla="*/ 30 w 747"/>
                  <a:gd name="T57" fmla="*/ 137 h 461"/>
                  <a:gd name="T58" fmla="*/ 6 w 747"/>
                  <a:gd name="T59" fmla="*/ 179 h 461"/>
                  <a:gd name="T60" fmla="*/ 0 w 747"/>
                  <a:gd name="T61" fmla="*/ 227 h 461"/>
                  <a:gd name="T62" fmla="*/ 6 w 747"/>
                  <a:gd name="T63" fmla="*/ 275 h 461"/>
                  <a:gd name="T64" fmla="*/ 30 w 747"/>
                  <a:gd name="T65" fmla="*/ 317 h 461"/>
                  <a:gd name="T66" fmla="*/ 65 w 747"/>
                  <a:gd name="T67" fmla="*/ 359 h 461"/>
                  <a:gd name="T68" fmla="*/ 113 w 747"/>
                  <a:gd name="T69" fmla="*/ 395 h 461"/>
                  <a:gd name="T70" fmla="*/ 168 w 747"/>
                  <a:gd name="T71" fmla="*/ 419 h 461"/>
                  <a:gd name="T72" fmla="*/ 234 w 747"/>
                  <a:gd name="T73" fmla="*/ 443 h 461"/>
                  <a:gd name="T74" fmla="*/ 306 w 747"/>
                  <a:gd name="T75" fmla="*/ 455 h 461"/>
                  <a:gd name="T76" fmla="*/ 384 w 747"/>
                  <a:gd name="T77" fmla="*/ 461 h 461"/>
                  <a:gd name="T78" fmla="*/ 450 w 747"/>
                  <a:gd name="T79" fmla="*/ 455 h 461"/>
                  <a:gd name="T80" fmla="*/ 510 w 747"/>
                  <a:gd name="T81" fmla="*/ 449 h 461"/>
                  <a:gd name="T82" fmla="*/ 611 w 747"/>
                  <a:gd name="T83" fmla="*/ 413 h 461"/>
                  <a:gd name="T84" fmla="*/ 660 w 747"/>
                  <a:gd name="T85" fmla="*/ 389 h 461"/>
                  <a:gd name="T86" fmla="*/ 696 w 747"/>
                  <a:gd name="T87" fmla="*/ 359 h 461"/>
                  <a:gd name="T88" fmla="*/ 726 w 747"/>
                  <a:gd name="T89" fmla="*/ 329 h 461"/>
                  <a:gd name="T90" fmla="*/ 750 w 747"/>
                  <a:gd name="T91" fmla="*/ 293 h 461"/>
                  <a:gd name="T92" fmla="*/ 744 w 747"/>
                  <a:gd name="T93" fmla="*/ 287 h 461"/>
                  <a:gd name="T94" fmla="*/ 732 w 747"/>
                  <a:gd name="T95" fmla="*/ 281 h 461"/>
                  <a:gd name="T96" fmla="*/ 714 w 747"/>
                  <a:gd name="T97" fmla="*/ 317 h 461"/>
                  <a:gd name="T98" fmla="*/ 684 w 747"/>
                  <a:gd name="T99" fmla="*/ 347 h 461"/>
                  <a:gd name="T100" fmla="*/ 648 w 747"/>
                  <a:gd name="T101" fmla="*/ 377 h 461"/>
                  <a:gd name="T102" fmla="*/ 606 w 747"/>
                  <a:gd name="T103" fmla="*/ 401 h 461"/>
                  <a:gd name="T104" fmla="*/ 504 w 747"/>
                  <a:gd name="T105" fmla="*/ 431 h 461"/>
                  <a:gd name="T106" fmla="*/ 444 w 747"/>
                  <a:gd name="T107" fmla="*/ 443 h 461"/>
                  <a:gd name="T108" fmla="*/ 384 w 747"/>
                  <a:gd name="T109" fmla="*/ 443 h 461"/>
                  <a:gd name="T110" fmla="*/ 384 w 747"/>
                  <a:gd name="T111" fmla="*/ 44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blipFill dpi="0" rotWithShape="0">
                <a:blip r:embed="rId14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13"/>
              <p:cNvSpPr>
                <a:spLocks noChangeArrowheads="1"/>
              </p:cNvSpPr>
              <p:nvPr/>
            </p:nvSpPr>
            <p:spPr bwMode="auto">
              <a:xfrm>
                <a:off x="4451" y="4102"/>
                <a:ext cx="104" cy="32"/>
              </a:xfrm>
              <a:custGeom>
                <a:avLst/>
                <a:gdLst>
                  <a:gd name="G0" fmla="+- 65524 0 0"/>
                  <a:gd name="G1" fmla="+- 1 0 0"/>
                  <a:gd name="G2" fmla="+- 1 0 0"/>
                  <a:gd name="G3" fmla="+- 1 0 0"/>
                  <a:gd name="G4" fmla="+- 65535 0 0"/>
                  <a:gd name="G5" fmla="*/ 1 16385 2"/>
                  <a:gd name="G6" fmla="+- 1 0 0"/>
                  <a:gd name="G7" fmla="*/ 1 29003 51712"/>
                  <a:gd name="T0" fmla="*/ 8 256 1"/>
                  <a:gd name="T1" fmla="*/ 0 256 1"/>
                  <a:gd name="G8" fmla="+- 0 T0 T1"/>
                  <a:gd name="G9" fmla="sin 12 G8"/>
                  <a:gd name="T2" fmla="*/ 0 w 96"/>
                  <a:gd name="T3" fmla="*/ 0 h 30"/>
                  <a:gd name="T4" fmla="*/ 0 w 96"/>
                  <a:gd name="T5" fmla="*/ 12 h 30"/>
                  <a:gd name="T6" fmla="*/ 48 w 96"/>
                  <a:gd name="T7" fmla="*/ 18 h 30"/>
                  <a:gd name="T8" fmla="*/ 96 w 96"/>
                  <a:gd name="T9" fmla="*/ 30 h 30"/>
                  <a:gd name="T10" fmla="*/ 96 w 96"/>
                  <a:gd name="T11" fmla="*/ 24 h 30"/>
                  <a:gd name="T12" fmla="*/ 96 w 96"/>
                  <a:gd name="T13" fmla="*/ 18 h 30"/>
                  <a:gd name="T14" fmla="*/ 48 w 96"/>
                  <a:gd name="T15" fmla="*/ 12 h 30"/>
                  <a:gd name="T16" fmla="*/ 0 w 96"/>
                  <a:gd name="T17" fmla="*/ 0 h 30"/>
                  <a:gd name="T18" fmla="*/ 0 w 96"/>
                  <a:gd name="T19" fmla="*/ 0 h 30"/>
                </a:gdLst>
                <a:ahLst/>
                <a:cxnLst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77C8"/>
                  </a:gs>
                  <a:gs pos="100000">
                    <a:srgbClr val="0088E4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" name="Oval 14"/>
              <p:cNvSpPr>
                <a:spLocks noChangeArrowheads="1"/>
              </p:cNvSpPr>
              <p:nvPr/>
            </p:nvSpPr>
            <p:spPr bwMode="auto">
              <a:xfrm>
                <a:off x="4311" y="4352"/>
                <a:ext cx="91" cy="57"/>
              </a:xfrm>
              <a:prstGeom prst="ellipse">
                <a:avLst/>
              </a:prstGeom>
              <a:gradFill rotWithShape="0">
                <a:gsLst>
                  <a:gs pos="0">
                    <a:srgbClr val="0080D7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63" name="Group 15"/>
            <p:cNvGrpSpPr>
              <a:grpSpLocks/>
            </p:cNvGrpSpPr>
            <p:nvPr/>
          </p:nvGrpSpPr>
          <p:grpSpPr bwMode="auto">
            <a:xfrm>
              <a:off x="1958" y="4003"/>
              <a:ext cx="1791" cy="752"/>
              <a:chOff x="1958" y="4003"/>
              <a:chExt cx="1791" cy="752"/>
            </a:xfrm>
          </p:grpSpPr>
          <p:sp>
            <p:nvSpPr>
              <p:cNvPr id="2064" name="Oval 16"/>
              <p:cNvSpPr>
                <a:spLocks noChangeArrowheads="1"/>
              </p:cNvSpPr>
              <p:nvPr/>
            </p:nvSpPr>
            <p:spPr bwMode="auto">
              <a:xfrm>
                <a:off x="2500" y="4337"/>
                <a:ext cx="702" cy="414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77C8"/>
                  </a:gs>
                </a:gsLst>
                <a:lin ang="135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" name="Oval 17"/>
              <p:cNvSpPr>
                <a:spLocks noChangeArrowheads="1"/>
              </p:cNvSpPr>
              <p:nvPr/>
            </p:nvSpPr>
            <p:spPr bwMode="auto">
              <a:xfrm>
                <a:off x="2551" y="4363"/>
                <a:ext cx="598" cy="365"/>
              </a:xfrm>
              <a:prstGeom prst="ellipse">
                <a:avLst/>
              </a:prstGeom>
              <a:gradFill rotWithShape="0">
                <a:gsLst>
                  <a:gs pos="0">
                    <a:srgbClr val="0077C8"/>
                  </a:gs>
                  <a:gs pos="100000">
                    <a:srgbClr val="0088E4"/>
                  </a:gs>
                </a:gsLst>
                <a:lin ang="135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6" name="Oval 18"/>
              <p:cNvSpPr>
                <a:spLocks noChangeArrowheads="1"/>
              </p:cNvSpPr>
              <p:nvPr/>
            </p:nvSpPr>
            <p:spPr bwMode="auto">
              <a:xfrm>
                <a:off x="2580" y="4386"/>
                <a:ext cx="551" cy="329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7CCF"/>
                  </a:gs>
                </a:gsLst>
                <a:lin ang="135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" name="Oval 19"/>
              <p:cNvSpPr>
                <a:spLocks noChangeArrowheads="1"/>
              </p:cNvSpPr>
              <p:nvPr/>
            </p:nvSpPr>
            <p:spPr bwMode="auto">
              <a:xfrm>
                <a:off x="2610" y="4406"/>
                <a:ext cx="488" cy="283"/>
              </a:xfrm>
              <a:prstGeom prst="ellipse">
                <a:avLst/>
              </a:prstGeom>
              <a:gradFill rotWithShape="0">
                <a:gsLst>
                  <a:gs pos="0">
                    <a:srgbClr val="0077C8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" name="Oval 20"/>
              <p:cNvSpPr>
                <a:spLocks noChangeArrowheads="1"/>
              </p:cNvSpPr>
              <p:nvPr/>
            </p:nvSpPr>
            <p:spPr bwMode="auto">
              <a:xfrm>
                <a:off x="2629" y="4415"/>
                <a:ext cx="454" cy="263"/>
              </a:xfrm>
              <a:prstGeom prst="ellipse">
                <a:avLst/>
              </a:prstGeom>
              <a:gradFill rotWithShape="0">
                <a:gsLst>
                  <a:gs pos="0">
                    <a:srgbClr val="0080D7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" name="Oval 21"/>
              <p:cNvSpPr>
                <a:spLocks noChangeArrowheads="1"/>
              </p:cNvSpPr>
              <p:nvPr/>
            </p:nvSpPr>
            <p:spPr bwMode="auto">
              <a:xfrm>
                <a:off x="2686" y="4438"/>
                <a:ext cx="336" cy="211"/>
              </a:xfrm>
              <a:prstGeom prst="ellipse">
                <a:avLst/>
              </a:prstGeom>
              <a:gradFill rotWithShape="0">
                <a:gsLst>
                  <a:gs pos="0">
                    <a:srgbClr val="0077C8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" name="Oval 22"/>
              <p:cNvSpPr>
                <a:spLocks noChangeArrowheads="1"/>
              </p:cNvSpPr>
              <p:nvPr/>
            </p:nvSpPr>
            <p:spPr bwMode="auto">
              <a:xfrm>
                <a:off x="2729" y="4471"/>
                <a:ext cx="249" cy="148"/>
              </a:xfrm>
              <a:prstGeom prst="ellipse">
                <a:avLst/>
              </a:prstGeom>
              <a:gradFill rotWithShape="0">
                <a:gsLst>
                  <a:gs pos="0">
                    <a:srgbClr val="007CCF"/>
                  </a:gs>
                  <a:gs pos="100000">
                    <a:srgbClr val="0088E4"/>
                  </a:gs>
                </a:gsLst>
                <a:lin ang="135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1" name="Oval 23"/>
              <p:cNvSpPr>
                <a:spLocks noChangeArrowheads="1"/>
              </p:cNvSpPr>
              <p:nvPr/>
            </p:nvSpPr>
            <p:spPr bwMode="auto">
              <a:xfrm>
                <a:off x="2802" y="4516"/>
                <a:ext cx="98" cy="65"/>
              </a:xfrm>
              <a:prstGeom prst="ellipse">
                <a:avLst/>
              </a:prstGeom>
              <a:gradFill rotWithShape="0">
                <a:gsLst>
                  <a:gs pos="0">
                    <a:srgbClr val="007CCF"/>
                  </a:gs>
                  <a:gs pos="100000">
                    <a:srgbClr val="0088E4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" name="Freeform 24"/>
              <p:cNvSpPr>
                <a:spLocks noChangeArrowheads="1"/>
              </p:cNvSpPr>
              <p:nvPr/>
            </p:nvSpPr>
            <p:spPr bwMode="auto">
              <a:xfrm>
                <a:off x="2849" y="4213"/>
                <a:ext cx="494" cy="204"/>
              </a:xfrm>
              <a:custGeom>
                <a:avLst/>
                <a:gdLst>
                  <a:gd name="G0" fmla="+- 78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0 0 0"/>
                  <a:gd name="G9" fmla="+- 65530 0 0"/>
                  <a:gd name="G10" fmla="+- 6 0 0"/>
                  <a:gd name="G11" fmla="+- 25 0 0"/>
                  <a:gd name="G12" fmla="*/ 1 16385 2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*/ 1 48365 11520"/>
                  <a:gd name="G20" fmla="*/ G19 1 180"/>
                  <a:gd name="G21" fmla="*/ 0 1 G20"/>
                  <a:gd name="G22" fmla="+- 66 0 0"/>
                  <a:gd name="G23" fmla="+- 132 0 0"/>
                  <a:gd name="G24" fmla="+- 179 0 0"/>
                  <a:gd name="T0" fmla="*/ 6 w 448"/>
                  <a:gd name="T1" fmla="*/ 6 h 186"/>
                  <a:gd name="T2" fmla="*/ 78 w 448"/>
                  <a:gd name="T3" fmla="*/ 12 h 186"/>
                  <a:gd name="T4" fmla="*/ 150 w 448"/>
                  <a:gd name="T5" fmla="*/ 18 h 186"/>
                  <a:gd name="T6" fmla="*/ 215 w 448"/>
                  <a:gd name="T7" fmla="*/ 36 h 186"/>
                  <a:gd name="T8" fmla="*/ 276 w 448"/>
                  <a:gd name="T9" fmla="*/ 60 h 186"/>
                  <a:gd name="T10" fmla="*/ 330 w 448"/>
                  <a:gd name="T11" fmla="*/ 84 h 186"/>
                  <a:gd name="T12" fmla="*/ 378 w 448"/>
                  <a:gd name="T13" fmla="*/ 114 h 186"/>
                  <a:gd name="T14" fmla="*/ 420 w 448"/>
                  <a:gd name="T15" fmla="*/ 150 h 186"/>
                  <a:gd name="T16" fmla="*/ 449 w 448"/>
                  <a:gd name="T17" fmla="*/ 186 h 186"/>
                  <a:gd name="T18" fmla="*/ 449 w 448"/>
                  <a:gd name="T19" fmla="*/ 162 h 186"/>
                  <a:gd name="T20" fmla="*/ 414 w 448"/>
                  <a:gd name="T21" fmla="*/ 126 h 186"/>
                  <a:gd name="T22" fmla="*/ 372 w 448"/>
                  <a:gd name="T23" fmla="*/ 96 h 186"/>
                  <a:gd name="T24" fmla="*/ 324 w 448"/>
                  <a:gd name="T25" fmla="*/ 66 h 186"/>
                  <a:gd name="T26" fmla="*/ 270 w 448"/>
                  <a:gd name="T27" fmla="*/ 48 h 186"/>
                  <a:gd name="T28" fmla="*/ 144 w 448"/>
                  <a:gd name="T29" fmla="*/ 12 h 186"/>
                  <a:gd name="T30" fmla="*/ 78 w 448"/>
                  <a:gd name="T31" fmla="*/ 6 h 186"/>
                  <a:gd name="T32" fmla="*/ 6 w 448"/>
                  <a:gd name="T33" fmla="*/ 0 h 186"/>
                  <a:gd name="T34" fmla="*/ 0 w 448"/>
                  <a:gd name="T35" fmla="*/ 0 h 186"/>
                  <a:gd name="T36" fmla="*/ 0 w 448"/>
                  <a:gd name="T37" fmla="*/ 0 h 186"/>
                  <a:gd name="T38" fmla="*/ 0 w 448"/>
                  <a:gd name="T39" fmla="*/ 6 h 186"/>
                  <a:gd name="T40" fmla="*/ 0 w 448"/>
                  <a:gd name="T41" fmla="*/ 6 h 186"/>
                  <a:gd name="T42" fmla="*/ 6 w 448"/>
                  <a:gd name="T43" fmla="*/ 6 h 186"/>
                  <a:gd name="T44" fmla="*/ 6 w 448"/>
                  <a:gd name="T45" fmla="*/ 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7CCF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3" name="Freeform 25"/>
              <p:cNvSpPr>
                <a:spLocks noChangeArrowheads="1"/>
              </p:cNvSpPr>
              <p:nvPr/>
            </p:nvSpPr>
            <p:spPr bwMode="auto">
              <a:xfrm>
                <a:off x="2361" y="4246"/>
                <a:ext cx="982" cy="508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222 0 0"/>
                  <a:gd name="G21" fmla="+- 35 0 0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1 0 0"/>
                  <a:gd name="G28" fmla="+- 1 0 0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*/ 1 2543 44192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+- 1 0 0"/>
                  <a:gd name="G48" fmla="+- 1 0 0"/>
                  <a:gd name="G49" fmla="+- 1 0 0"/>
                  <a:gd name="G50" fmla="+- 1 0 0"/>
                  <a:gd name="G51" fmla="+- 1 0 0"/>
                  <a:gd name="T0" fmla="*/ 23 w 890"/>
                  <a:gd name="T1" fmla="*/ 276 h 462"/>
                  <a:gd name="T2" fmla="*/ 29 w 890"/>
                  <a:gd name="T3" fmla="*/ 222 h 462"/>
                  <a:gd name="T4" fmla="*/ 59 w 890"/>
                  <a:gd name="T5" fmla="*/ 174 h 462"/>
                  <a:gd name="T6" fmla="*/ 95 w 890"/>
                  <a:gd name="T7" fmla="*/ 132 h 462"/>
                  <a:gd name="T8" fmla="*/ 149 w 890"/>
                  <a:gd name="T9" fmla="*/ 96 h 462"/>
                  <a:gd name="T10" fmla="*/ 209 w 890"/>
                  <a:gd name="T11" fmla="*/ 60 h 462"/>
                  <a:gd name="T12" fmla="*/ 282 w 890"/>
                  <a:gd name="T13" fmla="*/ 36 h 462"/>
                  <a:gd name="T14" fmla="*/ 365 w 890"/>
                  <a:gd name="T15" fmla="*/ 24 h 462"/>
                  <a:gd name="T16" fmla="*/ 449 w 890"/>
                  <a:gd name="T17" fmla="*/ 18 h 462"/>
                  <a:gd name="T18" fmla="*/ 533 w 890"/>
                  <a:gd name="T19" fmla="*/ 24 h 462"/>
                  <a:gd name="T20" fmla="*/ 610 w 890"/>
                  <a:gd name="T21" fmla="*/ 36 h 462"/>
                  <a:gd name="T22" fmla="*/ 683 w 890"/>
                  <a:gd name="T23" fmla="*/ 60 h 462"/>
                  <a:gd name="T24" fmla="*/ 743 w 890"/>
                  <a:gd name="T25" fmla="*/ 96 h 462"/>
                  <a:gd name="T26" fmla="*/ 797 w 890"/>
                  <a:gd name="T27" fmla="*/ 132 h 462"/>
                  <a:gd name="T28" fmla="*/ 833 w 890"/>
                  <a:gd name="T29" fmla="*/ 174 h 462"/>
                  <a:gd name="T30" fmla="*/ 863 w 890"/>
                  <a:gd name="T31" fmla="*/ 222 h 462"/>
                  <a:gd name="T32" fmla="*/ 869 w 890"/>
                  <a:gd name="T33" fmla="*/ 276 h 462"/>
                  <a:gd name="T34" fmla="*/ 857 w 890"/>
                  <a:gd name="T35" fmla="*/ 330 h 462"/>
                  <a:gd name="T36" fmla="*/ 833 w 890"/>
                  <a:gd name="T37" fmla="*/ 378 h 462"/>
                  <a:gd name="T38" fmla="*/ 785 w 890"/>
                  <a:gd name="T39" fmla="*/ 426 h 462"/>
                  <a:gd name="T40" fmla="*/ 725 w 890"/>
                  <a:gd name="T41" fmla="*/ 462 h 462"/>
                  <a:gd name="T42" fmla="*/ 767 w 890"/>
                  <a:gd name="T43" fmla="*/ 462 h 462"/>
                  <a:gd name="T44" fmla="*/ 821 w 890"/>
                  <a:gd name="T45" fmla="*/ 426 h 462"/>
                  <a:gd name="T46" fmla="*/ 857 w 890"/>
                  <a:gd name="T47" fmla="*/ 378 h 462"/>
                  <a:gd name="T48" fmla="*/ 886 w 890"/>
                  <a:gd name="T49" fmla="*/ 330 h 462"/>
                  <a:gd name="T50" fmla="*/ 892 w 890"/>
                  <a:gd name="T51" fmla="*/ 276 h 462"/>
                  <a:gd name="T52" fmla="*/ 886 w 890"/>
                  <a:gd name="T53" fmla="*/ 222 h 462"/>
                  <a:gd name="T54" fmla="*/ 857 w 890"/>
                  <a:gd name="T55" fmla="*/ 168 h 462"/>
                  <a:gd name="T56" fmla="*/ 815 w 890"/>
                  <a:gd name="T57" fmla="*/ 120 h 462"/>
                  <a:gd name="T58" fmla="*/ 761 w 890"/>
                  <a:gd name="T59" fmla="*/ 84 h 462"/>
                  <a:gd name="T60" fmla="*/ 695 w 890"/>
                  <a:gd name="T61" fmla="*/ 48 h 462"/>
                  <a:gd name="T62" fmla="*/ 622 w 890"/>
                  <a:gd name="T63" fmla="*/ 24 h 462"/>
                  <a:gd name="T64" fmla="*/ 539 w 890"/>
                  <a:gd name="T65" fmla="*/ 6 h 462"/>
                  <a:gd name="T66" fmla="*/ 449 w 890"/>
                  <a:gd name="T67" fmla="*/ 0 h 462"/>
                  <a:gd name="T68" fmla="*/ 359 w 890"/>
                  <a:gd name="T69" fmla="*/ 6 h 462"/>
                  <a:gd name="T70" fmla="*/ 276 w 890"/>
                  <a:gd name="T71" fmla="*/ 24 h 462"/>
                  <a:gd name="T72" fmla="*/ 197 w 890"/>
                  <a:gd name="T73" fmla="*/ 48 h 462"/>
                  <a:gd name="T74" fmla="*/ 131 w 890"/>
                  <a:gd name="T75" fmla="*/ 84 h 462"/>
                  <a:gd name="T76" fmla="*/ 77 w 890"/>
                  <a:gd name="T77" fmla="*/ 120 h 462"/>
                  <a:gd name="T78" fmla="*/ 35 w 890"/>
                  <a:gd name="T79" fmla="*/ 168 h 462"/>
                  <a:gd name="T80" fmla="*/ 12 w 890"/>
                  <a:gd name="T81" fmla="*/ 222 h 462"/>
                  <a:gd name="T82" fmla="*/ 0 w 890"/>
                  <a:gd name="T83" fmla="*/ 276 h 462"/>
                  <a:gd name="T84" fmla="*/ 6 w 890"/>
                  <a:gd name="T85" fmla="*/ 330 h 462"/>
                  <a:gd name="T86" fmla="*/ 35 w 890"/>
                  <a:gd name="T87" fmla="*/ 378 h 462"/>
                  <a:gd name="T88" fmla="*/ 71 w 890"/>
                  <a:gd name="T89" fmla="*/ 426 h 462"/>
                  <a:gd name="T90" fmla="*/ 125 w 890"/>
                  <a:gd name="T91" fmla="*/ 462 h 462"/>
                  <a:gd name="T92" fmla="*/ 167 w 890"/>
                  <a:gd name="T93" fmla="*/ 462 h 462"/>
                  <a:gd name="T94" fmla="*/ 107 w 890"/>
                  <a:gd name="T95" fmla="*/ 426 h 462"/>
                  <a:gd name="T96" fmla="*/ 59 w 890"/>
                  <a:gd name="T97" fmla="*/ 378 h 462"/>
                  <a:gd name="T98" fmla="*/ 35 w 890"/>
                  <a:gd name="T99" fmla="*/ 330 h 462"/>
                  <a:gd name="T100" fmla="*/ 23 w 890"/>
                  <a:gd name="T101" fmla="*/ 276 h 462"/>
                  <a:gd name="T102" fmla="*/ 23 w 890"/>
                  <a:gd name="T103" fmla="*/ 27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73C1"/>
                  </a:gs>
                  <a:gs pos="100000">
                    <a:srgbClr val="0088E4"/>
                  </a:gs>
                </a:gsLst>
                <a:lin ang="135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4" name="Freeform 26"/>
              <p:cNvSpPr>
                <a:spLocks noChangeArrowheads="1"/>
              </p:cNvSpPr>
              <p:nvPr/>
            </p:nvSpPr>
            <p:spPr bwMode="auto">
              <a:xfrm>
                <a:off x="2295" y="4220"/>
                <a:ext cx="448" cy="535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0 0 0"/>
                  <a:gd name="G9" fmla="+- 30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*/ 1 2543 44192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1 0 0"/>
                  <a:gd name="T0" fmla="*/ 18 w 406"/>
                  <a:gd name="T1" fmla="*/ 300 h 486"/>
                  <a:gd name="T2" fmla="*/ 24 w 406"/>
                  <a:gd name="T3" fmla="*/ 246 h 486"/>
                  <a:gd name="T4" fmla="*/ 48 w 406"/>
                  <a:gd name="T5" fmla="*/ 198 h 486"/>
                  <a:gd name="T6" fmla="*/ 83 w 406"/>
                  <a:gd name="T7" fmla="*/ 150 h 486"/>
                  <a:gd name="T8" fmla="*/ 131 w 406"/>
                  <a:gd name="T9" fmla="*/ 108 h 486"/>
                  <a:gd name="T10" fmla="*/ 185 w 406"/>
                  <a:gd name="T11" fmla="*/ 72 h 486"/>
                  <a:gd name="T12" fmla="*/ 252 w 406"/>
                  <a:gd name="T13" fmla="*/ 42 h 486"/>
                  <a:gd name="T14" fmla="*/ 330 w 406"/>
                  <a:gd name="T15" fmla="*/ 24 h 486"/>
                  <a:gd name="T16" fmla="*/ 407 w 406"/>
                  <a:gd name="T17" fmla="*/ 6 h 486"/>
                  <a:gd name="T18" fmla="*/ 407 w 406"/>
                  <a:gd name="T19" fmla="*/ 0 h 486"/>
                  <a:gd name="T20" fmla="*/ 324 w 406"/>
                  <a:gd name="T21" fmla="*/ 12 h 486"/>
                  <a:gd name="T22" fmla="*/ 246 w 406"/>
                  <a:gd name="T23" fmla="*/ 36 h 486"/>
                  <a:gd name="T24" fmla="*/ 179 w 406"/>
                  <a:gd name="T25" fmla="*/ 66 h 486"/>
                  <a:gd name="T26" fmla="*/ 119 w 406"/>
                  <a:gd name="T27" fmla="*/ 102 h 486"/>
                  <a:gd name="T28" fmla="*/ 72 w 406"/>
                  <a:gd name="T29" fmla="*/ 144 h 486"/>
                  <a:gd name="T30" fmla="*/ 30 w 406"/>
                  <a:gd name="T31" fmla="*/ 192 h 486"/>
                  <a:gd name="T32" fmla="*/ 6 w 406"/>
                  <a:gd name="T33" fmla="*/ 246 h 486"/>
                  <a:gd name="T34" fmla="*/ 0 w 406"/>
                  <a:gd name="T35" fmla="*/ 300 h 486"/>
                  <a:gd name="T36" fmla="*/ 6 w 406"/>
                  <a:gd name="T37" fmla="*/ 348 h 486"/>
                  <a:gd name="T38" fmla="*/ 30 w 406"/>
                  <a:gd name="T39" fmla="*/ 396 h 486"/>
                  <a:gd name="T40" fmla="*/ 66 w 406"/>
                  <a:gd name="T41" fmla="*/ 444 h 486"/>
                  <a:gd name="T42" fmla="*/ 107 w 406"/>
                  <a:gd name="T43" fmla="*/ 486 h 486"/>
                  <a:gd name="T44" fmla="*/ 131 w 406"/>
                  <a:gd name="T45" fmla="*/ 486 h 486"/>
                  <a:gd name="T46" fmla="*/ 83 w 406"/>
                  <a:gd name="T47" fmla="*/ 450 h 486"/>
                  <a:gd name="T48" fmla="*/ 48 w 406"/>
                  <a:gd name="T49" fmla="*/ 402 h 486"/>
                  <a:gd name="T50" fmla="*/ 24 w 406"/>
                  <a:gd name="T51" fmla="*/ 354 h 486"/>
                  <a:gd name="T52" fmla="*/ 18 w 406"/>
                  <a:gd name="T53" fmla="*/ 300 h 486"/>
                  <a:gd name="T54" fmla="*/ 18 w 406"/>
                  <a:gd name="T55" fmla="*/ 30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7CCF"/>
                  </a:gs>
                  <a:gs pos="100000">
                    <a:srgbClr val="0088E4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5" name="Freeform 27"/>
              <p:cNvSpPr>
                <a:spLocks noChangeArrowheads="1"/>
              </p:cNvSpPr>
              <p:nvPr/>
            </p:nvSpPr>
            <p:spPr bwMode="auto">
              <a:xfrm>
                <a:off x="3292" y="4458"/>
                <a:ext cx="118" cy="277"/>
              </a:xfrm>
              <a:custGeom>
                <a:avLst/>
                <a:gdLst>
                  <a:gd name="G0" fmla="+- 1 0 0"/>
                  <a:gd name="G1" fmla="+- 1 0 0"/>
                  <a:gd name="G2" fmla="+- 18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*/ 1 2543 44192"/>
                  <a:gd name="G13" fmla="+- 1 0 0"/>
                  <a:gd name="G14" fmla="+- 1 0 0"/>
                  <a:gd name="G15" fmla="+- 1 0 0"/>
                  <a:gd name="T0" fmla="*/ 90 w 107"/>
                  <a:gd name="T1" fmla="*/ 84 h 252"/>
                  <a:gd name="T2" fmla="*/ 84 w 107"/>
                  <a:gd name="T3" fmla="*/ 132 h 252"/>
                  <a:gd name="T4" fmla="*/ 66 w 107"/>
                  <a:gd name="T5" fmla="*/ 174 h 252"/>
                  <a:gd name="T6" fmla="*/ 36 w 107"/>
                  <a:gd name="T7" fmla="*/ 216 h 252"/>
                  <a:gd name="T8" fmla="*/ 0 w 107"/>
                  <a:gd name="T9" fmla="*/ 252 h 252"/>
                  <a:gd name="T10" fmla="*/ 18 w 107"/>
                  <a:gd name="T11" fmla="*/ 252 h 252"/>
                  <a:gd name="T12" fmla="*/ 53 w 107"/>
                  <a:gd name="T13" fmla="*/ 216 h 252"/>
                  <a:gd name="T14" fmla="*/ 84 w 107"/>
                  <a:gd name="T15" fmla="*/ 174 h 252"/>
                  <a:gd name="T16" fmla="*/ 102 w 107"/>
                  <a:gd name="T17" fmla="*/ 132 h 252"/>
                  <a:gd name="T18" fmla="*/ 108 w 107"/>
                  <a:gd name="T19" fmla="*/ 84 h 252"/>
                  <a:gd name="T20" fmla="*/ 102 w 107"/>
                  <a:gd name="T21" fmla="*/ 42 h 252"/>
                  <a:gd name="T22" fmla="*/ 90 w 107"/>
                  <a:gd name="T23" fmla="*/ 0 h 252"/>
                  <a:gd name="T24" fmla="*/ 66 w 107"/>
                  <a:gd name="T25" fmla="*/ 0 h 252"/>
                  <a:gd name="T26" fmla="*/ 84 w 107"/>
                  <a:gd name="T27" fmla="*/ 42 h 252"/>
                  <a:gd name="T28" fmla="*/ 90 w 107"/>
                  <a:gd name="T29" fmla="*/ 84 h 252"/>
                  <a:gd name="T30" fmla="*/ 90 w 107"/>
                  <a:gd name="T31" fmla="*/ 84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FBB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6" name="Freeform 28"/>
              <p:cNvSpPr>
                <a:spLocks noChangeArrowheads="1"/>
              </p:cNvSpPr>
              <p:nvPr/>
            </p:nvSpPr>
            <p:spPr bwMode="auto">
              <a:xfrm>
                <a:off x="2280" y="4062"/>
                <a:ext cx="919" cy="164"/>
              </a:xfrm>
              <a:custGeom>
                <a:avLst/>
                <a:gdLst>
                  <a:gd name="G0" fmla="+- 597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21 0 0"/>
                  <a:gd name="G10" fmla="*/ 1 16385 2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*/ 1 48365 11520"/>
                  <a:gd name="G17" fmla="*/ G16 1 180"/>
                  <a:gd name="G18" fmla="*/ 0 1 G17"/>
                  <a:gd name="G19" fmla="+- 573 0 0"/>
                  <a:gd name="G20" fmla="+- 652 0 0"/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rgbClr val="0088E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7" name="Freeform 29"/>
              <p:cNvSpPr>
                <a:spLocks noChangeArrowheads="1"/>
              </p:cNvSpPr>
              <p:nvPr/>
            </p:nvSpPr>
            <p:spPr bwMode="auto">
              <a:xfrm>
                <a:off x="2058" y="4247"/>
                <a:ext cx="187" cy="507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*/ 1 541 48160"/>
                  <a:gd name="G5" fmla="+- 25 0 0"/>
                  <a:gd name="G6" fmla="+- 1 0 0"/>
                  <a:gd name="G7" fmla="+- 1 0 0"/>
                  <a:gd name="G8" fmla="+- 1 0 0"/>
                  <a:gd name="G9" fmla="+- 1 0 0"/>
                  <a:gd name="G10" fmla="*/ 1 16385 2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*/ 1 48365 11520"/>
                  <a:gd name="G17" fmla="*/ G16 1 180"/>
                  <a:gd name="G18" fmla="*/ 0 1 G17"/>
                  <a:gd name="G19" fmla="+- 65388 0 0"/>
                  <a:gd name="G20" fmla="+- 65472 0 0"/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rgbClr val="0088E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8" name="Freeform 30"/>
              <p:cNvSpPr>
                <a:spLocks noChangeArrowheads="1"/>
              </p:cNvSpPr>
              <p:nvPr/>
            </p:nvSpPr>
            <p:spPr bwMode="auto">
              <a:xfrm>
                <a:off x="3253" y="4135"/>
                <a:ext cx="396" cy="620"/>
              </a:xfrm>
              <a:custGeom>
                <a:avLst/>
                <a:gdLst>
                  <a:gd name="G0" fmla="+- 1 0 0"/>
                  <a:gd name="G1" fmla="+- 1 0 0"/>
                  <a:gd name="G2" fmla="+- 213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*/ 1 54635 1696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*/ 1 2543 44192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0 0 0"/>
                  <a:gd name="T0" fmla="*/ 360 w 360"/>
                  <a:gd name="T1" fmla="*/ 365 h 563"/>
                  <a:gd name="T2" fmla="*/ 353 w 360"/>
                  <a:gd name="T3" fmla="*/ 305 h 563"/>
                  <a:gd name="T4" fmla="*/ 335 w 360"/>
                  <a:gd name="T5" fmla="*/ 251 h 563"/>
                  <a:gd name="T6" fmla="*/ 305 w 360"/>
                  <a:gd name="T7" fmla="*/ 204 h 563"/>
                  <a:gd name="T8" fmla="*/ 262 w 360"/>
                  <a:gd name="T9" fmla="*/ 156 h 563"/>
                  <a:gd name="T10" fmla="*/ 213 w 360"/>
                  <a:gd name="T11" fmla="*/ 108 h 563"/>
                  <a:gd name="T12" fmla="*/ 159 w 360"/>
                  <a:gd name="T13" fmla="*/ 66 h 563"/>
                  <a:gd name="T14" fmla="*/ 92 w 360"/>
                  <a:gd name="T15" fmla="*/ 30 h 563"/>
                  <a:gd name="T16" fmla="*/ 19 w 360"/>
                  <a:gd name="T17" fmla="*/ 0 h 563"/>
                  <a:gd name="T18" fmla="*/ 0 w 360"/>
                  <a:gd name="T19" fmla="*/ 12 h 563"/>
                  <a:gd name="T20" fmla="*/ 67 w 360"/>
                  <a:gd name="T21" fmla="*/ 42 h 563"/>
                  <a:gd name="T22" fmla="*/ 134 w 360"/>
                  <a:gd name="T23" fmla="*/ 78 h 563"/>
                  <a:gd name="T24" fmla="*/ 189 w 360"/>
                  <a:gd name="T25" fmla="*/ 114 h 563"/>
                  <a:gd name="T26" fmla="*/ 238 w 360"/>
                  <a:gd name="T27" fmla="*/ 162 h 563"/>
                  <a:gd name="T28" fmla="*/ 274 w 360"/>
                  <a:gd name="T29" fmla="*/ 210 h 563"/>
                  <a:gd name="T30" fmla="*/ 299 w 360"/>
                  <a:gd name="T31" fmla="*/ 257 h 563"/>
                  <a:gd name="T32" fmla="*/ 317 w 360"/>
                  <a:gd name="T33" fmla="*/ 311 h 563"/>
                  <a:gd name="T34" fmla="*/ 323 w 360"/>
                  <a:gd name="T35" fmla="*/ 365 h 563"/>
                  <a:gd name="T36" fmla="*/ 317 w 360"/>
                  <a:gd name="T37" fmla="*/ 419 h 563"/>
                  <a:gd name="T38" fmla="*/ 299 w 360"/>
                  <a:gd name="T39" fmla="*/ 467 h 563"/>
                  <a:gd name="T40" fmla="*/ 274 w 360"/>
                  <a:gd name="T41" fmla="*/ 515 h 563"/>
                  <a:gd name="T42" fmla="*/ 238 w 360"/>
                  <a:gd name="T43" fmla="*/ 563 h 563"/>
                  <a:gd name="T44" fmla="*/ 268 w 360"/>
                  <a:gd name="T45" fmla="*/ 563 h 563"/>
                  <a:gd name="T46" fmla="*/ 311 w 360"/>
                  <a:gd name="T47" fmla="*/ 515 h 563"/>
                  <a:gd name="T48" fmla="*/ 335 w 360"/>
                  <a:gd name="T49" fmla="*/ 467 h 563"/>
                  <a:gd name="T50" fmla="*/ 353 w 360"/>
                  <a:gd name="T51" fmla="*/ 419 h 563"/>
                  <a:gd name="T52" fmla="*/ 360 w 360"/>
                  <a:gd name="T53" fmla="*/ 365 h 563"/>
                  <a:gd name="T54" fmla="*/ 360 w 360"/>
                  <a:gd name="T55" fmla="*/ 365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7C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Freeform 31"/>
              <p:cNvSpPr>
                <a:spLocks noChangeArrowheads="1"/>
              </p:cNvSpPr>
              <p:nvPr/>
            </p:nvSpPr>
            <p:spPr bwMode="auto">
              <a:xfrm>
                <a:off x="2555" y="4003"/>
                <a:ext cx="1187" cy="468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0 0 0"/>
                  <a:gd name="G6" fmla="+- 0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+- 1 0 0"/>
                  <a:gd name="G13" fmla="+- 1 0 0"/>
                  <a:gd name="G14" fmla="*/ 1 16385 2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*/ 1 48365 11520"/>
                  <a:gd name="G23" fmla="*/ G22 1 180"/>
                  <a:gd name="G24" fmla="*/ 0 1 G23"/>
                  <a:gd name="G25" fmla="+- 659 0 0"/>
                  <a:gd name="G26" fmla="+- 689 0 0"/>
                  <a:gd name="G27" fmla="+- 711 0 0"/>
                  <a:gd name="G28" fmla="+- 734 0 0"/>
                  <a:gd name="T0" fmla="*/ 1053 w 1078"/>
                  <a:gd name="T1" fmla="*/ 425 h 425"/>
                  <a:gd name="T2" fmla="*/ 1078 w 1078"/>
                  <a:gd name="T3" fmla="*/ 419 h 425"/>
                  <a:gd name="T4" fmla="*/ 1066 w 1078"/>
                  <a:gd name="T5" fmla="*/ 377 h 425"/>
                  <a:gd name="T6" fmla="*/ 1047 w 1078"/>
                  <a:gd name="T7" fmla="*/ 336 h 425"/>
                  <a:gd name="T8" fmla="*/ 986 w 1078"/>
                  <a:gd name="T9" fmla="*/ 252 h 425"/>
                  <a:gd name="T10" fmla="*/ 907 w 1078"/>
                  <a:gd name="T11" fmla="*/ 180 h 425"/>
                  <a:gd name="T12" fmla="*/ 810 w 1078"/>
                  <a:gd name="T13" fmla="*/ 120 h 425"/>
                  <a:gd name="T14" fmla="*/ 694 w 1078"/>
                  <a:gd name="T15" fmla="*/ 72 h 425"/>
                  <a:gd name="T16" fmla="*/ 560 w 1078"/>
                  <a:gd name="T17" fmla="*/ 30 h 425"/>
                  <a:gd name="T18" fmla="*/ 420 w 1078"/>
                  <a:gd name="T19" fmla="*/ 6 h 425"/>
                  <a:gd name="T20" fmla="*/ 268 w 1078"/>
                  <a:gd name="T21" fmla="*/ 0 h 425"/>
                  <a:gd name="T22" fmla="*/ 134 w 1078"/>
                  <a:gd name="T23" fmla="*/ 6 h 425"/>
                  <a:gd name="T24" fmla="*/ 0 w 1078"/>
                  <a:gd name="T25" fmla="*/ 24 h 425"/>
                  <a:gd name="T26" fmla="*/ 12 w 1078"/>
                  <a:gd name="T27" fmla="*/ 36 h 425"/>
                  <a:gd name="T28" fmla="*/ 134 w 1078"/>
                  <a:gd name="T29" fmla="*/ 18 h 425"/>
                  <a:gd name="T30" fmla="*/ 268 w 1078"/>
                  <a:gd name="T31" fmla="*/ 12 h 425"/>
                  <a:gd name="T32" fmla="*/ 420 w 1078"/>
                  <a:gd name="T33" fmla="*/ 18 h 425"/>
                  <a:gd name="T34" fmla="*/ 554 w 1078"/>
                  <a:gd name="T35" fmla="*/ 42 h 425"/>
                  <a:gd name="T36" fmla="*/ 682 w 1078"/>
                  <a:gd name="T37" fmla="*/ 84 h 425"/>
                  <a:gd name="T38" fmla="*/ 798 w 1078"/>
                  <a:gd name="T39" fmla="*/ 132 h 425"/>
                  <a:gd name="T40" fmla="*/ 895 w 1078"/>
                  <a:gd name="T41" fmla="*/ 192 h 425"/>
                  <a:gd name="T42" fmla="*/ 968 w 1078"/>
                  <a:gd name="T43" fmla="*/ 264 h 425"/>
                  <a:gd name="T44" fmla="*/ 999 w 1078"/>
                  <a:gd name="T45" fmla="*/ 300 h 425"/>
                  <a:gd name="T46" fmla="*/ 1023 w 1078"/>
                  <a:gd name="T47" fmla="*/ 342 h 425"/>
                  <a:gd name="T48" fmla="*/ 1041 w 1078"/>
                  <a:gd name="T49" fmla="*/ 383 h 425"/>
                  <a:gd name="T50" fmla="*/ 1053 w 1078"/>
                  <a:gd name="T51" fmla="*/ 425 h 425"/>
                  <a:gd name="T52" fmla="*/ 1053 w 1078"/>
                  <a:gd name="T53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7C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Freeform 32"/>
              <p:cNvSpPr>
                <a:spLocks noChangeArrowheads="1"/>
              </p:cNvSpPr>
              <p:nvPr/>
            </p:nvSpPr>
            <p:spPr bwMode="auto">
              <a:xfrm>
                <a:off x="3642" y="4498"/>
                <a:ext cx="107" cy="257"/>
              </a:xfrm>
              <a:custGeom>
                <a:avLst/>
                <a:gdLst>
                  <a:gd name="G0" fmla="+- 25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0 0 0"/>
                  <a:gd name="G7" fmla="*/ 1 46859 19264"/>
                  <a:gd name="G8" fmla="+- 1 0 0"/>
                  <a:gd name="G9" fmla="+- 1 0 0"/>
                  <a:gd name="G10" fmla="+- 1 0 0"/>
                  <a:gd name="G11" fmla="+- 16384 0 0"/>
                  <a:gd name="G12" fmla="+- 0 0 0"/>
                  <a:gd name="G13" fmla="+- 1 0 0"/>
                  <a:gd name="T0" fmla="*/ 0 w 98"/>
                  <a:gd name="T1" fmla="*/ 234 h 234"/>
                  <a:gd name="T2" fmla="*/ 25 w 98"/>
                  <a:gd name="T3" fmla="*/ 234 h 234"/>
                  <a:gd name="T4" fmla="*/ 55 w 98"/>
                  <a:gd name="T5" fmla="*/ 186 h 234"/>
                  <a:gd name="T6" fmla="*/ 80 w 98"/>
                  <a:gd name="T7" fmla="*/ 138 h 234"/>
                  <a:gd name="T8" fmla="*/ 92 w 98"/>
                  <a:gd name="T9" fmla="*/ 90 h 234"/>
                  <a:gd name="T10" fmla="*/ 98 w 98"/>
                  <a:gd name="T11" fmla="*/ 36 h 234"/>
                  <a:gd name="T12" fmla="*/ 98 w 98"/>
                  <a:gd name="T13" fmla="*/ 0 h 234"/>
                  <a:gd name="T14" fmla="*/ 74 w 98"/>
                  <a:gd name="T15" fmla="*/ 0 h 234"/>
                  <a:gd name="T16" fmla="*/ 74 w 98"/>
                  <a:gd name="T17" fmla="*/ 36 h 234"/>
                  <a:gd name="T18" fmla="*/ 67 w 98"/>
                  <a:gd name="T19" fmla="*/ 90 h 234"/>
                  <a:gd name="T20" fmla="*/ 55 w 98"/>
                  <a:gd name="T21" fmla="*/ 138 h 234"/>
                  <a:gd name="T22" fmla="*/ 31 w 98"/>
                  <a:gd name="T23" fmla="*/ 186 h 234"/>
                  <a:gd name="T24" fmla="*/ 0 w 98"/>
                  <a:gd name="T25" fmla="*/ 234 h 234"/>
                  <a:gd name="T26" fmla="*/ 0 w 98"/>
                  <a:gd name="T27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77C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" name="Freeform 33"/>
              <p:cNvSpPr>
                <a:spLocks noChangeArrowheads="1"/>
              </p:cNvSpPr>
              <p:nvPr/>
            </p:nvSpPr>
            <p:spPr bwMode="auto">
              <a:xfrm>
                <a:off x="1958" y="4049"/>
                <a:ext cx="529" cy="706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0 0 0"/>
                  <a:gd name="G9" fmla="+- 18 0 0"/>
                  <a:gd name="G10" fmla="+- 1 0 0"/>
                  <a:gd name="G11" fmla="+- 1 0 0"/>
                  <a:gd name="G12" fmla="+- 1 0 0"/>
                  <a:gd name="G13" fmla="+- 1 0 0"/>
                  <a:gd name="G14" fmla="*/ 1 16385 2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*/ 1 48365 11520"/>
                  <a:gd name="G23" fmla="*/ G22 1 180"/>
                  <a:gd name="G24" fmla="*/ 0 1 G23"/>
                  <a:gd name="G25" fmla="+- 65189 0 0"/>
                  <a:gd name="G26" fmla="+- 65286 0 0"/>
                  <a:gd name="G27" fmla="+- 65381 0 0"/>
                  <a:gd name="G28" fmla="+- 65496 0 0"/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rgbClr val="0088E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82" name="Group 34"/>
            <p:cNvGrpSpPr>
              <a:grpSpLocks/>
            </p:cNvGrpSpPr>
            <p:nvPr/>
          </p:nvGrpSpPr>
          <p:grpSpPr bwMode="auto">
            <a:xfrm>
              <a:off x="4550" y="3704"/>
              <a:ext cx="1488" cy="904"/>
              <a:chOff x="4550" y="3704"/>
              <a:chExt cx="1488" cy="904"/>
            </a:xfrm>
          </p:grpSpPr>
          <p:sp>
            <p:nvSpPr>
              <p:cNvPr id="2083" name="Freeform 35"/>
              <p:cNvSpPr>
                <a:spLocks noChangeArrowheads="1"/>
              </p:cNvSpPr>
              <p:nvPr/>
            </p:nvSpPr>
            <p:spPr bwMode="auto">
              <a:xfrm>
                <a:off x="4630" y="3750"/>
                <a:ext cx="1323" cy="804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0 0 0"/>
                  <a:gd name="G5" fmla="+- 12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623 0 0"/>
                  <a:gd name="T0" fmla="*/ 437 256 1"/>
                  <a:gd name="T1" fmla="*/ 0 256 1"/>
                  <a:gd name="G12" fmla="+- 0 T0 T1"/>
                  <a:gd name="G13" fmla="cos 55245 G12"/>
                  <a:gd name="T2" fmla="*/ 437 256 1"/>
                  <a:gd name="T3" fmla="*/ 0 256 1"/>
                  <a:gd name="G14" fmla="+- 0 T2 T3"/>
                  <a:gd name="G15" fmla="sin 55925 G14"/>
                  <a:gd name="G16" fmla="+- G13 G15 0"/>
                  <a:gd name="G17" fmla="+- G16 10800 0"/>
                  <a:gd name="G18" fmla="+- 1 0 0"/>
                  <a:gd name="G19" fmla="+- 1 0 0"/>
                  <a:gd name="T4" fmla="*/ 162 256 1"/>
                  <a:gd name="T5" fmla="*/ 0 256 1"/>
                  <a:gd name="G20" fmla="+- 0 T4 T5"/>
                  <a:gd name="G21" fmla="cos 54958 G20"/>
                  <a:gd name="T6" fmla="*/ 162 256 1"/>
                  <a:gd name="T7" fmla="*/ 0 256 1"/>
                  <a:gd name="G22" fmla="+- 0 T6 T7"/>
                  <a:gd name="G23" fmla="sin 55836 G22"/>
                  <a:gd name="G24" fmla="+- G21 G23 0"/>
                  <a:gd name="G25" fmla="+- G24 10800 0"/>
                  <a:gd name="G26" fmla="+- 108 0 0"/>
                  <a:gd name="G27" fmla="+- 1 0 0"/>
                  <a:gd name="G28" fmla="+- 1 0 0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+- 1 0 0"/>
                  <a:gd name="G48" fmla="+- 1 0 0"/>
                  <a:gd name="G49" fmla="+- 1 0 0"/>
                  <a:gd name="G50" fmla="+- 1 0 0"/>
                  <a:gd name="G51" fmla="+- 1 0 0"/>
                  <a:gd name="G52" fmla="+- 1 0 0"/>
                  <a:gd name="G53" fmla="+- 1 0 0"/>
                  <a:gd name="G54" fmla="+- 1 0 0"/>
                  <a:gd name="G55" fmla="+- 1 0 0"/>
                  <a:gd name="G56" fmla="+- 1 0 0"/>
                  <a:gd name="G57" fmla="+- 16384 0 0"/>
                  <a:gd name="G58" fmla="+- 1 0 0"/>
                  <a:gd name="G59" fmla="+- 1 0 0"/>
                  <a:gd name="G60" fmla="+- 1 0 0"/>
                  <a:gd name="G61" fmla="+- 1 0 0"/>
                  <a:gd name="G62" fmla="+- 1 0 0"/>
                  <a:gd name="G63" fmla="+- 1 0 0"/>
                  <a:gd name="G64" fmla="+- 1 0 0"/>
                  <a:gd name="G65" fmla="+- 1 0 0"/>
                  <a:gd name="G66" fmla="*/ 1 29003 51712"/>
                  <a:gd name="G67" fmla="+- 1 0 0"/>
                  <a:gd name="G68" fmla="+- 65279 0 0"/>
                  <a:gd name="G69" fmla="+- 65495 0 0"/>
                  <a:gd name="G70" fmla="+- 150 0 0"/>
                  <a:gd name="G71" fmla="+- 294 0 0"/>
                  <a:gd name="G72" fmla="+- 354 0 0"/>
                  <a:gd name="G73" fmla="+- 336 0 0"/>
                  <a:gd name="G74" fmla="+- 306 0 0"/>
                  <a:gd name="G75" fmla="+- 187 0 0"/>
                  <a:gd name="G76" fmla="+- 2 0 0"/>
                  <a:gd name="G77" fmla="+- 65323 0 0"/>
                  <a:gd name="G78" fmla="+- 65107 0 0"/>
                  <a:gd name="G79" fmla="+- 64916 0 0"/>
                  <a:gd name="G80" fmla="+- 64772 0 0"/>
                  <a:gd name="G81" fmla="+- 64713 0 0"/>
                  <a:gd name="G82" fmla="+- 64730 0 0"/>
                  <a:gd name="G83" fmla="+- 64760 0 0"/>
                  <a:gd name="T8" fmla="*/ 484 w 1201"/>
                  <a:gd name="T9" fmla="*/ 6 h 731"/>
                  <a:gd name="T10" fmla="*/ 263 w 1201"/>
                  <a:gd name="T11" fmla="*/ 60 h 731"/>
                  <a:gd name="T12" fmla="*/ 101 w 1201"/>
                  <a:gd name="T13" fmla="*/ 162 h 731"/>
                  <a:gd name="T14" fmla="*/ 12 w 1201"/>
                  <a:gd name="T15" fmla="*/ 294 h 731"/>
                  <a:gd name="T16" fmla="*/ 0 w 1201"/>
                  <a:gd name="T17" fmla="*/ 366 h 731"/>
                  <a:gd name="T18" fmla="*/ 12 w 1201"/>
                  <a:gd name="T19" fmla="*/ 437 h 731"/>
                  <a:gd name="T20" fmla="*/ 101 w 1201"/>
                  <a:gd name="T21" fmla="*/ 569 h 731"/>
                  <a:gd name="T22" fmla="*/ 263 w 1201"/>
                  <a:gd name="T23" fmla="*/ 671 h 731"/>
                  <a:gd name="T24" fmla="*/ 484 w 1201"/>
                  <a:gd name="T25" fmla="*/ 725 h 731"/>
                  <a:gd name="T26" fmla="*/ 723 w 1201"/>
                  <a:gd name="T27" fmla="*/ 725 h 731"/>
                  <a:gd name="T28" fmla="*/ 938 w 1201"/>
                  <a:gd name="T29" fmla="*/ 671 h 731"/>
                  <a:gd name="T30" fmla="*/ 1100 w 1201"/>
                  <a:gd name="T31" fmla="*/ 569 h 731"/>
                  <a:gd name="T32" fmla="*/ 1189 w 1201"/>
                  <a:gd name="T33" fmla="*/ 437 h 731"/>
                  <a:gd name="T34" fmla="*/ 1201 w 1201"/>
                  <a:gd name="T35" fmla="*/ 366 h 731"/>
                  <a:gd name="T36" fmla="*/ 1189 w 1201"/>
                  <a:gd name="T37" fmla="*/ 294 h 731"/>
                  <a:gd name="T38" fmla="*/ 1100 w 1201"/>
                  <a:gd name="T39" fmla="*/ 162 h 731"/>
                  <a:gd name="T40" fmla="*/ 938 w 1201"/>
                  <a:gd name="T41" fmla="*/ 60 h 731"/>
                  <a:gd name="T42" fmla="*/ 723 w 1201"/>
                  <a:gd name="T43" fmla="*/ 6 h 731"/>
                  <a:gd name="T44" fmla="*/ 604 w 1201"/>
                  <a:gd name="T45" fmla="*/ 0 h 731"/>
                  <a:gd name="T46" fmla="*/ 490 w 1201"/>
                  <a:gd name="T47" fmla="*/ 701 h 731"/>
                  <a:gd name="T48" fmla="*/ 287 w 1201"/>
                  <a:gd name="T49" fmla="*/ 647 h 731"/>
                  <a:gd name="T50" fmla="*/ 131 w 1201"/>
                  <a:gd name="T51" fmla="*/ 557 h 731"/>
                  <a:gd name="T52" fmla="*/ 48 w 1201"/>
                  <a:gd name="T53" fmla="*/ 437 h 731"/>
                  <a:gd name="T54" fmla="*/ 36 w 1201"/>
                  <a:gd name="T55" fmla="*/ 366 h 731"/>
                  <a:gd name="T56" fmla="*/ 48 w 1201"/>
                  <a:gd name="T57" fmla="*/ 300 h 731"/>
                  <a:gd name="T58" fmla="*/ 131 w 1201"/>
                  <a:gd name="T59" fmla="*/ 174 h 731"/>
                  <a:gd name="T60" fmla="*/ 287 w 1201"/>
                  <a:gd name="T61" fmla="*/ 84 h 731"/>
                  <a:gd name="T62" fmla="*/ 490 w 1201"/>
                  <a:gd name="T63" fmla="*/ 30 h 731"/>
                  <a:gd name="T64" fmla="*/ 717 w 1201"/>
                  <a:gd name="T65" fmla="*/ 30 h 731"/>
                  <a:gd name="T66" fmla="*/ 920 w 1201"/>
                  <a:gd name="T67" fmla="*/ 84 h 731"/>
                  <a:gd name="T68" fmla="*/ 1070 w 1201"/>
                  <a:gd name="T69" fmla="*/ 174 h 731"/>
                  <a:gd name="T70" fmla="*/ 1153 w 1201"/>
                  <a:gd name="T71" fmla="*/ 300 h 731"/>
                  <a:gd name="T72" fmla="*/ 1153 w 1201"/>
                  <a:gd name="T73" fmla="*/ 437 h 731"/>
                  <a:gd name="T74" fmla="*/ 1070 w 1201"/>
                  <a:gd name="T75" fmla="*/ 557 h 731"/>
                  <a:gd name="T76" fmla="*/ 920 w 1201"/>
                  <a:gd name="T77" fmla="*/ 647 h 731"/>
                  <a:gd name="T78" fmla="*/ 717 w 1201"/>
                  <a:gd name="T79" fmla="*/ 701 h 731"/>
                  <a:gd name="T80" fmla="*/ 604 w 1201"/>
                  <a:gd name="T81" fmla="*/ 707 h 731"/>
                </a:gdLst>
                <a:ahLst/>
                <a:cxnLst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88CE5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4" name="Freeform 36"/>
              <p:cNvSpPr>
                <a:spLocks noChangeArrowheads="1"/>
              </p:cNvSpPr>
              <p:nvPr/>
            </p:nvSpPr>
            <p:spPr bwMode="auto">
              <a:xfrm>
                <a:off x="4550" y="3710"/>
                <a:ext cx="599" cy="812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330 0 0"/>
                  <a:gd name="G9" fmla="+- 18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*/ 1 2543 44192"/>
                  <a:gd name="G28" fmla="+- 1 0 0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T0" fmla="*/ 24 w 544"/>
                  <a:gd name="T1" fmla="*/ 402 h 737"/>
                  <a:gd name="T2" fmla="*/ 36 w 544"/>
                  <a:gd name="T3" fmla="*/ 330 h 737"/>
                  <a:gd name="T4" fmla="*/ 66 w 544"/>
                  <a:gd name="T5" fmla="*/ 264 h 737"/>
                  <a:gd name="T6" fmla="*/ 108 w 544"/>
                  <a:gd name="T7" fmla="*/ 204 h 737"/>
                  <a:gd name="T8" fmla="*/ 173 w 544"/>
                  <a:gd name="T9" fmla="*/ 150 h 737"/>
                  <a:gd name="T10" fmla="*/ 251 w 544"/>
                  <a:gd name="T11" fmla="*/ 102 h 737"/>
                  <a:gd name="T12" fmla="*/ 335 w 544"/>
                  <a:gd name="T13" fmla="*/ 60 h 737"/>
                  <a:gd name="T14" fmla="*/ 436 w 544"/>
                  <a:gd name="T15" fmla="*/ 30 h 737"/>
                  <a:gd name="T16" fmla="*/ 544 w 544"/>
                  <a:gd name="T17" fmla="*/ 12 h 737"/>
                  <a:gd name="T18" fmla="*/ 544 w 544"/>
                  <a:gd name="T19" fmla="*/ 0 h 737"/>
                  <a:gd name="T20" fmla="*/ 430 w 544"/>
                  <a:gd name="T21" fmla="*/ 18 h 737"/>
                  <a:gd name="T22" fmla="*/ 329 w 544"/>
                  <a:gd name="T23" fmla="*/ 48 h 737"/>
                  <a:gd name="T24" fmla="*/ 233 w 544"/>
                  <a:gd name="T25" fmla="*/ 90 h 737"/>
                  <a:gd name="T26" fmla="*/ 155 w 544"/>
                  <a:gd name="T27" fmla="*/ 138 h 737"/>
                  <a:gd name="T28" fmla="*/ 90 w 544"/>
                  <a:gd name="T29" fmla="*/ 198 h 737"/>
                  <a:gd name="T30" fmla="*/ 42 w 544"/>
                  <a:gd name="T31" fmla="*/ 258 h 737"/>
                  <a:gd name="T32" fmla="*/ 12 w 544"/>
                  <a:gd name="T33" fmla="*/ 330 h 737"/>
                  <a:gd name="T34" fmla="*/ 0 w 544"/>
                  <a:gd name="T35" fmla="*/ 402 h 737"/>
                  <a:gd name="T36" fmla="*/ 6 w 544"/>
                  <a:gd name="T37" fmla="*/ 455 h 737"/>
                  <a:gd name="T38" fmla="*/ 18 w 544"/>
                  <a:gd name="T39" fmla="*/ 503 h 737"/>
                  <a:gd name="T40" fmla="*/ 42 w 544"/>
                  <a:gd name="T41" fmla="*/ 545 h 737"/>
                  <a:gd name="T42" fmla="*/ 78 w 544"/>
                  <a:gd name="T43" fmla="*/ 593 h 737"/>
                  <a:gd name="T44" fmla="*/ 114 w 544"/>
                  <a:gd name="T45" fmla="*/ 635 h 737"/>
                  <a:gd name="T46" fmla="*/ 161 w 544"/>
                  <a:gd name="T47" fmla="*/ 671 h 737"/>
                  <a:gd name="T48" fmla="*/ 221 w 544"/>
                  <a:gd name="T49" fmla="*/ 707 h 737"/>
                  <a:gd name="T50" fmla="*/ 281 w 544"/>
                  <a:gd name="T51" fmla="*/ 737 h 737"/>
                  <a:gd name="T52" fmla="*/ 323 w 544"/>
                  <a:gd name="T53" fmla="*/ 737 h 737"/>
                  <a:gd name="T54" fmla="*/ 257 w 544"/>
                  <a:gd name="T55" fmla="*/ 707 h 737"/>
                  <a:gd name="T56" fmla="*/ 203 w 544"/>
                  <a:gd name="T57" fmla="*/ 671 h 737"/>
                  <a:gd name="T58" fmla="*/ 149 w 544"/>
                  <a:gd name="T59" fmla="*/ 635 h 737"/>
                  <a:gd name="T60" fmla="*/ 108 w 544"/>
                  <a:gd name="T61" fmla="*/ 593 h 737"/>
                  <a:gd name="T62" fmla="*/ 72 w 544"/>
                  <a:gd name="T63" fmla="*/ 551 h 737"/>
                  <a:gd name="T64" fmla="*/ 48 w 544"/>
                  <a:gd name="T65" fmla="*/ 503 h 737"/>
                  <a:gd name="T66" fmla="*/ 30 w 544"/>
                  <a:gd name="T67" fmla="*/ 455 h 737"/>
                  <a:gd name="T68" fmla="*/ 24 w 544"/>
                  <a:gd name="T69" fmla="*/ 402 h 737"/>
                  <a:gd name="T70" fmla="*/ 24 w 544"/>
                  <a:gd name="T71" fmla="*/ 402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88CE5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5" name="Freeform 37"/>
              <p:cNvSpPr>
                <a:spLocks noChangeArrowheads="1"/>
              </p:cNvSpPr>
              <p:nvPr/>
            </p:nvSpPr>
            <p:spPr bwMode="auto">
              <a:xfrm>
                <a:off x="5282" y="3704"/>
                <a:ext cx="670" cy="277"/>
              </a:xfrm>
              <a:custGeom>
                <a:avLst/>
                <a:gdLst>
                  <a:gd name="G0" fmla="*/ 1 3117 25856"/>
                  <a:gd name="G1" fmla="+- 1 0 0"/>
                  <a:gd name="G2" fmla="+- 1 0 0"/>
                  <a:gd name="G3" fmla="*/ 1 723 2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0 0 0"/>
                  <a:gd name="G10" fmla="+- 6 0 0"/>
                  <a:gd name="G11" fmla="*/ 1 33545 5760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*/ 1 2543 44192"/>
                  <a:gd name="G19" fmla="+- 1 0 0"/>
                  <a:gd name="G20" fmla="+- 0 0 0"/>
                  <a:gd name="G21" fmla="+- 1 0 0"/>
                  <a:gd name="G22" fmla="+- 1 0 0"/>
                  <a:gd name="G23" fmla="+- 1 0 0"/>
                  <a:gd name="T0" fmla="*/ 12 w 609"/>
                  <a:gd name="T1" fmla="*/ 12 h 252"/>
                  <a:gd name="T2" fmla="*/ 113 w 609"/>
                  <a:gd name="T3" fmla="*/ 18 h 252"/>
                  <a:gd name="T4" fmla="*/ 203 w 609"/>
                  <a:gd name="T5" fmla="*/ 30 h 252"/>
                  <a:gd name="T6" fmla="*/ 292 w 609"/>
                  <a:gd name="T7" fmla="*/ 48 h 252"/>
                  <a:gd name="T8" fmla="*/ 376 w 609"/>
                  <a:gd name="T9" fmla="*/ 78 h 252"/>
                  <a:gd name="T10" fmla="*/ 448 w 609"/>
                  <a:gd name="T11" fmla="*/ 114 h 252"/>
                  <a:gd name="T12" fmla="*/ 514 w 609"/>
                  <a:gd name="T13" fmla="*/ 156 h 252"/>
                  <a:gd name="T14" fmla="*/ 567 w 609"/>
                  <a:gd name="T15" fmla="*/ 198 h 252"/>
                  <a:gd name="T16" fmla="*/ 609 w 609"/>
                  <a:gd name="T17" fmla="*/ 252 h 252"/>
                  <a:gd name="T18" fmla="*/ 609 w 609"/>
                  <a:gd name="T19" fmla="*/ 216 h 252"/>
                  <a:gd name="T20" fmla="*/ 561 w 609"/>
                  <a:gd name="T21" fmla="*/ 168 h 252"/>
                  <a:gd name="T22" fmla="*/ 502 w 609"/>
                  <a:gd name="T23" fmla="*/ 126 h 252"/>
                  <a:gd name="T24" fmla="*/ 436 w 609"/>
                  <a:gd name="T25" fmla="*/ 90 h 252"/>
                  <a:gd name="T26" fmla="*/ 364 w 609"/>
                  <a:gd name="T27" fmla="*/ 60 h 252"/>
                  <a:gd name="T28" fmla="*/ 286 w 609"/>
                  <a:gd name="T29" fmla="*/ 36 h 252"/>
                  <a:gd name="T30" fmla="*/ 197 w 609"/>
                  <a:gd name="T31" fmla="*/ 18 h 252"/>
                  <a:gd name="T32" fmla="*/ 107 w 609"/>
                  <a:gd name="T33" fmla="*/ 6 h 252"/>
                  <a:gd name="T34" fmla="*/ 12 w 609"/>
                  <a:gd name="T35" fmla="*/ 0 h 252"/>
                  <a:gd name="T36" fmla="*/ 6 w 609"/>
                  <a:gd name="T37" fmla="*/ 0 h 252"/>
                  <a:gd name="T38" fmla="*/ 0 w 609"/>
                  <a:gd name="T39" fmla="*/ 0 h 252"/>
                  <a:gd name="T40" fmla="*/ 0 w 609"/>
                  <a:gd name="T41" fmla="*/ 12 h 252"/>
                  <a:gd name="T42" fmla="*/ 6 w 609"/>
                  <a:gd name="T43" fmla="*/ 12 h 252"/>
                  <a:gd name="T44" fmla="*/ 12 w 609"/>
                  <a:gd name="T45" fmla="*/ 12 h 252"/>
                  <a:gd name="T46" fmla="*/ 12 w 609"/>
                  <a:gd name="T47" fmla="*/ 1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F8FE6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6" name="Freeform 38"/>
              <p:cNvSpPr>
                <a:spLocks noChangeArrowheads="1"/>
              </p:cNvSpPr>
              <p:nvPr/>
            </p:nvSpPr>
            <p:spPr bwMode="auto">
              <a:xfrm>
                <a:off x="5783" y="4417"/>
                <a:ext cx="79" cy="58"/>
              </a:xfrm>
              <a:custGeom>
                <a:avLst/>
                <a:gdLst>
                  <a:gd name="G0" fmla="+- 1 0 0"/>
                  <a:gd name="G1" fmla="+- 36 0 0"/>
                  <a:gd name="G2" fmla="+- 1 0 0"/>
                  <a:gd name="G3" fmla="+- 1 0 0"/>
                  <a:gd name="G4" fmla="+- 1 0 0"/>
                  <a:gd name="G5" fmla="*/ 1 16385 2"/>
                  <a:gd name="G6" fmla="+- 1 0 0"/>
                  <a:gd name="G7" fmla="*/ 1 29003 51712"/>
                  <a:gd name="T0" fmla="*/ 8 256 1"/>
                  <a:gd name="T1" fmla="*/ 0 256 1"/>
                  <a:gd name="G8" fmla="+- 0 T0 T1"/>
                  <a:gd name="G9" fmla="sin 12 G8"/>
                  <a:gd name="T2" fmla="*/ 72 w 72"/>
                  <a:gd name="T3" fmla="*/ 0 h 54"/>
                  <a:gd name="T4" fmla="*/ 36 w 72"/>
                  <a:gd name="T5" fmla="*/ 30 h 54"/>
                  <a:gd name="T6" fmla="*/ 0 w 72"/>
                  <a:gd name="T7" fmla="*/ 54 h 54"/>
                  <a:gd name="T8" fmla="*/ 36 w 72"/>
                  <a:gd name="T9" fmla="*/ 54 h 54"/>
                  <a:gd name="T10" fmla="*/ 54 w 72"/>
                  <a:gd name="T11" fmla="*/ 42 h 54"/>
                  <a:gd name="T12" fmla="*/ 72 w 72"/>
                  <a:gd name="T13" fmla="*/ 24 h 54"/>
                  <a:gd name="T14" fmla="*/ 72 w 72"/>
                  <a:gd name="T15" fmla="*/ 24 h 54"/>
                  <a:gd name="T16" fmla="*/ 72 w 72"/>
                  <a:gd name="T17" fmla="*/ 0 h 54"/>
                  <a:gd name="T18" fmla="*/ 72 w 72"/>
                  <a:gd name="T19" fmla="*/ 0 h 54"/>
                </a:gdLst>
                <a:ahLst/>
                <a:cxnLst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7" name="Freeform 39"/>
              <p:cNvSpPr>
                <a:spLocks noChangeArrowheads="1"/>
              </p:cNvSpPr>
              <p:nvPr/>
            </p:nvSpPr>
            <p:spPr bwMode="auto">
              <a:xfrm>
                <a:off x="4966" y="4490"/>
                <a:ext cx="776" cy="118"/>
              </a:xfrm>
              <a:custGeom>
                <a:avLst/>
                <a:gdLst>
                  <a:gd name="G0" fmla="+- 1 0 0"/>
                  <a:gd name="G1" fmla="+- 1 0 0"/>
                  <a:gd name="G2" fmla="+- 113 0 0"/>
                  <a:gd name="G3" fmla="+- 1 0 0"/>
                  <a:gd name="G4" fmla="+- 1 0 0"/>
                  <a:gd name="G5" fmla="+- 1 0 0"/>
                  <a:gd name="G6" fmla="+- 1 0 0"/>
                  <a:gd name="G7" fmla="*/ 1 22079 25856"/>
                  <a:gd name="G8" fmla="*/ 1 48365 11520"/>
                  <a:gd name="G9" fmla="*/ G8 1 180"/>
                  <a:gd name="G10" fmla="*/ G7 1 G9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*/ 1 3641 10"/>
                  <a:gd name="G18" fmla="+- 1 0 0"/>
                  <a:gd name="G19" fmla="+- 1 0 0"/>
                  <a:gd name="G20" fmla="+- 1 0 0"/>
                  <a:gd name="T0" fmla="*/ 299 w 705"/>
                  <a:gd name="T1" fmla="*/ 90 h 108"/>
                  <a:gd name="T2" fmla="*/ 221 w 705"/>
                  <a:gd name="T3" fmla="*/ 90 h 108"/>
                  <a:gd name="T4" fmla="*/ 143 w 705"/>
                  <a:gd name="T5" fmla="*/ 78 h 108"/>
                  <a:gd name="T6" fmla="*/ 0 w 705"/>
                  <a:gd name="T7" fmla="*/ 48 h 108"/>
                  <a:gd name="T8" fmla="*/ 0 w 705"/>
                  <a:gd name="T9" fmla="*/ 66 h 108"/>
                  <a:gd name="T10" fmla="*/ 143 w 705"/>
                  <a:gd name="T11" fmla="*/ 96 h 108"/>
                  <a:gd name="T12" fmla="*/ 221 w 705"/>
                  <a:gd name="T13" fmla="*/ 108 h 108"/>
                  <a:gd name="T14" fmla="*/ 299 w 705"/>
                  <a:gd name="T15" fmla="*/ 108 h 108"/>
                  <a:gd name="T16" fmla="*/ 412 w 705"/>
                  <a:gd name="T17" fmla="*/ 102 h 108"/>
                  <a:gd name="T18" fmla="*/ 520 w 705"/>
                  <a:gd name="T19" fmla="*/ 84 h 108"/>
                  <a:gd name="T20" fmla="*/ 615 w 705"/>
                  <a:gd name="T21" fmla="*/ 60 h 108"/>
                  <a:gd name="T22" fmla="*/ 705 w 705"/>
                  <a:gd name="T23" fmla="*/ 24 h 108"/>
                  <a:gd name="T24" fmla="*/ 705 w 705"/>
                  <a:gd name="T25" fmla="*/ 0 h 108"/>
                  <a:gd name="T26" fmla="*/ 615 w 705"/>
                  <a:gd name="T27" fmla="*/ 42 h 108"/>
                  <a:gd name="T28" fmla="*/ 520 w 705"/>
                  <a:gd name="T29" fmla="*/ 66 h 108"/>
                  <a:gd name="T30" fmla="*/ 412 w 705"/>
                  <a:gd name="T31" fmla="*/ 84 h 108"/>
                  <a:gd name="T32" fmla="*/ 299 w 705"/>
                  <a:gd name="T33" fmla="*/ 90 h 108"/>
                  <a:gd name="T34" fmla="*/ 299 w 705"/>
                  <a:gd name="T35" fmla="*/ 9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8" name="Freeform 40"/>
              <p:cNvSpPr>
                <a:spLocks noChangeArrowheads="1"/>
              </p:cNvSpPr>
              <p:nvPr/>
            </p:nvSpPr>
            <p:spPr bwMode="auto">
              <a:xfrm>
                <a:off x="5882" y="4028"/>
                <a:ext cx="157" cy="375"/>
              </a:xfrm>
              <a:custGeom>
                <a:avLst/>
                <a:gdLst>
                  <a:gd name="G0" fmla="+- 1 0 0"/>
                  <a:gd name="G1" fmla="+- 1 0 0"/>
                  <a:gd name="G2" fmla="+- 29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*/ 1 2543 44192"/>
                  <a:gd name="G13" fmla="+- 1 0 0"/>
                  <a:gd name="G14" fmla="+- 1 0 0"/>
                  <a:gd name="G15" fmla="+- 1 0 0"/>
                  <a:gd name="T0" fmla="*/ 119 w 143"/>
                  <a:gd name="T1" fmla="*/ 114 h 341"/>
                  <a:gd name="T2" fmla="*/ 113 w 143"/>
                  <a:gd name="T3" fmla="*/ 173 h 341"/>
                  <a:gd name="T4" fmla="*/ 89 w 143"/>
                  <a:gd name="T5" fmla="*/ 239 h 341"/>
                  <a:gd name="T6" fmla="*/ 47 w 143"/>
                  <a:gd name="T7" fmla="*/ 293 h 341"/>
                  <a:gd name="T8" fmla="*/ 0 w 143"/>
                  <a:gd name="T9" fmla="*/ 341 h 341"/>
                  <a:gd name="T10" fmla="*/ 29 w 143"/>
                  <a:gd name="T11" fmla="*/ 341 h 341"/>
                  <a:gd name="T12" fmla="*/ 77 w 143"/>
                  <a:gd name="T13" fmla="*/ 287 h 341"/>
                  <a:gd name="T14" fmla="*/ 113 w 143"/>
                  <a:gd name="T15" fmla="*/ 233 h 341"/>
                  <a:gd name="T16" fmla="*/ 137 w 143"/>
                  <a:gd name="T17" fmla="*/ 173 h 341"/>
                  <a:gd name="T18" fmla="*/ 143 w 143"/>
                  <a:gd name="T19" fmla="*/ 114 h 341"/>
                  <a:gd name="T20" fmla="*/ 137 w 143"/>
                  <a:gd name="T21" fmla="*/ 60 h 341"/>
                  <a:gd name="T22" fmla="*/ 119 w 143"/>
                  <a:gd name="T23" fmla="*/ 0 h 341"/>
                  <a:gd name="T24" fmla="*/ 89 w 143"/>
                  <a:gd name="T25" fmla="*/ 0 h 341"/>
                  <a:gd name="T26" fmla="*/ 113 w 143"/>
                  <a:gd name="T27" fmla="*/ 60 h 341"/>
                  <a:gd name="T28" fmla="*/ 119 w 143"/>
                  <a:gd name="T29" fmla="*/ 114 h 341"/>
                  <a:gd name="T30" fmla="*/ 119 w 143"/>
                  <a:gd name="T31" fmla="*/ 11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" name="Freeform 41"/>
              <p:cNvSpPr>
                <a:spLocks noChangeArrowheads="1"/>
              </p:cNvSpPr>
              <p:nvPr/>
            </p:nvSpPr>
            <p:spPr bwMode="auto">
              <a:xfrm>
                <a:off x="5579" y="3995"/>
                <a:ext cx="90" cy="98"/>
              </a:xfrm>
              <a:custGeom>
                <a:avLst/>
                <a:gdLst>
                  <a:gd name="G0" fmla="+- 1 0 0"/>
                  <a:gd name="G1" fmla="+- 1 0 0"/>
                  <a:gd name="G2" fmla="+- 18 0 0"/>
                  <a:gd name="G3" fmla="+- 1 0 0"/>
                  <a:gd name="G4" fmla="+- 1 0 0"/>
                  <a:gd name="G5" fmla="*/ 1 16385 2"/>
                  <a:gd name="G6" fmla="+- 1 0 0"/>
                  <a:gd name="G7" fmla="*/ 1 29003 51712"/>
                  <a:gd name="T0" fmla="*/ 8 256 1"/>
                  <a:gd name="T1" fmla="*/ 0 256 1"/>
                  <a:gd name="G8" fmla="+- 0 T0 T1"/>
                  <a:gd name="G9" fmla="sin 12 G8"/>
                  <a:gd name="T2" fmla="*/ 59 w 83"/>
                  <a:gd name="T3" fmla="*/ 90 h 90"/>
                  <a:gd name="T4" fmla="*/ 83 w 83"/>
                  <a:gd name="T5" fmla="*/ 84 h 90"/>
                  <a:gd name="T6" fmla="*/ 71 w 83"/>
                  <a:gd name="T7" fmla="*/ 60 h 90"/>
                  <a:gd name="T8" fmla="*/ 53 w 83"/>
                  <a:gd name="T9" fmla="*/ 42 h 90"/>
                  <a:gd name="T10" fmla="*/ 6 w 83"/>
                  <a:gd name="T11" fmla="*/ 0 h 90"/>
                  <a:gd name="T12" fmla="*/ 0 w 83"/>
                  <a:gd name="T13" fmla="*/ 18 h 90"/>
                  <a:gd name="T14" fmla="*/ 35 w 83"/>
                  <a:gd name="T15" fmla="*/ 48 h 90"/>
                  <a:gd name="T16" fmla="*/ 59 w 83"/>
                  <a:gd name="T17" fmla="*/ 90 h 90"/>
                  <a:gd name="T18" fmla="*/ 59 w 83"/>
                  <a:gd name="T19" fmla="*/ 90 h 90"/>
                </a:gdLst>
                <a:ahLst/>
                <a:cxnLst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0" name="Freeform 42"/>
              <p:cNvSpPr>
                <a:spLocks noChangeArrowheads="1"/>
              </p:cNvSpPr>
              <p:nvPr/>
            </p:nvSpPr>
            <p:spPr bwMode="auto">
              <a:xfrm>
                <a:off x="4900" y="3915"/>
                <a:ext cx="789" cy="474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65501 0 0"/>
                  <a:gd name="G21" fmla="+- 1 0 0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1 0 0"/>
                  <a:gd name="G28" fmla="+- 1 0 0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*/ 1 40050 25"/>
                  <a:gd name="G48" fmla="+- 1 0 0"/>
                  <a:gd name="G49" fmla="+- 1 0 0"/>
                  <a:gd name="G50" fmla="+- 0 0 0"/>
                  <a:gd name="G51" fmla="+- 1 0 0"/>
                  <a:gd name="G52" fmla="+- 1 0 0"/>
                  <a:gd name="G53" fmla="+- 1 0 0"/>
                  <a:gd name="G54" fmla="+- 1 0 0"/>
                  <a:gd name="G55" fmla="+- 1 0 0"/>
                  <a:gd name="G56" fmla="+- 1 0 0"/>
                  <a:gd name="G57" fmla="+- 1 0 0"/>
                  <a:gd name="G58" fmla="+- 1 0 0"/>
                  <a:gd name="G59" fmla="+- 1 0 0"/>
                  <a:gd name="G60" fmla="+- 1 0 0"/>
                  <a:gd name="G61" fmla="+- 1 0 0"/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rgbClr val="0088E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1" name="Freeform 43"/>
              <p:cNvSpPr>
                <a:spLocks noChangeArrowheads="1"/>
              </p:cNvSpPr>
              <p:nvPr/>
            </p:nvSpPr>
            <p:spPr bwMode="auto">
              <a:xfrm>
                <a:off x="4794" y="3869"/>
                <a:ext cx="1001" cy="587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0 0 0"/>
                  <a:gd name="G17" fmla="*/ 1 18633 41248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T0" fmla="*/ 258 256 1"/>
                  <a:gd name="T1" fmla="*/ 0 256 1"/>
                  <a:gd name="G24" fmla="+- 0 T0 T1"/>
                  <a:gd name="G25" fmla="cos 55047 G24"/>
                  <a:gd name="T2" fmla="*/ 258 256 1"/>
                  <a:gd name="T3" fmla="*/ 0 256 1"/>
                  <a:gd name="G26" fmla="+- 0 T2 T3"/>
                  <a:gd name="G27" fmla="sin 55645 G26"/>
                  <a:gd name="G28" fmla="+- G25 G27 0"/>
                  <a:gd name="G29" fmla="+- G28 10800 0"/>
                  <a:gd name="G30" fmla="+- 1 0 0"/>
                  <a:gd name="G31" fmla="+- 1 0 0"/>
                  <a:gd name="G32" fmla="*/ 1 26263 19264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+- 1 0 0"/>
                  <a:gd name="G48" fmla="+- 1 0 0"/>
                  <a:gd name="G49" fmla="*/ 1 61017 100"/>
                  <a:gd name="G50" fmla="+- 1 0 0"/>
                  <a:gd name="G51" fmla="+- 616 0 0"/>
                  <a:gd name="G52" fmla="+- 1 0 0"/>
                  <a:gd name="G53" fmla="+- 1 0 0"/>
                  <a:gd name="G54" fmla="+- 1 0 0"/>
                  <a:gd name="G55" fmla="+- 1 0 0"/>
                  <a:gd name="G56" fmla="+- 1 0 0"/>
                  <a:gd name="G57" fmla="+- 1 0 0"/>
                  <a:gd name="G58" fmla="+- 1 0 0"/>
                  <a:gd name="G59" fmla="*/ 1 873 2"/>
                  <a:gd name="G60" fmla="+- 1 0 0"/>
                  <a:gd name="G61" fmla="+- 1 0 0"/>
                  <a:gd name="G62" fmla="+- 1 0 0"/>
                  <a:gd name="T4" fmla="*/ 616 w 909"/>
                  <a:gd name="T5" fmla="*/ 0 h 533"/>
                  <a:gd name="T6" fmla="*/ 616 w 909"/>
                  <a:gd name="T7" fmla="*/ 18 h 533"/>
                  <a:gd name="T8" fmla="*/ 724 w 909"/>
                  <a:gd name="T9" fmla="*/ 60 h 533"/>
                  <a:gd name="T10" fmla="*/ 765 w 909"/>
                  <a:gd name="T11" fmla="*/ 84 h 533"/>
                  <a:gd name="T12" fmla="*/ 807 w 909"/>
                  <a:gd name="T13" fmla="*/ 114 h 533"/>
                  <a:gd name="T14" fmla="*/ 837 w 909"/>
                  <a:gd name="T15" fmla="*/ 144 h 533"/>
                  <a:gd name="T16" fmla="*/ 861 w 909"/>
                  <a:gd name="T17" fmla="*/ 180 h 533"/>
                  <a:gd name="T18" fmla="*/ 873 w 909"/>
                  <a:gd name="T19" fmla="*/ 216 h 533"/>
                  <a:gd name="T20" fmla="*/ 879 w 909"/>
                  <a:gd name="T21" fmla="*/ 258 h 533"/>
                  <a:gd name="T22" fmla="*/ 873 w 909"/>
                  <a:gd name="T23" fmla="*/ 311 h 533"/>
                  <a:gd name="T24" fmla="*/ 843 w 909"/>
                  <a:gd name="T25" fmla="*/ 359 h 533"/>
                  <a:gd name="T26" fmla="*/ 807 w 909"/>
                  <a:gd name="T27" fmla="*/ 401 h 533"/>
                  <a:gd name="T28" fmla="*/ 753 w 909"/>
                  <a:gd name="T29" fmla="*/ 443 h 533"/>
                  <a:gd name="T30" fmla="*/ 694 w 909"/>
                  <a:gd name="T31" fmla="*/ 473 h 533"/>
                  <a:gd name="T32" fmla="*/ 622 w 909"/>
                  <a:gd name="T33" fmla="*/ 497 h 533"/>
                  <a:gd name="T34" fmla="*/ 538 w 909"/>
                  <a:gd name="T35" fmla="*/ 509 h 533"/>
                  <a:gd name="T36" fmla="*/ 455 w 909"/>
                  <a:gd name="T37" fmla="*/ 515 h 533"/>
                  <a:gd name="T38" fmla="*/ 371 w 909"/>
                  <a:gd name="T39" fmla="*/ 509 h 533"/>
                  <a:gd name="T40" fmla="*/ 287 w 909"/>
                  <a:gd name="T41" fmla="*/ 497 h 533"/>
                  <a:gd name="T42" fmla="*/ 215 w 909"/>
                  <a:gd name="T43" fmla="*/ 473 h 533"/>
                  <a:gd name="T44" fmla="*/ 156 w 909"/>
                  <a:gd name="T45" fmla="*/ 443 h 533"/>
                  <a:gd name="T46" fmla="*/ 102 w 909"/>
                  <a:gd name="T47" fmla="*/ 401 h 533"/>
                  <a:gd name="T48" fmla="*/ 66 w 909"/>
                  <a:gd name="T49" fmla="*/ 359 h 533"/>
                  <a:gd name="T50" fmla="*/ 36 w 909"/>
                  <a:gd name="T51" fmla="*/ 311 h 533"/>
                  <a:gd name="T52" fmla="*/ 30 w 909"/>
                  <a:gd name="T53" fmla="*/ 258 h 533"/>
                  <a:gd name="T54" fmla="*/ 36 w 909"/>
                  <a:gd name="T55" fmla="*/ 222 h 533"/>
                  <a:gd name="T56" fmla="*/ 48 w 909"/>
                  <a:gd name="T57" fmla="*/ 186 h 533"/>
                  <a:gd name="T58" fmla="*/ 66 w 909"/>
                  <a:gd name="T59" fmla="*/ 156 h 533"/>
                  <a:gd name="T60" fmla="*/ 90 w 909"/>
                  <a:gd name="T61" fmla="*/ 126 h 533"/>
                  <a:gd name="T62" fmla="*/ 66 w 909"/>
                  <a:gd name="T63" fmla="*/ 114 h 533"/>
                  <a:gd name="T64" fmla="*/ 36 w 909"/>
                  <a:gd name="T65" fmla="*/ 144 h 533"/>
                  <a:gd name="T66" fmla="*/ 18 w 909"/>
                  <a:gd name="T67" fmla="*/ 180 h 533"/>
                  <a:gd name="T68" fmla="*/ 6 w 909"/>
                  <a:gd name="T69" fmla="*/ 216 h 533"/>
                  <a:gd name="T70" fmla="*/ 0 w 909"/>
                  <a:gd name="T71" fmla="*/ 258 h 533"/>
                  <a:gd name="T72" fmla="*/ 12 w 909"/>
                  <a:gd name="T73" fmla="*/ 311 h 533"/>
                  <a:gd name="T74" fmla="*/ 36 w 909"/>
                  <a:gd name="T75" fmla="*/ 365 h 533"/>
                  <a:gd name="T76" fmla="*/ 78 w 909"/>
                  <a:gd name="T77" fmla="*/ 413 h 533"/>
                  <a:gd name="T78" fmla="*/ 132 w 909"/>
                  <a:gd name="T79" fmla="*/ 449 h 533"/>
                  <a:gd name="T80" fmla="*/ 203 w 909"/>
                  <a:gd name="T81" fmla="*/ 485 h 533"/>
                  <a:gd name="T82" fmla="*/ 275 w 909"/>
                  <a:gd name="T83" fmla="*/ 509 h 533"/>
                  <a:gd name="T84" fmla="*/ 365 w 909"/>
                  <a:gd name="T85" fmla="*/ 527 h 533"/>
                  <a:gd name="T86" fmla="*/ 455 w 909"/>
                  <a:gd name="T87" fmla="*/ 533 h 533"/>
                  <a:gd name="T88" fmla="*/ 544 w 909"/>
                  <a:gd name="T89" fmla="*/ 527 h 533"/>
                  <a:gd name="T90" fmla="*/ 634 w 909"/>
                  <a:gd name="T91" fmla="*/ 509 h 533"/>
                  <a:gd name="T92" fmla="*/ 712 w 909"/>
                  <a:gd name="T93" fmla="*/ 485 h 533"/>
                  <a:gd name="T94" fmla="*/ 777 w 909"/>
                  <a:gd name="T95" fmla="*/ 449 h 533"/>
                  <a:gd name="T96" fmla="*/ 831 w 909"/>
                  <a:gd name="T97" fmla="*/ 413 h 533"/>
                  <a:gd name="T98" fmla="*/ 873 w 909"/>
                  <a:gd name="T99" fmla="*/ 365 h 533"/>
                  <a:gd name="T100" fmla="*/ 897 w 909"/>
                  <a:gd name="T101" fmla="*/ 311 h 533"/>
                  <a:gd name="T102" fmla="*/ 909 w 909"/>
                  <a:gd name="T103" fmla="*/ 258 h 533"/>
                  <a:gd name="T104" fmla="*/ 903 w 909"/>
                  <a:gd name="T105" fmla="*/ 216 h 533"/>
                  <a:gd name="T106" fmla="*/ 885 w 909"/>
                  <a:gd name="T107" fmla="*/ 174 h 533"/>
                  <a:gd name="T108" fmla="*/ 861 w 909"/>
                  <a:gd name="T109" fmla="*/ 132 h 533"/>
                  <a:gd name="T110" fmla="*/ 825 w 909"/>
                  <a:gd name="T111" fmla="*/ 102 h 533"/>
                  <a:gd name="T112" fmla="*/ 783 w 909"/>
                  <a:gd name="T113" fmla="*/ 66 h 533"/>
                  <a:gd name="T114" fmla="*/ 735 w 909"/>
                  <a:gd name="T115" fmla="*/ 42 h 533"/>
                  <a:gd name="T116" fmla="*/ 616 w 909"/>
                  <a:gd name="T117" fmla="*/ 0 h 533"/>
                  <a:gd name="T118" fmla="*/ 616 w 909"/>
                  <a:gd name="T119" fmla="*/ 0 h 53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88CE5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2" name="Freeform 44"/>
              <p:cNvSpPr>
                <a:spLocks noChangeArrowheads="1"/>
              </p:cNvSpPr>
              <p:nvPr/>
            </p:nvSpPr>
            <p:spPr bwMode="auto">
              <a:xfrm>
                <a:off x="5031" y="3849"/>
                <a:ext cx="402" cy="72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65512 0 0"/>
                  <a:gd name="G5" fmla="+- 1 0 0"/>
                  <a:gd name="G6" fmla="+- 1 0 0"/>
                  <a:gd name="G7" fmla="+- 1 0 0"/>
                  <a:gd name="G8" fmla="*/ 1 16385 2"/>
                  <a:gd name="G9" fmla="+- 1 0 0"/>
                  <a:gd name="G10" fmla="+- 1 0 0"/>
                  <a:gd name="G11" fmla="+- 1 0 0"/>
                  <a:gd name="G12" fmla="+- 1 0 0"/>
                  <a:gd name="G13" fmla="*/ 1 48365 11520"/>
                  <a:gd name="G14" fmla="*/ G13 1 180"/>
                  <a:gd name="G15" fmla="*/ 0 1 G14"/>
                  <a:gd name="G16" fmla="+- 275 0 0"/>
                  <a:gd name="T0" fmla="*/ 240 w 365"/>
                  <a:gd name="T1" fmla="*/ 18 h 66"/>
                  <a:gd name="T2" fmla="*/ 299 w 365"/>
                  <a:gd name="T3" fmla="*/ 24 h 66"/>
                  <a:gd name="T4" fmla="*/ 359 w 365"/>
                  <a:gd name="T5" fmla="*/ 30 h 66"/>
                  <a:gd name="T6" fmla="*/ 365 w 365"/>
                  <a:gd name="T7" fmla="*/ 12 h 66"/>
                  <a:gd name="T8" fmla="*/ 305 w 365"/>
                  <a:gd name="T9" fmla="*/ 6 h 66"/>
                  <a:gd name="T10" fmla="*/ 240 w 365"/>
                  <a:gd name="T11" fmla="*/ 0 h 66"/>
                  <a:gd name="T12" fmla="*/ 174 w 365"/>
                  <a:gd name="T13" fmla="*/ 6 h 66"/>
                  <a:gd name="T14" fmla="*/ 114 w 365"/>
                  <a:gd name="T15" fmla="*/ 12 h 66"/>
                  <a:gd name="T16" fmla="*/ 0 w 365"/>
                  <a:gd name="T17" fmla="*/ 42 h 66"/>
                  <a:gd name="T18" fmla="*/ 0 w 365"/>
                  <a:gd name="T19" fmla="*/ 66 h 66"/>
                  <a:gd name="T20" fmla="*/ 54 w 365"/>
                  <a:gd name="T21" fmla="*/ 48 h 66"/>
                  <a:gd name="T22" fmla="*/ 114 w 365"/>
                  <a:gd name="T23" fmla="*/ 30 h 66"/>
                  <a:gd name="T24" fmla="*/ 174 w 365"/>
                  <a:gd name="T25" fmla="*/ 24 h 66"/>
                  <a:gd name="T26" fmla="*/ 240 w 365"/>
                  <a:gd name="T27" fmla="*/ 18 h 66"/>
                  <a:gd name="T28" fmla="*/ 240 w 365"/>
                  <a:gd name="T29" fmla="*/ 1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88CE5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3" name="Freeform 45"/>
              <p:cNvSpPr>
                <a:spLocks noChangeArrowheads="1"/>
              </p:cNvSpPr>
              <p:nvPr/>
            </p:nvSpPr>
            <p:spPr bwMode="auto">
              <a:xfrm>
                <a:off x="4920" y="3922"/>
                <a:ext cx="72" cy="52"/>
              </a:xfrm>
              <a:custGeom>
                <a:avLst/>
                <a:gdLst>
                  <a:gd name="G0" fmla="+- 1 0 0"/>
                  <a:gd name="G1" fmla="+- 1 0 0"/>
                  <a:gd name="G2" fmla="*/ 1 18279 9632"/>
                  <a:gd name="G3" fmla="+- 1 0 0"/>
                  <a:gd name="T0" fmla="*/ 2 256 1"/>
                  <a:gd name="T1" fmla="*/ 0 256 1"/>
                  <a:gd name="G4" fmla="+- 0 T0 T1"/>
                  <a:gd name="G5" fmla="cos 12 G4"/>
                  <a:gd name="G6" fmla="+- 1 0 0"/>
                  <a:gd name="G7" fmla="*/ 1 2543 44192"/>
                  <a:gd name="G8" fmla="+- 1 0 0"/>
                  <a:gd name="T2" fmla="*/ 66 w 66"/>
                  <a:gd name="T3" fmla="*/ 18 h 48"/>
                  <a:gd name="T4" fmla="*/ 48 w 66"/>
                  <a:gd name="T5" fmla="*/ 0 h 48"/>
                  <a:gd name="T6" fmla="*/ 24 w 66"/>
                  <a:gd name="T7" fmla="*/ 12 h 48"/>
                  <a:gd name="T8" fmla="*/ 0 w 66"/>
                  <a:gd name="T9" fmla="*/ 30 h 48"/>
                  <a:gd name="T10" fmla="*/ 12 w 66"/>
                  <a:gd name="T11" fmla="*/ 48 h 48"/>
                  <a:gd name="T12" fmla="*/ 42 w 66"/>
                  <a:gd name="T13" fmla="*/ 30 h 48"/>
                  <a:gd name="T14" fmla="*/ 66 w 66"/>
                  <a:gd name="T15" fmla="*/ 18 h 48"/>
                  <a:gd name="T16" fmla="*/ 66 w 66"/>
                  <a:gd name="T17" fmla="*/ 18 h 48"/>
                </a:gdLst>
                <a:ahLst/>
                <a:cxnLst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88CE5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4" name="Oval 46"/>
              <p:cNvSpPr>
                <a:spLocks noChangeArrowheads="1"/>
              </p:cNvSpPr>
              <p:nvPr/>
            </p:nvSpPr>
            <p:spPr bwMode="auto">
              <a:xfrm>
                <a:off x="5011" y="3977"/>
                <a:ext cx="570" cy="351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5" name="Oval 47"/>
              <p:cNvSpPr>
                <a:spLocks noChangeArrowheads="1"/>
              </p:cNvSpPr>
              <p:nvPr/>
            </p:nvSpPr>
            <p:spPr bwMode="auto">
              <a:xfrm>
                <a:off x="5047" y="4001"/>
                <a:ext cx="490" cy="298"/>
              </a:xfrm>
              <a:prstGeom prst="ellipse">
                <a:avLst/>
              </a:prstGeom>
              <a:gradFill rotWithShape="0">
                <a:gsLst>
                  <a:gs pos="0">
                    <a:srgbClr val="088CE5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6" name="Oval 48"/>
              <p:cNvSpPr>
                <a:spLocks noChangeArrowheads="1"/>
              </p:cNvSpPr>
              <p:nvPr/>
            </p:nvSpPr>
            <p:spPr bwMode="auto">
              <a:xfrm>
                <a:off x="5082" y="4023"/>
                <a:ext cx="424" cy="256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7" name="Oval 49"/>
              <p:cNvSpPr>
                <a:spLocks noChangeArrowheads="1"/>
              </p:cNvSpPr>
              <p:nvPr/>
            </p:nvSpPr>
            <p:spPr bwMode="auto">
              <a:xfrm>
                <a:off x="5130" y="4054"/>
                <a:ext cx="327" cy="194"/>
              </a:xfrm>
              <a:prstGeom prst="ellipse">
                <a:avLst/>
              </a:prstGeom>
              <a:gradFill rotWithShape="0">
                <a:gsLst>
                  <a:gs pos="0">
                    <a:srgbClr val="0080D7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8" name="Oval 50"/>
              <p:cNvSpPr>
                <a:spLocks noChangeArrowheads="1"/>
              </p:cNvSpPr>
              <p:nvPr/>
            </p:nvSpPr>
            <p:spPr bwMode="auto">
              <a:xfrm>
                <a:off x="5170" y="4076"/>
                <a:ext cx="244" cy="152"/>
              </a:xfrm>
              <a:prstGeom prst="ellipse">
                <a:avLst/>
              </a:prstGeom>
              <a:gradFill rotWithShape="0">
                <a:gsLst>
                  <a:gs pos="0">
                    <a:srgbClr val="0088E4"/>
                  </a:gs>
                  <a:gs pos="100000">
                    <a:srgbClr val="0080D7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" name="Oval 51"/>
              <p:cNvSpPr>
                <a:spLocks noChangeArrowheads="1"/>
              </p:cNvSpPr>
              <p:nvPr/>
            </p:nvSpPr>
            <p:spPr bwMode="auto">
              <a:xfrm>
                <a:off x="5223" y="4110"/>
                <a:ext cx="138" cy="88"/>
              </a:xfrm>
              <a:prstGeom prst="ellipse">
                <a:avLst/>
              </a:prstGeom>
              <a:gradFill rotWithShape="0">
                <a:gsLst>
                  <a:gs pos="0">
                    <a:srgbClr val="0084DD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0" name="Group 52"/>
            <p:cNvGrpSpPr>
              <a:grpSpLocks/>
            </p:cNvGrpSpPr>
            <p:nvPr/>
          </p:nvGrpSpPr>
          <p:grpSpPr bwMode="auto">
            <a:xfrm>
              <a:off x="5820" y="3334"/>
              <a:ext cx="468" cy="283"/>
              <a:chOff x="5820" y="3334"/>
              <a:chExt cx="468" cy="283"/>
            </a:xfrm>
          </p:grpSpPr>
          <p:sp>
            <p:nvSpPr>
              <p:cNvPr id="2101" name="Freeform 53"/>
              <p:cNvSpPr>
                <a:spLocks noChangeArrowheads="1"/>
              </p:cNvSpPr>
              <p:nvPr/>
            </p:nvSpPr>
            <p:spPr bwMode="auto">
              <a:xfrm>
                <a:off x="5820" y="3512"/>
                <a:ext cx="421" cy="105"/>
              </a:xfrm>
              <a:custGeom>
                <a:avLst/>
                <a:gdLst>
                  <a:gd name="G0" fmla="+- 1 0 0"/>
                  <a:gd name="G1" fmla="+- 1 0 0"/>
                  <a:gd name="G2" fmla="+- 6 0 0"/>
                  <a:gd name="G3" fmla="+- 1 0 0"/>
                  <a:gd name="G4" fmla="+- 1 0 0"/>
                  <a:gd name="G5" fmla="*/ 1 49985 16960"/>
                  <a:gd name="G6" fmla="+- 1 0 0"/>
                  <a:gd name="G7" fmla="+- 1 0 0"/>
                  <a:gd name="G8" fmla="+- 1 0 0"/>
                  <a:gd name="G9" fmla="+- 1 0 0"/>
                  <a:gd name="G10" fmla="*/ 1 16385 2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*/ 1 48365 11520"/>
                  <a:gd name="G17" fmla="*/ G16 1 180"/>
                  <a:gd name="G18" fmla="*/ 0 1 G17"/>
                  <a:gd name="G19" fmla="+- 53 0 0"/>
                  <a:gd name="G20" fmla="+- 17 0 0"/>
                  <a:gd name="T0" fmla="*/ 214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4 w 382"/>
                  <a:gd name="T19" fmla="*/ 96 h 96"/>
                  <a:gd name="T20" fmla="*/ 268 w 382"/>
                  <a:gd name="T21" fmla="*/ 90 h 96"/>
                  <a:gd name="T22" fmla="*/ 316 w 382"/>
                  <a:gd name="T23" fmla="*/ 84 h 96"/>
                  <a:gd name="T24" fmla="*/ 357 w 382"/>
                  <a:gd name="T25" fmla="*/ 66 h 96"/>
                  <a:gd name="T26" fmla="*/ 387 w 382"/>
                  <a:gd name="T27" fmla="*/ 42 h 96"/>
                  <a:gd name="T28" fmla="*/ 381 w 382"/>
                  <a:gd name="T29" fmla="*/ 42 h 96"/>
                  <a:gd name="T30" fmla="*/ 351 w 382"/>
                  <a:gd name="T31" fmla="*/ 66 h 96"/>
                  <a:gd name="T32" fmla="*/ 310 w 382"/>
                  <a:gd name="T33" fmla="*/ 78 h 96"/>
                  <a:gd name="T34" fmla="*/ 268 w 382"/>
                  <a:gd name="T35" fmla="*/ 90 h 96"/>
                  <a:gd name="T36" fmla="*/ 214 w 382"/>
                  <a:gd name="T37" fmla="*/ 96 h 96"/>
                  <a:gd name="T38" fmla="*/ 214 w 382"/>
                  <a:gd name="T3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8A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2" name="Freeform 54"/>
              <p:cNvSpPr>
                <a:spLocks noChangeArrowheads="1"/>
              </p:cNvSpPr>
              <p:nvPr/>
            </p:nvSpPr>
            <p:spPr bwMode="auto">
              <a:xfrm>
                <a:off x="5859" y="3334"/>
                <a:ext cx="283" cy="58"/>
              </a:xfrm>
              <a:custGeom>
                <a:avLst/>
                <a:gdLst>
                  <a:gd name="G0" fmla="+- 1 0 0"/>
                  <a:gd name="G1" fmla="+- 132 0 0"/>
                  <a:gd name="G2" fmla="+- 1 0 0"/>
                  <a:gd name="G3" fmla="+- 1 0 0"/>
                  <a:gd name="G4" fmla="+- 1 0 0"/>
                  <a:gd name="G5" fmla="+- 36 0 0"/>
                  <a:gd name="G6" fmla="+- 1 0 0"/>
                  <a:gd name="G7" fmla="+- 1 0 0"/>
                  <a:gd name="G8" fmla="*/ 1 16385 2"/>
                  <a:gd name="G9" fmla="+- 1 0 0"/>
                  <a:gd name="G10" fmla="+- 1 0 0"/>
                  <a:gd name="G11" fmla="+- 1 0 0"/>
                  <a:gd name="G12" fmla="+- 1 0 0"/>
                  <a:gd name="G13" fmla="*/ 1 48365 11520"/>
                  <a:gd name="G14" fmla="*/ G13 1 180"/>
                  <a:gd name="G15" fmla="*/ 0 1 G14"/>
                  <a:gd name="G16" fmla="+- 210 0 0"/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8A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3" name="Freeform 55"/>
              <p:cNvSpPr>
                <a:spLocks noChangeArrowheads="1"/>
              </p:cNvSpPr>
              <p:nvPr/>
            </p:nvSpPr>
            <p:spPr bwMode="auto">
              <a:xfrm>
                <a:off x="6223" y="3380"/>
                <a:ext cx="65" cy="171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6 0 0"/>
                  <a:gd name="G6" fmla="+- 1 0 0"/>
                  <a:gd name="G7" fmla="+- 1 0 0"/>
                  <a:gd name="G8" fmla="*/ 1 16385 2"/>
                  <a:gd name="G9" fmla="+- 1 0 0"/>
                  <a:gd name="G10" fmla="+- 1 0 0"/>
                  <a:gd name="G11" fmla="+- 1 0 0"/>
                  <a:gd name="G12" fmla="+- 1 0 0"/>
                  <a:gd name="G13" fmla="*/ 1 48365 11520"/>
                  <a:gd name="G14" fmla="*/ G13 1 180"/>
                  <a:gd name="G15" fmla="*/ 0 1 G14"/>
                  <a:gd name="G16" fmla="+- 65458 0 0"/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8A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4" name="Freeform 56"/>
              <p:cNvSpPr>
                <a:spLocks noChangeArrowheads="1"/>
              </p:cNvSpPr>
              <p:nvPr/>
            </p:nvSpPr>
            <p:spPr bwMode="auto">
              <a:xfrm>
                <a:off x="5925" y="3578"/>
                <a:ext cx="211" cy="19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*/ 1 16385 2"/>
                  <a:gd name="G7" fmla="+- 1 0 0"/>
                  <a:gd name="G8" fmla="+- 1 0 0"/>
                  <a:gd name="G9" fmla="+- 1 0 0"/>
                  <a:gd name="G10" fmla="*/ 1 48365 11520"/>
                  <a:gd name="G11" fmla="*/ G10 1 180"/>
                  <a:gd name="G12" fmla="*/ 0 1 G11"/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8A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5" name="Freeform 57"/>
              <p:cNvSpPr>
                <a:spLocks noChangeArrowheads="1"/>
              </p:cNvSpPr>
              <p:nvPr/>
            </p:nvSpPr>
            <p:spPr bwMode="auto">
              <a:xfrm>
                <a:off x="5847" y="3353"/>
                <a:ext cx="177" cy="204"/>
              </a:xfrm>
              <a:custGeom>
                <a:avLst/>
                <a:gdLst>
                  <a:gd name="G0" fmla="*/ 1 50587 57600"/>
                  <a:gd name="G1" fmla="+- 1 0 0"/>
                  <a:gd name="G2" fmla="+- 1 0 0"/>
                  <a:gd name="G3" fmla="+- 1 0 0"/>
                  <a:gd name="G4" fmla="+- 1 0 0"/>
                  <a:gd name="G5" fmla="+- 90 0 0"/>
                  <a:gd name="G6" fmla="*/ 1 5545 1152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*/ 1 2543 44192"/>
                  <a:gd name="G16" fmla="+- 1 0 0"/>
                  <a:gd name="G17" fmla="+- 0 0 0"/>
                  <a:gd name="G18" fmla="+- 1 0 0"/>
                  <a:gd name="G19" fmla="+- 1 0 0"/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8AE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6" name="Freeform 58"/>
              <p:cNvSpPr>
                <a:spLocks noChangeArrowheads="1"/>
              </p:cNvSpPr>
              <p:nvPr/>
            </p:nvSpPr>
            <p:spPr bwMode="auto">
              <a:xfrm>
                <a:off x="6051" y="3353"/>
                <a:ext cx="204" cy="231"/>
              </a:xfrm>
              <a:custGeom>
                <a:avLst/>
                <a:gdLst>
                  <a:gd name="G0" fmla="+- 60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65530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*/ 1 51883 10"/>
                  <a:gd name="G18" fmla="+- 1 0 0"/>
                  <a:gd name="G19" fmla="+- 0 0 0"/>
                  <a:gd name="G20" fmla="+- 0 0 0"/>
                  <a:gd name="G21" fmla="+- 1 0 0"/>
                  <a:gd name="T0" fmla="*/ 0 w 185"/>
                  <a:gd name="T1" fmla="*/ 6 h 210"/>
                  <a:gd name="T2" fmla="*/ 66 w 185"/>
                  <a:gd name="T3" fmla="*/ 12 h 210"/>
                  <a:gd name="T4" fmla="*/ 124 w 185"/>
                  <a:gd name="T5" fmla="*/ 36 h 210"/>
                  <a:gd name="T6" fmla="*/ 160 w 185"/>
                  <a:gd name="T7" fmla="*/ 72 h 210"/>
                  <a:gd name="T8" fmla="*/ 166 w 185"/>
                  <a:gd name="T9" fmla="*/ 90 h 210"/>
                  <a:gd name="T10" fmla="*/ 172 w 185"/>
                  <a:gd name="T11" fmla="*/ 114 h 210"/>
                  <a:gd name="T12" fmla="*/ 166 w 185"/>
                  <a:gd name="T13" fmla="*/ 138 h 210"/>
                  <a:gd name="T14" fmla="*/ 154 w 185"/>
                  <a:gd name="T15" fmla="*/ 162 h 210"/>
                  <a:gd name="T16" fmla="*/ 124 w 185"/>
                  <a:gd name="T17" fmla="*/ 180 h 210"/>
                  <a:gd name="T18" fmla="*/ 90 w 185"/>
                  <a:gd name="T19" fmla="*/ 198 h 210"/>
                  <a:gd name="T20" fmla="*/ 101 w 185"/>
                  <a:gd name="T21" fmla="*/ 210 h 210"/>
                  <a:gd name="T22" fmla="*/ 136 w 185"/>
                  <a:gd name="T23" fmla="*/ 192 h 210"/>
                  <a:gd name="T24" fmla="*/ 166 w 185"/>
                  <a:gd name="T25" fmla="*/ 168 h 210"/>
                  <a:gd name="T26" fmla="*/ 184 w 185"/>
                  <a:gd name="T27" fmla="*/ 144 h 210"/>
                  <a:gd name="T28" fmla="*/ 190 w 185"/>
                  <a:gd name="T29" fmla="*/ 114 h 210"/>
                  <a:gd name="T30" fmla="*/ 184 w 185"/>
                  <a:gd name="T31" fmla="*/ 90 h 210"/>
                  <a:gd name="T32" fmla="*/ 178 w 185"/>
                  <a:gd name="T33" fmla="*/ 66 h 210"/>
                  <a:gd name="T34" fmla="*/ 160 w 185"/>
                  <a:gd name="T35" fmla="*/ 48 h 210"/>
                  <a:gd name="T36" fmla="*/ 136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8AE"/>
                  </a:gs>
                  <a:gs pos="100000">
                    <a:srgbClr val="0088E4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7" name="Freeform 59"/>
              <p:cNvSpPr>
                <a:spLocks noChangeArrowheads="1"/>
              </p:cNvSpPr>
              <p:nvPr/>
            </p:nvSpPr>
            <p:spPr bwMode="auto">
              <a:xfrm>
                <a:off x="5892" y="3371"/>
                <a:ext cx="328" cy="204"/>
              </a:xfrm>
              <a:custGeom>
                <a:avLst/>
                <a:gdLst>
                  <a:gd name="G0" fmla="+- 1 0 0"/>
                  <a:gd name="G1" fmla="+- 1 0 0"/>
                  <a:gd name="G2" fmla="+- 0 0 0"/>
                  <a:gd name="G3" fmla="+- 12 0 0"/>
                  <a:gd name="G4" fmla="+- 1 0 0"/>
                  <a:gd name="G5" fmla="+- 1 0 0"/>
                  <a:gd name="G6" fmla="*/ 1 62677 16960"/>
                  <a:gd name="G7" fmla="+- 1 0 0"/>
                  <a:gd name="G8" fmla="+- 1 0 0"/>
                  <a:gd name="G9" fmla="+- 1045 0 0"/>
                  <a:gd name="G10" fmla="+- 1 0 0"/>
                  <a:gd name="G11" fmla="+- 1 0 0"/>
                  <a:gd name="G12" fmla="+- 1 0 0"/>
                  <a:gd name="G13" fmla="+- 12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1 0 0"/>
                  <a:gd name="G28" fmla="+- 1 0 0"/>
                  <a:gd name="G29" fmla="+- 1 0 0"/>
                  <a:gd name="G30" fmla="+- 1 0 0"/>
                  <a:gd name="G31" fmla="+- 1 0 0"/>
                  <a:gd name="G32" fmla="*/ 1 29003 51712"/>
                  <a:gd name="G33" fmla="+- 1 0 0"/>
                  <a:gd name="G34" fmla="+- 65446 0 0"/>
                  <a:gd name="G35" fmla="+- 65500 0 0"/>
                  <a:gd name="G36" fmla="+- 18 0 0"/>
                  <a:gd name="G37" fmla="+- 48 0 0"/>
                  <a:gd name="G38" fmla="+- 72 0 0"/>
                  <a:gd name="G39" fmla="+- 84 0 0"/>
                  <a:gd name="G40" fmla="+- 96 0 0"/>
                  <a:gd name="G41" fmla="+- 84 0 0"/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8E4"/>
                  </a:gs>
                  <a:gs pos="100000">
                    <a:srgbClr val="0068A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08" name="Group 60"/>
              <p:cNvGrpSpPr>
                <a:grpSpLocks/>
              </p:cNvGrpSpPr>
              <p:nvPr/>
            </p:nvGrpSpPr>
            <p:grpSpPr bwMode="auto">
              <a:xfrm>
                <a:off x="5932" y="3401"/>
                <a:ext cx="249" cy="145"/>
                <a:chOff x="5932" y="3401"/>
                <a:chExt cx="249" cy="145"/>
              </a:xfrm>
            </p:grpSpPr>
            <p:sp>
              <p:nvSpPr>
                <p:cNvPr id="2109" name="Oval 61"/>
                <p:cNvSpPr>
                  <a:spLocks noChangeArrowheads="1"/>
                </p:cNvSpPr>
                <p:nvPr/>
              </p:nvSpPr>
              <p:spPr bwMode="auto">
                <a:xfrm>
                  <a:off x="5932" y="3401"/>
                  <a:ext cx="249" cy="14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68AE"/>
                    </a:gs>
                    <a:gs pos="100000">
                      <a:srgbClr val="0088E4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0" name="Oval 62"/>
                <p:cNvSpPr>
                  <a:spLocks noChangeArrowheads="1"/>
                </p:cNvSpPr>
                <p:nvPr/>
              </p:nvSpPr>
              <p:spPr bwMode="auto">
                <a:xfrm>
                  <a:off x="5956" y="3416"/>
                  <a:ext cx="199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88E4"/>
                    </a:gs>
                    <a:gs pos="100000">
                      <a:srgbClr val="0068AE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1" name="Oval 63"/>
                <p:cNvSpPr>
                  <a:spLocks noChangeArrowheads="1"/>
                </p:cNvSpPr>
                <p:nvPr/>
              </p:nvSpPr>
              <p:spPr bwMode="auto">
                <a:xfrm>
                  <a:off x="5987" y="3427"/>
                  <a:ext cx="137" cy="89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68AE"/>
                    </a:gs>
                    <a:gs pos="100000">
                      <a:srgbClr val="0088E4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2" name="Oval 64"/>
                <p:cNvSpPr>
                  <a:spLocks noChangeArrowheads="1"/>
                </p:cNvSpPr>
                <p:nvPr/>
              </p:nvSpPr>
              <p:spPr bwMode="auto">
                <a:xfrm>
                  <a:off x="6016" y="3445"/>
                  <a:ext cx="80" cy="5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88E4"/>
                    </a:gs>
                    <a:gs pos="100000">
                      <a:srgbClr val="0068AE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113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6388"/>
            <a:ext cx="9070975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114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3713"/>
            <a:ext cx="9070975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2115" name="Text Box 67"/>
          <p:cNvSpPr txBox="1">
            <a:spLocks noChangeArrowheads="1"/>
          </p:cNvSpPr>
          <p:nvPr/>
        </p:nvSpPr>
        <p:spPr bwMode="auto">
          <a:xfrm>
            <a:off x="503238" y="6888163"/>
            <a:ext cx="23526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6" name="Text Box 68"/>
          <p:cNvSpPr txBox="1">
            <a:spLocks noChangeArrowheads="1"/>
          </p:cNvSpPr>
          <p:nvPr/>
        </p:nvSpPr>
        <p:spPr bwMode="auto">
          <a:xfrm>
            <a:off x="3443288" y="6888163"/>
            <a:ext cx="319246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7" name="Rectangle 69"/>
          <p:cNvSpPr>
            <a:spLocks noGrp="1" noChangeArrowheads="1"/>
          </p:cNvSpPr>
          <p:nvPr>
            <p:ph type="sldNum"/>
          </p:nvPr>
        </p:nvSpPr>
        <p:spPr bwMode="auto">
          <a:xfrm>
            <a:off x="7223125" y="6888163"/>
            <a:ext cx="235108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179CACAA-83C7-46E9-804A-6113E8488B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 kern="1200">
          <a:solidFill>
            <a:srgbClr val="CCECFF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300">
          <a:solidFill>
            <a:srgbClr val="CCECFF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8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1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7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5.wmf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wmf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74613"/>
            <a:ext cx="9072562" cy="1719262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Triangulation Using</a:t>
            </a:r>
            <a:br>
              <a:rPr lang="en-US" altLang="en-US"/>
            </a:br>
            <a:r>
              <a:rPr lang="en-US" altLang="en-US"/>
              <a:t>Computer Vision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39763" y="1736725"/>
            <a:ext cx="9070975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 algn="ctr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/>
              <a:t>Cot5930: Introduction to Robotics</a:t>
            </a:r>
          </a:p>
          <a:p>
            <a:pPr marL="0" indent="0" algn="ctr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/>
              <a:t>Dr. Ravi Shankar</a:t>
            </a:r>
          </a:p>
          <a:p>
            <a:pPr marL="0" indent="0" algn="ctr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3200"/>
          </a:p>
          <a:p>
            <a:pPr marL="0" indent="0" algn="ctr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/>
              <a:t>By</a:t>
            </a:r>
          </a:p>
          <a:p>
            <a:pPr marL="0" indent="0" algn="ctr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3200"/>
          </a:p>
          <a:p>
            <a:pPr marL="0" indent="0" algn="ctr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/>
              <a:t>Huajin Ariel Qu &amp; Charles Perry Weinthal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78115"/>
            <a:ext cx="8953500" cy="2025322"/>
          </a:xfrm>
        </p:spPr>
        <p:txBody>
          <a:bodyPr/>
          <a:lstStyle/>
          <a:p>
            <a:r>
              <a:rPr lang="en-US" sz="5400" dirty="0" smtClean="0"/>
              <a:t>Error Analysis</a:t>
            </a:r>
            <a:br>
              <a:rPr lang="en-US" sz="5400" dirty="0" smtClean="0"/>
            </a:br>
            <a:r>
              <a:rPr lang="en-US" sz="5400" dirty="0" smtClean="0"/>
              <a:t> &amp; Confidence in the Data </a:t>
            </a:r>
            <a:r>
              <a:rPr lang="en-US" sz="4800" dirty="0" smtClean="0"/>
              <a:t>Using </a:t>
            </a:r>
            <a:r>
              <a:rPr lang="en-US" sz="4800" dirty="0" err="1" smtClean="0"/>
              <a:t>MathLab</a:t>
            </a:r>
            <a:r>
              <a:rPr lang="en-US" sz="4800" dirty="0" smtClean="0"/>
              <a:t>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81801"/>
              </p:ext>
            </p:extLst>
          </p:nvPr>
        </p:nvGraphicFramePr>
        <p:xfrm>
          <a:off x="821652" y="2449509"/>
          <a:ext cx="8246820" cy="4987928"/>
        </p:xfrm>
        <a:graphic>
          <a:graphicData uri="http://schemas.openxmlformats.org/drawingml/2006/table">
            <a:tbl>
              <a:tblPr/>
              <a:tblGrid>
                <a:gridCol w="1649364"/>
                <a:gridCol w="1649364"/>
                <a:gridCol w="1649364"/>
                <a:gridCol w="1649364"/>
                <a:gridCol w="1649364"/>
              </a:tblGrid>
              <a:tr h="58192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Actual Robot Location: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x=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y=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581925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Camera Location: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A(-1,-1)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B(-1,9)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C(9,9)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D(9,-1)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33"/>
                    </a:solidFill>
                  </a:tcPr>
                </a:tc>
              </a:tr>
              <a:tr h="581925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Distance to robot: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7.0711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7.0711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7.0711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7.0711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99"/>
                    </a:solidFill>
                  </a:tcPr>
                </a:tc>
              </a:tr>
              <a:tr h="332528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Angle: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1925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Distance with error: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7.1111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7.1111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7.0211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7.0711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1925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Estimated location x: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4.0283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4.0283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4.0354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00"/>
                    </a:solidFill>
                  </a:tcPr>
                </a:tc>
              </a:tr>
              <a:tr h="581925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Estimated location y: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4.0283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3.9717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4.0354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00"/>
                    </a:solidFill>
                  </a:tcPr>
                </a:tc>
              </a:tr>
              <a:tr h="581925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Error Percentage: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0.18%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0.35%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0.53%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0.71%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</a:tr>
              <a:tr h="581925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Averaged Error percent: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0.44%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600" b="1">
                          <a:effectLst/>
                          <a:latin typeface="Calibri" panose="020F0502020204030204" pitchFamily="34" charset="0"/>
                        </a:rPr>
                      </a:b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</a:b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</a:b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2" marR="83132" marT="41566" marB="415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4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3512"/>
            <a:ext cx="10080625" cy="1254125"/>
          </a:xfrm>
        </p:spPr>
        <p:txBody>
          <a:bodyPr/>
          <a:lstStyle/>
          <a:p>
            <a:r>
              <a:rPr lang="en-US" sz="5400" dirty="0" smtClean="0"/>
              <a:t>Optimizing For the Best Results.</a:t>
            </a:r>
            <a:br>
              <a:rPr lang="en-US" sz="5400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" y="1112837"/>
                <a:ext cx="10080625" cy="6629400"/>
              </a:xfrm>
            </p:spPr>
            <p:txBody>
              <a:bodyPr/>
              <a:lstStyle/>
              <a:p>
                <a:pPr algn="ctr"/>
                <a:r>
                  <a:rPr lang="en-US" dirty="0" smtClean="0"/>
                  <a:t>Only a few cameras will be in position to satisfy: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≤180“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:  </a:t>
                </a:r>
                <a:r>
                  <a:rPr lang="en-US" sz="2000" dirty="0" smtClean="0"/>
                  <a:t>&lt; 1% error if 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180"</m:t>
                    </m:r>
                  </m:oMath>
                </a14:m>
                <a:endParaRPr lang="en-US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𝑐𝑎𝑚𝑒𝑟𝑎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±∆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𝐸𝑟𝑟𝑜𝑟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</m:oMath>
                  </m:oMathPara>
                </a14:m>
                <a:endParaRPr lang="en-US" sz="3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𝑐𝑎𝑚𝑒𝑟𝑎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𝐸𝑟𝑟𝑜𝑟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</m:oMath>
                  </m:oMathPara>
                </a14:m>
                <a:endParaRPr lang="en-US" sz="3200" b="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600" b="0" dirty="0" smtClean="0">
                    <a:ea typeface="Cambria Math" panose="02040503050406030204" pitchFamily="18" charset="0"/>
                  </a:rPr>
                  <a:t>For Camera A &amp; C: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6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:  </a:t>
                </a:r>
                <a:r>
                  <a:rPr lang="en-US" sz="1600" b="0" dirty="0" smtClean="0">
                    <a:ea typeface="Cambria Math" panose="02040503050406030204" pitchFamily="18" charset="0"/>
                  </a:rPr>
                  <a:t>For Camera B &amp; D: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endParaRPr lang="en-US" sz="16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𝐸𝑟𝑟𝑜𝑟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𝐸𝑟𝑟𝑜𝑟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𝐸𝑟𝑟𝑜𝑟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𝐸𝑟𝑟𝑜𝑟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𝐸𝑟𝑟𝑜𝑟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𝐸𝑟𝑟𝑜𝑟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𝐸𝑟𝑟𝑜𝑟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m:rPr>
                        <m:nor/>
                      </m:rP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𝐸𝑟𝑟𝑜𝑟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15⁰≤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≤75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⁰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sz="2000" dirty="0" smtClean="0"/>
                  <a:t>Actual errors to be examined in detail later, per Dr. Shankar 15apr2015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112837"/>
                <a:ext cx="10080625" cy="6629400"/>
              </a:xfrm>
              <a:blipFill rotWithShape="0">
                <a:blip r:embed="rId2"/>
                <a:stretch>
                  <a:fillRect t="-1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6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14681"/>
              </p:ext>
            </p:extLst>
          </p:nvPr>
        </p:nvGraphicFramePr>
        <p:xfrm>
          <a:off x="2028017" y="961071"/>
          <a:ext cx="6096000" cy="6096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172" y="-369888"/>
            <a:ext cx="9070975" cy="1254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Proposed Camera View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3497021" y="-4605095"/>
            <a:ext cx="17150866" cy="17074665"/>
            <a:chOff x="-2985038" y="-5095472"/>
            <a:chExt cx="17150866" cy="17074665"/>
          </a:xfrm>
        </p:grpSpPr>
        <p:sp>
          <p:nvSpPr>
            <p:cNvPr id="5" name="Pie 4"/>
            <p:cNvSpPr/>
            <p:nvPr/>
          </p:nvSpPr>
          <p:spPr>
            <a:xfrm rot="840000">
              <a:off x="4301368" y="-4724384"/>
              <a:ext cx="9864460" cy="9376375"/>
            </a:xfrm>
            <a:prstGeom prst="pie">
              <a:avLst>
                <a:gd name="adj1" fmla="val 5245598"/>
                <a:gd name="adj2" fmla="val 940419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 rot="17040000">
              <a:off x="-2934192" y="-4851430"/>
              <a:ext cx="9864460" cy="9376375"/>
            </a:xfrm>
            <a:prstGeom prst="pie">
              <a:avLst>
                <a:gd name="adj1" fmla="val 5245598"/>
                <a:gd name="adj2" fmla="val 940419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 rot="11640000">
              <a:off x="-2985038" y="2384129"/>
              <a:ext cx="9864460" cy="9376375"/>
            </a:xfrm>
            <a:prstGeom prst="pie">
              <a:avLst>
                <a:gd name="adj1" fmla="val 5245598"/>
                <a:gd name="adj2" fmla="val 9404197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Pie 7"/>
            <p:cNvSpPr/>
            <p:nvPr/>
          </p:nvSpPr>
          <p:spPr>
            <a:xfrm rot="6240000">
              <a:off x="4250522" y="2358775"/>
              <a:ext cx="9864460" cy="9376375"/>
            </a:xfrm>
            <a:prstGeom prst="pie">
              <a:avLst>
                <a:gd name="adj1" fmla="val 5245598"/>
                <a:gd name="adj2" fmla="val 9404197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048558" y="935220"/>
            <a:ext cx="52173" cy="61218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9" idx="3"/>
          </p:cNvCxnSpPr>
          <p:nvPr/>
        </p:nvCxnSpPr>
        <p:spPr>
          <a:xfrm>
            <a:off x="2008795" y="3999696"/>
            <a:ext cx="6115222" cy="9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391036"/>
              </p:ext>
            </p:extLst>
          </p:nvPr>
        </p:nvGraphicFramePr>
        <p:xfrm>
          <a:off x="3577417" y="2966877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7417" y="2966877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8289112" y="3846523"/>
                <a:ext cx="391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112" y="3846523"/>
                <a:ext cx="39164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 bwMode="auto">
          <a:xfrm flipV="1">
            <a:off x="1420586" y="4009073"/>
            <a:ext cx="3627972" cy="15916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-100389" y="6191609"/>
                <a:ext cx="1801005" cy="89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A</a:t>
                </a:r>
              </a:p>
              <a:p>
                <a:pPr algn="ctr"/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389" y="6191609"/>
                <a:ext cx="1801005" cy="893834"/>
              </a:xfrm>
              <a:prstGeom prst="rect">
                <a:avLst/>
              </a:prstGeom>
              <a:blipFill rotWithShape="0">
                <a:blip r:embed="rId6"/>
                <a:stretch>
                  <a:fillRect t="-10959" b="-18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-76917" y="594261"/>
                <a:ext cx="1843970" cy="89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B</a:t>
                </a:r>
              </a:p>
              <a:p>
                <a:pPr algn="ctr"/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917" y="594261"/>
                <a:ext cx="1843970" cy="893834"/>
              </a:xfrm>
              <a:prstGeom prst="rect">
                <a:avLst/>
              </a:prstGeom>
              <a:blipFill rotWithShape="0">
                <a:blip r:embed="rId7"/>
                <a:stretch>
                  <a:fillRect t="-10204" b="-17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325319" y="960618"/>
                <a:ext cx="1857233" cy="89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C</a:t>
                </a:r>
              </a:p>
              <a:p>
                <a:pPr algn="ctr"/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319" y="960618"/>
                <a:ext cx="1857233" cy="893834"/>
              </a:xfrm>
              <a:prstGeom prst="rect">
                <a:avLst/>
              </a:prstGeom>
              <a:blipFill rotWithShape="0">
                <a:blip r:embed="rId8"/>
                <a:stretch>
                  <a:fillRect t="-10959" b="-18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154430" y="6107112"/>
                <a:ext cx="2124748" cy="89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D</a:t>
                </a:r>
              </a:p>
              <a:p>
                <a:pPr algn="ctr"/>
                <a:r>
                  <a:rPr lang="en-US" sz="2800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430" y="6107112"/>
                <a:ext cx="2124748" cy="893834"/>
              </a:xfrm>
              <a:prstGeom prst="rect">
                <a:avLst/>
              </a:prstGeom>
              <a:blipFill rotWithShape="0">
                <a:blip r:embed="rId9"/>
                <a:stretch>
                  <a:fillRect t="-10959" b="-18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390"/>
          <p:cNvSpPr txBox="1">
            <a:spLocks noChangeArrowheads="1"/>
          </p:cNvSpPr>
          <p:nvPr/>
        </p:nvSpPr>
        <p:spPr bwMode="auto">
          <a:xfrm>
            <a:off x="11112" y="2230562"/>
            <a:ext cx="1946337" cy="1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altLang="en-US" sz="2000" b="1" dirty="0">
                <a:solidFill>
                  <a:schemeClr val="tx1"/>
                </a:solidFill>
              </a:rPr>
              <a:t>Cameras are</a:t>
            </a:r>
          </a:p>
          <a:p>
            <a:pPr algn="ctr"/>
            <a:r>
              <a:rPr lang="en-US" altLang="en-US" sz="2000" b="1" dirty="0">
                <a:solidFill>
                  <a:schemeClr val="tx1"/>
                </a:solidFill>
              </a:rPr>
              <a:t> located at</a:t>
            </a:r>
          </a:p>
          <a:p>
            <a:pPr algn="ctr"/>
            <a:r>
              <a:rPr lang="en-US" altLang="en-US" sz="2000" b="1" dirty="0">
                <a:solidFill>
                  <a:schemeClr val="tx1"/>
                </a:solidFill>
              </a:rPr>
              <a:t> A, B, C,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D</a:t>
            </a:r>
          </a:p>
          <a:p>
            <a:pPr algn="ctr"/>
            <a:endParaRPr lang="en-US" alt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en-US" sz="2000" b="1" dirty="0" smtClean="0">
                <a:solidFill>
                  <a:schemeClr val="tx1"/>
                </a:solidFill>
              </a:rPr>
              <a:t>Inside the arc is the linear zone.</a:t>
            </a:r>
          </a:p>
          <a:p>
            <a:pPr algn="ctr"/>
            <a:endParaRPr lang="en-US" alt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en-US" sz="2000" b="1" dirty="0" smtClean="0">
                <a:solidFill>
                  <a:schemeClr val="tx1"/>
                </a:solidFill>
              </a:rPr>
              <a:t>The angles are the vision boundaries.</a:t>
            </a:r>
          </a:p>
          <a:p>
            <a:pPr algn="ctr"/>
            <a:r>
              <a:rPr lang="en-US" altLang="en-US" sz="2000" b="1" dirty="0" smtClean="0">
                <a:solidFill>
                  <a:schemeClr val="tx1"/>
                </a:solidFill>
              </a:rPr>
              <a:t>Gap Exaggerated. </a:t>
            </a:r>
            <a:endParaRPr lang="en-US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0"/>
            <a:ext cx="9072562" cy="1719262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Locations, Distances </a:t>
            </a:r>
            <a:br>
              <a:rPr lang="en-US" altLang="en-US" dirty="0"/>
            </a:br>
            <a:r>
              <a:rPr lang="en-US" altLang="en-US" dirty="0"/>
              <a:t>&amp; Vectors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570037"/>
            <a:ext cx="9072562" cy="4989512"/>
          </a:xfrm>
          <a:ln/>
        </p:spPr>
        <p:txBody>
          <a:bodyPr/>
          <a:lstStyle/>
          <a:p>
            <a:pPr marL="341313" indent="-341313">
              <a:buClr>
                <a:srgbClr val="99FF99"/>
              </a:buClr>
              <a:buSzPct val="8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We generated a few test vectors to verify the triangulation code.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7" y="2789237"/>
            <a:ext cx="9858375" cy="47704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20713" y="-274638"/>
            <a:ext cx="9072562" cy="125571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Python Code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8319" y="1493837"/>
            <a:ext cx="9072562" cy="4989513"/>
          </a:xfrm>
          <a:ln/>
        </p:spPr>
        <p:txBody>
          <a:bodyPr lIns="0" tIns="21336" rIns="0" bIns="0"/>
          <a:lstStyle/>
          <a:p>
            <a:pPr marL="341313" indent="-341313">
              <a:lnSpc>
                <a:spcPct val="93000"/>
              </a:lnSpc>
              <a:buClr>
                <a:srgbClr val="99FF99"/>
              </a:buClr>
              <a:buSzPct val="8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The code expects 4 vectors and yields the Cartesian coordinates</a:t>
            </a:r>
            <a:r>
              <a:rPr lang="en-US" altLang="en-US" sz="2400" dirty="0" smtClean="0"/>
              <a:t>:</a:t>
            </a:r>
            <a:endParaRPr lang="en-US" altLang="en-US" sz="2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867025"/>
            <a:ext cx="951230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6388"/>
            <a:ext cx="9072562" cy="1255712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Credits &amp; Acknowledgments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3713"/>
            <a:ext cx="9072562" cy="4989512"/>
          </a:xfrm>
          <a:ln/>
        </p:spPr>
        <p:txBody>
          <a:bodyPr/>
          <a:lstStyle/>
          <a:p>
            <a:pPr marL="457200" indent="-227013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endParaRPr lang="en-US" altLang="en-US" sz="1800"/>
          </a:p>
          <a:p>
            <a:pPr marL="0" inden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endParaRPr lang="en-US" alt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2250" y="2587625"/>
            <a:ext cx="9666288" cy="23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endParaRPr lang="en-US" altLang="en-US">
              <a:solidFill>
                <a:srgbClr val="FFFFFF"/>
              </a:solidFill>
            </a:endParaRPr>
          </a:p>
          <a:p>
            <a:pPr>
              <a:buClrTx/>
              <a:buSz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Photo Credits: </a:t>
            </a:r>
          </a:p>
          <a:p>
            <a:pPr>
              <a:buSzPct val="45000"/>
              <a:buFont typeface="Wingdings" panose="05000000000000000000" pitchFamily="2" charset="2"/>
              <a:buChar char=""/>
            </a:pPr>
            <a:r>
              <a:rPr lang="en-US" altLang="en-US">
                <a:solidFill>
                  <a:srgbClr val="FFFFFF"/>
                </a:solidFill>
              </a:rPr>
              <a:t>Santiago Aguerre  </a:t>
            </a:r>
          </a:p>
          <a:p>
            <a:pPr>
              <a:buSzPct val="45000"/>
              <a:buFont typeface="Wingdings" panose="05000000000000000000" pitchFamily="2" charset="2"/>
              <a:buChar char=""/>
            </a:pPr>
            <a:r>
              <a:rPr lang="en-US" altLang="en-US">
                <a:solidFill>
                  <a:srgbClr val="FFFFFF"/>
                </a:solidFill>
              </a:rPr>
              <a:t>Caio Farias</a:t>
            </a:r>
          </a:p>
          <a:p>
            <a:pPr>
              <a:buSzPct val="45000"/>
              <a:buFont typeface="Wingdings" panose="05000000000000000000" pitchFamily="2" charset="2"/>
              <a:buChar char=""/>
            </a:pPr>
            <a:r>
              <a:rPr lang="en-US" altLang="en-US">
                <a:solidFill>
                  <a:srgbClr val="FFFFFF"/>
                </a:solidFill>
              </a:rPr>
              <a:t>Charles Weinthal</a:t>
            </a:r>
          </a:p>
          <a:p>
            <a:pPr>
              <a:buSzPct val="45000"/>
              <a:buFont typeface="Wingdings" panose="05000000000000000000" pitchFamily="2" charset="2"/>
              <a:buChar char=""/>
            </a:pPr>
            <a:r>
              <a:rPr lang="en-US" altLang="en-US">
                <a:solidFill>
                  <a:srgbClr val="FFFFFF"/>
                </a:solidFill>
              </a:rPr>
              <a:t>Huajin Qu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6388"/>
            <a:ext cx="9072562" cy="1255712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Overview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2152650"/>
            <a:ext cx="9783762" cy="3375025"/>
          </a:xfrm>
          <a:ln/>
        </p:spPr>
        <p:txBody>
          <a:bodyPr lIns="0" tIns="28448" rIns="0" bIns="0"/>
          <a:lstStyle/>
          <a:p>
            <a:pPr marL="0" indent="0">
              <a:lnSpc>
                <a:spcPct val="93000"/>
              </a:lnSpc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altLang="en-US" sz="3600" dirty="0"/>
              <a:t> Four Raspberry Pi have been configured with USB </a:t>
            </a:r>
            <a:r>
              <a:rPr lang="en-US" altLang="en-US" sz="3600" dirty="0" err="1"/>
              <a:t>WebCams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to </a:t>
            </a:r>
            <a:r>
              <a:rPr lang="en-US" altLang="en-US" sz="3600" dirty="0"/>
              <a:t>view the movement grid, these four units then report via </a:t>
            </a:r>
            <a:r>
              <a:rPr lang="en-US" altLang="en-US" sz="3600" dirty="0" err="1" smtClean="0"/>
              <a:t>WiFi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connections to a main computational and control Unit. </a:t>
            </a:r>
            <a:r>
              <a:rPr lang="en-US" altLang="en-US" sz="3600" dirty="0" smtClean="0"/>
              <a:t>The </a:t>
            </a:r>
            <a:r>
              <a:rPr lang="en-US" altLang="en-US" sz="3600" dirty="0"/>
              <a:t>main unit will then compute the distance using triangulation and command the Robot to move via a Bluetooth interface.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33350"/>
            <a:ext cx="2312987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25" y="180975"/>
            <a:ext cx="2936875" cy="165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5872162"/>
            <a:ext cx="1627188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89" y="5710939"/>
            <a:ext cx="2278063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829844" y="142573"/>
            <a:ext cx="9072562" cy="1350924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Where is the Robot?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887" y="2499269"/>
            <a:ext cx="2505997" cy="187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392" name="Table 3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78387"/>
              </p:ext>
            </p:extLst>
          </p:nvPr>
        </p:nvGraphicFramePr>
        <p:xfrm>
          <a:off x="1928078" y="808037"/>
          <a:ext cx="6565900" cy="6565900"/>
        </p:xfrm>
        <a:graphic>
          <a:graphicData uri="http://schemas.openxmlformats.org/drawingml/2006/table">
            <a:tbl>
              <a:tblPr firstRow="1" firstCol="1" bandRow="1"/>
              <a:tblGrid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  <a:gridCol w="656590"/>
              </a:tblGrid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3110" marR="1231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93" name="Straight Connector 392"/>
          <p:cNvCxnSpPr>
            <a:endCxn id="401" idx="5"/>
          </p:cNvCxnSpPr>
          <p:nvPr/>
        </p:nvCxnSpPr>
        <p:spPr>
          <a:xfrm>
            <a:off x="1884159" y="819828"/>
            <a:ext cx="4017529" cy="26654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>
            <a:stCxn id="401" idx="6"/>
          </p:cNvCxnSpPr>
          <p:nvPr/>
        </p:nvCxnSpPr>
        <p:spPr>
          <a:xfrm flipV="1">
            <a:off x="5928578" y="819829"/>
            <a:ext cx="2508781" cy="25998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>
            <a:stCxn id="401" idx="6"/>
          </p:cNvCxnSpPr>
          <p:nvPr/>
        </p:nvCxnSpPr>
        <p:spPr>
          <a:xfrm>
            <a:off x="5928578" y="3419637"/>
            <a:ext cx="2546881" cy="38949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>
            <a:endCxn id="401" idx="3"/>
          </p:cNvCxnSpPr>
          <p:nvPr/>
        </p:nvCxnSpPr>
        <p:spPr>
          <a:xfrm flipV="1">
            <a:off x="1884159" y="3485270"/>
            <a:ext cx="3887690" cy="39197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TextBox 397"/>
              <p:cNvSpPr txBox="1"/>
              <p:nvPr/>
            </p:nvSpPr>
            <p:spPr>
              <a:xfrm>
                <a:off x="91694" y="521466"/>
                <a:ext cx="1843970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>
          <p:sp>
            <p:nvSpPr>
              <p:cNvPr id="398" name="TextBox 3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4" y="521466"/>
                <a:ext cx="1843970" cy="493084"/>
              </a:xfrm>
              <a:prstGeom prst="rect">
                <a:avLst/>
              </a:prstGeom>
              <a:blipFill rotWithShape="0">
                <a:blip r:embed="rId4"/>
                <a:stretch>
                  <a:fillRect t="-20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1" name="Oval 400"/>
          <p:cNvSpPr/>
          <p:nvPr/>
        </p:nvSpPr>
        <p:spPr>
          <a:xfrm>
            <a:off x="5744959" y="3326818"/>
            <a:ext cx="183619" cy="1856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TextBox 401"/>
          <p:cNvSpPr txBox="1"/>
          <p:nvPr/>
        </p:nvSpPr>
        <p:spPr>
          <a:xfrm>
            <a:off x="7534424" y="5199363"/>
            <a:ext cx="67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403" name="TextBox 402"/>
          <p:cNvSpPr txBox="1"/>
          <p:nvPr/>
        </p:nvSpPr>
        <p:spPr>
          <a:xfrm>
            <a:off x="6737180" y="1617636"/>
            <a:ext cx="67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404" name="TextBox 403"/>
          <p:cNvSpPr txBox="1"/>
          <p:nvPr/>
        </p:nvSpPr>
        <p:spPr>
          <a:xfrm>
            <a:off x="3438633" y="2109350"/>
            <a:ext cx="67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405" name="TextBox 404"/>
          <p:cNvSpPr txBox="1"/>
          <p:nvPr/>
        </p:nvSpPr>
        <p:spPr>
          <a:xfrm>
            <a:off x="4015900" y="5329430"/>
            <a:ext cx="67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5506304" y="2648138"/>
            <a:ext cx="2028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</a:rPr>
              <a:t>x,y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7" name="Arc 406"/>
          <p:cNvSpPr/>
          <p:nvPr/>
        </p:nvSpPr>
        <p:spPr>
          <a:xfrm>
            <a:off x="1013679" y="5430042"/>
            <a:ext cx="2125390" cy="1451745"/>
          </a:xfrm>
          <a:prstGeom prst="arc">
            <a:avLst>
              <a:gd name="adj1" fmla="val 15431163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8" name="TextBox 407"/>
              <p:cNvSpPr txBox="1"/>
              <p:nvPr/>
            </p:nvSpPr>
            <p:spPr>
              <a:xfrm>
                <a:off x="2643741" y="4936240"/>
                <a:ext cx="4953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08" name="TextBox 4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741" y="4936240"/>
                <a:ext cx="49532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TextBox 408"/>
              <p:cNvSpPr txBox="1"/>
              <p:nvPr/>
            </p:nvSpPr>
            <p:spPr>
              <a:xfrm>
                <a:off x="3382240" y="1047623"/>
                <a:ext cx="4953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09" name="TextBox 4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240" y="1047623"/>
                <a:ext cx="49532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0" name="TextBox 409"/>
              <p:cNvSpPr txBox="1"/>
              <p:nvPr/>
            </p:nvSpPr>
            <p:spPr>
              <a:xfrm>
                <a:off x="7801599" y="2131900"/>
                <a:ext cx="4953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10" name="TextBox 4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599" y="2131900"/>
                <a:ext cx="49532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1" name="TextBox 410"/>
              <p:cNvSpPr txBox="1"/>
              <p:nvPr/>
            </p:nvSpPr>
            <p:spPr>
              <a:xfrm>
                <a:off x="6520364" y="6157843"/>
                <a:ext cx="4953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11" name="TextBox 4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364" y="6157843"/>
                <a:ext cx="49532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2" name="Arc 411"/>
          <p:cNvSpPr/>
          <p:nvPr/>
        </p:nvSpPr>
        <p:spPr>
          <a:xfrm rot="2160000">
            <a:off x="2065746" y="665302"/>
            <a:ext cx="1127688" cy="129650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Arc 412"/>
          <p:cNvSpPr/>
          <p:nvPr/>
        </p:nvSpPr>
        <p:spPr>
          <a:xfrm rot="3060000" flipV="1">
            <a:off x="6907370" y="481736"/>
            <a:ext cx="2125390" cy="1451745"/>
          </a:xfrm>
          <a:prstGeom prst="arc">
            <a:avLst>
              <a:gd name="adj1" fmla="val 17141524"/>
              <a:gd name="adj2" fmla="val 2089921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Arc 413"/>
          <p:cNvSpPr/>
          <p:nvPr/>
        </p:nvSpPr>
        <p:spPr>
          <a:xfrm rot="16200000">
            <a:off x="6648408" y="6513789"/>
            <a:ext cx="2125390" cy="1451745"/>
          </a:xfrm>
          <a:prstGeom prst="arc">
            <a:avLst>
              <a:gd name="adj1" fmla="val 15431163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Text Box 390"/>
          <p:cNvSpPr txBox="1">
            <a:spLocks noChangeArrowheads="1"/>
          </p:cNvSpPr>
          <p:nvPr/>
        </p:nvSpPr>
        <p:spPr bwMode="auto">
          <a:xfrm>
            <a:off x="-198438" y="4636561"/>
            <a:ext cx="21145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altLang="en-US" sz="2800" dirty="0">
                <a:solidFill>
                  <a:srgbClr val="FFFFFF"/>
                </a:solidFill>
              </a:rPr>
              <a:t>Cameras are</a:t>
            </a:r>
          </a:p>
          <a:p>
            <a:pPr algn="ctr"/>
            <a:r>
              <a:rPr lang="en-US" altLang="en-US" sz="2800" dirty="0">
                <a:solidFill>
                  <a:srgbClr val="FFFFFF"/>
                </a:solidFill>
              </a:rPr>
              <a:t> located at</a:t>
            </a:r>
          </a:p>
          <a:p>
            <a:pPr algn="ctr"/>
            <a:r>
              <a:rPr lang="en-US" altLang="en-US" sz="2800" dirty="0">
                <a:solidFill>
                  <a:srgbClr val="FFFFFF"/>
                </a:solidFill>
              </a:rPr>
              <a:t> A, B, C, 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TextBox 415"/>
              <p:cNvSpPr txBox="1"/>
              <p:nvPr/>
            </p:nvSpPr>
            <p:spPr>
              <a:xfrm>
                <a:off x="4789" y="6896855"/>
                <a:ext cx="1801005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>
          <p:sp>
            <p:nvSpPr>
              <p:cNvPr id="416" name="TextBox 4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" y="6896855"/>
                <a:ext cx="1801005" cy="493084"/>
              </a:xfrm>
              <a:prstGeom prst="rect">
                <a:avLst/>
              </a:prstGeom>
              <a:blipFill rotWithShape="0">
                <a:blip r:embed="rId9"/>
                <a:stretch>
                  <a:fillRect t="-185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TextBox 416"/>
              <p:cNvSpPr txBox="1"/>
              <p:nvPr/>
            </p:nvSpPr>
            <p:spPr>
              <a:xfrm>
                <a:off x="8207524" y="274924"/>
                <a:ext cx="1543050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>
          <p:sp>
            <p:nvSpPr>
              <p:cNvPr id="417" name="TextBox 4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524" y="274924"/>
                <a:ext cx="1543050" cy="493084"/>
              </a:xfrm>
              <a:prstGeom prst="rect">
                <a:avLst/>
              </a:prstGeom>
              <a:blipFill rotWithShape="0">
                <a:blip r:embed="rId10"/>
                <a:stretch>
                  <a:fillRect l="-5906" t="-18519" r="-590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8" name="TextBox 417"/>
              <p:cNvSpPr txBox="1"/>
              <p:nvPr/>
            </p:nvSpPr>
            <p:spPr>
              <a:xfrm>
                <a:off x="8393112" y="6896855"/>
                <a:ext cx="1715220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>
          <p:sp>
            <p:nvSpPr>
              <p:cNvPr id="418" name="TextBox 4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112" y="6896855"/>
                <a:ext cx="1715220" cy="493084"/>
              </a:xfrm>
              <a:prstGeom prst="rect">
                <a:avLst/>
              </a:prstGeom>
              <a:blipFill rotWithShape="0">
                <a:blip r:embed="rId11"/>
                <a:stretch>
                  <a:fillRect l="-5694" t="-18519" r="-498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04" y="0"/>
            <a:ext cx="9070975" cy="1254125"/>
          </a:xfrm>
        </p:spPr>
        <p:txBody>
          <a:bodyPr/>
          <a:lstStyle/>
          <a:p>
            <a:r>
              <a:rPr lang="en-US" altLang="en-US" sz="5400" dirty="0" smtClean="0"/>
              <a:t>Triangulation Formulas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300" y="1493837"/>
                <a:ext cx="9070975" cy="6751638"/>
              </a:xfrm>
            </p:spPr>
            <p:txBody>
              <a:bodyPr/>
              <a:lstStyle/>
              <a:p>
                <a:pPr algn="ctr"/>
                <a:endParaRPr lang="en-US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𝑐𝑎𝑚𝑒𝑟𝑎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</m:oMath>
                  </m:oMathPara>
                </a14:m>
                <a:endParaRPr lang="en-US" sz="4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𝑐𝑎𝑚𝑒𝑟𝑎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</m:oMath>
                  </m:oMathPara>
                </a14:m>
                <a:endParaRPr lang="en-US" sz="4000" b="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800" b="0" dirty="0" smtClean="0">
                    <a:ea typeface="Cambria Math" panose="02040503050406030204" pitchFamily="18" charset="0"/>
                  </a:rPr>
                  <a:t>For Camera A &amp; C: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endParaRPr lang="en-US" sz="28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800" b="0" dirty="0" smtClean="0">
                    <a:ea typeface="Cambria Math" panose="02040503050406030204" pitchFamily="18" charset="0"/>
                  </a:rPr>
                  <a:t>For Camera B &amp; D: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endParaRPr lang="en-US" sz="16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: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: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m:rPr>
                        <m:nor/>
                      </m:rP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300" y="1493837"/>
                <a:ext cx="9070975" cy="67516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7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23963"/>
              </p:ext>
            </p:extLst>
          </p:nvPr>
        </p:nvGraphicFramePr>
        <p:xfrm>
          <a:off x="2028017" y="1110539"/>
          <a:ext cx="6096000" cy="6096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99" marR="114299" marT="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172" y="-101614"/>
            <a:ext cx="9070975" cy="1254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Current Camera View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2908123" y="-3840163"/>
            <a:ext cx="15949435" cy="15962113"/>
            <a:chOff x="-2396140" y="-4480008"/>
            <a:chExt cx="15949435" cy="15962113"/>
          </a:xfrm>
        </p:grpSpPr>
        <p:sp>
          <p:nvSpPr>
            <p:cNvPr id="5" name="Pie 4"/>
            <p:cNvSpPr/>
            <p:nvPr/>
          </p:nvSpPr>
          <p:spPr>
            <a:xfrm rot="840000">
              <a:off x="3688835" y="-4235965"/>
              <a:ext cx="9864460" cy="9376375"/>
            </a:xfrm>
            <a:prstGeom prst="pie">
              <a:avLst>
                <a:gd name="adj1" fmla="val 5245598"/>
                <a:gd name="adj2" fmla="val 940419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 rot="17040000">
              <a:off x="-2396141" y="-4235966"/>
              <a:ext cx="9864460" cy="9376375"/>
            </a:xfrm>
            <a:prstGeom prst="pie">
              <a:avLst>
                <a:gd name="adj1" fmla="val 5245598"/>
                <a:gd name="adj2" fmla="val 940419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 rot="11640000">
              <a:off x="-2396140" y="1861686"/>
              <a:ext cx="9864460" cy="9376375"/>
            </a:xfrm>
            <a:prstGeom prst="pie">
              <a:avLst>
                <a:gd name="adj1" fmla="val 5245598"/>
                <a:gd name="adj2" fmla="val 9404197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Pie 7"/>
            <p:cNvSpPr/>
            <p:nvPr/>
          </p:nvSpPr>
          <p:spPr>
            <a:xfrm rot="6240000">
              <a:off x="3688834" y="1861687"/>
              <a:ext cx="9864460" cy="9376375"/>
            </a:xfrm>
            <a:prstGeom prst="pie">
              <a:avLst>
                <a:gd name="adj1" fmla="val 5245598"/>
                <a:gd name="adj2" fmla="val 9404197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048558" y="1084688"/>
            <a:ext cx="52173" cy="61218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9" idx="3"/>
          </p:cNvCxnSpPr>
          <p:nvPr/>
        </p:nvCxnSpPr>
        <p:spPr>
          <a:xfrm>
            <a:off x="2008795" y="4149164"/>
            <a:ext cx="6115222" cy="9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391548"/>
              </p:ext>
            </p:extLst>
          </p:nvPr>
        </p:nvGraphicFramePr>
        <p:xfrm>
          <a:off x="3577417" y="311634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7417" y="3116345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15912" y="6963413"/>
                <a:ext cx="1801005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2" y="6963413"/>
                <a:ext cx="1801005" cy="493084"/>
              </a:xfrm>
              <a:prstGeom prst="rect">
                <a:avLst/>
              </a:prstGeom>
              <a:blipFill rotWithShape="0">
                <a:blip r:embed="rId5"/>
                <a:stretch>
                  <a:fillRect t="-185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24542" y="686421"/>
                <a:ext cx="1843970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2" y="686421"/>
                <a:ext cx="1843970" cy="493084"/>
              </a:xfrm>
              <a:prstGeom prst="rect">
                <a:avLst/>
              </a:prstGeom>
              <a:blipFill rotWithShape="0">
                <a:blip r:embed="rId6"/>
                <a:stretch>
                  <a:fillRect t="-20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511367" y="639846"/>
                <a:ext cx="1543050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367" y="639846"/>
                <a:ext cx="1543050" cy="493084"/>
              </a:xfrm>
              <a:prstGeom prst="rect">
                <a:avLst/>
              </a:prstGeom>
              <a:blipFill rotWithShape="0">
                <a:blip r:embed="rId7"/>
                <a:stretch>
                  <a:fillRect l="-5929" t="-19753" r="-632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201892" y="6944353"/>
                <a:ext cx="1715220" cy="49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892" y="6944353"/>
                <a:ext cx="1715220" cy="493084"/>
              </a:xfrm>
              <a:prstGeom prst="rect">
                <a:avLst/>
              </a:prstGeom>
              <a:blipFill rotWithShape="0">
                <a:blip r:embed="rId8"/>
                <a:stretch>
                  <a:fillRect l="-5319" t="-18519" r="-496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8281582" y="3420733"/>
                <a:ext cx="954685" cy="1466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82" y="3420733"/>
                <a:ext cx="954685" cy="146623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390"/>
          <p:cNvSpPr txBox="1">
            <a:spLocks noChangeArrowheads="1"/>
          </p:cNvSpPr>
          <p:nvPr/>
        </p:nvSpPr>
        <p:spPr bwMode="auto">
          <a:xfrm>
            <a:off x="-46456" y="1279175"/>
            <a:ext cx="2206671" cy="1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Cameras are</a:t>
            </a:r>
          </a:p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 located at</a:t>
            </a:r>
          </a:p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 A, B, C, </a:t>
            </a:r>
            <a:r>
              <a:rPr lang="en-US" altLang="en-US" sz="2800" dirty="0" smtClean="0">
                <a:solidFill>
                  <a:schemeClr val="tx1"/>
                </a:solidFill>
              </a:rPr>
              <a:t>D</a:t>
            </a:r>
          </a:p>
          <a:p>
            <a:pPr algn="ctr"/>
            <a:endParaRPr lang="en-US" altLang="en-US" sz="2800" dirty="0">
              <a:solidFill>
                <a:schemeClr val="tx1"/>
              </a:solidFill>
            </a:endParaRPr>
          </a:p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Inside the arc is the linear zone.</a:t>
            </a:r>
          </a:p>
          <a:p>
            <a:pPr algn="ctr"/>
            <a:endParaRPr lang="en-US" alt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The angles are the vision boundaries. 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6" y="1189037"/>
            <a:ext cx="9070975" cy="1254125"/>
          </a:xfrm>
        </p:spPr>
        <p:txBody>
          <a:bodyPr/>
          <a:lstStyle/>
          <a:p>
            <a:r>
              <a:rPr lang="en-US" sz="5400" dirty="0" smtClean="0"/>
              <a:t>Choose the Best Camera for Your Solution</a:t>
            </a:r>
            <a:br>
              <a:rPr lang="en-US" sz="5400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3094037"/>
                <a:ext cx="10526712" cy="4191001"/>
              </a:xfrm>
            </p:spPr>
            <p:txBody>
              <a:bodyPr/>
              <a:lstStyle/>
              <a:p>
                <a:r>
                  <a:rPr lang="en-US" dirty="0" smtClean="0"/>
                  <a:t>Only a few cameras will be in position to satisfy: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000" b="0" dirty="0" smtClean="0">
                              <a:ea typeface="Cambria Math" panose="02040503050406030204" pitchFamily="18" charset="0"/>
                            </a:rPr>
                            <m:t>Distance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dirty="0" smtClean="0">
                            <a:ea typeface="Cambria Math" panose="02040503050406030204" pitchFamily="18" charset="0"/>
                          </a:rPr>
                          <m:t>Distance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3200" b="0" dirty="0" smtClean="0">
                    <a:ea typeface="Cambria Math" panose="02040503050406030204" pitchFamily="18" charset="0"/>
                  </a:rPr>
                  <a:t> = camera’s linear range</a:t>
                </a:r>
              </a:p>
              <a:p>
                <a:pPr algn="ctr"/>
                <a:endParaRPr lang="en-US" sz="9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094037"/>
                <a:ext cx="10526712" cy="4191001"/>
              </a:xfrm>
              <a:blipFill rotWithShape="0">
                <a:blip r:embed="rId2"/>
                <a:stretch>
                  <a:fillRect l="-1737" t="-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1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3238" y="306388"/>
            <a:ext cx="9070975" cy="1254125"/>
          </a:xfrm>
        </p:spPr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3238" y="1763713"/>
            <a:ext cx="9070975" cy="4987925"/>
          </a:xfrm>
        </p:spPr>
        <p:txBody>
          <a:bodyPr/>
          <a:lstStyle/>
          <a:p>
            <a:r>
              <a:rPr lang="en-US" dirty="0" smtClean="0"/>
              <a:t>We generated the data to simulate the Distances and Angles given by four cameras;</a:t>
            </a:r>
          </a:p>
          <a:p>
            <a:r>
              <a:rPr lang="en-US" dirty="0" smtClean="0"/>
              <a:t>The Robot locations were calculated by the formula given in previous slides;</a:t>
            </a:r>
          </a:p>
          <a:p>
            <a:r>
              <a:rPr lang="en-US" dirty="0" smtClean="0"/>
              <a:t>The average errors were mapping in the following plot: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6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601" y="6751637"/>
            <a:ext cx="10052024" cy="1254125"/>
          </a:xfrm>
        </p:spPr>
        <p:txBody>
          <a:bodyPr/>
          <a:lstStyle/>
          <a:p>
            <a:r>
              <a:rPr lang="en-US" sz="1800" dirty="0"/>
              <a:t>The infinite number is the “blind spot”, as we assumed the longer the distance the bigger the error, locations that are closer to cameras get smaller errors.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7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53" y="731837"/>
            <a:ext cx="8632491" cy="6172200"/>
          </a:xfr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290110" y="-334963"/>
            <a:ext cx="9550802" cy="134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1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 kern="1200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5300">
                <a:solidFill>
                  <a:srgbClr val="CCEC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Error Analysis,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8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12" y="-258763"/>
            <a:ext cx="8953500" cy="2025322"/>
          </a:xfrm>
        </p:spPr>
        <p:txBody>
          <a:bodyPr/>
          <a:lstStyle/>
          <a:p>
            <a:r>
              <a:rPr lang="en-US" sz="5400" dirty="0" smtClean="0"/>
              <a:t>Error Analysis</a:t>
            </a:r>
            <a:br>
              <a:rPr lang="en-US" sz="5400" dirty="0" smtClean="0"/>
            </a:br>
            <a:r>
              <a:rPr lang="en-US" sz="5400" dirty="0" smtClean="0"/>
              <a:t> &amp; Confidence in the Data</a:t>
            </a:r>
            <a:br>
              <a:rPr lang="en-US" sz="5400" dirty="0" smtClean="0"/>
            </a:br>
            <a:r>
              <a:rPr lang="en-US" sz="5400" dirty="0" smtClean="0"/>
              <a:t>Using </a:t>
            </a:r>
            <a:r>
              <a:rPr lang="en-US" sz="5400" dirty="0" err="1" smtClean="0"/>
              <a:t>MathLab</a:t>
            </a:r>
            <a:r>
              <a:rPr lang="en-US" sz="5400" dirty="0" smtClean="0"/>
              <a:t>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4012" y="2057015"/>
            <a:ext cx="9334500" cy="550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% </a:t>
            </a:r>
            <a:r>
              <a:rPr lang="en-US" dirty="0" err="1" smtClean="0">
                <a:solidFill>
                  <a:schemeClr val="bg1"/>
                </a:solidFill>
              </a:rPr>
              <a:t>summerize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C=[-1,-1,9,9,-1,9,9,-1]; %camera location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%actual </a:t>
            </a:r>
            <a:r>
              <a:rPr lang="en-US" dirty="0" err="1" smtClean="0">
                <a:solidFill>
                  <a:schemeClr val="bg1"/>
                </a:solidFill>
              </a:rPr>
              <a:t>distancen</a:t>
            </a:r>
            <a:r>
              <a:rPr lang="en-US" dirty="0" smtClean="0">
                <a:solidFill>
                  <a:schemeClr val="bg1"/>
                </a:solidFill>
              </a:rPr>
              <a:t> and angle with respect to four cameras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D=[</a:t>
            </a:r>
            <a:r>
              <a:rPr lang="en-US" dirty="0" err="1" smtClean="0">
                <a:solidFill>
                  <a:schemeClr val="bg1"/>
                </a:solidFill>
              </a:rPr>
              <a:t>a,b,c,d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A=[angle1*180/pi,angle2*180/pi,angle3*180/pi,angle4*180/pi]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% add some error for the distance. the farther, the larger error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a_e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en-US" dirty="0" err="1" smtClean="0">
                <a:solidFill>
                  <a:schemeClr val="bg1"/>
                </a:solidFill>
              </a:rPr>
              <a:t>randi</a:t>
            </a:r>
            <a:r>
              <a:rPr lang="en-US" dirty="0" smtClean="0">
                <a:solidFill>
                  <a:schemeClr val="bg1"/>
                </a:solidFill>
              </a:rPr>
              <a:t>([-round(a),round(a)]);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b_e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en-US" dirty="0" err="1" smtClean="0">
                <a:solidFill>
                  <a:schemeClr val="bg1"/>
                </a:solidFill>
              </a:rPr>
              <a:t>randi</a:t>
            </a:r>
            <a:r>
              <a:rPr lang="en-US" dirty="0" smtClean="0">
                <a:solidFill>
                  <a:schemeClr val="bg1"/>
                </a:solidFill>
              </a:rPr>
              <a:t>([-round(b),round(b)]);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c_e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en-US" dirty="0" err="1" smtClean="0">
                <a:solidFill>
                  <a:schemeClr val="bg1"/>
                </a:solidFill>
              </a:rPr>
              <a:t>randi</a:t>
            </a:r>
            <a:r>
              <a:rPr lang="en-US" dirty="0" smtClean="0">
                <a:solidFill>
                  <a:schemeClr val="bg1"/>
                </a:solidFill>
              </a:rPr>
              <a:t>([-round(c),round(c)]);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d_e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en-US" dirty="0" err="1" smtClean="0">
                <a:solidFill>
                  <a:schemeClr val="bg1"/>
                </a:solidFill>
              </a:rPr>
              <a:t>randi</a:t>
            </a:r>
            <a:r>
              <a:rPr lang="en-US" dirty="0" smtClean="0">
                <a:solidFill>
                  <a:schemeClr val="bg1"/>
                </a:solidFill>
              </a:rPr>
              <a:t>([-round(d),round(d)]);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D_e</a:t>
            </a:r>
            <a:r>
              <a:rPr lang="en-US" dirty="0" smtClean="0">
                <a:solidFill>
                  <a:schemeClr val="bg1"/>
                </a:solidFill>
              </a:rPr>
              <a:t>=[a+0.01*a_e,b+0.01*b_e,c+0.01*c_e,d+0.01*</a:t>
            </a:r>
            <a:r>
              <a:rPr lang="en-US" dirty="0" err="1" smtClean="0">
                <a:solidFill>
                  <a:schemeClr val="bg1"/>
                </a:solidFill>
              </a:rPr>
              <a:t>d_e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%estimated location from calculation: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x1=-1+D_e(1)*</a:t>
            </a:r>
            <a:r>
              <a:rPr lang="en-US" dirty="0" err="1" smtClean="0">
                <a:solidFill>
                  <a:schemeClr val="bg1"/>
                </a:solidFill>
              </a:rPr>
              <a:t>sind</a:t>
            </a:r>
            <a:r>
              <a:rPr lang="en-US" dirty="0" smtClean="0">
                <a:solidFill>
                  <a:schemeClr val="bg1"/>
                </a:solidFill>
              </a:rPr>
              <a:t>(A(1)); y1=-1+D_e(1)*</a:t>
            </a:r>
            <a:r>
              <a:rPr lang="en-US" dirty="0" err="1" smtClean="0">
                <a:solidFill>
                  <a:schemeClr val="bg1"/>
                </a:solidFill>
              </a:rPr>
              <a:t>cosd</a:t>
            </a:r>
            <a:r>
              <a:rPr lang="en-US" dirty="0" smtClean="0">
                <a:solidFill>
                  <a:schemeClr val="bg1"/>
                </a:solidFill>
              </a:rPr>
              <a:t>(A(1));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x2=-1+D_e(2)*</a:t>
            </a:r>
            <a:r>
              <a:rPr lang="en-US" dirty="0" err="1" smtClean="0">
                <a:solidFill>
                  <a:schemeClr val="bg1"/>
                </a:solidFill>
              </a:rPr>
              <a:t>cosd</a:t>
            </a:r>
            <a:r>
              <a:rPr lang="en-US" dirty="0" smtClean="0">
                <a:solidFill>
                  <a:schemeClr val="bg1"/>
                </a:solidFill>
              </a:rPr>
              <a:t>(A(2));y2=9-D_e(2)*</a:t>
            </a:r>
            <a:r>
              <a:rPr lang="en-US" dirty="0" err="1" smtClean="0">
                <a:solidFill>
                  <a:schemeClr val="bg1"/>
                </a:solidFill>
              </a:rPr>
              <a:t>sind</a:t>
            </a:r>
            <a:r>
              <a:rPr lang="en-US" dirty="0" smtClean="0">
                <a:solidFill>
                  <a:schemeClr val="bg1"/>
                </a:solidFill>
              </a:rPr>
              <a:t>(A(2));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x3=9-D_e(3)*</a:t>
            </a:r>
            <a:r>
              <a:rPr lang="en-US" dirty="0" err="1" smtClean="0">
                <a:solidFill>
                  <a:schemeClr val="bg1"/>
                </a:solidFill>
              </a:rPr>
              <a:t>sind</a:t>
            </a:r>
            <a:r>
              <a:rPr lang="en-US" dirty="0" smtClean="0">
                <a:solidFill>
                  <a:schemeClr val="bg1"/>
                </a:solidFill>
              </a:rPr>
              <a:t>(A(3));y3=9-D_e(3)*</a:t>
            </a:r>
            <a:r>
              <a:rPr lang="en-US" dirty="0" err="1" smtClean="0">
                <a:solidFill>
                  <a:schemeClr val="bg1"/>
                </a:solidFill>
              </a:rPr>
              <a:t>cosd</a:t>
            </a:r>
            <a:r>
              <a:rPr lang="en-US" dirty="0" smtClean="0">
                <a:solidFill>
                  <a:schemeClr val="bg1"/>
                </a:solidFill>
              </a:rPr>
              <a:t>(A(3));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x4=9-D_e(4)*</a:t>
            </a:r>
            <a:r>
              <a:rPr lang="en-US" dirty="0" err="1" smtClean="0">
                <a:solidFill>
                  <a:schemeClr val="bg1"/>
                </a:solidFill>
              </a:rPr>
              <a:t>cosd</a:t>
            </a:r>
            <a:r>
              <a:rPr lang="en-US" dirty="0" smtClean="0">
                <a:solidFill>
                  <a:schemeClr val="bg1"/>
                </a:solidFill>
              </a:rPr>
              <a:t>(A(4));y4=-1+D_e(4)*</a:t>
            </a:r>
            <a:r>
              <a:rPr lang="en-US" dirty="0" err="1" smtClean="0">
                <a:solidFill>
                  <a:schemeClr val="bg1"/>
                </a:solidFill>
              </a:rPr>
              <a:t>sind</a:t>
            </a:r>
            <a:r>
              <a:rPr lang="en-US" dirty="0" smtClean="0">
                <a:solidFill>
                  <a:schemeClr val="bg1"/>
                </a:solidFill>
              </a:rPr>
              <a:t>(A(4));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R_x</a:t>
            </a:r>
            <a:r>
              <a:rPr lang="en-US" dirty="0" smtClean="0">
                <a:solidFill>
                  <a:schemeClr val="bg1"/>
                </a:solidFill>
              </a:rPr>
              <a:t>=[x1,x2,x3,x4]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R_y</a:t>
            </a:r>
            <a:r>
              <a:rPr lang="en-US" dirty="0" smtClean="0">
                <a:solidFill>
                  <a:schemeClr val="bg1"/>
                </a:solidFill>
              </a:rPr>
              <a:t>=[y1,y2,y3,y4]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e_p</a:t>
            </a:r>
            <a:r>
              <a:rPr lang="en-US" dirty="0" smtClean="0">
                <a:solidFill>
                  <a:schemeClr val="bg1"/>
                </a:solidFill>
              </a:rPr>
              <a:t>=[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((x1-R(1))^2+(y1-R(2))^2)/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(R(1)^2+R(2)^2),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((x2-R(1))^2+(y2-R(2))^2)/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(R(1)^2+R(2)^2),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((x3-R(1))^2+(y3-R(2))^2)/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(R(1)^2+R(2)^2),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((x4-R(1))^2+(y4-R(2))^2)/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(R(1)^2+R(2)^2)]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3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4332</TotalTime>
  <Words>693</Words>
  <Application>Microsoft Office PowerPoint</Application>
  <PresentationFormat>Custom</PresentationFormat>
  <Paragraphs>479</Paragraphs>
  <Slides>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Times New Roman</vt:lpstr>
      <vt:lpstr>Arial</vt:lpstr>
      <vt:lpstr>Microsoft YaHei</vt:lpstr>
      <vt:lpstr>Segoe UI</vt:lpstr>
      <vt:lpstr>Wingdings</vt:lpstr>
      <vt:lpstr>StarSymbol</vt:lpstr>
      <vt:lpstr>Office Theme</vt:lpstr>
      <vt:lpstr>Office Theme</vt:lpstr>
      <vt:lpstr>Equation</vt:lpstr>
      <vt:lpstr>Triangulation Using Computer Vision</vt:lpstr>
      <vt:lpstr>Overview</vt:lpstr>
      <vt:lpstr>Where is the Robot? </vt:lpstr>
      <vt:lpstr>Triangulation Formulas</vt:lpstr>
      <vt:lpstr>Current Camera View</vt:lpstr>
      <vt:lpstr>Choose the Best Camera for Your Solution </vt:lpstr>
      <vt:lpstr>Error Analysis</vt:lpstr>
      <vt:lpstr>The infinite number is the “blind spot”, as we assumed the longer the distance the bigger the error, locations that are closer to cameras get smaller errors. </vt:lpstr>
      <vt:lpstr>Error Analysis  &amp; Confidence in the Data Using MathLab:</vt:lpstr>
      <vt:lpstr>Error Analysis  &amp; Confidence in the Data Using MathLab:</vt:lpstr>
      <vt:lpstr>Optimizing For the Best Results. </vt:lpstr>
      <vt:lpstr>Proposed Camera View</vt:lpstr>
      <vt:lpstr>Locations, Distances  &amp; Vectors</vt:lpstr>
      <vt:lpstr>Python Code</vt:lpstr>
      <vt:lpstr>Credits &amp; Acknowledgments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Triangulation Using Computer Vision</dc:title>
  <dc:subject/>
  <dc:creator>ofuzzy1</dc:creator>
  <cp:keywords/>
  <dc:description/>
  <cp:lastModifiedBy>ofuzzy1</cp:lastModifiedBy>
  <cp:revision>50</cp:revision>
  <cp:lastPrinted>1601-01-01T00:00:00Z</cp:lastPrinted>
  <dcterms:created xsi:type="dcterms:W3CDTF">2015-04-13T15:04:27Z</dcterms:created>
  <dcterms:modified xsi:type="dcterms:W3CDTF">2015-04-17T15:25:03Z</dcterms:modified>
</cp:coreProperties>
</file>