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57" r:id="rId4"/>
    <p:sldId id="258" r:id="rId5"/>
    <p:sldId id="269" r:id="rId6"/>
    <p:sldId id="264" r:id="rId7"/>
    <p:sldId id="263" r:id="rId8"/>
    <p:sldId id="266" r:id="rId9"/>
    <p:sldId id="267" r:id="rId10"/>
    <p:sldId id="273" r:id="rId11"/>
    <p:sldId id="270" r:id="rId12"/>
    <p:sldId id="271" r:id="rId13"/>
    <p:sldId id="275" r:id="rId14"/>
    <p:sldId id="276" r:id="rId15"/>
    <p:sldId id="260" r:id="rId16"/>
    <p:sldId id="261" r:id="rId17"/>
    <p:sldId id="277" r:id="rId18"/>
    <p:sldId id="262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64" d="100"/>
          <a:sy n="64" d="100"/>
        </p:scale>
        <p:origin x="1356" y="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402138" y="9553575"/>
            <a:ext cx="33670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040D52C5-8320-45DF-B24C-63923CF41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36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0EFD61-1C8C-44EF-9324-9D262AC7299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1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4B4333-3EB7-4E5A-919F-2016C11225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3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0E2EB-D97B-4265-ACFA-0D46599F93A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83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4FF47D-CD45-44AA-87BC-7F0A75EAFB2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6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D4495B-6D4F-41E1-ABD7-ABFECD48D67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83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D4495B-6D4F-41E1-ABD7-ABFECD48D67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55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2DC08F-47AB-405A-8ABB-A980F7606C1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18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C5E35C-5479-414B-9C85-B4ACB93F4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8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7E1594-890C-46B8-AFE4-117AB3411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95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1B748A2-0897-42A0-B01C-08FE15E9F4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43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39F958-19C5-48EC-8E5E-31249ECBA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7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FB39294-B203-4B4E-A4C2-3A36FC201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9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7B6AFD-2E4D-4757-8225-F98540A58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97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9287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3713"/>
            <a:ext cx="4459288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995010-270D-485D-A7E8-D1746441D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98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DC10BB-3C1B-4890-BCCF-FA9E2A448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96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A826F3-F614-456C-98D4-1746122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639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8A907C-A5CD-43C7-A3AD-E5111DD63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21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680879-D74F-4D43-8E68-32F1F7484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9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4FD75F-E834-47EC-B4B9-183385BDF5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875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A36F1A-C7A1-4D91-AAC1-0225FE53C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833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82365A9-1EBD-46EC-9823-D07002799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34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6388"/>
            <a:ext cx="2266950" cy="6445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6388"/>
            <a:ext cx="6651625" cy="6445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C083C3-ACD1-4F78-9062-165E57612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826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6388"/>
            <a:ext cx="9070975" cy="1254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7223125" y="6888163"/>
            <a:ext cx="2351088" cy="501650"/>
          </a:xfrm>
        </p:spPr>
        <p:txBody>
          <a:bodyPr/>
          <a:lstStyle>
            <a:lvl1pPr>
              <a:defRPr/>
            </a:lvl1pPr>
          </a:lstStyle>
          <a:p>
            <a:fld id="{A76E6B62-F86E-4E9B-8E2B-E174CF3EFD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44F05A-9D73-4B73-8C48-BA476D6F6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D5E0DB-6E9E-4A59-A3E5-09E81CE0B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4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DBBE94-F20E-4354-92EC-E230E4AD9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9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9CF9CC-1C07-43C2-9788-8ECB9920D5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6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55CD41-BA62-423F-BBDC-82B32AC2C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79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F160B4-8B81-4047-AA0A-BD4539BD4A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731FBB6-32EF-4948-A083-538E9A012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0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34A51B83-C324-45F6-82F4-CC27304506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3175" y="4703763"/>
            <a:ext cx="10074275" cy="2854325"/>
            <a:chOff x="2" y="2963"/>
            <a:chExt cx="6346" cy="1798"/>
          </a:xfrm>
        </p:grpSpPr>
        <p:sp>
          <p:nvSpPr>
            <p:cNvPr id="2050" name="Freeform 2"/>
            <p:cNvSpPr>
              <a:spLocks noChangeArrowheads="1"/>
            </p:cNvSpPr>
            <p:nvPr/>
          </p:nvSpPr>
          <p:spPr bwMode="auto">
            <a:xfrm>
              <a:off x="2" y="2963"/>
              <a:ext cx="6346" cy="1798"/>
            </a:xfrm>
            <a:custGeom>
              <a:avLst/>
              <a:gdLst>
                <a:gd name="G0" fmla="+- 1 0 0"/>
                <a:gd name="G1" fmla="+- 5740 0 0"/>
                <a:gd name="G2" fmla="+- 1 0 0"/>
                <a:gd name="G3" fmla="*/ 1 16385 2"/>
                <a:gd name="G4" fmla="*/ 1 29003 51712"/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rgbClr val="0068AE"/>
                </a:gs>
                <a:gs pos="100000">
                  <a:srgbClr val="0088E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3889" y="4095"/>
              <a:ext cx="872" cy="573"/>
              <a:chOff x="3889" y="4095"/>
              <a:chExt cx="872" cy="573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4064" y="4200"/>
                <a:ext cx="585" cy="359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CC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4108" y="4233"/>
                <a:ext cx="497" cy="302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4170" y="4268"/>
                <a:ext cx="378" cy="227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4214" y="4295"/>
                <a:ext cx="287" cy="174"/>
              </a:xfrm>
              <a:prstGeom prst="ellipse">
                <a:avLst/>
              </a:prstGeom>
              <a:gradFill rotWithShape="0">
                <a:gsLst>
                  <a:gs pos="0">
                    <a:srgbClr val="0084DD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4252" y="4323"/>
                <a:ext cx="211" cy="117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 noChangeArrowheads="1"/>
              </p:cNvSpPr>
              <p:nvPr/>
            </p:nvSpPr>
            <p:spPr bwMode="auto">
              <a:xfrm>
                <a:off x="3942" y="4095"/>
                <a:ext cx="421" cy="176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24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234 0 0"/>
                  <a:gd name="G20" fmla="+- 95 0 0"/>
                  <a:gd name="T0" fmla="*/ 377 w 382"/>
                  <a:gd name="T1" fmla="*/ 12 h 161"/>
                  <a:gd name="T2" fmla="*/ 258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8 w 382"/>
                  <a:gd name="T23" fmla="*/ 12 h 161"/>
                  <a:gd name="T24" fmla="*/ 377 w 382"/>
                  <a:gd name="T25" fmla="*/ 0 h 161"/>
                  <a:gd name="T26" fmla="*/ 377 w 382"/>
                  <a:gd name="T27" fmla="*/ 0 h 161"/>
                  <a:gd name="T28" fmla="*/ 383 w 382"/>
                  <a:gd name="T29" fmla="*/ 0 h 161"/>
                  <a:gd name="T30" fmla="*/ 383 w 382"/>
                  <a:gd name="T31" fmla="*/ 12 h 161"/>
                  <a:gd name="T32" fmla="*/ 377 w 382"/>
                  <a:gd name="T33" fmla="*/ 12 h 161"/>
                  <a:gd name="T34" fmla="*/ 377 w 382"/>
                  <a:gd name="T35" fmla="*/ 12 h 161"/>
                  <a:gd name="T36" fmla="*/ 377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 noChangeArrowheads="1"/>
              </p:cNvSpPr>
              <p:nvPr/>
            </p:nvSpPr>
            <p:spPr bwMode="auto">
              <a:xfrm>
                <a:off x="4074" y="4597"/>
                <a:ext cx="488" cy="72"/>
              </a:xfrm>
              <a:custGeom>
                <a:avLst/>
                <a:gdLst>
                  <a:gd name="G0" fmla="*/ 1 3177 8"/>
                  <a:gd name="G1" fmla="+- 1 0 0"/>
                  <a:gd name="G2" fmla="+- 1 0 0"/>
                  <a:gd name="G3" fmla="+- 1 0 0"/>
                  <a:gd name="G4" fmla="+- 1 0 0"/>
                  <a:gd name="G5" fmla="+- 30 0 0"/>
                  <a:gd name="G6" fmla="+- 1 0 0"/>
                  <a:gd name="G7" fmla="+- 257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27 0 0"/>
                  <a:gd name="G15" fmla="+- 1 0 0"/>
                  <a:gd name="T0" fmla="*/ 258 w 443"/>
                  <a:gd name="T1" fmla="*/ 54 h 66"/>
                  <a:gd name="T2" fmla="*/ 354 w 443"/>
                  <a:gd name="T3" fmla="*/ 48 h 66"/>
                  <a:gd name="T4" fmla="*/ 444 w 443"/>
                  <a:gd name="T5" fmla="*/ 24 h 66"/>
                  <a:gd name="T6" fmla="*/ 444 w 443"/>
                  <a:gd name="T7" fmla="*/ 36 h 66"/>
                  <a:gd name="T8" fmla="*/ 354 w 443"/>
                  <a:gd name="T9" fmla="*/ 60 h 66"/>
                  <a:gd name="T10" fmla="*/ 258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8 w 443"/>
                  <a:gd name="T29" fmla="*/ 54 h 66"/>
                  <a:gd name="T30" fmla="*/ 258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3C1"/>
                  </a:gs>
                </a:gsLst>
                <a:lin ang="81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 noChangeArrowheads="1"/>
              </p:cNvSpPr>
              <p:nvPr/>
            </p:nvSpPr>
            <p:spPr bwMode="auto">
              <a:xfrm>
                <a:off x="3889" y="4306"/>
                <a:ext cx="97" cy="237"/>
              </a:xfrm>
              <a:custGeom>
                <a:avLst/>
                <a:gdLst>
                  <a:gd name="G0" fmla="*/ 1 50901 38528"/>
                  <a:gd name="G1" fmla="+- 1 0 0"/>
                  <a:gd name="G2" fmla="+- 1 0 0"/>
                  <a:gd name="G3" fmla="+- 1 0 0"/>
                  <a:gd name="G4" fmla="+- 0 0 0"/>
                  <a:gd name="G5" fmla="+- 42 0 0"/>
                  <a:gd name="G6" fmla="+- 1 0 0"/>
                  <a:gd name="G7" fmla="*/ 1 27387 41248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0 0 0"/>
                  <a:gd name="G15" fmla="+- 1 0 0"/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 noChangeArrowheads="1"/>
              </p:cNvSpPr>
              <p:nvPr/>
            </p:nvSpPr>
            <p:spPr bwMode="auto">
              <a:xfrm>
                <a:off x="3935" y="4128"/>
                <a:ext cx="826" cy="50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65494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*/ 1 2543 44192"/>
                  <a:gd name="G43" fmla="+- 1 0 0"/>
                  <a:gd name="G44" fmla="+- 0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T0" fmla="*/ 384 w 747"/>
                  <a:gd name="T1" fmla="*/ 443 h 461"/>
                  <a:gd name="T2" fmla="*/ 312 w 747"/>
                  <a:gd name="T3" fmla="*/ 437 h 461"/>
                  <a:gd name="T4" fmla="*/ 246 w 747"/>
                  <a:gd name="T5" fmla="*/ 425 h 461"/>
                  <a:gd name="T6" fmla="*/ 186 w 747"/>
                  <a:gd name="T7" fmla="*/ 407 h 461"/>
                  <a:gd name="T8" fmla="*/ 132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2 w 747"/>
                  <a:gd name="T25" fmla="*/ 77 h 461"/>
                  <a:gd name="T26" fmla="*/ 186 w 747"/>
                  <a:gd name="T27" fmla="*/ 47 h 461"/>
                  <a:gd name="T28" fmla="*/ 246 w 747"/>
                  <a:gd name="T29" fmla="*/ 30 h 461"/>
                  <a:gd name="T30" fmla="*/ 312 w 747"/>
                  <a:gd name="T31" fmla="*/ 18 h 461"/>
                  <a:gd name="T32" fmla="*/ 384 w 747"/>
                  <a:gd name="T33" fmla="*/ 12 h 461"/>
                  <a:gd name="T34" fmla="*/ 480 w 747"/>
                  <a:gd name="T35" fmla="*/ 18 h 461"/>
                  <a:gd name="T36" fmla="*/ 564 w 747"/>
                  <a:gd name="T37" fmla="*/ 41 h 461"/>
                  <a:gd name="T38" fmla="*/ 564 w 747"/>
                  <a:gd name="T39" fmla="*/ 36 h 461"/>
                  <a:gd name="T40" fmla="*/ 564 w 747"/>
                  <a:gd name="T41" fmla="*/ 30 h 461"/>
                  <a:gd name="T42" fmla="*/ 480 w 747"/>
                  <a:gd name="T43" fmla="*/ 6 h 461"/>
                  <a:gd name="T44" fmla="*/ 384 w 747"/>
                  <a:gd name="T45" fmla="*/ 0 h 461"/>
                  <a:gd name="T46" fmla="*/ 306 w 747"/>
                  <a:gd name="T47" fmla="*/ 6 h 461"/>
                  <a:gd name="T48" fmla="*/ 234 w 747"/>
                  <a:gd name="T49" fmla="*/ 18 h 461"/>
                  <a:gd name="T50" fmla="*/ 168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8 w 747"/>
                  <a:gd name="T71" fmla="*/ 419 h 461"/>
                  <a:gd name="T72" fmla="*/ 234 w 747"/>
                  <a:gd name="T73" fmla="*/ 443 h 461"/>
                  <a:gd name="T74" fmla="*/ 306 w 747"/>
                  <a:gd name="T75" fmla="*/ 455 h 461"/>
                  <a:gd name="T76" fmla="*/ 384 w 747"/>
                  <a:gd name="T77" fmla="*/ 461 h 461"/>
                  <a:gd name="T78" fmla="*/ 450 w 747"/>
                  <a:gd name="T79" fmla="*/ 455 h 461"/>
                  <a:gd name="T80" fmla="*/ 510 w 747"/>
                  <a:gd name="T81" fmla="*/ 449 h 461"/>
                  <a:gd name="T82" fmla="*/ 611 w 747"/>
                  <a:gd name="T83" fmla="*/ 413 h 461"/>
                  <a:gd name="T84" fmla="*/ 660 w 747"/>
                  <a:gd name="T85" fmla="*/ 389 h 461"/>
                  <a:gd name="T86" fmla="*/ 696 w 747"/>
                  <a:gd name="T87" fmla="*/ 359 h 461"/>
                  <a:gd name="T88" fmla="*/ 726 w 747"/>
                  <a:gd name="T89" fmla="*/ 329 h 461"/>
                  <a:gd name="T90" fmla="*/ 750 w 747"/>
                  <a:gd name="T91" fmla="*/ 293 h 461"/>
                  <a:gd name="T92" fmla="*/ 744 w 747"/>
                  <a:gd name="T93" fmla="*/ 287 h 461"/>
                  <a:gd name="T94" fmla="*/ 732 w 747"/>
                  <a:gd name="T95" fmla="*/ 281 h 461"/>
                  <a:gd name="T96" fmla="*/ 714 w 747"/>
                  <a:gd name="T97" fmla="*/ 317 h 461"/>
                  <a:gd name="T98" fmla="*/ 684 w 747"/>
                  <a:gd name="T99" fmla="*/ 347 h 461"/>
                  <a:gd name="T100" fmla="*/ 648 w 747"/>
                  <a:gd name="T101" fmla="*/ 377 h 461"/>
                  <a:gd name="T102" fmla="*/ 606 w 747"/>
                  <a:gd name="T103" fmla="*/ 401 h 461"/>
                  <a:gd name="T104" fmla="*/ 504 w 747"/>
                  <a:gd name="T105" fmla="*/ 431 h 461"/>
                  <a:gd name="T106" fmla="*/ 444 w 747"/>
                  <a:gd name="T107" fmla="*/ 443 h 461"/>
                  <a:gd name="T108" fmla="*/ 384 w 747"/>
                  <a:gd name="T109" fmla="*/ 443 h 461"/>
                  <a:gd name="T110" fmla="*/ 384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 noChangeArrowheads="1"/>
              </p:cNvSpPr>
              <p:nvPr/>
            </p:nvSpPr>
            <p:spPr bwMode="auto">
              <a:xfrm>
                <a:off x="4451" y="4102"/>
                <a:ext cx="104" cy="32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+- 1 0 0"/>
                  <a:gd name="G4" fmla="+- 65535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0 w 96"/>
                  <a:gd name="T3" fmla="*/ 0 h 30"/>
                  <a:gd name="T4" fmla="*/ 0 w 96"/>
                  <a:gd name="T5" fmla="*/ 12 h 30"/>
                  <a:gd name="T6" fmla="*/ 48 w 96"/>
                  <a:gd name="T7" fmla="*/ 18 h 30"/>
                  <a:gd name="T8" fmla="*/ 96 w 96"/>
                  <a:gd name="T9" fmla="*/ 30 h 30"/>
                  <a:gd name="T10" fmla="*/ 96 w 96"/>
                  <a:gd name="T11" fmla="*/ 24 h 30"/>
                  <a:gd name="T12" fmla="*/ 96 w 96"/>
                  <a:gd name="T13" fmla="*/ 18 h 30"/>
                  <a:gd name="T14" fmla="*/ 48 w 96"/>
                  <a:gd name="T15" fmla="*/ 12 h 30"/>
                  <a:gd name="T16" fmla="*/ 0 w 96"/>
                  <a:gd name="T17" fmla="*/ 0 h 30"/>
                  <a:gd name="T18" fmla="*/ 0 w 96"/>
                  <a:gd name="T19" fmla="*/ 0 h 30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Oval 14"/>
              <p:cNvSpPr>
                <a:spLocks noChangeArrowheads="1"/>
              </p:cNvSpPr>
              <p:nvPr/>
            </p:nvSpPr>
            <p:spPr bwMode="auto">
              <a:xfrm>
                <a:off x="4311" y="4352"/>
                <a:ext cx="91" cy="57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63" name="Group 15"/>
            <p:cNvGrpSpPr>
              <a:grpSpLocks/>
            </p:cNvGrpSpPr>
            <p:nvPr/>
          </p:nvGrpSpPr>
          <p:grpSpPr bwMode="auto">
            <a:xfrm>
              <a:off x="1958" y="4003"/>
              <a:ext cx="1791" cy="752"/>
              <a:chOff x="1958" y="4003"/>
              <a:chExt cx="1791" cy="752"/>
            </a:xfrm>
          </p:grpSpPr>
          <p:sp>
            <p:nvSpPr>
              <p:cNvPr id="2064" name="Oval 16"/>
              <p:cNvSpPr>
                <a:spLocks noChangeArrowheads="1"/>
              </p:cNvSpPr>
              <p:nvPr/>
            </p:nvSpPr>
            <p:spPr bwMode="auto">
              <a:xfrm>
                <a:off x="2500" y="4337"/>
                <a:ext cx="702" cy="414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Oval 17"/>
              <p:cNvSpPr>
                <a:spLocks noChangeArrowheads="1"/>
              </p:cNvSpPr>
              <p:nvPr/>
            </p:nvSpPr>
            <p:spPr bwMode="auto">
              <a:xfrm>
                <a:off x="2551" y="4363"/>
                <a:ext cx="598" cy="365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Oval 18"/>
              <p:cNvSpPr>
                <a:spLocks noChangeArrowheads="1"/>
              </p:cNvSpPr>
              <p:nvPr/>
            </p:nvSpPr>
            <p:spPr bwMode="auto">
              <a:xfrm>
                <a:off x="2580" y="4386"/>
                <a:ext cx="551" cy="329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CCF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Oval 19"/>
              <p:cNvSpPr>
                <a:spLocks noChangeArrowheads="1"/>
              </p:cNvSpPr>
              <p:nvPr/>
            </p:nvSpPr>
            <p:spPr bwMode="auto">
              <a:xfrm>
                <a:off x="2610" y="4406"/>
                <a:ext cx="488" cy="283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Oval 20"/>
              <p:cNvSpPr>
                <a:spLocks noChangeArrowheads="1"/>
              </p:cNvSpPr>
              <p:nvPr/>
            </p:nvSpPr>
            <p:spPr bwMode="auto">
              <a:xfrm>
                <a:off x="2629" y="4415"/>
                <a:ext cx="454" cy="263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Oval 21"/>
              <p:cNvSpPr>
                <a:spLocks noChangeArrowheads="1"/>
              </p:cNvSpPr>
              <p:nvPr/>
            </p:nvSpPr>
            <p:spPr bwMode="auto">
              <a:xfrm>
                <a:off x="2686" y="4438"/>
                <a:ext cx="336" cy="211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Oval 22"/>
              <p:cNvSpPr>
                <a:spLocks noChangeArrowheads="1"/>
              </p:cNvSpPr>
              <p:nvPr/>
            </p:nvSpPr>
            <p:spPr bwMode="auto">
              <a:xfrm>
                <a:off x="2729" y="4471"/>
                <a:ext cx="249" cy="148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" name="Oval 23"/>
              <p:cNvSpPr>
                <a:spLocks noChangeArrowheads="1"/>
              </p:cNvSpPr>
              <p:nvPr/>
            </p:nvSpPr>
            <p:spPr bwMode="auto">
              <a:xfrm>
                <a:off x="2802" y="4516"/>
                <a:ext cx="98" cy="65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" name="Freeform 24"/>
              <p:cNvSpPr>
                <a:spLocks noChangeArrowheads="1"/>
              </p:cNvSpPr>
              <p:nvPr/>
            </p:nvSpPr>
            <p:spPr bwMode="auto">
              <a:xfrm>
                <a:off x="2849" y="4213"/>
                <a:ext cx="494" cy="204"/>
              </a:xfrm>
              <a:custGeom>
                <a:avLst/>
                <a:gdLst>
                  <a:gd name="G0" fmla="+- 78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65530 0 0"/>
                  <a:gd name="G10" fmla="+- 6 0 0"/>
                  <a:gd name="G11" fmla="+- 25 0 0"/>
                  <a:gd name="G12" fmla="*/ 1 16385 2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*/ 1 48365 11520"/>
                  <a:gd name="G20" fmla="*/ G19 1 180"/>
                  <a:gd name="G21" fmla="*/ 0 1 G20"/>
                  <a:gd name="G22" fmla="+- 66 0 0"/>
                  <a:gd name="G23" fmla="+- 132 0 0"/>
                  <a:gd name="G24" fmla="+- 179 0 0"/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6 w 448"/>
                  <a:gd name="T9" fmla="*/ 60 h 186"/>
                  <a:gd name="T10" fmla="*/ 330 w 448"/>
                  <a:gd name="T11" fmla="*/ 84 h 186"/>
                  <a:gd name="T12" fmla="*/ 378 w 448"/>
                  <a:gd name="T13" fmla="*/ 114 h 186"/>
                  <a:gd name="T14" fmla="*/ 420 w 448"/>
                  <a:gd name="T15" fmla="*/ 150 h 186"/>
                  <a:gd name="T16" fmla="*/ 449 w 448"/>
                  <a:gd name="T17" fmla="*/ 186 h 186"/>
                  <a:gd name="T18" fmla="*/ 449 w 448"/>
                  <a:gd name="T19" fmla="*/ 162 h 186"/>
                  <a:gd name="T20" fmla="*/ 414 w 448"/>
                  <a:gd name="T21" fmla="*/ 126 h 186"/>
                  <a:gd name="T22" fmla="*/ 372 w 448"/>
                  <a:gd name="T23" fmla="*/ 96 h 186"/>
                  <a:gd name="T24" fmla="*/ 324 w 448"/>
                  <a:gd name="T25" fmla="*/ 66 h 186"/>
                  <a:gd name="T26" fmla="*/ 270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3" name="Freeform 25"/>
              <p:cNvSpPr>
                <a:spLocks noChangeArrowheads="1"/>
              </p:cNvSpPr>
              <p:nvPr/>
            </p:nvSpPr>
            <p:spPr bwMode="auto">
              <a:xfrm>
                <a:off x="2361" y="4246"/>
                <a:ext cx="982" cy="508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222 0 0"/>
                  <a:gd name="G21" fmla="+- 35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*/ 1 2543 44192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2 w 890"/>
                  <a:gd name="T13" fmla="*/ 36 h 462"/>
                  <a:gd name="T14" fmla="*/ 365 w 890"/>
                  <a:gd name="T15" fmla="*/ 24 h 462"/>
                  <a:gd name="T16" fmla="*/ 449 w 890"/>
                  <a:gd name="T17" fmla="*/ 18 h 462"/>
                  <a:gd name="T18" fmla="*/ 533 w 890"/>
                  <a:gd name="T19" fmla="*/ 24 h 462"/>
                  <a:gd name="T20" fmla="*/ 610 w 890"/>
                  <a:gd name="T21" fmla="*/ 36 h 462"/>
                  <a:gd name="T22" fmla="*/ 683 w 890"/>
                  <a:gd name="T23" fmla="*/ 60 h 462"/>
                  <a:gd name="T24" fmla="*/ 743 w 890"/>
                  <a:gd name="T25" fmla="*/ 96 h 462"/>
                  <a:gd name="T26" fmla="*/ 797 w 890"/>
                  <a:gd name="T27" fmla="*/ 132 h 462"/>
                  <a:gd name="T28" fmla="*/ 833 w 890"/>
                  <a:gd name="T29" fmla="*/ 174 h 462"/>
                  <a:gd name="T30" fmla="*/ 863 w 890"/>
                  <a:gd name="T31" fmla="*/ 222 h 462"/>
                  <a:gd name="T32" fmla="*/ 869 w 890"/>
                  <a:gd name="T33" fmla="*/ 276 h 462"/>
                  <a:gd name="T34" fmla="*/ 857 w 890"/>
                  <a:gd name="T35" fmla="*/ 330 h 462"/>
                  <a:gd name="T36" fmla="*/ 833 w 890"/>
                  <a:gd name="T37" fmla="*/ 378 h 462"/>
                  <a:gd name="T38" fmla="*/ 785 w 890"/>
                  <a:gd name="T39" fmla="*/ 426 h 462"/>
                  <a:gd name="T40" fmla="*/ 725 w 890"/>
                  <a:gd name="T41" fmla="*/ 462 h 462"/>
                  <a:gd name="T42" fmla="*/ 767 w 890"/>
                  <a:gd name="T43" fmla="*/ 462 h 462"/>
                  <a:gd name="T44" fmla="*/ 821 w 890"/>
                  <a:gd name="T45" fmla="*/ 426 h 462"/>
                  <a:gd name="T46" fmla="*/ 857 w 890"/>
                  <a:gd name="T47" fmla="*/ 378 h 462"/>
                  <a:gd name="T48" fmla="*/ 886 w 890"/>
                  <a:gd name="T49" fmla="*/ 330 h 462"/>
                  <a:gd name="T50" fmla="*/ 892 w 890"/>
                  <a:gd name="T51" fmla="*/ 276 h 462"/>
                  <a:gd name="T52" fmla="*/ 886 w 890"/>
                  <a:gd name="T53" fmla="*/ 222 h 462"/>
                  <a:gd name="T54" fmla="*/ 857 w 890"/>
                  <a:gd name="T55" fmla="*/ 168 h 462"/>
                  <a:gd name="T56" fmla="*/ 815 w 890"/>
                  <a:gd name="T57" fmla="*/ 120 h 462"/>
                  <a:gd name="T58" fmla="*/ 761 w 890"/>
                  <a:gd name="T59" fmla="*/ 84 h 462"/>
                  <a:gd name="T60" fmla="*/ 695 w 890"/>
                  <a:gd name="T61" fmla="*/ 48 h 462"/>
                  <a:gd name="T62" fmla="*/ 622 w 890"/>
                  <a:gd name="T63" fmla="*/ 24 h 462"/>
                  <a:gd name="T64" fmla="*/ 539 w 890"/>
                  <a:gd name="T65" fmla="*/ 6 h 462"/>
                  <a:gd name="T66" fmla="*/ 449 w 890"/>
                  <a:gd name="T67" fmla="*/ 0 h 462"/>
                  <a:gd name="T68" fmla="*/ 359 w 890"/>
                  <a:gd name="T69" fmla="*/ 6 h 462"/>
                  <a:gd name="T70" fmla="*/ 276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3C1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4" name="Freeform 26"/>
              <p:cNvSpPr>
                <a:spLocks noChangeArrowheads="1"/>
              </p:cNvSpPr>
              <p:nvPr/>
            </p:nvSpPr>
            <p:spPr bwMode="auto">
              <a:xfrm>
                <a:off x="2295" y="4220"/>
                <a:ext cx="448" cy="535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30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*/ 1 2543 44192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2 w 406"/>
                  <a:gd name="T13" fmla="*/ 42 h 486"/>
                  <a:gd name="T14" fmla="*/ 330 w 406"/>
                  <a:gd name="T15" fmla="*/ 24 h 486"/>
                  <a:gd name="T16" fmla="*/ 407 w 406"/>
                  <a:gd name="T17" fmla="*/ 6 h 486"/>
                  <a:gd name="T18" fmla="*/ 407 w 406"/>
                  <a:gd name="T19" fmla="*/ 0 h 486"/>
                  <a:gd name="T20" fmla="*/ 324 w 406"/>
                  <a:gd name="T21" fmla="*/ 12 h 486"/>
                  <a:gd name="T22" fmla="*/ 246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" name="Freeform 27"/>
              <p:cNvSpPr>
                <a:spLocks noChangeArrowheads="1"/>
              </p:cNvSpPr>
              <p:nvPr/>
            </p:nvSpPr>
            <p:spPr bwMode="auto">
              <a:xfrm>
                <a:off x="3292" y="4458"/>
                <a:ext cx="118" cy="277"/>
              </a:xfrm>
              <a:custGeom>
                <a:avLst/>
                <a:gdLst>
                  <a:gd name="G0" fmla="+- 1 0 0"/>
                  <a:gd name="G1" fmla="+- 1 0 0"/>
                  <a:gd name="G2" fmla="+- 18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1 0 0"/>
                  <a:gd name="G15" fmla="+- 1 0 0"/>
                  <a:gd name="T0" fmla="*/ 90 w 107"/>
                  <a:gd name="T1" fmla="*/ 84 h 252"/>
                  <a:gd name="T2" fmla="*/ 84 w 107"/>
                  <a:gd name="T3" fmla="*/ 132 h 252"/>
                  <a:gd name="T4" fmla="*/ 66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4 w 107"/>
                  <a:gd name="T15" fmla="*/ 174 h 252"/>
                  <a:gd name="T16" fmla="*/ 102 w 107"/>
                  <a:gd name="T17" fmla="*/ 132 h 252"/>
                  <a:gd name="T18" fmla="*/ 108 w 107"/>
                  <a:gd name="T19" fmla="*/ 84 h 252"/>
                  <a:gd name="T20" fmla="*/ 102 w 107"/>
                  <a:gd name="T21" fmla="*/ 42 h 252"/>
                  <a:gd name="T22" fmla="*/ 90 w 107"/>
                  <a:gd name="T23" fmla="*/ 0 h 252"/>
                  <a:gd name="T24" fmla="*/ 66 w 107"/>
                  <a:gd name="T25" fmla="*/ 0 h 252"/>
                  <a:gd name="T26" fmla="*/ 84 w 107"/>
                  <a:gd name="T27" fmla="*/ 42 h 252"/>
                  <a:gd name="T28" fmla="*/ 90 w 107"/>
                  <a:gd name="T29" fmla="*/ 84 h 252"/>
                  <a:gd name="T30" fmla="*/ 90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FBB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Freeform 28"/>
              <p:cNvSpPr>
                <a:spLocks noChangeArrowheads="1"/>
              </p:cNvSpPr>
              <p:nvPr/>
            </p:nvSpPr>
            <p:spPr bwMode="auto">
              <a:xfrm>
                <a:off x="2280" y="4062"/>
                <a:ext cx="919" cy="164"/>
              </a:xfrm>
              <a:custGeom>
                <a:avLst/>
                <a:gdLst>
                  <a:gd name="G0" fmla="+- 597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573 0 0"/>
                  <a:gd name="G20" fmla="+- 652 0 0"/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" name="Freeform 29"/>
              <p:cNvSpPr>
                <a:spLocks noChangeArrowheads="1"/>
              </p:cNvSpPr>
              <p:nvPr/>
            </p:nvSpPr>
            <p:spPr bwMode="auto">
              <a:xfrm>
                <a:off x="2058" y="4247"/>
                <a:ext cx="187" cy="50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*/ 1 541 48160"/>
                  <a:gd name="G5" fmla="+- 25 0 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65388 0 0"/>
                  <a:gd name="G20" fmla="+- 65472 0 0"/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Freeform 30"/>
              <p:cNvSpPr>
                <a:spLocks noChangeArrowheads="1"/>
              </p:cNvSpPr>
              <p:nvPr/>
            </p:nvSpPr>
            <p:spPr bwMode="auto">
              <a:xfrm>
                <a:off x="3253" y="4135"/>
                <a:ext cx="396" cy="620"/>
              </a:xfrm>
              <a:custGeom>
                <a:avLst/>
                <a:gdLst>
                  <a:gd name="G0" fmla="+- 1 0 0"/>
                  <a:gd name="G1" fmla="+- 1 0 0"/>
                  <a:gd name="G2" fmla="+- 213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*/ 1 54635 1696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*/ 1 2543 44192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0 0 0"/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Freeform 31"/>
              <p:cNvSpPr>
                <a:spLocks noChangeArrowheads="1"/>
              </p:cNvSpPr>
              <p:nvPr/>
            </p:nvSpPr>
            <p:spPr bwMode="auto">
              <a:xfrm>
                <a:off x="2555" y="4003"/>
                <a:ext cx="1187" cy="468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0 0 0"/>
                  <a:gd name="G6" fmla="+- 0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*/ 1 16385 2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*/ 1 48365 11520"/>
                  <a:gd name="G23" fmla="*/ G22 1 180"/>
                  <a:gd name="G24" fmla="*/ 0 1 G23"/>
                  <a:gd name="G25" fmla="+- 659 0 0"/>
                  <a:gd name="G26" fmla="+- 689 0 0"/>
                  <a:gd name="G27" fmla="+- 711 0 0"/>
                  <a:gd name="G28" fmla="+- 734 0 0"/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/>
              <p:cNvSpPr>
                <a:spLocks noChangeArrowheads="1"/>
              </p:cNvSpPr>
              <p:nvPr/>
            </p:nvSpPr>
            <p:spPr bwMode="auto">
              <a:xfrm>
                <a:off x="3642" y="4498"/>
                <a:ext cx="107" cy="257"/>
              </a:xfrm>
              <a:custGeom>
                <a:avLst/>
                <a:gdLst>
                  <a:gd name="G0" fmla="+- 25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0 0 0"/>
                  <a:gd name="G7" fmla="*/ 1 46859 19264"/>
                  <a:gd name="G8" fmla="+- 1 0 0"/>
                  <a:gd name="G9" fmla="+- 1 0 0"/>
                  <a:gd name="G10" fmla="+- 1 0 0"/>
                  <a:gd name="G11" fmla="+- 16384 0 0"/>
                  <a:gd name="G12" fmla="+- 0 0 0"/>
                  <a:gd name="G13" fmla="+- 1 0 0"/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Freeform 33"/>
              <p:cNvSpPr>
                <a:spLocks noChangeArrowheads="1"/>
              </p:cNvSpPr>
              <p:nvPr/>
            </p:nvSpPr>
            <p:spPr bwMode="auto">
              <a:xfrm>
                <a:off x="1958" y="4049"/>
                <a:ext cx="529" cy="706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18 0 0"/>
                  <a:gd name="G10" fmla="+- 1 0 0"/>
                  <a:gd name="G11" fmla="+- 1 0 0"/>
                  <a:gd name="G12" fmla="+- 1 0 0"/>
                  <a:gd name="G13" fmla="+- 1 0 0"/>
                  <a:gd name="G14" fmla="*/ 1 16385 2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*/ 1 48365 11520"/>
                  <a:gd name="G23" fmla="*/ G22 1 180"/>
                  <a:gd name="G24" fmla="*/ 0 1 G23"/>
                  <a:gd name="G25" fmla="+- 65189 0 0"/>
                  <a:gd name="G26" fmla="+- 65286 0 0"/>
                  <a:gd name="G27" fmla="+- 65381 0 0"/>
                  <a:gd name="G28" fmla="+- 65496 0 0"/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2" name="Group 34"/>
            <p:cNvGrpSpPr>
              <a:grpSpLocks/>
            </p:cNvGrpSpPr>
            <p:nvPr/>
          </p:nvGrpSpPr>
          <p:grpSpPr bwMode="auto">
            <a:xfrm>
              <a:off x="4550" y="3704"/>
              <a:ext cx="1488" cy="904"/>
              <a:chOff x="4550" y="3704"/>
              <a:chExt cx="1488" cy="904"/>
            </a:xfrm>
          </p:grpSpPr>
          <p:sp>
            <p:nvSpPr>
              <p:cNvPr id="2083" name="Freeform 35"/>
              <p:cNvSpPr>
                <a:spLocks noChangeArrowheads="1"/>
              </p:cNvSpPr>
              <p:nvPr/>
            </p:nvSpPr>
            <p:spPr bwMode="auto">
              <a:xfrm>
                <a:off x="4630" y="3750"/>
                <a:ext cx="1323" cy="80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0 0 0"/>
                  <a:gd name="G5" fmla="+- 12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623 0 0"/>
                  <a:gd name="T0" fmla="*/ 437 256 1"/>
                  <a:gd name="T1" fmla="*/ 0 256 1"/>
                  <a:gd name="G12" fmla="+- 0 T0 T1"/>
                  <a:gd name="G13" fmla="cos 55245 G12"/>
                  <a:gd name="T2" fmla="*/ 437 256 1"/>
                  <a:gd name="T3" fmla="*/ 0 256 1"/>
                  <a:gd name="G14" fmla="+- 0 T2 T3"/>
                  <a:gd name="G15" fmla="sin 55925 G14"/>
                  <a:gd name="G16" fmla="+- G13 G15 0"/>
                  <a:gd name="G17" fmla="+- G16 10800 0"/>
                  <a:gd name="G18" fmla="+- 1 0 0"/>
                  <a:gd name="G19" fmla="+- 1 0 0"/>
                  <a:gd name="T4" fmla="*/ 162 256 1"/>
                  <a:gd name="T5" fmla="*/ 0 256 1"/>
                  <a:gd name="G20" fmla="+- 0 T4 T5"/>
                  <a:gd name="G21" fmla="cos 54958 G20"/>
                  <a:gd name="T6" fmla="*/ 162 256 1"/>
                  <a:gd name="T7" fmla="*/ 0 256 1"/>
                  <a:gd name="G22" fmla="+- 0 T6 T7"/>
                  <a:gd name="G23" fmla="sin 55836 G22"/>
                  <a:gd name="G24" fmla="+- G21 G23 0"/>
                  <a:gd name="G25" fmla="+- G24 10800 0"/>
                  <a:gd name="G26" fmla="+- 108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6384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*/ 1 29003 51712"/>
                  <a:gd name="G67" fmla="+- 1 0 0"/>
                  <a:gd name="G68" fmla="+- 65279 0 0"/>
                  <a:gd name="G69" fmla="+- 65495 0 0"/>
                  <a:gd name="G70" fmla="+- 150 0 0"/>
                  <a:gd name="G71" fmla="+- 294 0 0"/>
                  <a:gd name="G72" fmla="+- 354 0 0"/>
                  <a:gd name="G73" fmla="+- 336 0 0"/>
                  <a:gd name="G74" fmla="+- 306 0 0"/>
                  <a:gd name="G75" fmla="+- 187 0 0"/>
                  <a:gd name="G76" fmla="+- 2 0 0"/>
                  <a:gd name="G77" fmla="+- 65323 0 0"/>
                  <a:gd name="G78" fmla="+- 65107 0 0"/>
                  <a:gd name="G79" fmla="+- 64916 0 0"/>
                  <a:gd name="G80" fmla="+- 64772 0 0"/>
                  <a:gd name="G81" fmla="+- 64713 0 0"/>
                  <a:gd name="G82" fmla="+- 64730 0 0"/>
                  <a:gd name="G83" fmla="+- 64760 0 0"/>
                  <a:gd name="T8" fmla="*/ 484 w 1201"/>
                  <a:gd name="T9" fmla="*/ 6 h 731"/>
                  <a:gd name="T10" fmla="*/ 263 w 1201"/>
                  <a:gd name="T11" fmla="*/ 60 h 731"/>
                  <a:gd name="T12" fmla="*/ 101 w 1201"/>
                  <a:gd name="T13" fmla="*/ 162 h 731"/>
                  <a:gd name="T14" fmla="*/ 12 w 1201"/>
                  <a:gd name="T15" fmla="*/ 294 h 731"/>
                  <a:gd name="T16" fmla="*/ 0 w 1201"/>
                  <a:gd name="T17" fmla="*/ 366 h 731"/>
                  <a:gd name="T18" fmla="*/ 12 w 1201"/>
                  <a:gd name="T19" fmla="*/ 437 h 731"/>
                  <a:gd name="T20" fmla="*/ 101 w 1201"/>
                  <a:gd name="T21" fmla="*/ 569 h 731"/>
                  <a:gd name="T22" fmla="*/ 263 w 1201"/>
                  <a:gd name="T23" fmla="*/ 671 h 731"/>
                  <a:gd name="T24" fmla="*/ 484 w 1201"/>
                  <a:gd name="T25" fmla="*/ 725 h 731"/>
                  <a:gd name="T26" fmla="*/ 723 w 1201"/>
                  <a:gd name="T27" fmla="*/ 725 h 731"/>
                  <a:gd name="T28" fmla="*/ 938 w 1201"/>
                  <a:gd name="T29" fmla="*/ 671 h 731"/>
                  <a:gd name="T30" fmla="*/ 1100 w 1201"/>
                  <a:gd name="T31" fmla="*/ 569 h 731"/>
                  <a:gd name="T32" fmla="*/ 1189 w 1201"/>
                  <a:gd name="T33" fmla="*/ 437 h 731"/>
                  <a:gd name="T34" fmla="*/ 1201 w 1201"/>
                  <a:gd name="T35" fmla="*/ 366 h 731"/>
                  <a:gd name="T36" fmla="*/ 1189 w 1201"/>
                  <a:gd name="T37" fmla="*/ 294 h 731"/>
                  <a:gd name="T38" fmla="*/ 1100 w 1201"/>
                  <a:gd name="T39" fmla="*/ 162 h 731"/>
                  <a:gd name="T40" fmla="*/ 938 w 1201"/>
                  <a:gd name="T41" fmla="*/ 60 h 731"/>
                  <a:gd name="T42" fmla="*/ 723 w 1201"/>
                  <a:gd name="T43" fmla="*/ 6 h 731"/>
                  <a:gd name="T44" fmla="*/ 604 w 1201"/>
                  <a:gd name="T45" fmla="*/ 0 h 731"/>
                  <a:gd name="T46" fmla="*/ 490 w 1201"/>
                  <a:gd name="T47" fmla="*/ 701 h 731"/>
                  <a:gd name="T48" fmla="*/ 287 w 1201"/>
                  <a:gd name="T49" fmla="*/ 647 h 731"/>
                  <a:gd name="T50" fmla="*/ 131 w 1201"/>
                  <a:gd name="T51" fmla="*/ 557 h 731"/>
                  <a:gd name="T52" fmla="*/ 48 w 1201"/>
                  <a:gd name="T53" fmla="*/ 437 h 731"/>
                  <a:gd name="T54" fmla="*/ 36 w 1201"/>
                  <a:gd name="T55" fmla="*/ 366 h 731"/>
                  <a:gd name="T56" fmla="*/ 48 w 1201"/>
                  <a:gd name="T57" fmla="*/ 300 h 731"/>
                  <a:gd name="T58" fmla="*/ 131 w 1201"/>
                  <a:gd name="T59" fmla="*/ 174 h 731"/>
                  <a:gd name="T60" fmla="*/ 287 w 1201"/>
                  <a:gd name="T61" fmla="*/ 84 h 731"/>
                  <a:gd name="T62" fmla="*/ 490 w 1201"/>
                  <a:gd name="T63" fmla="*/ 30 h 731"/>
                  <a:gd name="T64" fmla="*/ 717 w 1201"/>
                  <a:gd name="T65" fmla="*/ 30 h 731"/>
                  <a:gd name="T66" fmla="*/ 920 w 1201"/>
                  <a:gd name="T67" fmla="*/ 84 h 731"/>
                  <a:gd name="T68" fmla="*/ 1070 w 1201"/>
                  <a:gd name="T69" fmla="*/ 174 h 731"/>
                  <a:gd name="T70" fmla="*/ 1153 w 1201"/>
                  <a:gd name="T71" fmla="*/ 300 h 731"/>
                  <a:gd name="T72" fmla="*/ 1153 w 1201"/>
                  <a:gd name="T73" fmla="*/ 437 h 731"/>
                  <a:gd name="T74" fmla="*/ 1070 w 1201"/>
                  <a:gd name="T75" fmla="*/ 557 h 731"/>
                  <a:gd name="T76" fmla="*/ 920 w 1201"/>
                  <a:gd name="T77" fmla="*/ 647 h 731"/>
                  <a:gd name="T78" fmla="*/ 717 w 1201"/>
                  <a:gd name="T79" fmla="*/ 701 h 731"/>
                  <a:gd name="T80" fmla="*/ 604 w 1201"/>
                  <a:gd name="T81" fmla="*/ 707 h 731"/>
                </a:gdLst>
                <a:ahLst/>
                <a:cxnLst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Freeform 36"/>
              <p:cNvSpPr>
                <a:spLocks noChangeArrowheads="1"/>
              </p:cNvSpPr>
              <p:nvPr/>
            </p:nvSpPr>
            <p:spPr bwMode="auto">
              <a:xfrm>
                <a:off x="4550" y="3710"/>
                <a:ext cx="599" cy="812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330 0 0"/>
                  <a:gd name="G9" fmla="+- 18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*/ 1 2543 44192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Freeform 37"/>
              <p:cNvSpPr>
                <a:spLocks noChangeArrowheads="1"/>
              </p:cNvSpPr>
              <p:nvPr/>
            </p:nvSpPr>
            <p:spPr bwMode="auto">
              <a:xfrm>
                <a:off x="5282" y="3704"/>
                <a:ext cx="670" cy="277"/>
              </a:xfrm>
              <a:custGeom>
                <a:avLst/>
                <a:gdLst>
                  <a:gd name="G0" fmla="*/ 1 3117 25856"/>
                  <a:gd name="G1" fmla="+- 1 0 0"/>
                  <a:gd name="G2" fmla="+- 1 0 0"/>
                  <a:gd name="G3" fmla="*/ 1 723 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0 0 0"/>
                  <a:gd name="G10" fmla="+- 6 0 0"/>
                  <a:gd name="G11" fmla="*/ 1 33545 5760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*/ 1 2543 44192"/>
                  <a:gd name="G19" fmla="+- 1 0 0"/>
                  <a:gd name="G20" fmla="+- 0 0 0"/>
                  <a:gd name="G21" fmla="+- 1 0 0"/>
                  <a:gd name="G22" fmla="+- 1 0 0"/>
                  <a:gd name="G23" fmla="+- 1 0 0"/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F8FE6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6" name="Freeform 38"/>
              <p:cNvSpPr>
                <a:spLocks noChangeArrowheads="1"/>
              </p:cNvSpPr>
              <p:nvPr/>
            </p:nvSpPr>
            <p:spPr bwMode="auto">
              <a:xfrm>
                <a:off x="5783" y="4417"/>
                <a:ext cx="79" cy="58"/>
              </a:xfrm>
              <a:custGeom>
                <a:avLst/>
                <a:gdLst>
                  <a:gd name="G0" fmla="+- 1 0 0"/>
                  <a:gd name="G1" fmla="+- 36 0 0"/>
                  <a:gd name="G2" fmla="+- 1 0 0"/>
                  <a:gd name="G3" fmla="+- 1 0 0"/>
                  <a:gd name="G4" fmla="+- 1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72 w 72"/>
                  <a:gd name="T3" fmla="*/ 0 h 54"/>
                  <a:gd name="T4" fmla="*/ 36 w 72"/>
                  <a:gd name="T5" fmla="*/ 30 h 54"/>
                  <a:gd name="T6" fmla="*/ 0 w 72"/>
                  <a:gd name="T7" fmla="*/ 54 h 54"/>
                  <a:gd name="T8" fmla="*/ 36 w 72"/>
                  <a:gd name="T9" fmla="*/ 54 h 54"/>
                  <a:gd name="T10" fmla="*/ 54 w 72"/>
                  <a:gd name="T11" fmla="*/ 42 h 54"/>
                  <a:gd name="T12" fmla="*/ 72 w 72"/>
                  <a:gd name="T13" fmla="*/ 24 h 54"/>
                  <a:gd name="T14" fmla="*/ 72 w 72"/>
                  <a:gd name="T15" fmla="*/ 24 h 54"/>
                  <a:gd name="T16" fmla="*/ 72 w 72"/>
                  <a:gd name="T17" fmla="*/ 0 h 54"/>
                  <a:gd name="T18" fmla="*/ 72 w 72"/>
                  <a:gd name="T19" fmla="*/ 0 h 54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Freeform 39"/>
              <p:cNvSpPr>
                <a:spLocks noChangeArrowheads="1"/>
              </p:cNvSpPr>
              <p:nvPr/>
            </p:nvSpPr>
            <p:spPr bwMode="auto">
              <a:xfrm>
                <a:off x="4966" y="4490"/>
                <a:ext cx="776" cy="118"/>
              </a:xfrm>
              <a:custGeom>
                <a:avLst/>
                <a:gdLst>
                  <a:gd name="G0" fmla="+- 1 0 0"/>
                  <a:gd name="G1" fmla="+- 1 0 0"/>
                  <a:gd name="G2" fmla="+- 113 0 0"/>
                  <a:gd name="G3" fmla="+- 1 0 0"/>
                  <a:gd name="G4" fmla="+- 1 0 0"/>
                  <a:gd name="G5" fmla="+- 1 0 0"/>
                  <a:gd name="G6" fmla="+- 1 0 0"/>
                  <a:gd name="G7" fmla="*/ 1 22079 25856"/>
                  <a:gd name="G8" fmla="*/ 1 48365 11520"/>
                  <a:gd name="G9" fmla="*/ G8 1 180"/>
                  <a:gd name="G10" fmla="*/ G7 1 G9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*/ 1 3641 10"/>
                  <a:gd name="G18" fmla="+- 1 0 0"/>
                  <a:gd name="G19" fmla="+- 1 0 0"/>
                  <a:gd name="G20" fmla="+- 1 0 0"/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" name="Freeform 40"/>
              <p:cNvSpPr>
                <a:spLocks noChangeArrowheads="1"/>
              </p:cNvSpPr>
              <p:nvPr/>
            </p:nvSpPr>
            <p:spPr bwMode="auto">
              <a:xfrm>
                <a:off x="5882" y="4028"/>
                <a:ext cx="157" cy="375"/>
              </a:xfrm>
              <a:custGeom>
                <a:avLst/>
                <a:gdLst>
                  <a:gd name="G0" fmla="+- 1 0 0"/>
                  <a:gd name="G1" fmla="+- 1 0 0"/>
                  <a:gd name="G2" fmla="+- 29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1 0 0"/>
                  <a:gd name="G15" fmla="+- 1 0 0"/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" name="Freeform 41"/>
              <p:cNvSpPr>
                <a:spLocks noChangeArrowheads="1"/>
              </p:cNvSpPr>
              <p:nvPr/>
            </p:nvSpPr>
            <p:spPr bwMode="auto">
              <a:xfrm>
                <a:off x="5579" y="3995"/>
                <a:ext cx="90" cy="98"/>
              </a:xfrm>
              <a:custGeom>
                <a:avLst/>
                <a:gdLst>
                  <a:gd name="G0" fmla="+- 1 0 0"/>
                  <a:gd name="G1" fmla="+- 1 0 0"/>
                  <a:gd name="G2" fmla="+- 18 0 0"/>
                  <a:gd name="G3" fmla="+- 1 0 0"/>
                  <a:gd name="G4" fmla="+- 1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59 w 83"/>
                  <a:gd name="T3" fmla="*/ 90 h 90"/>
                  <a:gd name="T4" fmla="*/ 83 w 83"/>
                  <a:gd name="T5" fmla="*/ 84 h 90"/>
                  <a:gd name="T6" fmla="*/ 71 w 83"/>
                  <a:gd name="T7" fmla="*/ 60 h 90"/>
                  <a:gd name="T8" fmla="*/ 53 w 83"/>
                  <a:gd name="T9" fmla="*/ 42 h 90"/>
                  <a:gd name="T10" fmla="*/ 6 w 83"/>
                  <a:gd name="T11" fmla="*/ 0 h 90"/>
                  <a:gd name="T12" fmla="*/ 0 w 83"/>
                  <a:gd name="T13" fmla="*/ 18 h 90"/>
                  <a:gd name="T14" fmla="*/ 35 w 83"/>
                  <a:gd name="T15" fmla="*/ 48 h 90"/>
                  <a:gd name="T16" fmla="*/ 59 w 83"/>
                  <a:gd name="T17" fmla="*/ 90 h 90"/>
                  <a:gd name="T18" fmla="*/ 59 w 83"/>
                  <a:gd name="T19" fmla="*/ 90 h 90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0" name="Freeform 42"/>
              <p:cNvSpPr>
                <a:spLocks noChangeArrowheads="1"/>
              </p:cNvSpPr>
              <p:nvPr/>
            </p:nvSpPr>
            <p:spPr bwMode="auto">
              <a:xfrm>
                <a:off x="4900" y="3915"/>
                <a:ext cx="789" cy="47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6550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*/ 1 40050 25"/>
                  <a:gd name="G48" fmla="+- 1 0 0"/>
                  <a:gd name="G49" fmla="+- 1 0 0"/>
                  <a:gd name="G50" fmla="+- 0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1" name="Freeform 43"/>
              <p:cNvSpPr>
                <a:spLocks noChangeArrowheads="1"/>
              </p:cNvSpPr>
              <p:nvPr/>
            </p:nvSpPr>
            <p:spPr bwMode="auto">
              <a:xfrm>
                <a:off x="4794" y="3869"/>
                <a:ext cx="1001" cy="58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0 0 0"/>
                  <a:gd name="G17" fmla="*/ 1 18633 41248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T0" fmla="*/ 258 256 1"/>
                  <a:gd name="T1" fmla="*/ 0 256 1"/>
                  <a:gd name="G24" fmla="+- 0 T0 T1"/>
                  <a:gd name="G25" fmla="cos 55047 G24"/>
                  <a:gd name="T2" fmla="*/ 258 256 1"/>
                  <a:gd name="T3" fmla="*/ 0 256 1"/>
                  <a:gd name="G26" fmla="+- 0 T2 T3"/>
                  <a:gd name="G27" fmla="sin 55645 G26"/>
                  <a:gd name="G28" fmla="+- G25 G27 0"/>
                  <a:gd name="G29" fmla="+- G28 10800 0"/>
                  <a:gd name="G30" fmla="+- 1 0 0"/>
                  <a:gd name="G31" fmla="+- 1 0 0"/>
                  <a:gd name="G32" fmla="*/ 1 26263 19264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*/ 1 61017 100"/>
                  <a:gd name="G50" fmla="+- 1 0 0"/>
                  <a:gd name="G51" fmla="+- 616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*/ 1 873 2"/>
                  <a:gd name="G60" fmla="+- 1 0 0"/>
                  <a:gd name="G61" fmla="+- 1 0 0"/>
                  <a:gd name="G62" fmla="+- 1 0 0"/>
                  <a:gd name="T4" fmla="*/ 616 w 909"/>
                  <a:gd name="T5" fmla="*/ 0 h 533"/>
                  <a:gd name="T6" fmla="*/ 616 w 909"/>
                  <a:gd name="T7" fmla="*/ 18 h 533"/>
                  <a:gd name="T8" fmla="*/ 724 w 909"/>
                  <a:gd name="T9" fmla="*/ 60 h 533"/>
                  <a:gd name="T10" fmla="*/ 765 w 909"/>
                  <a:gd name="T11" fmla="*/ 84 h 533"/>
                  <a:gd name="T12" fmla="*/ 807 w 909"/>
                  <a:gd name="T13" fmla="*/ 114 h 533"/>
                  <a:gd name="T14" fmla="*/ 837 w 909"/>
                  <a:gd name="T15" fmla="*/ 144 h 533"/>
                  <a:gd name="T16" fmla="*/ 861 w 909"/>
                  <a:gd name="T17" fmla="*/ 180 h 533"/>
                  <a:gd name="T18" fmla="*/ 873 w 909"/>
                  <a:gd name="T19" fmla="*/ 216 h 533"/>
                  <a:gd name="T20" fmla="*/ 879 w 909"/>
                  <a:gd name="T21" fmla="*/ 258 h 533"/>
                  <a:gd name="T22" fmla="*/ 873 w 909"/>
                  <a:gd name="T23" fmla="*/ 311 h 533"/>
                  <a:gd name="T24" fmla="*/ 843 w 909"/>
                  <a:gd name="T25" fmla="*/ 359 h 533"/>
                  <a:gd name="T26" fmla="*/ 807 w 909"/>
                  <a:gd name="T27" fmla="*/ 401 h 533"/>
                  <a:gd name="T28" fmla="*/ 753 w 909"/>
                  <a:gd name="T29" fmla="*/ 443 h 533"/>
                  <a:gd name="T30" fmla="*/ 694 w 909"/>
                  <a:gd name="T31" fmla="*/ 473 h 533"/>
                  <a:gd name="T32" fmla="*/ 622 w 909"/>
                  <a:gd name="T33" fmla="*/ 497 h 533"/>
                  <a:gd name="T34" fmla="*/ 538 w 909"/>
                  <a:gd name="T35" fmla="*/ 509 h 533"/>
                  <a:gd name="T36" fmla="*/ 455 w 909"/>
                  <a:gd name="T37" fmla="*/ 515 h 533"/>
                  <a:gd name="T38" fmla="*/ 371 w 909"/>
                  <a:gd name="T39" fmla="*/ 509 h 533"/>
                  <a:gd name="T40" fmla="*/ 287 w 909"/>
                  <a:gd name="T41" fmla="*/ 497 h 533"/>
                  <a:gd name="T42" fmla="*/ 215 w 909"/>
                  <a:gd name="T43" fmla="*/ 473 h 533"/>
                  <a:gd name="T44" fmla="*/ 156 w 909"/>
                  <a:gd name="T45" fmla="*/ 443 h 533"/>
                  <a:gd name="T46" fmla="*/ 102 w 909"/>
                  <a:gd name="T47" fmla="*/ 401 h 533"/>
                  <a:gd name="T48" fmla="*/ 66 w 909"/>
                  <a:gd name="T49" fmla="*/ 359 h 533"/>
                  <a:gd name="T50" fmla="*/ 36 w 909"/>
                  <a:gd name="T51" fmla="*/ 311 h 533"/>
                  <a:gd name="T52" fmla="*/ 30 w 909"/>
                  <a:gd name="T53" fmla="*/ 258 h 533"/>
                  <a:gd name="T54" fmla="*/ 36 w 909"/>
                  <a:gd name="T55" fmla="*/ 222 h 533"/>
                  <a:gd name="T56" fmla="*/ 48 w 909"/>
                  <a:gd name="T57" fmla="*/ 186 h 533"/>
                  <a:gd name="T58" fmla="*/ 66 w 909"/>
                  <a:gd name="T59" fmla="*/ 156 h 533"/>
                  <a:gd name="T60" fmla="*/ 90 w 909"/>
                  <a:gd name="T61" fmla="*/ 126 h 533"/>
                  <a:gd name="T62" fmla="*/ 66 w 909"/>
                  <a:gd name="T63" fmla="*/ 114 h 533"/>
                  <a:gd name="T64" fmla="*/ 36 w 909"/>
                  <a:gd name="T65" fmla="*/ 144 h 533"/>
                  <a:gd name="T66" fmla="*/ 18 w 909"/>
                  <a:gd name="T67" fmla="*/ 180 h 533"/>
                  <a:gd name="T68" fmla="*/ 6 w 909"/>
                  <a:gd name="T69" fmla="*/ 216 h 533"/>
                  <a:gd name="T70" fmla="*/ 0 w 909"/>
                  <a:gd name="T71" fmla="*/ 258 h 533"/>
                  <a:gd name="T72" fmla="*/ 12 w 909"/>
                  <a:gd name="T73" fmla="*/ 311 h 533"/>
                  <a:gd name="T74" fmla="*/ 36 w 909"/>
                  <a:gd name="T75" fmla="*/ 365 h 533"/>
                  <a:gd name="T76" fmla="*/ 78 w 909"/>
                  <a:gd name="T77" fmla="*/ 413 h 533"/>
                  <a:gd name="T78" fmla="*/ 132 w 909"/>
                  <a:gd name="T79" fmla="*/ 449 h 533"/>
                  <a:gd name="T80" fmla="*/ 203 w 909"/>
                  <a:gd name="T81" fmla="*/ 485 h 533"/>
                  <a:gd name="T82" fmla="*/ 275 w 909"/>
                  <a:gd name="T83" fmla="*/ 509 h 533"/>
                  <a:gd name="T84" fmla="*/ 365 w 909"/>
                  <a:gd name="T85" fmla="*/ 527 h 533"/>
                  <a:gd name="T86" fmla="*/ 455 w 909"/>
                  <a:gd name="T87" fmla="*/ 533 h 533"/>
                  <a:gd name="T88" fmla="*/ 544 w 909"/>
                  <a:gd name="T89" fmla="*/ 527 h 533"/>
                  <a:gd name="T90" fmla="*/ 634 w 909"/>
                  <a:gd name="T91" fmla="*/ 509 h 533"/>
                  <a:gd name="T92" fmla="*/ 712 w 909"/>
                  <a:gd name="T93" fmla="*/ 485 h 533"/>
                  <a:gd name="T94" fmla="*/ 777 w 909"/>
                  <a:gd name="T95" fmla="*/ 449 h 533"/>
                  <a:gd name="T96" fmla="*/ 831 w 909"/>
                  <a:gd name="T97" fmla="*/ 413 h 533"/>
                  <a:gd name="T98" fmla="*/ 873 w 909"/>
                  <a:gd name="T99" fmla="*/ 365 h 533"/>
                  <a:gd name="T100" fmla="*/ 897 w 909"/>
                  <a:gd name="T101" fmla="*/ 311 h 533"/>
                  <a:gd name="T102" fmla="*/ 909 w 909"/>
                  <a:gd name="T103" fmla="*/ 258 h 533"/>
                  <a:gd name="T104" fmla="*/ 903 w 909"/>
                  <a:gd name="T105" fmla="*/ 216 h 533"/>
                  <a:gd name="T106" fmla="*/ 885 w 909"/>
                  <a:gd name="T107" fmla="*/ 174 h 533"/>
                  <a:gd name="T108" fmla="*/ 861 w 909"/>
                  <a:gd name="T109" fmla="*/ 132 h 533"/>
                  <a:gd name="T110" fmla="*/ 825 w 909"/>
                  <a:gd name="T111" fmla="*/ 102 h 533"/>
                  <a:gd name="T112" fmla="*/ 783 w 909"/>
                  <a:gd name="T113" fmla="*/ 66 h 533"/>
                  <a:gd name="T114" fmla="*/ 735 w 909"/>
                  <a:gd name="T115" fmla="*/ 42 h 533"/>
                  <a:gd name="T116" fmla="*/ 616 w 909"/>
                  <a:gd name="T117" fmla="*/ 0 h 533"/>
                  <a:gd name="T118" fmla="*/ 616 w 909"/>
                  <a:gd name="T119" fmla="*/ 0 h 53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88CE5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2" name="Freeform 44"/>
              <p:cNvSpPr>
                <a:spLocks noChangeArrowheads="1"/>
              </p:cNvSpPr>
              <p:nvPr/>
            </p:nvSpPr>
            <p:spPr bwMode="auto">
              <a:xfrm>
                <a:off x="5031" y="3849"/>
                <a:ext cx="402" cy="72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65512 0 0"/>
                  <a:gd name="G5" fmla="+- 1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275 0 0"/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3" name="Freeform 45"/>
              <p:cNvSpPr>
                <a:spLocks noChangeArrowheads="1"/>
              </p:cNvSpPr>
              <p:nvPr/>
            </p:nvSpPr>
            <p:spPr bwMode="auto">
              <a:xfrm>
                <a:off x="4920" y="3922"/>
                <a:ext cx="72" cy="52"/>
              </a:xfrm>
              <a:custGeom>
                <a:avLst/>
                <a:gdLst>
                  <a:gd name="G0" fmla="+- 1 0 0"/>
                  <a:gd name="G1" fmla="+- 1 0 0"/>
                  <a:gd name="G2" fmla="*/ 1 18279 9632"/>
                  <a:gd name="G3" fmla="+- 1 0 0"/>
                  <a:gd name="T0" fmla="*/ 2 256 1"/>
                  <a:gd name="T1" fmla="*/ 0 256 1"/>
                  <a:gd name="G4" fmla="+- 0 T0 T1"/>
                  <a:gd name="G5" fmla="cos 12 G4"/>
                  <a:gd name="G6" fmla="+- 1 0 0"/>
                  <a:gd name="G7" fmla="*/ 1 2543 44192"/>
                  <a:gd name="G8" fmla="+- 1 0 0"/>
                  <a:gd name="T2" fmla="*/ 66 w 66"/>
                  <a:gd name="T3" fmla="*/ 18 h 48"/>
                  <a:gd name="T4" fmla="*/ 48 w 66"/>
                  <a:gd name="T5" fmla="*/ 0 h 48"/>
                  <a:gd name="T6" fmla="*/ 24 w 66"/>
                  <a:gd name="T7" fmla="*/ 12 h 48"/>
                  <a:gd name="T8" fmla="*/ 0 w 66"/>
                  <a:gd name="T9" fmla="*/ 30 h 48"/>
                  <a:gd name="T10" fmla="*/ 12 w 66"/>
                  <a:gd name="T11" fmla="*/ 48 h 48"/>
                  <a:gd name="T12" fmla="*/ 42 w 66"/>
                  <a:gd name="T13" fmla="*/ 30 h 48"/>
                  <a:gd name="T14" fmla="*/ 66 w 66"/>
                  <a:gd name="T15" fmla="*/ 18 h 48"/>
                  <a:gd name="T16" fmla="*/ 66 w 66"/>
                  <a:gd name="T17" fmla="*/ 18 h 48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4" name="Oval 46"/>
              <p:cNvSpPr>
                <a:spLocks noChangeArrowheads="1"/>
              </p:cNvSpPr>
              <p:nvPr/>
            </p:nvSpPr>
            <p:spPr bwMode="auto">
              <a:xfrm>
                <a:off x="5011" y="3977"/>
                <a:ext cx="570" cy="351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5" name="Oval 47"/>
              <p:cNvSpPr>
                <a:spLocks noChangeArrowheads="1"/>
              </p:cNvSpPr>
              <p:nvPr/>
            </p:nvSpPr>
            <p:spPr bwMode="auto">
              <a:xfrm>
                <a:off x="5047" y="4001"/>
                <a:ext cx="490" cy="298"/>
              </a:xfrm>
              <a:prstGeom prst="ellipse">
                <a:avLst/>
              </a:pr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" name="Oval 48"/>
              <p:cNvSpPr>
                <a:spLocks noChangeArrowheads="1"/>
              </p:cNvSpPr>
              <p:nvPr/>
            </p:nvSpPr>
            <p:spPr bwMode="auto">
              <a:xfrm>
                <a:off x="5082" y="4023"/>
                <a:ext cx="424" cy="256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auto">
              <a:xfrm>
                <a:off x="5130" y="4054"/>
                <a:ext cx="327" cy="194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8" name="Oval 50"/>
              <p:cNvSpPr>
                <a:spLocks noChangeArrowheads="1"/>
              </p:cNvSpPr>
              <p:nvPr/>
            </p:nvSpPr>
            <p:spPr bwMode="auto">
              <a:xfrm>
                <a:off x="5170" y="4076"/>
                <a:ext cx="244" cy="152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Oval 51"/>
              <p:cNvSpPr>
                <a:spLocks noChangeArrowheads="1"/>
              </p:cNvSpPr>
              <p:nvPr/>
            </p:nvSpPr>
            <p:spPr bwMode="auto">
              <a:xfrm>
                <a:off x="5223" y="4110"/>
                <a:ext cx="138" cy="88"/>
              </a:xfrm>
              <a:prstGeom prst="ellipse">
                <a:avLst/>
              </a:prstGeom>
              <a:gradFill rotWithShape="0">
                <a:gsLst>
                  <a:gs pos="0">
                    <a:srgbClr val="0084DD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0" name="Group 52"/>
            <p:cNvGrpSpPr>
              <a:grpSpLocks/>
            </p:cNvGrpSpPr>
            <p:nvPr/>
          </p:nvGrpSpPr>
          <p:grpSpPr bwMode="auto">
            <a:xfrm>
              <a:off x="5820" y="3334"/>
              <a:ext cx="468" cy="283"/>
              <a:chOff x="5820" y="3334"/>
              <a:chExt cx="468" cy="283"/>
            </a:xfrm>
          </p:grpSpPr>
          <p:sp>
            <p:nvSpPr>
              <p:cNvPr id="2101" name="Freeform 53"/>
              <p:cNvSpPr>
                <a:spLocks noChangeArrowheads="1"/>
              </p:cNvSpPr>
              <p:nvPr/>
            </p:nvSpPr>
            <p:spPr bwMode="auto">
              <a:xfrm>
                <a:off x="5820" y="3512"/>
                <a:ext cx="421" cy="105"/>
              </a:xfrm>
              <a:custGeom>
                <a:avLst/>
                <a:gdLst>
                  <a:gd name="G0" fmla="+- 1 0 0"/>
                  <a:gd name="G1" fmla="+- 1 0 0"/>
                  <a:gd name="G2" fmla="+- 6 0 0"/>
                  <a:gd name="G3" fmla="+- 1 0 0"/>
                  <a:gd name="G4" fmla="+- 1 0 0"/>
                  <a:gd name="G5" fmla="*/ 1 49985 1696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53 0 0"/>
                  <a:gd name="G20" fmla="+- 17 0 0"/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" name="Freeform 54"/>
              <p:cNvSpPr>
                <a:spLocks noChangeArrowheads="1"/>
              </p:cNvSpPr>
              <p:nvPr/>
            </p:nvSpPr>
            <p:spPr bwMode="auto">
              <a:xfrm>
                <a:off x="5859" y="3334"/>
                <a:ext cx="283" cy="58"/>
              </a:xfrm>
              <a:custGeom>
                <a:avLst/>
                <a:gdLst>
                  <a:gd name="G0" fmla="+- 1 0 0"/>
                  <a:gd name="G1" fmla="+- 132 0 0"/>
                  <a:gd name="G2" fmla="+- 1 0 0"/>
                  <a:gd name="G3" fmla="+- 1 0 0"/>
                  <a:gd name="G4" fmla="+- 1 0 0"/>
                  <a:gd name="G5" fmla="+- 36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210 0 0"/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3" name="Freeform 55"/>
              <p:cNvSpPr>
                <a:spLocks noChangeArrowheads="1"/>
              </p:cNvSpPr>
              <p:nvPr/>
            </p:nvSpPr>
            <p:spPr bwMode="auto">
              <a:xfrm>
                <a:off x="6223" y="3380"/>
                <a:ext cx="65" cy="171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6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65458 0 0"/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4" name="Freeform 56"/>
              <p:cNvSpPr>
                <a:spLocks noChangeArrowheads="1"/>
              </p:cNvSpPr>
              <p:nvPr/>
            </p:nvSpPr>
            <p:spPr bwMode="auto">
              <a:xfrm>
                <a:off x="5925" y="3578"/>
                <a:ext cx="211" cy="19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*/ 1 16385 2"/>
                  <a:gd name="G7" fmla="+- 1 0 0"/>
                  <a:gd name="G8" fmla="+- 1 0 0"/>
                  <a:gd name="G9" fmla="+- 1 0 0"/>
                  <a:gd name="G10" fmla="*/ 1 48365 11520"/>
                  <a:gd name="G11" fmla="*/ G10 1 180"/>
                  <a:gd name="G12" fmla="*/ 0 1 G11"/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5" name="Freeform 57"/>
              <p:cNvSpPr>
                <a:spLocks noChangeArrowheads="1"/>
              </p:cNvSpPr>
              <p:nvPr/>
            </p:nvSpPr>
            <p:spPr bwMode="auto">
              <a:xfrm>
                <a:off x="5847" y="3353"/>
                <a:ext cx="177" cy="204"/>
              </a:xfrm>
              <a:custGeom>
                <a:avLst/>
                <a:gdLst>
                  <a:gd name="G0" fmla="*/ 1 50587 57600"/>
                  <a:gd name="G1" fmla="+- 1 0 0"/>
                  <a:gd name="G2" fmla="+- 1 0 0"/>
                  <a:gd name="G3" fmla="+- 1 0 0"/>
                  <a:gd name="G4" fmla="+- 1 0 0"/>
                  <a:gd name="G5" fmla="+- 90 0 0"/>
                  <a:gd name="G6" fmla="*/ 1 5545 1152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*/ 1 2543 44192"/>
                  <a:gd name="G16" fmla="+- 1 0 0"/>
                  <a:gd name="G17" fmla="+- 0 0 0"/>
                  <a:gd name="G18" fmla="+- 1 0 0"/>
                  <a:gd name="G19" fmla="+- 1 0 0"/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8AE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6" name="Freeform 58"/>
              <p:cNvSpPr>
                <a:spLocks noChangeArrowheads="1"/>
              </p:cNvSpPr>
              <p:nvPr/>
            </p:nvSpPr>
            <p:spPr bwMode="auto">
              <a:xfrm>
                <a:off x="6051" y="3353"/>
                <a:ext cx="204" cy="231"/>
              </a:xfrm>
              <a:custGeom>
                <a:avLst/>
                <a:gdLst>
                  <a:gd name="G0" fmla="+- 60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65530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*/ 1 51883 10"/>
                  <a:gd name="G18" fmla="+- 1 0 0"/>
                  <a:gd name="G19" fmla="+- 0 0 0"/>
                  <a:gd name="G20" fmla="+- 0 0 0"/>
                  <a:gd name="G21" fmla="+- 1 0 0"/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8AE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7" name="Freeform 59"/>
              <p:cNvSpPr>
                <a:spLocks noChangeArrowheads="1"/>
              </p:cNvSpPr>
              <p:nvPr/>
            </p:nvSpPr>
            <p:spPr bwMode="auto">
              <a:xfrm>
                <a:off x="5892" y="3371"/>
                <a:ext cx="328" cy="204"/>
              </a:xfrm>
              <a:custGeom>
                <a:avLst/>
                <a:gdLst>
                  <a:gd name="G0" fmla="+- 1 0 0"/>
                  <a:gd name="G1" fmla="+- 1 0 0"/>
                  <a:gd name="G2" fmla="+- 0 0 0"/>
                  <a:gd name="G3" fmla="+- 12 0 0"/>
                  <a:gd name="G4" fmla="+- 1 0 0"/>
                  <a:gd name="G5" fmla="+- 1 0 0"/>
                  <a:gd name="G6" fmla="*/ 1 62677 16960"/>
                  <a:gd name="G7" fmla="+- 1 0 0"/>
                  <a:gd name="G8" fmla="+- 1 0 0"/>
                  <a:gd name="G9" fmla="+- 1045 0 0"/>
                  <a:gd name="G10" fmla="+- 1 0 0"/>
                  <a:gd name="G11" fmla="+- 1 0 0"/>
                  <a:gd name="G12" fmla="+- 1 0 0"/>
                  <a:gd name="G13" fmla="+- 12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*/ 1 29003 51712"/>
                  <a:gd name="G33" fmla="+- 1 0 0"/>
                  <a:gd name="G34" fmla="+- 65446 0 0"/>
                  <a:gd name="G35" fmla="+- 65500 0 0"/>
                  <a:gd name="G36" fmla="+- 18 0 0"/>
                  <a:gd name="G37" fmla="+- 48 0 0"/>
                  <a:gd name="G38" fmla="+- 72 0 0"/>
                  <a:gd name="G39" fmla="+- 84 0 0"/>
                  <a:gd name="G40" fmla="+- 96 0 0"/>
                  <a:gd name="G41" fmla="+- 84 0 0"/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08" name="Group 60"/>
              <p:cNvGrpSpPr>
                <a:grpSpLocks/>
              </p:cNvGrpSpPr>
              <p:nvPr/>
            </p:nvGrpSpPr>
            <p:grpSpPr bwMode="auto">
              <a:xfrm>
                <a:off x="5932" y="3401"/>
                <a:ext cx="249" cy="145"/>
                <a:chOff x="5932" y="3401"/>
                <a:chExt cx="249" cy="145"/>
              </a:xfrm>
            </p:grpSpPr>
            <p:sp>
              <p:nvSpPr>
                <p:cNvPr id="2109" name="Oval 61"/>
                <p:cNvSpPr>
                  <a:spLocks noChangeArrowheads="1"/>
                </p:cNvSpPr>
                <p:nvPr/>
              </p:nvSpPr>
              <p:spPr bwMode="auto">
                <a:xfrm>
                  <a:off x="5932" y="3401"/>
                  <a:ext cx="249" cy="1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8AE"/>
                    </a:gs>
                    <a:gs pos="100000">
                      <a:srgbClr val="0088E4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0" name="Oval 62"/>
                <p:cNvSpPr>
                  <a:spLocks noChangeArrowheads="1"/>
                </p:cNvSpPr>
                <p:nvPr/>
              </p:nvSpPr>
              <p:spPr bwMode="auto">
                <a:xfrm>
                  <a:off x="5956" y="3416"/>
                  <a:ext cx="199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8E4"/>
                    </a:gs>
                    <a:gs pos="100000">
                      <a:srgbClr val="0068A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1" name="Oval 63"/>
                <p:cNvSpPr>
                  <a:spLocks noChangeArrowheads="1"/>
                </p:cNvSpPr>
                <p:nvPr/>
              </p:nvSpPr>
              <p:spPr bwMode="auto">
                <a:xfrm>
                  <a:off x="5987" y="3427"/>
                  <a:ext cx="137" cy="8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8AE"/>
                    </a:gs>
                    <a:gs pos="100000">
                      <a:srgbClr val="0088E4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2" name="Oval 64"/>
                <p:cNvSpPr>
                  <a:spLocks noChangeArrowheads="1"/>
                </p:cNvSpPr>
                <p:nvPr/>
              </p:nvSpPr>
              <p:spPr bwMode="auto">
                <a:xfrm>
                  <a:off x="6016" y="3445"/>
                  <a:ext cx="80" cy="5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8E4"/>
                    </a:gs>
                    <a:gs pos="100000">
                      <a:srgbClr val="0068A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6388"/>
            <a:ext cx="9070975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11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503238" y="6888163"/>
            <a:ext cx="23526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3443288" y="6888163"/>
            <a:ext cx="31924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7223125" y="6888163"/>
            <a:ext cx="23510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179CACAA-83C7-46E9-804A-6113E8488B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 kern="1200">
          <a:solidFill>
            <a:srgbClr val="CCECFF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wmf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74613"/>
            <a:ext cx="9072562" cy="171926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Triangulation Using</a:t>
            </a:r>
            <a:br>
              <a:rPr lang="en-US" altLang="en-US"/>
            </a:br>
            <a:r>
              <a:rPr lang="en-US" altLang="en-US"/>
              <a:t>Computer Vision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39763" y="173672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Cot5930: Introduction to Robotics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Dr. Ravi Shankar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/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By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/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Huajin Ariel Qu &amp; Charles Perry Weinthal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724547"/>
            <a:ext cx="7543800" cy="5179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-30163"/>
            <a:ext cx="9070975" cy="1254125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036637"/>
            <a:ext cx="9070975" cy="4987925"/>
          </a:xfrm>
        </p:spPr>
        <p:txBody>
          <a:bodyPr/>
          <a:lstStyle/>
          <a:p>
            <a:pPr algn="ctr"/>
            <a:r>
              <a:rPr lang="en-US" dirty="0" smtClean="0"/>
              <a:t>At the center (4,4):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</p:spPr>
            <p:txBody>
              <a:bodyPr/>
              <a:lstStyle/>
              <a:p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The “—” is </a:t>
                </a:r>
                <a:r>
                  <a:rPr lang="en-US" sz="1800" dirty="0"/>
                  <a:t>the “blind spot</a:t>
                </a:r>
                <a:r>
                  <a:rPr lang="en-US" sz="1800" dirty="0" smtClean="0"/>
                  <a:t>”</a:t>
                </a:r>
                <a:br>
                  <a:rPr lang="en-US" sz="1800" dirty="0" smtClean="0"/>
                </a:br>
                <a:r>
                  <a:rPr lang="en-US" sz="1800" dirty="0" smtClean="0"/>
                  <a:t> Distance &gt; (75% 8*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 smtClean="0"/>
                  <a:t>)  == 180”</a:t>
                </a:r>
                <a:br>
                  <a:rPr lang="en-US" sz="1800" dirty="0" smtClean="0"/>
                </a:br>
                <a:r>
                  <a:rPr lang="en-US" sz="1800" dirty="0" smtClean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75⁰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>  .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  <a:blipFill rotWithShape="0">
                <a:blip r:embed="rId2"/>
                <a:stretch>
                  <a:fillRect t="-971" b="-6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90110" y="-334963"/>
            <a:ext cx="9550802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Error Analysis,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25" y="579437"/>
            <a:ext cx="9070975" cy="3581400"/>
          </a:xfrm>
        </p:spPr>
        <p:txBody>
          <a:bodyPr/>
          <a:lstStyle/>
          <a:p>
            <a:pPr algn="ctr"/>
            <a:r>
              <a:rPr lang="en-US" dirty="0" smtClean="0"/>
              <a:t>As viewed from Camera A at (1.5,1.5)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61" y="1435820"/>
            <a:ext cx="4686300" cy="49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</p:spPr>
            <p:txBody>
              <a:bodyPr/>
              <a:lstStyle/>
              <a:p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The “—” is </a:t>
                </a:r>
                <a:r>
                  <a:rPr lang="en-US" sz="1800" dirty="0"/>
                  <a:t>the “blind spot</a:t>
                </a:r>
                <a:r>
                  <a:rPr lang="en-US" sz="1800" dirty="0" smtClean="0"/>
                  <a:t>”</a:t>
                </a:r>
                <a:br>
                  <a:rPr lang="en-US" sz="1800" dirty="0" smtClean="0"/>
                </a:br>
                <a:r>
                  <a:rPr lang="en-US" sz="1800" dirty="0" smtClean="0"/>
                  <a:t> Distance &gt; (75% 8*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 smtClean="0"/>
                  <a:t>)  == 180”</a:t>
                </a:r>
                <a:br>
                  <a:rPr lang="en-US" sz="1800" dirty="0" smtClean="0"/>
                </a:br>
                <a:r>
                  <a:rPr lang="en-US" sz="1800" dirty="0" smtClean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75⁰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>  .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  <a:blipFill rotWithShape="0">
                <a:blip r:embed="rId2"/>
                <a:stretch>
                  <a:fillRect t="-971" b="-6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90110" y="-334963"/>
            <a:ext cx="9550802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Error Analysis,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25" y="579437"/>
            <a:ext cx="9070975" cy="3581400"/>
          </a:xfrm>
        </p:spPr>
        <p:txBody>
          <a:bodyPr/>
          <a:lstStyle/>
          <a:p>
            <a:pPr algn="ctr"/>
            <a:r>
              <a:rPr lang="en-US" dirty="0" smtClean="0"/>
              <a:t>As viewed from Camera A at (1.5,1.5)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12" y="1111980"/>
            <a:ext cx="5105400" cy="53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</p:spPr>
            <p:txBody>
              <a:bodyPr/>
              <a:lstStyle/>
              <a:p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The “—” is </a:t>
                </a:r>
                <a:r>
                  <a:rPr lang="en-US" sz="1800" dirty="0"/>
                  <a:t>the “blind spot</a:t>
                </a:r>
                <a:r>
                  <a:rPr lang="en-US" sz="1800" dirty="0" smtClean="0"/>
                  <a:t>”</a:t>
                </a:r>
                <a:br>
                  <a:rPr lang="en-US" sz="1800" dirty="0" smtClean="0"/>
                </a:br>
                <a:r>
                  <a:rPr lang="en-US" sz="1800" dirty="0" smtClean="0"/>
                  <a:t> Distance &gt; (75% 8*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 smtClean="0"/>
                  <a:t>)  == 180”</a:t>
                </a:r>
                <a:br>
                  <a:rPr lang="en-US" sz="1800" dirty="0" smtClean="0"/>
                </a:br>
                <a:r>
                  <a:rPr lang="en-US" sz="1800" dirty="0" smtClean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75⁰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>  .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  <a:blipFill rotWithShape="0">
                <a:blip r:embed="rId2"/>
                <a:stretch>
                  <a:fillRect t="-971" b="-6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90110" y="-334963"/>
            <a:ext cx="9550802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Error Analysis,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25" y="579437"/>
            <a:ext cx="9070975" cy="3581400"/>
          </a:xfrm>
        </p:spPr>
        <p:txBody>
          <a:bodyPr/>
          <a:lstStyle/>
          <a:p>
            <a:pPr algn="ctr"/>
            <a:r>
              <a:rPr lang="en-US" dirty="0" smtClean="0"/>
              <a:t>As viewed from Camera A at (1.5,1.5)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2" y="1167931"/>
            <a:ext cx="5029200" cy="52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72562" cy="171926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Locations, Distances </a:t>
            </a:r>
            <a:br>
              <a:rPr lang="en-US" altLang="en-US" dirty="0"/>
            </a:br>
            <a:r>
              <a:rPr lang="en-US" altLang="en-US" dirty="0"/>
              <a:t>&amp; Vectors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570037"/>
            <a:ext cx="9072562" cy="4989512"/>
          </a:xfrm>
          <a:ln/>
        </p:spPr>
        <p:txBody>
          <a:bodyPr/>
          <a:lstStyle/>
          <a:p>
            <a:pPr marL="341313" indent="-341313"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generated a few test vectors </a:t>
            </a:r>
            <a:r>
              <a:rPr lang="en-US" altLang="en-US" dirty="0" smtClean="0"/>
              <a:t>(pink) to </a:t>
            </a:r>
            <a:r>
              <a:rPr lang="en-US" altLang="en-US" dirty="0"/>
              <a:t>verify the triangulation code.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" y="2789237"/>
            <a:ext cx="9858375" cy="47704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2" y="238124"/>
            <a:ext cx="9072562" cy="125571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Python Code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8319" y="1493837"/>
            <a:ext cx="9072562" cy="4989513"/>
          </a:xfrm>
          <a:ln/>
        </p:spPr>
        <p:txBody>
          <a:bodyPr lIns="0" tIns="21336" rIns="0" bIns="0"/>
          <a:lstStyle/>
          <a:p>
            <a:pPr marL="341313" indent="-341313">
              <a:lnSpc>
                <a:spcPct val="93000"/>
              </a:lnSpc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The code expects 4 vectors and yields the Cartesian coordinates</a:t>
            </a:r>
            <a:r>
              <a:rPr lang="en-US" altLang="en-US" sz="2400" dirty="0" smtClean="0"/>
              <a:t>:</a:t>
            </a:r>
            <a:endParaRPr lang="en-US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9" y="2329072"/>
            <a:ext cx="9515602" cy="33190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-106363"/>
            <a:ext cx="10080624" cy="125571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Areas for </a:t>
            </a:r>
            <a:r>
              <a:rPr lang="en-US" altLang="en-US" dirty="0"/>
              <a:t>F</a:t>
            </a:r>
            <a:r>
              <a:rPr lang="en-US" altLang="en-US" dirty="0" smtClean="0"/>
              <a:t>urther Investigation:</a:t>
            </a:r>
            <a:endParaRPr lang="en-US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8319" y="1493837"/>
            <a:ext cx="9072562" cy="4989513"/>
          </a:xfrm>
          <a:ln/>
        </p:spPr>
        <p:txBody>
          <a:bodyPr lIns="0" tIns="21336" rIns="0" bIns="0"/>
          <a:lstStyle/>
          <a:p>
            <a:pPr marL="341313" indent="-341313">
              <a:lnSpc>
                <a:spcPct val="93000"/>
              </a:lnSpc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* Other camera positions and count maybe possible.</a:t>
            </a:r>
          </a:p>
          <a:p>
            <a:pPr>
              <a:lnSpc>
                <a:spcPct val="93000"/>
              </a:lnSpc>
              <a:buClr>
                <a:srgbClr val="99FF99"/>
              </a:buClr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Image edge detection and object position are an area to be carefully investigated. Area of concerns include the object  contrast and edge “quality” will have a significant affect on the accuracy.</a:t>
            </a:r>
          </a:p>
          <a:p>
            <a:pPr>
              <a:lnSpc>
                <a:spcPct val="93000"/>
              </a:lnSpc>
              <a:buClr>
                <a:srgbClr val="99FF99"/>
              </a:buClr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Robot movement and control need to further refined and optimized.</a:t>
            </a:r>
          </a:p>
          <a:p>
            <a:pPr>
              <a:lnSpc>
                <a:spcPct val="93000"/>
              </a:lnSpc>
              <a:buClr>
                <a:srgbClr val="99FF99"/>
              </a:buClr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2252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6388"/>
            <a:ext cx="9072562" cy="12557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Credits &amp; Acknowledgments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3713"/>
            <a:ext cx="9072562" cy="4989512"/>
          </a:xfrm>
          <a:ln/>
        </p:spPr>
        <p:txBody>
          <a:bodyPr/>
          <a:lstStyle/>
          <a:p>
            <a:pPr marL="457200" indent="-22701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altLang="en-US" sz="1800"/>
          </a:p>
          <a:p>
            <a:pPr marL="0" inden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2250" y="2587625"/>
            <a:ext cx="9666288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Photo Credits: 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Santiago Aguerre  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Caio Farias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Charles Weinthal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Huajin Qu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6388"/>
            <a:ext cx="9072562" cy="12557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Overview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152650"/>
            <a:ext cx="9783762" cy="3375025"/>
          </a:xfrm>
          <a:ln/>
        </p:spPr>
        <p:txBody>
          <a:bodyPr lIns="0" tIns="28448" rIns="0" bIns="0"/>
          <a:lstStyle/>
          <a:p>
            <a:pPr marL="0" indent="0">
              <a:lnSpc>
                <a:spcPct val="93000"/>
              </a:lnSpc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3600" dirty="0" smtClean="0"/>
              <a:t>Four </a:t>
            </a:r>
            <a:r>
              <a:rPr lang="en-US" altLang="en-US" sz="3600" dirty="0"/>
              <a:t>Raspberry Pi have been configured with USB </a:t>
            </a:r>
            <a:r>
              <a:rPr lang="en-US" altLang="en-US" sz="3600" dirty="0" err="1"/>
              <a:t>WebCams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to </a:t>
            </a:r>
            <a:r>
              <a:rPr lang="en-US" altLang="en-US" sz="3600" dirty="0"/>
              <a:t>view the movement grid, these four units then report via </a:t>
            </a:r>
            <a:r>
              <a:rPr lang="en-US" altLang="en-US" sz="3600" dirty="0" err="1" smtClean="0"/>
              <a:t>WiFi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connections to a main computational and control Unit. </a:t>
            </a:r>
            <a:r>
              <a:rPr lang="en-US" altLang="en-US" sz="3600" dirty="0" smtClean="0"/>
              <a:t>The </a:t>
            </a:r>
            <a:r>
              <a:rPr lang="en-US" altLang="en-US" sz="3600" dirty="0"/>
              <a:t>main unit will then compute the distance using triangulation and command the Robot to move via a Bluetooth interface.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33350"/>
            <a:ext cx="231298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180975"/>
            <a:ext cx="2936875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5872162"/>
            <a:ext cx="16271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89" y="5710939"/>
            <a:ext cx="22780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65665" y="144366"/>
            <a:ext cx="9072562" cy="135092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Where is the Robot?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887" y="2499269"/>
            <a:ext cx="2505997" cy="18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8387"/>
              </p:ext>
            </p:extLst>
          </p:nvPr>
        </p:nvGraphicFramePr>
        <p:xfrm>
          <a:off x="1928078" y="808037"/>
          <a:ext cx="6565900" cy="6565900"/>
        </p:xfrm>
        <a:graphic>
          <a:graphicData uri="http://schemas.openxmlformats.org/drawingml/2006/table">
            <a:tbl>
              <a:tblPr firstRow="1" firstCol="1" bandRow="1"/>
              <a:tblGrid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</a:tblGrid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3" name="Straight Connector 392"/>
          <p:cNvCxnSpPr>
            <a:endCxn id="401" idx="5"/>
          </p:cNvCxnSpPr>
          <p:nvPr/>
        </p:nvCxnSpPr>
        <p:spPr>
          <a:xfrm>
            <a:off x="1884159" y="819828"/>
            <a:ext cx="4017529" cy="2665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401" idx="6"/>
          </p:cNvCxnSpPr>
          <p:nvPr/>
        </p:nvCxnSpPr>
        <p:spPr>
          <a:xfrm flipV="1">
            <a:off x="5928578" y="819829"/>
            <a:ext cx="2508781" cy="2599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401" idx="6"/>
          </p:cNvCxnSpPr>
          <p:nvPr/>
        </p:nvCxnSpPr>
        <p:spPr>
          <a:xfrm>
            <a:off x="5928578" y="3419637"/>
            <a:ext cx="2546881" cy="3894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endCxn id="401" idx="3"/>
          </p:cNvCxnSpPr>
          <p:nvPr/>
        </p:nvCxnSpPr>
        <p:spPr>
          <a:xfrm flipV="1">
            <a:off x="1884159" y="3485270"/>
            <a:ext cx="3887690" cy="3919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/>
              <p:cNvSpPr txBox="1"/>
              <p:nvPr/>
            </p:nvSpPr>
            <p:spPr>
              <a:xfrm>
                <a:off x="91694" y="521466"/>
                <a:ext cx="184397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4" y="521466"/>
                <a:ext cx="1843970" cy="493084"/>
              </a:xfrm>
              <a:prstGeom prst="rect">
                <a:avLst/>
              </a:prstGeom>
              <a:blipFill rotWithShape="0">
                <a:blip r:embed="rId4"/>
                <a:stretch>
                  <a:fillRect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Oval 400"/>
          <p:cNvSpPr/>
          <p:nvPr/>
        </p:nvSpPr>
        <p:spPr>
          <a:xfrm>
            <a:off x="5744959" y="3326818"/>
            <a:ext cx="183619" cy="185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TextBox 401"/>
          <p:cNvSpPr txBox="1"/>
          <p:nvPr/>
        </p:nvSpPr>
        <p:spPr>
          <a:xfrm>
            <a:off x="6745930" y="4224801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6480993" y="2131900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404" name="TextBox 403"/>
          <p:cNvSpPr txBox="1"/>
          <p:nvPr/>
        </p:nvSpPr>
        <p:spPr>
          <a:xfrm>
            <a:off x="3438633" y="2109350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405" name="TextBox 404"/>
          <p:cNvSpPr txBox="1"/>
          <p:nvPr/>
        </p:nvSpPr>
        <p:spPr>
          <a:xfrm>
            <a:off x="4015900" y="5329430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5506304" y="2648138"/>
            <a:ext cx="202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x,y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7" name="Arc 406"/>
          <p:cNvSpPr/>
          <p:nvPr/>
        </p:nvSpPr>
        <p:spPr>
          <a:xfrm>
            <a:off x="1763001" y="6588730"/>
            <a:ext cx="2125390" cy="1451745"/>
          </a:xfrm>
          <a:prstGeom prst="arc">
            <a:avLst>
              <a:gd name="adj1" fmla="val 1543116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TextBox 407"/>
              <p:cNvSpPr txBox="1"/>
              <p:nvPr/>
            </p:nvSpPr>
            <p:spPr>
              <a:xfrm>
                <a:off x="3752089" y="6381531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8" name="TextBox 4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89" y="6381531"/>
                <a:ext cx="49532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TextBox 408"/>
              <p:cNvSpPr txBox="1"/>
              <p:nvPr/>
            </p:nvSpPr>
            <p:spPr>
              <a:xfrm>
                <a:off x="2289002" y="1721662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9" name="TextBox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02" y="1721662"/>
                <a:ext cx="49532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TextBox 409"/>
              <p:cNvSpPr txBox="1"/>
              <p:nvPr/>
            </p:nvSpPr>
            <p:spPr>
              <a:xfrm>
                <a:off x="6388613" y="1228072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0" name="TextBox 4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613" y="1228072"/>
                <a:ext cx="49532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TextBox 410"/>
              <p:cNvSpPr txBox="1"/>
              <p:nvPr/>
            </p:nvSpPr>
            <p:spPr>
              <a:xfrm>
                <a:off x="7621556" y="5504923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56" y="5504923"/>
                <a:ext cx="49532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" name="Arc 411"/>
          <p:cNvSpPr/>
          <p:nvPr/>
        </p:nvSpPr>
        <p:spPr>
          <a:xfrm rot="4391470">
            <a:off x="1252629" y="727215"/>
            <a:ext cx="1127688" cy="129650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Arc 412"/>
          <p:cNvSpPr/>
          <p:nvPr/>
        </p:nvSpPr>
        <p:spPr>
          <a:xfrm rot="9976714" flipV="1">
            <a:off x="7758279" y="5598483"/>
            <a:ext cx="2125390" cy="1451745"/>
          </a:xfrm>
          <a:prstGeom prst="arc">
            <a:avLst>
              <a:gd name="adj1" fmla="val 17141524"/>
              <a:gd name="adj2" fmla="val 2089921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Arc 413"/>
          <p:cNvSpPr/>
          <p:nvPr/>
        </p:nvSpPr>
        <p:spPr>
          <a:xfrm rot="14660452">
            <a:off x="6597956" y="1077572"/>
            <a:ext cx="2125390" cy="1451745"/>
          </a:xfrm>
          <a:prstGeom prst="arc">
            <a:avLst>
              <a:gd name="adj1" fmla="val 1543116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 Box 390"/>
          <p:cNvSpPr txBox="1">
            <a:spLocks noChangeArrowheads="1"/>
          </p:cNvSpPr>
          <p:nvPr/>
        </p:nvSpPr>
        <p:spPr bwMode="auto">
          <a:xfrm>
            <a:off x="-198438" y="4636561"/>
            <a:ext cx="21145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Cameras are</a:t>
            </a:r>
          </a:p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 located at</a:t>
            </a:r>
          </a:p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 A, B, C,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/>
              <p:cNvSpPr txBox="1"/>
              <p:nvPr/>
            </p:nvSpPr>
            <p:spPr>
              <a:xfrm>
                <a:off x="4789" y="6896855"/>
                <a:ext cx="1801005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16" name="TextBox 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" y="6896855"/>
                <a:ext cx="1801005" cy="493084"/>
              </a:xfrm>
              <a:prstGeom prst="rect">
                <a:avLst/>
              </a:prstGeom>
              <a:blipFill rotWithShape="0">
                <a:blip r:embed="rId9"/>
                <a:stretch>
                  <a:fillRect t="-185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/>
              <p:cNvSpPr txBox="1"/>
              <p:nvPr/>
            </p:nvSpPr>
            <p:spPr>
              <a:xfrm>
                <a:off x="8207524" y="274924"/>
                <a:ext cx="154305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17" name="TextBox 4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24" y="274924"/>
                <a:ext cx="1543050" cy="493084"/>
              </a:xfrm>
              <a:prstGeom prst="rect">
                <a:avLst/>
              </a:prstGeom>
              <a:blipFill rotWithShape="0">
                <a:blip r:embed="rId10"/>
                <a:stretch>
                  <a:fillRect l="-5906" t="-18519" r="-59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/>
              <p:cNvSpPr txBox="1"/>
              <p:nvPr/>
            </p:nvSpPr>
            <p:spPr>
              <a:xfrm>
                <a:off x="8393112" y="6896855"/>
                <a:ext cx="171522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18" name="TextBox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112" y="6896855"/>
                <a:ext cx="1715220" cy="493084"/>
              </a:xfrm>
              <a:prstGeom prst="rect">
                <a:avLst/>
              </a:prstGeom>
              <a:blipFill rotWithShape="0">
                <a:blip r:embed="rId11"/>
                <a:stretch>
                  <a:fillRect l="-5694" t="-18519" r="-498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04" y="0"/>
            <a:ext cx="9070975" cy="1254125"/>
          </a:xfrm>
        </p:spPr>
        <p:txBody>
          <a:bodyPr/>
          <a:lstStyle/>
          <a:p>
            <a:r>
              <a:rPr lang="en-US" altLang="en-US" sz="5400" dirty="0" smtClean="0"/>
              <a:t>Triangulation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300" y="1493837"/>
                <a:ext cx="9070975" cy="6751638"/>
              </a:xfrm>
            </p:spPr>
            <p:txBody>
              <a:bodyPr/>
              <a:lstStyle/>
              <a:p>
                <a:pPr algn="ctr"/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A &amp; C: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B &amp; 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16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m:rPr>
                        <m:nor/>
                      </m:rP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00" y="1493837"/>
                <a:ext cx="9070975" cy="67516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23963"/>
              </p:ext>
            </p:extLst>
          </p:nvPr>
        </p:nvGraphicFramePr>
        <p:xfrm>
          <a:off x="2028017" y="1110539"/>
          <a:ext cx="6096000" cy="6096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72" y="-101614"/>
            <a:ext cx="9070975" cy="1254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Current Camera 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2908123" y="-3840163"/>
            <a:ext cx="15949435" cy="15962113"/>
            <a:chOff x="-2396140" y="-4480008"/>
            <a:chExt cx="15949435" cy="15962113"/>
          </a:xfrm>
        </p:grpSpPr>
        <p:sp>
          <p:nvSpPr>
            <p:cNvPr id="5" name="Pie 4"/>
            <p:cNvSpPr/>
            <p:nvPr/>
          </p:nvSpPr>
          <p:spPr>
            <a:xfrm rot="840000">
              <a:off x="3688835" y="-4235965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 rot="17040000">
              <a:off x="-2396141" y="-4235966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 rot="11640000">
              <a:off x="-2396140" y="1861686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 rot="6240000">
              <a:off x="3688834" y="1861687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048558" y="1084688"/>
            <a:ext cx="52173" cy="612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" idx="3"/>
          </p:cNvCxnSpPr>
          <p:nvPr/>
        </p:nvCxnSpPr>
        <p:spPr>
          <a:xfrm>
            <a:off x="2008795" y="4149164"/>
            <a:ext cx="6115222" cy="9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91548"/>
              </p:ext>
            </p:extLst>
          </p:nvPr>
        </p:nvGraphicFramePr>
        <p:xfrm>
          <a:off x="3577417" y="311634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7417" y="311634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912" y="6963413"/>
                <a:ext cx="1801005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2" y="6963413"/>
                <a:ext cx="1801005" cy="493084"/>
              </a:xfrm>
              <a:prstGeom prst="rect">
                <a:avLst/>
              </a:prstGeom>
              <a:blipFill rotWithShape="0">
                <a:blip r:embed="rId5"/>
                <a:stretch>
                  <a:fillRect t="-185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4542" y="686421"/>
                <a:ext cx="184397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2" y="686421"/>
                <a:ext cx="1843970" cy="493084"/>
              </a:xfrm>
              <a:prstGeom prst="rect">
                <a:avLst/>
              </a:prstGeom>
              <a:blipFill rotWithShape="0">
                <a:blip r:embed="rId6"/>
                <a:stretch>
                  <a:fillRect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511367" y="639846"/>
                <a:ext cx="154305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67" y="639846"/>
                <a:ext cx="1543050" cy="493084"/>
              </a:xfrm>
              <a:prstGeom prst="rect">
                <a:avLst/>
              </a:prstGeom>
              <a:blipFill rotWithShape="0">
                <a:blip r:embed="rId7"/>
                <a:stretch>
                  <a:fillRect l="-5929" t="-19753" r="-63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01892" y="6944353"/>
                <a:ext cx="171522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92" y="6944353"/>
                <a:ext cx="1715220" cy="493084"/>
              </a:xfrm>
              <a:prstGeom prst="rect">
                <a:avLst/>
              </a:prstGeom>
              <a:blipFill rotWithShape="0">
                <a:blip r:embed="rId8"/>
                <a:stretch>
                  <a:fillRect l="-5319" t="-18519" r="-49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281582" y="3420733"/>
                <a:ext cx="954685" cy="1466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82" y="3420733"/>
                <a:ext cx="954685" cy="14662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390"/>
          <p:cNvSpPr txBox="1">
            <a:spLocks noChangeArrowheads="1"/>
          </p:cNvSpPr>
          <p:nvPr/>
        </p:nvSpPr>
        <p:spPr bwMode="auto">
          <a:xfrm>
            <a:off x="-46456" y="1279175"/>
            <a:ext cx="2206671" cy="1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Cameras are</a:t>
            </a:r>
          </a:p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 located at</a:t>
            </a:r>
          </a:p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 A, B, C, </a:t>
            </a:r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altLang="en-US" sz="2800" dirty="0">
              <a:solidFill>
                <a:schemeClr val="tx1"/>
              </a:solidFill>
            </a:endParaRPr>
          </a:p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Inside the arc is the linear zone.</a:t>
            </a:r>
          </a:p>
          <a:p>
            <a:pPr algn="ctr"/>
            <a:endParaRPr lang="en-US" alt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The angles are the vision boundaries.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6" y="1189037"/>
            <a:ext cx="9070975" cy="1254125"/>
          </a:xfrm>
        </p:spPr>
        <p:txBody>
          <a:bodyPr/>
          <a:lstStyle/>
          <a:p>
            <a:r>
              <a:rPr lang="en-US" sz="5400" dirty="0" smtClean="0"/>
              <a:t>Choose the best camera for your solution</a:t>
            </a:r>
            <a:br>
              <a:rPr lang="en-US" sz="5400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094037"/>
                <a:ext cx="10526712" cy="4191001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Not all cameras will have solutions that satisfy:</a:t>
                </a:r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000" b="0" dirty="0" smtClean="0">
                              <a:ea typeface="Cambria Math" panose="02040503050406030204" pitchFamily="18" charset="0"/>
                            </a:rPr>
                            <m:t>Distance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dirty="0" smtClean="0">
                            <a:ea typeface="Cambria Math" panose="02040503050406030204" pitchFamily="18" charset="0"/>
                          </a:rPr>
                          <m:t>Distance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 = camera’s linear range</a:t>
                </a:r>
              </a:p>
              <a:p>
                <a:pPr algn="ctr"/>
                <a:endParaRPr lang="en-US" sz="9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94037"/>
                <a:ext cx="10526712" cy="4191001"/>
              </a:xfrm>
              <a:blipFill rotWithShape="0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198437"/>
            <a:ext cx="8953500" cy="2025322"/>
          </a:xfrm>
        </p:spPr>
        <p:txBody>
          <a:bodyPr/>
          <a:lstStyle/>
          <a:p>
            <a:r>
              <a:rPr lang="en-US" sz="5400" dirty="0" smtClean="0"/>
              <a:t>Errors &amp; Confidence </a:t>
            </a:r>
            <a:br>
              <a:rPr lang="en-US" sz="5400" dirty="0" smtClean="0"/>
            </a:br>
            <a:r>
              <a:rPr lang="en-US" sz="5400" dirty="0" smtClean="0"/>
              <a:t>in the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951037"/>
                <a:ext cx="9070975" cy="5334000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By empirical analysis the accuracy is:</a:t>
                </a:r>
              </a:p>
              <a:p>
                <a:pPr algn="ctr"/>
                <a:r>
                  <a:rPr lang="en-US" sz="8800" dirty="0" err="1" smtClean="0"/>
                  <a:t>D</a:t>
                </a:r>
                <a:r>
                  <a:rPr lang="en-US" sz="4000" dirty="0" err="1" smtClean="0"/>
                  <a:t>error</a:t>
                </a:r>
                <a:r>
                  <a:rPr lang="en-US" sz="8800" dirty="0" smtClean="0"/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8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8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8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8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8800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sz="8800" dirty="0" smtClean="0"/>
              </a:p>
              <a:p>
                <a:pPr algn="ctr"/>
                <a:r>
                  <a:rPr lang="en-US" sz="8800" dirty="0" err="1" smtClean="0"/>
                  <a:t>Θ</a:t>
                </a:r>
                <a:r>
                  <a:rPr lang="en-US" sz="4000" dirty="0" err="1" smtClean="0"/>
                  <a:t>center</a:t>
                </a:r>
                <a:r>
                  <a:rPr lang="en-US" sz="4000" dirty="0" smtClean="0"/>
                  <a:t> </a:t>
                </a:r>
                <a:r>
                  <a:rPr lang="en-US" sz="8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6000" dirty="0" smtClean="0"/>
                          <m:t>1⁰</m:t>
                        </m:r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en-US" sz="4800" dirty="0" smtClean="0"/>
                          <m:t>pixels</m:t>
                        </m:r>
                      </m:den>
                    </m:f>
                  </m:oMath>
                </a14:m>
                <a:endParaRPr lang="en-US" sz="8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951037"/>
                <a:ext cx="9070975" cy="5334000"/>
              </a:xfrm>
              <a:blipFill rotWithShape="0">
                <a:blip r:embed="rId2"/>
                <a:stretch>
                  <a:fillRect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3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2" y="163512"/>
            <a:ext cx="10134600" cy="1254125"/>
          </a:xfrm>
        </p:spPr>
        <p:txBody>
          <a:bodyPr/>
          <a:lstStyle/>
          <a:p>
            <a:r>
              <a:rPr lang="en-US" sz="5400" dirty="0" smtClean="0"/>
              <a:t>Optimizing For the Best Results.</a:t>
            </a:r>
            <a:br>
              <a:rPr lang="en-US" sz="5400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08037"/>
                <a:ext cx="10080625" cy="6980238"/>
              </a:xfrm>
            </p:spPr>
            <p:txBody>
              <a:bodyPr/>
              <a:lstStyle/>
              <a:p>
                <a:pPr algn="ctr"/>
                <a:r>
                  <a:rPr lang="en-US" dirty="0"/>
                  <a:t>Not all cameras will have solutions that satisfy:</a:t>
                </a:r>
              </a:p>
              <a:p>
                <a:pPr algn="ctr"/>
                <a:r>
                  <a:rPr lang="en-US" sz="2000" dirty="0" smtClean="0"/>
                  <a:t>&lt; 1% error if 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≤180"</m:t>
                    </m:r>
                  </m:oMath>
                </a14:m>
                <a:endParaRPr lang="en-US" sz="20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m:rPr>
                            <m:nor/>
                          </m:rPr>
                          <a:rPr lang="en-US" sz="3200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m:rPr>
                            <m:nor/>
                          </m:rPr>
                          <a:rPr lang="en-US" sz="3200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m:rPr>
                            <m:nor/>
                          </m:rPr>
                          <a:rPr lang="en-US" sz="3200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m:rPr>
                            <m:nor/>
                          </m:rPr>
                          <a:rPr lang="en-US" sz="3200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A &amp; C: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B &amp; 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15⁰≤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≤75⁰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2000" dirty="0" smtClean="0"/>
                  <a:t>Angle errors to be examined in detail later, per Dr. Shankar 15apr2015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08037"/>
                <a:ext cx="10080625" cy="6980238"/>
              </a:xfrm>
              <a:blipFill rotWithShape="0">
                <a:blip r:embed="rId2"/>
                <a:stretch>
                  <a:fillRect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79" y="3551236"/>
            <a:ext cx="5332076" cy="3999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2" y="3821112"/>
            <a:ext cx="2144680" cy="1254125"/>
          </a:xfrm>
        </p:spPr>
        <p:txBody>
          <a:bodyPr/>
          <a:lstStyle/>
          <a:p>
            <a:r>
              <a:rPr lang="en-US" sz="1800" dirty="0" smtClean="0"/>
              <a:t>At an offset of (1.25,1.25) the coverage </a:t>
            </a:r>
            <a:r>
              <a:rPr lang="en-US" sz="1800" dirty="0"/>
              <a:t>is 99.43</a:t>
            </a:r>
            <a:r>
              <a:rPr lang="en-US" sz="1800" dirty="0" smtClean="0"/>
              <a:t>% </a:t>
            </a:r>
            <a:r>
              <a:rPr lang="en-US" sz="1800" dirty="0"/>
              <a:t>of the </a:t>
            </a:r>
            <a:r>
              <a:rPr lang="en-US" sz="1800" dirty="0" smtClean="0"/>
              <a:t>field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44512" y="-44450"/>
            <a:ext cx="9070975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dirty="0" smtClean="0"/>
              <a:t>Optimal Camera Placement</a:t>
            </a:r>
            <a:br>
              <a:rPr lang="en-US" sz="4800" dirty="0" smtClean="0"/>
            </a:br>
            <a:r>
              <a:rPr lang="en-US" sz="3600" dirty="0" smtClean="0"/>
              <a:t>When the cameras are placed at an offset of (1.5,1.5) the four cameras can cover 100% of the field.</a:t>
            </a:r>
            <a:br>
              <a:rPr lang="en-US" sz="3600" dirty="0" smtClean="0"/>
            </a:br>
            <a:r>
              <a:rPr lang="en-US" sz="1800" dirty="0" smtClean="0"/>
              <a:t>(see the </a:t>
            </a:r>
            <a:r>
              <a:rPr lang="en-US" sz="1800" dirty="0" err="1" smtClean="0"/>
              <a:t>MatLab</a:t>
            </a:r>
            <a:r>
              <a:rPr lang="en-US" sz="1800" dirty="0" smtClean="0"/>
              <a:t> file: </a:t>
            </a:r>
            <a:r>
              <a:rPr lang="en-US" sz="1800" dirty="0" err="1" smtClean="0"/>
              <a:t>camera_cover.m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859712" y="4008437"/>
            <a:ext cx="246166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At an offset of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1,1) the coverage is 97.31% of the field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8" y="1722437"/>
            <a:ext cx="2906184" cy="2179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1722437"/>
            <a:ext cx="2844799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</TotalTime>
  <Words>428</Words>
  <Application>Microsoft Office PowerPoint</Application>
  <PresentationFormat>Custom</PresentationFormat>
  <Paragraphs>310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Microsoft YaHei</vt:lpstr>
      <vt:lpstr>Arial</vt:lpstr>
      <vt:lpstr>Calibri</vt:lpstr>
      <vt:lpstr>Cambria Math</vt:lpstr>
      <vt:lpstr>Segoe UI</vt:lpstr>
      <vt:lpstr>Times New Roman</vt:lpstr>
      <vt:lpstr>Wingdings</vt:lpstr>
      <vt:lpstr>Office Theme</vt:lpstr>
      <vt:lpstr>Office Theme</vt:lpstr>
      <vt:lpstr>Equation</vt:lpstr>
      <vt:lpstr>Triangulation Using Computer Vision</vt:lpstr>
      <vt:lpstr>Overview</vt:lpstr>
      <vt:lpstr>Where is the Robot? </vt:lpstr>
      <vt:lpstr>Triangulation Formulas</vt:lpstr>
      <vt:lpstr>Current Camera View</vt:lpstr>
      <vt:lpstr>Choose the best camera for your solution </vt:lpstr>
      <vt:lpstr>Errors &amp; Confidence  in the Data</vt:lpstr>
      <vt:lpstr>Optimizing For the Best Results. </vt:lpstr>
      <vt:lpstr>At an offset of (1.25,1.25) the coverage is 99.43% of the field</vt:lpstr>
      <vt:lpstr>Error Analysis</vt:lpstr>
      <vt:lpstr> The “—” is the “blind spot”  Distance &gt; (75% 8* √2)  == 180” and  〖α&lt;15〗^0  or α&gt;75⁰   . </vt:lpstr>
      <vt:lpstr> The “—” is the “blind spot”  Distance &gt; (75% 8* √2)  == 180” and  〖α&lt;15〗^0  or α&gt;75⁰   . </vt:lpstr>
      <vt:lpstr> The “—” is the “blind spot”  Distance &gt; (75% 8* √2)  == 180” and  〖α&lt;15〗^0  or α&gt;75⁰   . </vt:lpstr>
      <vt:lpstr>Locations, Distances  &amp; Vectors</vt:lpstr>
      <vt:lpstr>Python Code</vt:lpstr>
      <vt:lpstr>Areas for Further Investigation:</vt:lpstr>
      <vt:lpstr>Credits &amp; 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Triangulation Using Computer Vision</dc:title>
  <dc:subject/>
  <dc:creator>ofuzzy1</dc:creator>
  <cp:keywords/>
  <dc:description/>
  <cp:lastModifiedBy>ofuzzy1</cp:lastModifiedBy>
  <cp:revision>61</cp:revision>
  <cp:lastPrinted>1601-01-01T00:00:00Z</cp:lastPrinted>
  <dcterms:created xsi:type="dcterms:W3CDTF">2015-04-13T15:04:27Z</dcterms:created>
  <dcterms:modified xsi:type="dcterms:W3CDTF">2015-05-04T02:57:06Z</dcterms:modified>
</cp:coreProperties>
</file>