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lfa Slab One"/>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68f8625e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68f8625e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68f8625e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68f8625e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68f8625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68f8625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68f8625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68f8625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 steckt den USB-Stick in die Raspberry Pi und klickt auf “Start”. Dann läuft Rust backend alle Dateien auf dem Datenträger durch und kontrolliert mittels einer Datenbank ob die Datei ein Virus ist. Nachdem alle Dateien gelesen wurden und kontrolliert,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68f8625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68f8625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68f8625e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68f8625e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68f8625e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68f8625e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582200" y="3179250"/>
            <a:ext cx="5979600" cy="1262100"/>
          </a:xfrm>
          <a:prstGeom prst="rect">
            <a:avLst/>
          </a:prstGeom>
          <a:solidFill>
            <a:srgbClr val="FFFFFF">
              <a:alpha val="714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spAutoFit/>
          </a:bodyPr>
          <a:lstStyle/>
          <a:p>
            <a:pPr indent="0" lvl="0" marL="0" rtl="0" algn="ctr">
              <a:spcBef>
                <a:spcPts val="0"/>
              </a:spcBef>
              <a:spcAft>
                <a:spcPts val="0"/>
              </a:spcAft>
              <a:buNone/>
            </a:pPr>
            <a:r>
              <a:rPr lang="en" sz="7000">
                <a:solidFill>
                  <a:srgbClr val="175440"/>
                </a:solidFill>
                <a:latin typeface="Alfa Slab One"/>
                <a:ea typeface="Alfa Slab One"/>
                <a:cs typeface="Alfa Slab One"/>
                <a:sym typeface="Alfa Slab One"/>
              </a:rPr>
              <a:t>RASPIRUS</a:t>
            </a:r>
            <a:endParaRPr sz="7000">
              <a:solidFill>
                <a:srgbClr val="175440"/>
              </a:solidFill>
              <a:latin typeface="Alfa Slab One"/>
              <a:ea typeface="Alfa Slab One"/>
              <a:cs typeface="Alfa Slab One"/>
              <a:sym typeface="Alfa Slab One"/>
            </a:endParaRPr>
          </a:p>
        </p:txBody>
      </p:sp>
      <p:sp>
        <p:nvSpPr>
          <p:cNvPr id="55" name="Google Shape;55;p13"/>
          <p:cNvSpPr txBox="1"/>
          <p:nvPr/>
        </p:nvSpPr>
        <p:spPr>
          <a:xfrm>
            <a:off x="7188200" y="4743300"/>
            <a:ext cx="19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Benjamin Demetz 5IB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Problemstellung</a:t>
            </a:r>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Datenträger mit </a:t>
            </a:r>
            <a:r>
              <a:rPr lang="en"/>
              <a:t>unbekanntem</a:t>
            </a:r>
            <a:r>
              <a:rPr lang="en"/>
              <a:t> Inhalt</a:t>
            </a:r>
            <a:endParaRPr/>
          </a:p>
          <a:p>
            <a:pPr indent="-342900" lvl="0" marL="457200" rtl="0" algn="l">
              <a:spcBef>
                <a:spcPts val="0"/>
              </a:spcBef>
              <a:spcAft>
                <a:spcPts val="0"/>
              </a:spcAft>
              <a:buSzPts val="1800"/>
              <a:buChar char="-"/>
            </a:pPr>
            <a:r>
              <a:rPr lang="en"/>
              <a:t>Antivirus langsam</a:t>
            </a:r>
            <a:endParaRPr/>
          </a:p>
          <a:p>
            <a:pPr indent="-342900" lvl="0" marL="457200" rtl="0" algn="l">
              <a:spcBef>
                <a:spcPts val="0"/>
              </a:spcBef>
              <a:spcAft>
                <a:spcPts val="0"/>
              </a:spcAft>
              <a:buSzPts val="1800"/>
              <a:buChar char="-"/>
            </a:pPr>
            <a:r>
              <a:rPr lang="en"/>
              <a:t>Viren mit </a:t>
            </a:r>
            <a:r>
              <a:rPr lang="en"/>
              <a:t>Autostart</a:t>
            </a:r>
            <a:endParaRPr/>
          </a:p>
          <a:p>
            <a:pPr indent="-342900" lvl="0" marL="457200" rtl="0" algn="l">
              <a:spcBef>
                <a:spcPts val="0"/>
              </a:spcBef>
              <a:spcAft>
                <a:spcPts val="0"/>
              </a:spcAft>
              <a:buSzPts val="1800"/>
              <a:buChar char="-"/>
            </a:pPr>
            <a:r>
              <a:rPr lang="en"/>
              <a:t>Abfangen von Viren vor der Nutzung</a:t>
            </a:r>
            <a:endParaRPr/>
          </a:p>
        </p:txBody>
      </p:sp>
      <p:pic>
        <p:nvPicPr>
          <p:cNvPr id="62" name="Google Shape;62;p14"/>
          <p:cNvPicPr preferRelativeResize="0"/>
          <p:nvPr/>
        </p:nvPicPr>
        <p:blipFill rotWithShape="1">
          <a:blip r:embed="rId3">
            <a:alphaModFix/>
          </a:blip>
          <a:srcRect b="0" l="0" r="10305" t="0"/>
          <a:stretch/>
        </p:blipFill>
        <p:spPr>
          <a:xfrm>
            <a:off x="4246574" y="968300"/>
            <a:ext cx="4585724"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Zusammenarbeit mit Alperia</a:t>
            </a:r>
            <a:endParaRPr/>
          </a:p>
        </p:txBody>
      </p:sp>
      <p:sp>
        <p:nvSpPr>
          <p:cNvPr id="68" name="Google Shape;68;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Praktikum und Sommerjob</a:t>
            </a:r>
            <a:endParaRPr/>
          </a:p>
          <a:p>
            <a:pPr indent="-342900" lvl="0" marL="457200" rtl="0" algn="l">
              <a:spcBef>
                <a:spcPts val="0"/>
              </a:spcBef>
              <a:spcAft>
                <a:spcPts val="0"/>
              </a:spcAft>
              <a:buSzPts val="1800"/>
              <a:buChar char="-"/>
            </a:pPr>
            <a:r>
              <a:rPr lang="en"/>
              <a:t>Aufbau der Firma</a:t>
            </a:r>
            <a:endParaRPr/>
          </a:p>
          <a:p>
            <a:pPr indent="-342900" lvl="0" marL="457200" rtl="0" algn="l">
              <a:spcBef>
                <a:spcPts val="0"/>
              </a:spcBef>
              <a:spcAft>
                <a:spcPts val="0"/>
              </a:spcAft>
              <a:buSzPts val="1800"/>
              <a:buChar char="-"/>
            </a:pPr>
            <a:r>
              <a:rPr lang="en"/>
              <a:t>Erkennung </a:t>
            </a:r>
            <a:r>
              <a:rPr lang="en"/>
              <a:t>des Problems</a:t>
            </a:r>
            <a:endParaRPr/>
          </a:p>
          <a:p>
            <a:pPr indent="-342900" lvl="0" marL="457200" rtl="0" algn="l">
              <a:spcBef>
                <a:spcPts val="0"/>
              </a:spcBef>
              <a:spcAft>
                <a:spcPts val="0"/>
              </a:spcAft>
              <a:buSzPts val="1800"/>
              <a:buChar char="-"/>
            </a:pPr>
            <a:r>
              <a:rPr lang="en"/>
              <a:t>Planung über Figma</a:t>
            </a:r>
            <a:endParaRPr/>
          </a:p>
          <a:p>
            <a:pPr indent="-342900" lvl="0" marL="457200" rtl="0" algn="l">
              <a:spcBef>
                <a:spcPts val="0"/>
              </a:spcBef>
              <a:spcAft>
                <a:spcPts val="0"/>
              </a:spcAft>
              <a:buSzPts val="1800"/>
              <a:buChar char="-"/>
            </a:pPr>
            <a:r>
              <a:rPr lang="en"/>
              <a:t>PoC</a:t>
            </a:r>
            <a:r>
              <a:rPr lang="en"/>
              <a:t> (Proof of Concept)</a:t>
            </a:r>
            <a:endParaRPr/>
          </a:p>
        </p:txBody>
      </p:sp>
      <p:pic>
        <p:nvPicPr>
          <p:cNvPr id="69" name="Google Shape;69;p15"/>
          <p:cNvPicPr preferRelativeResize="0"/>
          <p:nvPr/>
        </p:nvPicPr>
        <p:blipFill>
          <a:blip r:embed="rId3">
            <a:alphaModFix/>
          </a:blip>
          <a:stretch>
            <a:fillRect/>
          </a:stretch>
        </p:blipFill>
        <p:spPr>
          <a:xfrm>
            <a:off x="4497898" y="1017732"/>
            <a:ext cx="4463525" cy="14360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Funktionalität</a:t>
            </a:r>
            <a:endParaRPr/>
          </a:p>
        </p:txBody>
      </p:sp>
      <p:sp>
        <p:nvSpPr>
          <p:cNvPr id="75" name="Google Shape;75;p1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Cross-Platform (Windows, </a:t>
            </a:r>
            <a:r>
              <a:rPr lang="en"/>
              <a:t>macOS</a:t>
            </a:r>
            <a:r>
              <a:rPr lang="en"/>
              <a:t>, Linux)</a:t>
            </a:r>
            <a:endParaRPr/>
          </a:p>
          <a:p>
            <a:pPr indent="-342900" lvl="0" marL="457200" rtl="0" algn="l">
              <a:spcBef>
                <a:spcPts val="0"/>
              </a:spcBef>
              <a:spcAft>
                <a:spcPts val="0"/>
              </a:spcAft>
              <a:buSzPts val="1800"/>
              <a:buChar char="-"/>
            </a:pPr>
            <a:r>
              <a:rPr lang="en"/>
              <a:t>Open-Source</a:t>
            </a:r>
            <a:endParaRPr/>
          </a:p>
          <a:p>
            <a:pPr indent="-342900" lvl="0" marL="457200" rtl="0" algn="l">
              <a:spcBef>
                <a:spcPts val="0"/>
              </a:spcBef>
              <a:spcAft>
                <a:spcPts val="0"/>
              </a:spcAft>
              <a:buSzPts val="1800"/>
              <a:buChar char="-"/>
            </a:pPr>
            <a:r>
              <a:rPr lang="en"/>
              <a:t>Mehrsprachig (Englisch, Deutsch, Italienisch)</a:t>
            </a:r>
            <a:endParaRPr/>
          </a:p>
          <a:p>
            <a:pPr indent="-342900" lvl="0" marL="457200" rtl="0" algn="l">
              <a:spcBef>
                <a:spcPts val="0"/>
              </a:spcBef>
              <a:spcAft>
                <a:spcPts val="0"/>
              </a:spcAft>
              <a:buSzPts val="1800"/>
              <a:buChar char="-"/>
            </a:pPr>
            <a:r>
              <a:rPr lang="en"/>
              <a:t>Schnell und sicher</a:t>
            </a:r>
            <a:endParaRPr/>
          </a:p>
          <a:p>
            <a:pPr indent="-342900" lvl="0" marL="457200" rtl="0" algn="l">
              <a:spcBef>
                <a:spcPts val="0"/>
              </a:spcBef>
              <a:spcAft>
                <a:spcPts val="0"/>
              </a:spcAft>
              <a:buSzPts val="1800"/>
              <a:buChar char="-"/>
            </a:pPr>
            <a:r>
              <a:rPr lang="en"/>
              <a:t>Benutzerfreundlich</a:t>
            </a:r>
            <a:endParaRPr/>
          </a:p>
        </p:txBody>
      </p:sp>
      <p:pic>
        <p:nvPicPr>
          <p:cNvPr id="76" name="Google Shape;76;p16"/>
          <p:cNvPicPr preferRelativeResize="0"/>
          <p:nvPr/>
        </p:nvPicPr>
        <p:blipFill>
          <a:blip r:embed="rId3">
            <a:alphaModFix/>
          </a:blip>
          <a:stretch>
            <a:fillRect/>
          </a:stretch>
        </p:blipFill>
        <p:spPr>
          <a:xfrm>
            <a:off x="5450425" y="674163"/>
            <a:ext cx="3795174" cy="3795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Aufbau</a:t>
            </a:r>
            <a:endParaRPr/>
          </a:p>
        </p:txBody>
      </p:sp>
      <p:pic>
        <p:nvPicPr>
          <p:cNvPr id="82" name="Google Shape;82;p17"/>
          <p:cNvPicPr preferRelativeResize="0"/>
          <p:nvPr/>
        </p:nvPicPr>
        <p:blipFill>
          <a:blip r:embed="rId3">
            <a:alphaModFix/>
          </a:blip>
          <a:stretch>
            <a:fillRect/>
          </a:stretch>
        </p:blipFill>
        <p:spPr>
          <a:xfrm>
            <a:off x="311700" y="1019413"/>
            <a:ext cx="1642525" cy="1642525"/>
          </a:xfrm>
          <a:prstGeom prst="rect">
            <a:avLst/>
          </a:prstGeom>
          <a:noFill/>
          <a:ln>
            <a:noFill/>
          </a:ln>
        </p:spPr>
      </p:pic>
      <p:pic>
        <p:nvPicPr>
          <p:cNvPr id="83" name="Google Shape;83;p17"/>
          <p:cNvPicPr preferRelativeResize="0"/>
          <p:nvPr/>
        </p:nvPicPr>
        <p:blipFill>
          <a:blip r:embed="rId4">
            <a:alphaModFix/>
          </a:blip>
          <a:stretch>
            <a:fillRect/>
          </a:stretch>
        </p:blipFill>
        <p:spPr>
          <a:xfrm>
            <a:off x="3584050" y="1019425"/>
            <a:ext cx="1642525" cy="1642525"/>
          </a:xfrm>
          <a:prstGeom prst="rect">
            <a:avLst/>
          </a:prstGeom>
          <a:noFill/>
          <a:ln>
            <a:noFill/>
          </a:ln>
        </p:spPr>
      </p:pic>
      <p:pic>
        <p:nvPicPr>
          <p:cNvPr id="84" name="Google Shape;84;p17"/>
          <p:cNvPicPr preferRelativeResize="0"/>
          <p:nvPr/>
        </p:nvPicPr>
        <p:blipFill rotWithShape="1">
          <a:blip r:embed="rId5">
            <a:alphaModFix/>
          </a:blip>
          <a:srcRect b="0" l="0" r="0" t="0"/>
          <a:stretch/>
        </p:blipFill>
        <p:spPr>
          <a:xfrm>
            <a:off x="6856406" y="1017723"/>
            <a:ext cx="1645921" cy="1645921"/>
          </a:xfrm>
          <a:prstGeom prst="rect">
            <a:avLst/>
          </a:prstGeom>
          <a:noFill/>
          <a:ln>
            <a:noFill/>
          </a:ln>
        </p:spPr>
      </p:pic>
      <p:pic>
        <p:nvPicPr>
          <p:cNvPr id="85" name="Google Shape;85;p17"/>
          <p:cNvPicPr preferRelativeResize="0"/>
          <p:nvPr/>
        </p:nvPicPr>
        <p:blipFill>
          <a:blip r:embed="rId6">
            <a:alphaModFix/>
          </a:blip>
          <a:stretch>
            <a:fillRect/>
          </a:stretch>
        </p:blipFill>
        <p:spPr>
          <a:xfrm>
            <a:off x="3582350" y="3227913"/>
            <a:ext cx="1645920" cy="1645920"/>
          </a:xfrm>
          <a:prstGeom prst="rect">
            <a:avLst/>
          </a:prstGeom>
          <a:noFill/>
          <a:ln>
            <a:noFill/>
          </a:ln>
        </p:spPr>
      </p:pic>
      <p:cxnSp>
        <p:nvCxnSpPr>
          <p:cNvPr id="86" name="Google Shape;86;p17"/>
          <p:cNvCxnSpPr>
            <a:endCxn id="83" idx="1"/>
          </p:cNvCxnSpPr>
          <p:nvPr/>
        </p:nvCxnSpPr>
        <p:spPr>
          <a:xfrm flipH="1" rot="10800000">
            <a:off x="1960150" y="1840688"/>
            <a:ext cx="1623900" cy="26100"/>
          </a:xfrm>
          <a:prstGeom prst="straightConnector1">
            <a:avLst/>
          </a:prstGeom>
          <a:noFill/>
          <a:ln cap="flat" cmpd="sng" w="76200">
            <a:solidFill>
              <a:schemeClr val="dk1"/>
            </a:solidFill>
            <a:prstDash val="solid"/>
            <a:round/>
            <a:headEnd len="med" w="med" type="none"/>
            <a:tailEnd len="med" w="med" type="triangle"/>
          </a:ln>
        </p:spPr>
      </p:cxnSp>
      <p:cxnSp>
        <p:nvCxnSpPr>
          <p:cNvPr id="87" name="Google Shape;87;p17"/>
          <p:cNvCxnSpPr>
            <a:stCxn id="83" idx="3"/>
            <a:endCxn id="84" idx="1"/>
          </p:cNvCxnSpPr>
          <p:nvPr/>
        </p:nvCxnSpPr>
        <p:spPr>
          <a:xfrm>
            <a:off x="5226575" y="1840688"/>
            <a:ext cx="1629900" cy="0"/>
          </a:xfrm>
          <a:prstGeom prst="straightConnector1">
            <a:avLst/>
          </a:prstGeom>
          <a:noFill/>
          <a:ln cap="flat" cmpd="sng" w="76200">
            <a:solidFill>
              <a:schemeClr val="dk1"/>
            </a:solidFill>
            <a:prstDash val="solid"/>
            <a:round/>
            <a:headEnd len="med" w="med" type="none"/>
            <a:tailEnd len="med" w="med" type="triangle"/>
          </a:ln>
        </p:spPr>
      </p:cxnSp>
      <p:cxnSp>
        <p:nvCxnSpPr>
          <p:cNvPr id="88" name="Google Shape;88;p17"/>
          <p:cNvCxnSpPr>
            <a:stCxn id="83" idx="2"/>
            <a:endCxn id="85" idx="0"/>
          </p:cNvCxnSpPr>
          <p:nvPr/>
        </p:nvCxnSpPr>
        <p:spPr>
          <a:xfrm>
            <a:off x="4405313" y="2661950"/>
            <a:ext cx="0" cy="566100"/>
          </a:xfrm>
          <a:prstGeom prst="straightConnector1">
            <a:avLst/>
          </a:prstGeom>
          <a:noFill/>
          <a:ln cap="flat" cmpd="sng" w="76200">
            <a:solidFill>
              <a:schemeClr val="dk1"/>
            </a:solidFill>
            <a:prstDash val="solid"/>
            <a:round/>
            <a:headEnd len="med" w="med" type="none"/>
            <a:tailEnd len="med" w="med" type="triangle"/>
          </a:ln>
        </p:spPr>
      </p:cxnSp>
      <p:sp>
        <p:nvSpPr>
          <p:cNvPr id="89" name="Google Shape;89;p17"/>
          <p:cNvSpPr txBox="1"/>
          <p:nvPr/>
        </p:nvSpPr>
        <p:spPr>
          <a:xfrm>
            <a:off x="5664200" y="3793075"/>
            <a:ext cx="33021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MD5 Hash: 0b7f5523bb803a2669ca418a8da8888d</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Zukunft</a:t>
            </a:r>
            <a:endParaRPr/>
          </a:p>
        </p:txBody>
      </p:sp>
      <p:sp>
        <p:nvSpPr>
          <p:cNvPr id="99" name="Google Shape;99;p19"/>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Aufbau einer Community</a:t>
            </a:r>
            <a:endParaRPr/>
          </a:p>
          <a:p>
            <a:pPr indent="-342900" lvl="0" marL="457200" rtl="0" algn="l">
              <a:spcBef>
                <a:spcPts val="0"/>
              </a:spcBef>
              <a:spcAft>
                <a:spcPts val="0"/>
              </a:spcAft>
              <a:buSzPts val="1800"/>
              <a:buChar char="-"/>
            </a:pPr>
            <a:r>
              <a:rPr lang="en"/>
              <a:t>Verschiedene Verbesserungen</a:t>
            </a:r>
            <a:endParaRPr/>
          </a:p>
          <a:p>
            <a:pPr indent="-342900" lvl="0" marL="457200" rtl="0" algn="l">
              <a:spcBef>
                <a:spcPts val="0"/>
              </a:spcBef>
              <a:spcAft>
                <a:spcPts val="0"/>
              </a:spcAft>
              <a:buSzPts val="1800"/>
              <a:buChar char="-"/>
            </a:pPr>
            <a:r>
              <a:rPr lang="en"/>
              <a:t>Weitere Übersetzungen</a:t>
            </a:r>
            <a:endParaRPr/>
          </a:p>
          <a:p>
            <a:pPr indent="-342900" lvl="0" marL="457200" rtl="0" algn="l">
              <a:spcBef>
                <a:spcPts val="0"/>
              </a:spcBef>
              <a:spcAft>
                <a:spcPts val="0"/>
              </a:spcAft>
              <a:buSzPts val="1800"/>
              <a:buChar char="-"/>
            </a:pPr>
            <a:r>
              <a:rPr lang="en"/>
              <a:t>Vervollständigung des Programms</a:t>
            </a:r>
            <a:endParaRPr/>
          </a:p>
          <a:p>
            <a:pPr indent="-342900" lvl="0" marL="457200" rtl="0" algn="l">
              <a:spcBef>
                <a:spcPts val="0"/>
              </a:spcBef>
              <a:spcAft>
                <a:spcPts val="0"/>
              </a:spcAft>
              <a:buSzPts val="1800"/>
              <a:buChar char="-"/>
            </a:pPr>
            <a:r>
              <a:rPr lang="en"/>
              <a:t>Stabilität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