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4622B4-F6EE-4F86-AA57-56D4D1FE761F}">
  <a:tblStyle styleId="{554622B4-F6EE-4F86-AA57-56D4D1FE7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f5374d9d4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f5374d9d4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f5374d9d4_1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f5374d9d4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f5374d9d4_1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f5374d9d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f5374d9d4_1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f5374d9d4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f5374d9d4_1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f5374d9d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f5374d9d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1f5374d9d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f5374d9d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f5374d9d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5374d9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f5374d9d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f5374d9d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f5374d9d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f5374d9d4_1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f5374d9d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f5374d9d4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f5374d9d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5374d9d4_1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f5374d9d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u.wikipedia.org/wiki/%D0%9F%D0%BB%D0%B0%D0%BD%D0%B5%D1%82%D1%8B-%D0%B3%D0%B8%D0%B3%D0%B0%D0%BD%D1%82%D1%8B" TargetMode="External"/><Relationship Id="rId4" Type="http://schemas.openxmlformats.org/officeDocument/2006/relationships/hyperlink" Target="https://cyberleninka.ru/article/n/o-modeli-gazovoy-planety" TargetMode="External"/><Relationship Id="rId10" Type="http://schemas.openxmlformats.org/officeDocument/2006/relationships/hyperlink" Target="https://web.snauka.ru/issues/2018/08/87127" TargetMode="External"/><Relationship Id="rId9" Type="http://schemas.openxmlformats.org/officeDocument/2006/relationships/hyperlink" Target="https://scfh.ru/lecture/planety-giganty-ikh-koltsa-i-planety-sputniki/" TargetMode="External"/><Relationship Id="rId5" Type="http://schemas.openxmlformats.org/officeDocument/2006/relationships/hyperlink" Target="https://www.pravda.ru/science/1132235-planet_gigas/" TargetMode="External"/><Relationship Id="rId6" Type="http://schemas.openxmlformats.org/officeDocument/2006/relationships/hyperlink" Target="https://new-science.ru/gazovyj-gigant/" TargetMode="External"/><Relationship Id="rId7" Type="http://schemas.openxmlformats.org/officeDocument/2006/relationships/hyperlink" Target="https://cyclowiki.org/wiki/%D0%9B%D0%B5%D0%B4%D1%8F%D0%BD%D0%BE%D0%B9_%D0%B3%D0%B8%D0%B3%D0%B0%D0%BD%D1%82" TargetMode="External"/><Relationship Id="rId8" Type="http://schemas.openxmlformats.org/officeDocument/2006/relationships/hyperlink" Target="https://ru.wikipedia.org/wiki/%D0%93%D0%B0%D0%B7%D0%BE%D0%B2%D1%8B%D0%B5_%D0%B3%D0%B8%D0%B3%D0%B0%D0%BD%D1%82%D1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438575"/>
            <a:ext cx="6400800" cy="2105400"/>
          </a:xfrm>
          <a:prstGeom prst="rect">
            <a:avLst/>
          </a:prstGeom>
          <a:noFill/>
          <a:ln>
            <a:noFill/>
          </a:ln>
          <a:effectLst>
            <a:outerShdw blurRad="985838" rotWithShape="0" algn="bl" dir="1800000" dist="200025">
              <a:srgbClr val="000000">
                <a:alpha val="15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63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Планеты-гиганты</a:t>
            </a:r>
            <a:endParaRPr sz="630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0" y="4600500"/>
            <a:ext cx="64008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rPr lang="en-US" sz="154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ИСПОЛНИТЕЛЬ:</a:t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rPr lang="en-US" sz="154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Распутько Тимур, учащийся 10 «Б» класса</a:t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t/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rPr lang="en-US" sz="154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НАУЧНЫЙ РУКОВОДИТЕЛЬ:</a:t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rPr lang="en-US" sz="154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Фролова Наталья Николаевна, учитель физики</a:t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t/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rPr lang="en-US" sz="154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МБОУ г. Ростова-на-Дону «Лицей №50 при ДГТУ»</a:t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</a:pPr>
            <a:r>
              <a:rPr lang="en-US" sz="154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2024</a:t>
            </a:r>
            <a:endParaRPr sz="154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500" y="2847796"/>
            <a:ext cx="3143601" cy="3143601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2160000" dist="104775">
              <a:srgbClr val="000000">
                <a:alpha val="77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2"/>
          <p:cNvGraphicFramePr/>
          <p:nvPr/>
        </p:nvGraphicFramePr>
        <p:xfrm>
          <a:off x="202975" y="14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{554622B4-F6EE-4F86-AA57-56D4D1FE761F}</a:tableStyleId>
              </a:tblPr>
              <a:tblGrid>
                <a:gridCol w="1466375"/>
                <a:gridCol w="1904950"/>
                <a:gridCol w="1301925"/>
                <a:gridCol w="2028250"/>
                <a:gridCol w="1959775"/>
              </a:tblGrid>
              <a:tr h="153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Планета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Масса (относительно Земли)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Диаметр (км)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Средняя плотность (г/см³)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Период вращения (часы)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Юпитер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317,8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139 820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1,33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9,9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Сатурн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95,2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116 460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0,69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10,7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Уран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14,5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50 724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1,27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17,2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Нептун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17,1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49 244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1,64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16,1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2"/>
          <p:cNvSpPr txBox="1"/>
          <p:nvPr/>
        </p:nvSpPr>
        <p:spPr>
          <a:xfrm>
            <a:off x="0" y="0"/>
            <a:ext cx="7087200" cy="101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Исследование физических параметров планет-гигантов</a:t>
            </a:r>
            <a:endParaRPr sz="2500"/>
          </a:p>
        </p:txBody>
      </p:sp>
      <p:sp>
        <p:nvSpPr>
          <p:cNvPr id="176" name="Google Shape;176;p22"/>
          <p:cNvSpPr txBox="1"/>
          <p:nvPr/>
        </p:nvSpPr>
        <p:spPr>
          <a:xfrm>
            <a:off x="1497425" y="997475"/>
            <a:ext cx="7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Таблица 1. Физические характеристики планет-гигантов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3"/>
          <p:cNvGraphicFramePr/>
          <p:nvPr/>
        </p:nvGraphicFramePr>
        <p:xfrm>
          <a:off x="159588" y="161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{554622B4-F6EE-4F86-AA57-56D4D1FE761F}</a:tableStyleId>
              </a:tblPr>
              <a:tblGrid>
                <a:gridCol w="1331500"/>
                <a:gridCol w="3668750"/>
                <a:gridCol w="3824575"/>
              </a:tblGrid>
              <a:tr h="9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Планета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Основной состав атмосферы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Преобладающие атмосферные явления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Юпитер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Водород (89%), гелий (10%), метан, аммиак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Большое Красное Пятно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Сатурн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Водород (96%), гелий (3%), метан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Шестиугольный шторм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Уран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Водород (83%), гелий (15%), метан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Шторма и полосы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Нептун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Водород (80%), гелий (19%), метан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Чёрные пятна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3"/>
          <p:cNvSpPr txBox="1"/>
          <p:nvPr/>
        </p:nvSpPr>
        <p:spPr>
          <a:xfrm>
            <a:off x="49850" y="80325"/>
            <a:ext cx="4934100" cy="101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Исследование химического состава и структуры атмосферы</a:t>
            </a:r>
            <a:endParaRPr sz="2500"/>
          </a:p>
        </p:txBody>
      </p:sp>
      <p:sp>
        <p:nvSpPr>
          <p:cNvPr id="183" name="Google Shape;183;p23"/>
          <p:cNvSpPr txBox="1"/>
          <p:nvPr/>
        </p:nvSpPr>
        <p:spPr>
          <a:xfrm>
            <a:off x="3080125" y="1154875"/>
            <a:ext cx="69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Таблица 2. Химический состав атмосфер планет-гигантов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4"/>
          <p:cNvGraphicFramePr/>
          <p:nvPr/>
        </p:nvGraphicFramePr>
        <p:xfrm>
          <a:off x="236375" y="133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{554622B4-F6EE-4F86-AA57-56D4D1FE761F}</a:tableStyleId>
              </a:tblPr>
              <a:tblGrid>
                <a:gridCol w="1440650"/>
                <a:gridCol w="3965350"/>
                <a:gridCol w="3294950"/>
              </a:tblGrid>
              <a:tr h="137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Планета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Температура верхнего слоя облаков (K)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Внутреннее излучение (Вт/м²)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Юпитер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165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5,44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Сатурн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2,01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Уран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76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0,42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Нептун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72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1,14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4"/>
          <p:cNvSpPr txBox="1"/>
          <p:nvPr/>
        </p:nvSpPr>
        <p:spPr>
          <a:xfrm>
            <a:off x="0" y="0"/>
            <a:ext cx="88914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Температурные и энергетические характеристики</a:t>
            </a:r>
            <a:endParaRPr sz="2500"/>
          </a:p>
        </p:txBody>
      </p:sp>
      <p:sp>
        <p:nvSpPr>
          <p:cNvPr id="190" name="Google Shape;190;p24"/>
          <p:cNvSpPr txBox="1"/>
          <p:nvPr/>
        </p:nvSpPr>
        <p:spPr>
          <a:xfrm>
            <a:off x="1036650" y="911225"/>
            <a:ext cx="88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Таблица 3. Температурные и энергетические характеристики планет-гигантов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5"/>
          <p:cNvGraphicFramePr/>
          <p:nvPr/>
        </p:nvGraphicFramePr>
        <p:xfrm>
          <a:off x="143225" y="146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{554622B4-F6EE-4F86-AA57-56D4D1FE761F}</a:tableStyleId>
              </a:tblPr>
              <a:tblGrid>
                <a:gridCol w="1294425"/>
                <a:gridCol w="3200500"/>
                <a:gridCol w="4366875"/>
              </a:tblGrid>
              <a:tr h="126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Планета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Интенсивность магнитного поля (гаусс)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Наклон магнитного поля (относительно оси вращения)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Юпитер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4,3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Сатурн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0,2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Уран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0,23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59°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Нептун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0,43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47°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0" y="169450"/>
            <a:ext cx="4572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6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Магнитные поля и их влияние</a:t>
            </a:r>
            <a:endParaRPr sz="2600"/>
          </a:p>
        </p:txBody>
      </p:sp>
      <p:sp>
        <p:nvSpPr>
          <p:cNvPr id="197" name="Google Shape;197;p25"/>
          <p:cNvSpPr txBox="1"/>
          <p:nvPr/>
        </p:nvSpPr>
        <p:spPr>
          <a:xfrm>
            <a:off x="2402300" y="1000175"/>
            <a:ext cx="67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Таблица 4. Характеристики магнитных полей планет-гигантов</a:t>
            </a:r>
            <a:endParaRPr sz="18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26"/>
          <p:cNvGraphicFramePr/>
          <p:nvPr/>
        </p:nvGraphicFramePr>
        <p:xfrm>
          <a:off x="326075" y="111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{554622B4-F6EE-4F86-AA57-56D4D1FE761F}</a:tableStyleId>
              </a:tblPr>
              <a:tblGrid>
                <a:gridCol w="1201325"/>
                <a:gridCol w="1255200"/>
                <a:gridCol w="1471125"/>
                <a:gridCol w="1754675"/>
                <a:gridCol w="2861400"/>
              </a:tblGrid>
              <a:tr h="982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Спутник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Планета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Диаметр (км)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Особенности поверхности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Возможность существования воды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Европа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Юпитер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3 121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Ледяная поверхность, гейзеры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Подледный океан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Ганимед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Юпитер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5 268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Ледяная поверхность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Подповерхностный океан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Титан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Сатурн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5 151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Атмосфера, метановые озера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Возможны подледные моря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Энцелад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Сатурн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504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Гейзеры воды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EFEFE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Подледный океан</a:t>
                      </a:r>
                      <a:endParaRPr sz="1700">
                        <a:solidFill>
                          <a:srgbClr val="EFEFE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6"/>
          <p:cNvSpPr txBox="1"/>
          <p:nvPr/>
        </p:nvSpPr>
        <p:spPr>
          <a:xfrm>
            <a:off x="99675" y="169450"/>
            <a:ext cx="66087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Исследование спутников планет-гигантов</a:t>
            </a:r>
            <a:endParaRPr sz="2500"/>
          </a:p>
        </p:txBody>
      </p:sp>
      <p:sp>
        <p:nvSpPr>
          <p:cNvPr id="204" name="Google Shape;204;p26"/>
          <p:cNvSpPr txBox="1"/>
          <p:nvPr/>
        </p:nvSpPr>
        <p:spPr>
          <a:xfrm>
            <a:off x="3298750" y="660150"/>
            <a:ext cx="622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Таблица 5. Особенности спутников планет-гигантов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-2762500" y="171413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Выводы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98050" y="1096175"/>
            <a:ext cx="4148100" cy="5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Итог работы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Роль планет-гигантов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Формирование и эволюция Солнечной системы невозможны без их влияния.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Интерес к исследованию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Тема остаётся актуальной в связи с развитием технологий.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Будущие перспективы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Разработка новых миссий для изучения спутников.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025" y="988363"/>
            <a:ext cx="4493050" cy="449305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2400000" dist="114300">
              <a:srgbClr val="000000">
                <a:alpha val="8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Список источников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457200" y="873625"/>
            <a:ext cx="82296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1. Интернет-ресурс: https://cyberleninka.ru/article/n/o-modeli-gazovoy-planety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2. Интернет-ресурс: </a:t>
            </a: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https://ru.wikipedia.org/wiki/%D0%9F%D0%BB%D0%B0%D0%BD%D0%B5%D1%82%D1%8B-%D0%B3%D0%B8%D0%B3%D0%B0%D0%BD%D1%82%D1%8B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3. Интернет-ресурс: 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https://bguor.ru/subjects/ae-umk-history/html/astronomy/pages/h2/2_7.html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4. Интернет-ресурс: https://astronaut.ru/bookcase/books/20let/text/05.htm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5. Интернет-ресурс: </a:t>
            </a: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https://cyberleninka.ru/article/n/o-modeli-gazovoy-planety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6. Интернет-ресурс:  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https://www.pravda.ru/science/1132235-planet_gigas/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7. Интернет-ресурс: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https://new-science.ru/gazovyj-gigant/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8. Интернет-ресурс:  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https://cyclowiki.org/wiki/%D0%9B%D0%B5%D0%B4%D1%8F%D0%BD%D0%BE%D0%B9_%D0%B3%D0%B8%D0%B3%D0%B0%D0%BD%D1%82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9. Интернет-ресурс:  </a:t>
            </a: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https://ru.wikipedia.org/wiki/%D0%93%D0%B0%D0%B7%D0%BE%D0%B2%D1%8B%D0%B5_%D0%B3%D0%B8%D0%B3%D0%B0%D0%BD%D1%82%D1%8B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10. Интернет-ресурс:  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https://scfh.ru/lecture/planety-giganty-ikh-koltsa-i-planety-sputniki/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11. Интернет-ресурс: 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 u="sng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https://web.snauka.ru/issues/2018/08/87127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Был также проведен анализ следующих научных статей (представлены в  приложении): 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8447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SzPts val="785"/>
              <a:buFont typeface="Impact"/>
              <a:buAutoNum type="arabicPeriod"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Курков А.А. ВВЕДЕНИЕ. ФИЗИКА СТРУКТУР // Международный журнал прикладных и фундаментальных исследований. – 2015. – № 10-4. – С. 615-623;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8447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SzPts val="785"/>
              <a:buFont typeface="Impact"/>
              <a:buAutoNum type="arabicPeriod"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Существование планет-гигантов не находит объяснения 22.03.2006 Александр Сергеев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8447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SzPts val="785"/>
              <a:buFont typeface="Impact"/>
              <a:buAutoNum type="arabicPeriod"/>
            </a:pPr>
            <a:r>
              <a:rPr lang="en-US" sz="124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﻿ПЛАНЕТА ЗЕМЛЯ УДК 552.6:523.3-52 Маракушев А.А.*, Зиновьева Н.Г.**, Грановский Л.Б.*** А.А. Маракушев Н.Г. Зиновьева Околосолнечные планеты-гиганты и происхождение Земли 1</a:t>
            </a:r>
            <a:endParaRPr sz="124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rot="4588470">
            <a:off x="-2090413" y="2093873"/>
            <a:ext cx="10872334" cy="4107505"/>
          </a:xfrm>
          <a:prstGeom prst="wave">
            <a:avLst>
              <a:gd fmla="val 12500" name="adj1"/>
              <a:gd fmla="val 4056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109650" y="-418650"/>
            <a:ext cx="3473400" cy="727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794625" y="268475"/>
            <a:ext cx="4296300" cy="166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Объект и предмет исследования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51700" y="228600"/>
            <a:ext cx="4158900" cy="10368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840000" dist="47625">
              <a:srgbClr val="000000">
                <a:alpha val="13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Методы исследования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125892" y="2119604"/>
            <a:ext cx="35739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Объект исследования: Планеты-гиганты Солнечной системы.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Предмет исследования: Их физические характеристики, атмосферные явления, состав, а также влияние на спутники и окружающую среду.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68174" y="1492000"/>
            <a:ext cx="33180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Инструменты и подходы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1. Анализ данных космических миссий (Cassini, Voyager, Galileo).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2. Виртуальные наблюдения с использованием астрономического ПО.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3. Построение диаграмм и графиков для сравнения характеристик.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4. Моделирование атмосферных явлений и климатических процессов.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-112525" y="-8700"/>
            <a:ext cx="6131700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Цель, задачи, гипотеза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9775" y="965950"/>
            <a:ext cx="79743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Цель работы: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Анализ физических характеристик планет-гигантов, их влияние на спутники и планетарные системы.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Задачи: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Изучить параметры планет-гигантов (масса, состав, атмосфера).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Исследовать их климатические явления.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Провести анализ спутников и их потенциальной обитаемости.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Гипотеза исследования: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Основные предположения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Влияние на эволюцию: планеты-гиганты играют решающую роль в динамике Солнечной системы.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Сравнение с экзопланетами: Образование и эволюция газовых гигантов помогут понять механизмы формирования планетных систем.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rot="-5400000">
            <a:off x="-765013" y="705205"/>
            <a:ext cx="9055908" cy="7645482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461450" y="234775"/>
            <a:ext cx="5613300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Актуальность работы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8300" y="1450675"/>
            <a:ext cx="59424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Почему важно изучать планеты-гиганты?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Ключевая роль в Солнечной системе: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Планеты-гиганты оказывают значительное влияние на формирование и устойчивость орбит других объектов.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Исследование экзопланет: Изучение планет-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гигантов помогает понять механизмы образования планет за пределами Солнечной системы.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Потенциал для обнаружения жизни: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Спутники гигантов, такие как Европа и Энцелад, могут содержать условия, благоприятные для жизни.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50" y="1824597"/>
            <a:ext cx="3091075" cy="31529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1200000" dist="219075">
              <a:srgbClr val="000000">
                <a:alpha val="70000"/>
              </a:srgbClr>
            </a:outerShdw>
          </a:effectLst>
        </p:spPr>
      </p:pic>
      <p:sp>
        <p:nvSpPr>
          <p:cNvPr id="111" name="Google Shape;111;p16"/>
          <p:cNvSpPr txBox="1"/>
          <p:nvPr/>
        </p:nvSpPr>
        <p:spPr>
          <a:xfrm>
            <a:off x="7326450" y="4818025"/>
            <a:ext cx="2056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750">
                <a:solidFill>
                  <a:srgbClr val="006699"/>
                </a:solidFill>
                <a:latin typeface="Impact"/>
                <a:ea typeface="Impact"/>
                <a:cs typeface="Impact"/>
                <a:sym typeface="Impact"/>
              </a:rPr>
              <a:t>Юпитер и его спутники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74100" y="259175"/>
            <a:ext cx="4895700" cy="196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Физические характеристики планет-гигантов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74100" y="2331900"/>
            <a:ext cx="41979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Сравнительный анализ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Размеры и масса: Юпитер — крупнейшая планета (317.8 масс Земли), за ним следуют Сатурн, Уран и Нептун.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Плотность: Сатурн имеет наименьшую плотность (0.69 г/см³), а Нептун — наибольшую среди гигантов (1.64 г/см³).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Скорость вращения: Юпитер вращается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быстрее всех (9.9 часов), Уран — медленнее (17.2 часа).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50" y="1295400"/>
            <a:ext cx="42672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4725950" y="125"/>
            <a:ext cx="44181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150" y="2745450"/>
            <a:ext cx="4341851" cy="1881446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2400000" dist="142875">
              <a:srgbClr val="000000">
                <a:alpha val="80000"/>
              </a:srgbClr>
            </a:outerShdw>
          </a:effectLst>
        </p:spPr>
      </p:pic>
      <p:sp>
        <p:nvSpPr>
          <p:cNvPr id="121" name="Google Shape;121;p17"/>
          <p:cNvSpPr txBox="1"/>
          <p:nvPr/>
        </p:nvSpPr>
        <p:spPr>
          <a:xfrm>
            <a:off x="8131725" y="4974850"/>
            <a:ext cx="2312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Сатурн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33450"/>
            <a:ext cx="547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Атмосферные явления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0" y="1359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Юпитер: Большое Красное Пятно (шторм более 300 лет).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Сатурн: Шестиугольный шторм у северного полюса.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0" y="4731075"/>
            <a:ext cx="547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Температура и энергия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0" y="58740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Юпитер и Сатурн излучают больше тепла, чем получают.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Уран и Нептун имеют аномальные температурные показатели.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0" y="-618000"/>
            <a:ext cx="9143982" cy="3269484"/>
          </a:xfrm>
          <a:prstGeom prst="flowChartDocumen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18" y="4166640"/>
            <a:ext cx="9143982" cy="2691360"/>
          </a:xfrm>
          <a:prstGeom prst="flowChartDocumen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152400" y="33450"/>
            <a:ext cx="5473800" cy="11430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840000" dist="47625">
              <a:srgbClr val="000000">
                <a:alpha val="1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Calibri"/>
              <a:buNone/>
            </a:pPr>
            <a:r>
              <a:rPr lang="en-US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Атмосферные явления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52400" y="1359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Юпитер: Большое Красное Пятно (шторм более 300 лет).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Сатурн: Шестиугольный шторм у северного полюса.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152400" y="4731075"/>
            <a:ext cx="5473800" cy="11430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840000" dist="47625">
              <a:srgbClr val="000000">
                <a:alpha val="13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Calibri"/>
              <a:buNone/>
            </a:pPr>
            <a:r>
              <a:rPr lang="en-US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Температура и энергия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52400" y="58740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Юпитер и Сатурн излучают больше тепла, чем получают.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Уран и Нептун имеют аномальные температурные показатели.</a:t>
            </a:r>
            <a:endParaRPr sz="20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850" y="1870450"/>
            <a:ext cx="3280439" cy="3269475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3000000" dist="209550">
              <a:srgbClr val="000000">
                <a:alpha val="77000"/>
              </a:srgbClr>
            </a:outerShdw>
          </a:effectLst>
        </p:spPr>
      </p:pic>
      <p:sp>
        <p:nvSpPr>
          <p:cNvPr id="137" name="Google Shape;137;p18"/>
          <p:cNvSpPr txBox="1"/>
          <p:nvPr/>
        </p:nvSpPr>
        <p:spPr>
          <a:xfrm>
            <a:off x="6439350" y="5113600"/>
            <a:ext cx="2352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439350" y="5084150"/>
            <a:ext cx="271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Юпитер и его большое красное пятно</a:t>
            </a:r>
            <a:endParaRPr sz="19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59500" y="129550"/>
            <a:ext cx="5392800" cy="176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Х</a:t>
            </a: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имический состав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59500" y="1746850"/>
            <a:ext cx="4114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Особенности планет-гигантов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Юпитер и Сатурн: Состоят в основном из водорода (89-96%) и гелия (3-10%).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Уран и Нептун: Высокое содержание метана, что придает синий оттенок их атмосферам.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86925" y="1847875"/>
            <a:ext cx="9658500" cy="8172000"/>
          </a:xfrm>
          <a:prstGeom prst="heart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000" y="2532207"/>
            <a:ext cx="3309700" cy="3241733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4080000" dist="123825">
              <a:srgbClr val="000000">
                <a:alpha val="82000"/>
              </a:srgbClr>
            </a:outerShdw>
          </a:effectLst>
        </p:spPr>
      </p:pic>
      <p:sp>
        <p:nvSpPr>
          <p:cNvPr id="147" name="Google Shape;147;p19"/>
          <p:cNvSpPr txBox="1"/>
          <p:nvPr/>
        </p:nvSpPr>
        <p:spPr>
          <a:xfrm>
            <a:off x="5552300" y="5773950"/>
            <a:ext cx="31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Планеты-гиганты солнечной системы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79050" y="464025"/>
            <a:ext cx="4107600" cy="8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Климатические явления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69725" y="1554225"/>
            <a:ext cx="4648500" cy="35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Особенности на планетах-гигантах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Уран и Нептун: Сезонные изменения и интенсивные ветры до 900 км/ч.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00" y="1537463"/>
            <a:ext cx="3820974" cy="378308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3000000" dist="76200">
              <a:srgbClr val="000000">
                <a:alpha val="80000"/>
              </a:srgbClr>
            </a:outerShdw>
          </a:effectLst>
        </p:spPr>
      </p:pic>
      <p:sp>
        <p:nvSpPr>
          <p:cNvPr id="155" name="Google Shape;155;p20"/>
          <p:cNvSpPr txBox="1"/>
          <p:nvPr/>
        </p:nvSpPr>
        <p:spPr>
          <a:xfrm>
            <a:off x="6816775" y="5320550"/>
            <a:ext cx="3874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Планета-гигант Нептун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-37975" y="4136725"/>
            <a:ext cx="54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Calibri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Роль планет-гигантов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01658" y="5133300"/>
            <a:ext cx="4635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Impact"/>
              <a:buChar char="•"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Газовые гиганты формируют стабильность Солнечной системы и обеспечивают защиту её внутренних объектов.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6200" y="-116075"/>
            <a:ext cx="4515600" cy="200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Магнитные поля планет-гигантов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59300" y="1562430"/>
            <a:ext cx="4432500" cy="49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Сравнение и характеристики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Юпитер: Самое мощное магнитное поле в Солнечной системе (4.3 гаусс).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Уран и Нептун: Наклонены относительно оси вращения на 59° и 47° соответственно.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Сатурн: Магнитное поле идеально совпадает с осью вращения.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4570450" y="2953776"/>
            <a:ext cx="6162900" cy="16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Спутники планет-гигантов</a:t>
            </a:r>
            <a:endParaRPr sz="4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490700" y="4568675"/>
            <a:ext cx="4596600" cy="21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Потенциально обитаемые объекты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Европа: Спутник Юпитера, возможный подледный океан.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Титан: Спутник Сатурна с метановыми озёрами.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• Энцелад: Спутник Сатурна с активными гейзерами воды.</a:t>
            </a:r>
            <a:endParaRPr sz="2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45890" t="0"/>
          <a:stretch/>
        </p:blipFill>
        <p:spPr>
          <a:xfrm>
            <a:off x="282700" y="4243600"/>
            <a:ext cx="3365600" cy="240315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1800000" dist="123825">
              <a:srgbClr val="000000">
                <a:alpha val="90000"/>
              </a:srgbClr>
            </a:outerShdw>
          </a:effectLst>
        </p:spPr>
      </p:pic>
      <p:sp>
        <p:nvSpPr>
          <p:cNvPr id="167" name="Google Shape;167;p21"/>
          <p:cNvSpPr txBox="1"/>
          <p:nvPr/>
        </p:nvSpPr>
        <p:spPr>
          <a:xfrm>
            <a:off x="76200" y="6532600"/>
            <a:ext cx="5847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Демонстрация магнитного поле урана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308" y="198900"/>
            <a:ext cx="4064568" cy="2029409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r="2700000" dist="142875">
              <a:srgbClr val="000000">
                <a:alpha val="73000"/>
              </a:srgbClr>
            </a:outerShdw>
          </a:effectLst>
        </p:spPr>
      </p:pic>
      <p:sp>
        <p:nvSpPr>
          <p:cNvPr id="169" name="Google Shape;169;p21"/>
          <p:cNvSpPr txBox="1"/>
          <p:nvPr/>
        </p:nvSpPr>
        <p:spPr>
          <a:xfrm>
            <a:off x="6186825" y="2231850"/>
            <a:ext cx="3874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Спутники Европа и Энцелад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5609B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