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Helvetica Neue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26d5ee3ac_2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426d5ee3ac_2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26d5ee3ac_2_1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426d5ee3ac_2_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26d5ee3ac_2_1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426d5ee3ac_2_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26d5ee3ac_2_1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426d5ee3ac_2_1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26d5ee3ac_2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426d5ee3ac_2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26d5ee3ac_2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426d5ee3ac_2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26d5ee3ac_2_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426d5ee3ac_2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26d5ee3ac_2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426d5ee3ac_2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26d5ee3ac_2_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426d5ee3ac_2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26d5ee3ac_2_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426d5ee3ac_2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26d5ee3ac_2_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426d5ee3ac_2_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26d5ee3ac_2_1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426d5ee3ac_2_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 bg" showMasterSp="0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4489977" y="4321969"/>
            <a:ext cx="160474" cy="166688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b="0" i="0" sz="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b="0" i="0" sz="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b="0" i="0" sz="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b="0" i="0" sz="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b="0" i="0" sz="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b="0" i="0" sz="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b="0" i="0" sz="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b="0" i="0" sz="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b="0" i="0" sz="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609132" y="1148750"/>
            <a:ext cx="3834764" cy="816313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4F5F7"/>
              </a:buClr>
              <a:buSzPts val="3800"/>
              <a:buFont typeface="Helvetica Neue"/>
              <a:buNone/>
              <a:defRPr b="1" i="0" sz="3800" u="none" cap="none" strike="noStrike">
                <a:solidFill>
                  <a:srgbClr val="F4F5F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4F5F7"/>
              </a:buClr>
              <a:buSzPts val="3800"/>
              <a:buFont typeface="Helvetica Neue"/>
              <a:buNone/>
              <a:defRPr b="1" i="0" sz="3800" u="none" cap="none" strike="noStrike">
                <a:solidFill>
                  <a:srgbClr val="F4F5F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4F5F7"/>
              </a:buClr>
              <a:buSzPts val="3800"/>
              <a:buFont typeface="Helvetica Neue"/>
              <a:buNone/>
              <a:defRPr b="1" i="0" sz="3800" u="none" cap="none" strike="noStrike">
                <a:solidFill>
                  <a:srgbClr val="F4F5F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4F5F7"/>
              </a:buClr>
              <a:buSzPts val="3800"/>
              <a:buFont typeface="Helvetica Neue"/>
              <a:buNone/>
              <a:defRPr b="1" i="0" sz="3800" u="none" cap="none" strike="noStrike">
                <a:solidFill>
                  <a:srgbClr val="F4F5F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4F5F7"/>
              </a:buClr>
              <a:buSzPts val="3800"/>
              <a:buFont typeface="Helvetica Neue"/>
              <a:buNone/>
              <a:defRPr b="1" i="0" sz="3800" u="none" cap="none" strike="noStrike">
                <a:solidFill>
                  <a:srgbClr val="F4F5F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4F5F7"/>
              </a:buClr>
              <a:buSzPts val="3800"/>
              <a:buFont typeface="Helvetica Neue"/>
              <a:buNone/>
              <a:defRPr b="1" i="0" sz="3800" u="none" cap="none" strike="noStrike">
                <a:solidFill>
                  <a:srgbClr val="F4F5F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4F5F7"/>
              </a:buClr>
              <a:buSzPts val="3800"/>
              <a:buFont typeface="Helvetica Neue"/>
              <a:buNone/>
              <a:defRPr b="1" i="0" sz="3800" u="none" cap="none" strike="noStrike">
                <a:solidFill>
                  <a:srgbClr val="F4F5F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4F5F7"/>
              </a:buClr>
              <a:buSzPts val="3800"/>
              <a:buFont typeface="Helvetica Neue"/>
              <a:buNone/>
              <a:defRPr b="1" i="0" sz="3800" u="none" cap="none" strike="noStrike">
                <a:solidFill>
                  <a:srgbClr val="F4F5F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4F5F7"/>
              </a:buClr>
              <a:buSzPts val="3800"/>
              <a:buFont typeface="Helvetica Neue"/>
              <a:buNone/>
              <a:defRPr b="1" i="0" sz="3800" u="none" cap="none" strike="noStrike">
                <a:solidFill>
                  <a:srgbClr val="F4F5F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626436" y="2030236"/>
            <a:ext cx="7891128" cy="2495102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1500"/>
              <a:buFont typeface="Consolas"/>
              <a:buNone/>
              <a:defRPr b="0" i="0" sz="1500" u="none" cap="none" strike="noStrike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1500"/>
              <a:buFont typeface="Consolas"/>
              <a:buNone/>
              <a:defRPr b="0" i="0" sz="1500" u="none" cap="none" strike="noStrike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1500"/>
              <a:buFont typeface="Consolas"/>
              <a:buNone/>
              <a:defRPr b="0" i="0" sz="1500" u="none" cap="none" strike="noStrike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1500"/>
              <a:buFont typeface="Consolas"/>
              <a:buNone/>
              <a:defRPr b="0" i="0" sz="1500" u="none" cap="none" strike="noStrike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1500"/>
              <a:buFont typeface="Consolas"/>
              <a:buNone/>
              <a:defRPr b="0" i="0" sz="1500" u="none" cap="none" strike="noStrike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1500"/>
              <a:buFont typeface="Consolas"/>
              <a:buNone/>
              <a:defRPr b="0" i="0" sz="1500" u="none" cap="none" strike="noStrike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1500"/>
              <a:buFont typeface="Consolas"/>
              <a:buNone/>
              <a:defRPr b="0" i="0" sz="1500" u="none" cap="none" strike="noStrike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1500"/>
              <a:buFont typeface="Consolas"/>
              <a:buNone/>
              <a:defRPr b="0" i="0" sz="1500" u="none" cap="none" strike="noStrike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1500"/>
              <a:buFont typeface="Consolas"/>
              <a:buNone/>
              <a:defRPr b="0" i="0" sz="1500" u="none" cap="none" strike="noStrike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628910" y="307325"/>
            <a:ext cx="234792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900"/>
              <a:buFont typeface="Avenir"/>
              <a:buNone/>
              <a:defRPr b="1" i="0" sz="900" u="none" cap="none" strike="noStrike">
                <a:solidFill>
                  <a:srgbClr val="ABADC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900"/>
              <a:buFont typeface="Avenir"/>
              <a:buNone/>
              <a:defRPr b="1" i="0" sz="900" u="none" cap="none" strike="noStrike">
                <a:solidFill>
                  <a:srgbClr val="ABADC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900"/>
              <a:buFont typeface="Avenir"/>
              <a:buNone/>
              <a:defRPr b="1" i="0" sz="900" u="none" cap="none" strike="noStrike">
                <a:solidFill>
                  <a:srgbClr val="ABADC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900"/>
              <a:buFont typeface="Avenir"/>
              <a:buNone/>
              <a:defRPr b="1" i="0" sz="900" u="none" cap="none" strike="noStrike">
                <a:solidFill>
                  <a:srgbClr val="ABADC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900"/>
              <a:buFont typeface="Avenir"/>
              <a:buNone/>
              <a:defRPr b="1" i="0" sz="900" u="none" cap="none" strike="noStrike">
                <a:solidFill>
                  <a:srgbClr val="ABADC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900"/>
              <a:buFont typeface="Avenir"/>
              <a:buNone/>
              <a:defRPr b="1" i="0" sz="900" u="none" cap="none" strike="noStrike">
                <a:solidFill>
                  <a:srgbClr val="ABADC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900"/>
              <a:buFont typeface="Avenir"/>
              <a:buNone/>
              <a:defRPr b="1" i="0" sz="900" u="none" cap="none" strike="noStrike">
                <a:solidFill>
                  <a:srgbClr val="ABADC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900"/>
              <a:buFont typeface="Avenir"/>
              <a:buNone/>
              <a:defRPr b="1" i="0" sz="900" u="none" cap="none" strike="noStrike">
                <a:solidFill>
                  <a:srgbClr val="ABADC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900"/>
              <a:buFont typeface="Avenir"/>
              <a:buNone/>
              <a:defRPr b="1" i="0" sz="900" u="none" cap="none" strike="noStrike">
                <a:solidFill>
                  <a:srgbClr val="ABADC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82A4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line.png" id="51" name="Google Shape;51;p13"/>
          <p:cNvPicPr preferRelativeResize="0"/>
          <p:nvPr/>
        </p:nvPicPr>
        <p:blipFill rotWithShape="1">
          <a:blip r:embed="rId1">
            <a:alphaModFix amt="1021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/>
          <p:nvPr/>
        </p:nvSpPr>
        <p:spPr>
          <a:xfrm>
            <a:off x="-9525" y="-819"/>
            <a:ext cx="9163050" cy="816313"/>
          </a:xfrm>
          <a:prstGeom prst="rect">
            <a:avLst/>
          </a:prstGeom>
          <a:solidFill>
            <a:srgbClr val="1D1F30"/>
          </a:soli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C2B61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" name="Google Shape;53;p13"/>
          <p:cNvSpPr txBox="1"/>
          <p:nvPr/>
        </p:nvSpPr>
        <p:spPr>
          <a:xfrm>
            <a:off x="7196910" y="293044"/>
            <a:ext cx="1119759" cy="223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F30"/>
              </a:buClr>
              <a:buSzPts val="1100"/>
              <a:buFont typeface="Avenir"/>
              <a:buNone/>
            </a:pPr>
            <a:r>
              <a:rPr b="1" i="0" lang="es" sz="1100" u="none" cap="none" strike="noStrike">
                <a:solidFill>
                  <a:srgbClr val="1D1F30"/>
                </a:solidFill>
                <a:latin typeface="Avenir"/>
                <a:ea typeface="Avenir"/>
                <a:cs typeface="Avenir"/>
                <a:sym typeface="Avenir"/>
              </a:rPr>
              <a:t>FUSION THEME</a:t>
            </a:r>
            <a:endParaRPr sz="500"/>
          </a:p>
        </p:txBody>
      </p:sp>
      <p:sp>
        <p:nvSpPr>
          <p:cNvPr id="54" name="Google Shape;54;p13"/>
          <p:cNvSpPr txBox="1"/>
          <p:nvPr/>
        </p:nvSpPr>
        <p:spPr>
          <a:xfrm>
            <a:off x="337883" y="338599"/>
            <a:ext cx="2181727" cy="132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7175"/>
              </a:buClr>
              <a:buSzPts val="700"/>
              <a:buFont typeface="Avenir"/>
              <a:buNone/>
            </a:pPr>
            <a:r>
              <a:rPr b="0" i="0" lang="es" sz="700" u="none" cap="none" strike="noStrike">
                <a:solidFill>
                  <a:srgbClr val="717175"/>
                </a:solidFill>
                <a:latin typeface="Avenir"/>
                <a:ea typeface="Avenir"/>
                <a:cs typeface="Avenir"/>
                <a:sym typeface="Avenir"/>
              </a:rPr>
              <a:t>GRAPHQL &amp; APOLLO –</a:t>
            </a:r>
            <a:r>
              <a:rPr b="0" i="0" lang="es" sz="700" u="none" cap="none" strike="noStrike">
                <a:solidFill>
                  <a:srgbClr val="F1253E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b="0" i="0" lang="es" sz="700" u="none" cap="none" strike="noStrike">
                <a:solidFill>
                  <a:srgbClr val="EF37B2"/>
                </a:solidFill>
                <a:latin typeface="Avenir"/>
                <a:ea typeface="Avenir"/>
                <a:cs typeface="Avenir"/>
                <a:sym typeface="Avenir"/>
              </a:rPr>
              <a:t>LETS KILL REST APIS</a:t>
            </a:r>
            <a:endParaRPr b="0" i="0" sz="1500" u="none" cap="none" strike="noStrike">
              <a:solidFill>
                <a:srgbClr val="EF37B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n" id="55" name="Google Shape;5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59675" y="4590511"/>
            <a:ext cx="773261" cy="37071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609132" y="1148750"/>
            <a:ext cx="3834764" cy="816313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4F5F7"/>
              </a:buClr>
              <a:buSzPts val="3800"/>
              <a:buFont typeface="Helvetica Neue"/>
              <a:buNone/>
              <a:defRPr b="1" i="0" sz="3800" u="none" cap="none" strike="noStrike">
                <a:solidFill>
                  <a:srgbClr val="F4F5F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4F5F7"/>
              </a:buClr>
              <a:buSzPts val="3800"/>
              <a:buFont typeface="Helvetica Neue"/>
              <a:buNone/>
              <a:defRPr b="1" i="0" sz="3800" u="none" cap="none" strike="noStrike">
                <a:solidFill>
                  <a:srgbClr val="F4F5F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4F5F7"/>
              </a:buClr>
              <a:buSzPts val="3800"/>
              <a:buFont typeface="Helvetica Neue"/>
              <a:buNone/>
              <a:defRPr b="1" i="0" sz="3800" u="none" cap="none" strike="noStrike">
                <a:solidFill>
                  <a:srgbClr val="F4F5F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4F5F7"/>
              </a:buClr>
              <a:buSzPts val="3800"/>
              <a:buFont typeface="Helvetica Neue"/>
              <a:buNone/>
              <a:defRPr b="1" i="0" sz="3800" u="none" cap="none" strike="noStrike">
                <a:solidFill>
                  <a:srgbClr val="F4F5F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4F5F7"/>
              </a:buClr>
              <a:buSzPts val="3800"/>
              <a:buFont typeface="Helvetica Neue"/>
              <a:buNone/>
              <a:defRPr b="1" i="0" sz="3800" u="none" cap="none" strike="noStrike">
                <a:solidFill>
                  <a:srgbClr val="F4F5F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4F5F7"/>
              </a:buClr>
              <a:buSzPts val="3800"/>
              <a:buFont typeface="Helvetica Neue"/>
              <a:buNone/>
              <a:defRPr b="1" i="0" sz="3800" u="none" cap="none" strike="noStrike">
                <a:solidFill>
                  <a:srgbClr val="F4F5F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4F5F7"/>
              </a:buClr>
              <a:buSzPts val="3800"/>
              <a:buFont typeface="Helvetica Neue"/>
              <a:buNone/>
              <a:defRPr b="1" i="0" sz="3800" u="none" cap="none" strike="noStrike">
                <a:solidFill>
                  <a:srgbClr val="F4F5F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4F5F7"/>
              </a:buClr>
              <a:buSzPts val="3800"/>
              <a:buFont typeface="Helvetica Neue"/>
              <a:buNone/>
              <a:defRPr b="1" i="0" sz="3800" u="none" cap="none" strike="noStrike">
                <a:solidFill>
                  <a:srgbClr val="F4F5F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4F5F7"/>
              </a:buClr>
              <a:buSzPts val="3800"/>
              <a:buFont typeface="Helvetica Neue"/>
              <a:buNone/>
              <a:defRPr b="1" i="0" sz="3800" u="none" cap="none" strike="noStrike">
                <a:solidFill>
                  <a:srgbClr val="F4F5F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626436" y="2030236"/>
            <a:ext cx="7891128" cy="2495102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1500"/>
              <a:buFont typeface="Consolas"/>
              <a:buNone/>
              <a:defRPr b="0" i="0" sz="1500" u="none" cap="none" strike="noStrike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1500"/>
              <a:buFont typeface="Consolas"/>
              <a:buNone/>
              <a:defRPr b="0" i="0" sz="1500" u="none" cap="none" strike="noStrike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1500"/>
              <a:buFont typeface="Consolas"/>
              <a:buNone/>
              <a:defRPr b="0" i="0" sz="1500" u="none" cap="none" strike="noStrike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1500"/>
              <a:buFont typeface="Consolas"/>
              <a:buNone/>
              <a:defRPr b="0" i="0" sz="1500" u="none" cap="none" strike="noStrike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1500"/>
              <a:buFont typeface="Consolas"/>
              <a:buNone/>
              <a:defRPr b="0" i="0" sz="1500" u="none" cap="none" strike="noStrike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1500"/>
              <a:buFont typeface="Consolas"/>
              <a:buNone/>
              <a:defRPr b="0" i="0" sz="1500" u="none" cap="none" strike="noStrike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1500"/>
              <a:buFont typeface="Consolas"/>
              <a:buNone/>
              <a:defRPr b="0" i="0" sz="1500" u="none" cap="none" strike="noStrike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1500"/>
              <a:buFont typeface="Consolas"/>
              <a:buNone/>
              <a:defRPr b="0" i="0" sz="1500" u="none" cap="none" strike="noStrike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1500"/>
              <a:buFont typeface="Consolas"/>
              <a:buNone/>
              <a:defRPr b="0" i="0" sz="1500" u="none" cap="none" strike="noStrike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628910" y="307325"/>
            <a:ext cx="234792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900"/>
              <a:buFont typeface="Avenir"/>
              <a:buNone/>
              <a:defRPr b="1" i="0" sz="900" u="none" cap="none" strike="noStrike">
                <a:solidFill>
                  <a:srgbClr val="ABADC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900"/>
              <a:buFont typeface="Avenir"/>
              <a:buNone/>
              <a:defRPr b="1" i="0" sz="900" u="none" cap="none" strike="noStrike">
                <a:solidFill>
                  <a:srgbClr val="ABADC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900"/>
              <a:buFont typeface="Avenir"/>
              <a:buNone/>
              <a:defRPr b="1" i="0" sz="900" u="none" cap="none" strike="noStrike">
                <a:solidFill>
                  <a:srgbClr val="ABADC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900"/>
              <a:buFont typeface="Avenir"/>
              <a:buNone/>
              <a:defRPr b="1" i="0" sz="900" u="none" cap="none" strike="noStrike">
                <a:solidFill>
                  <a:srgbClr val="ABADC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900"/>
              <a:buFont typeface="Avenir"/>
              <a:buNone/>
              <a:defRPr b="1" i="0" sz="900" u="none" cap="none" strike="noStrike">
                <a:solidFill>
                  <a:srgbClr val="ABADC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900"/>
              <a:buFont typeface="Avenir"/>
              <a:buNone/>
              <a:defRPr b="1" i="0" sz="900" u="none" cap="none" strike="noStrike">
                <a:solidFill>
                  <a:srgbClr val="ABADC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900"/>
              <a:buFont typeface="Avenir"/>
              <a:buNone/>
              <a:defRPr b="1" i="0" sz="900" u="none" cap="none" strike="noStrike">
                <a:solidFill>
                  <a:srgbClr val="ABADC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900"/>
              <a:buFont typeface="Avenir"/>
              <a:buNone/>
              <a:defRPr b="1" i="0" sz="900" u="none" cap="none" strike="noStrike">
                <a:solidFill>
                  <a:srgbClr val="ABADC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900"/>
              <a:buFont typeface="Avenir"/>
              <a:buNone/>
              <a:defRPr b="1" i="0" sz="900" u="none" cap="none" strike="noStrike">
                <a:solidFill>
                  <a:srgbClr val="ABADC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hyperlink" Target="https://www.youtube.com/watch?v=nq5q_gOOimA" TargetMode="External"/><Relationship Id="rId6" Type="http://schemas.openxmlformats.org/officeDocument/2006/relationships/hyperlink" Target="https://akryum.github.io/vue-apoll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46H.jpg" id="69" name="Google Shape;6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78" y="-518436"/>
            <a:ext cx="9149357" cy="609957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/>
          <p:nvPr/>
        </p:nvSpPr>
        <p:spPr>
          <a:xfrm>
            <a:off x="-11408" y="-1194"/>
            <a:ext cx="9166816" cy="5145888"/>
          </a:xfrm>
          <a:prstGeom prst="rect">
            <a:avLst/>
          </a:prstGeom>
          <a:gradFill>
            <a:gsLst>
              <a:gs pos="0">
                <a:srgbClr val="526ECA">
                  <a:alpha val="95294"/>
                </a:srgbClr>
              </a:gs>
              <a:gs pos="100000">
                <a:srgbClr val="5179A9">
                  <a:alpha val="95294"/>
                </a:srgbClr>
              </a:gs>
            </a:gsLst>
            <a:lin ang="2558632" scaled="0"/>
          </a:gra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sng" cap="none" strike="noStrike">
              <a:solidFill>
                <a:srgbClr val="C2B61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733479" y="2114462"/>
            <a:ext cx="7677041" cy="1123929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Avenir"/>
              <a:buNone/>
            </a:pPr>
            <a:r>
              <a:rPr b="1" i="0" lang="es" sz="56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GRAPHQL &amp; APOLLO</a:t>
            </a:r>
            <a:endParaRPr b="1" i="0" sz="56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72" name="Google Shape;72;p16"/>
          <p:cNvCxnSpPr/>
          <p:nvPr/>
        </p:nvCxnSpPr>
        <p:spPr>
          <a:xfrm>
            <a:off x="1947364" y="1922406"/>
            <a:ext cx="5249271" cy="0"/>
          </a:xfrm>
          <a:prstGeom prst="straightConnector1">
            <a:avLst/>
          </a:prstGeom>
          <a:noFill/>
          <a:ln cap="flat" cmpd="sng" w="76200">
            <a:solidFill>
              <a:srgbClr val="FCFFFD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3" name="Google Shape;73;p16"/>
          <p:cNvCxnSpPr/>
          <p:nvPr/>
        </p:nvCxnSpPr>
        <p:spPr>
          <a:xfrm>
            <a:off x="1947364" y="2970156"/>
            <a:ext cx="5249271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4" name="Google Shape;74;p16"/>
          <p:cNvSpPr txBox="1"/>
          <p:nvPr/>
        </p:nvSpPr>
        <p:spPr>
          <a:xfrm>
            <a:off x="2790162" y="3182318"/>
            <a:ext cx="3563677" cy="173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075"/>
              </a:buClr>
              <a:buSzPts val="900"/>
              <a:buFont typeface="Avenir"/>
              <a:buNone/>
            </a:pPr>
            <a:r>
              <a:rPr b="1" i="0" lang="es" sz="900" u="none" cap="none" strike="noStrike">
                <a:solidFill>
                  <a:srgbClr val="F2D075"/>
                </a:solidFill>
                <a:latin typeface="Avenir"/>
                <a:ea typeface="Avenir"/>
                <a:cs typeface="Avenir"/>
                <a:sym typeface="Avenir"/>
              </a:rPr>
              <a:t>LETS KILL REST APIS</a:t>
            </a:r>
            <a:endParaRPr b="0" i="0" sz="1500" u="none" cap="none" strike="noStrike">
              <a:solidFill>
                <a:srgbClr val="C2B61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688979" y="2653134"/>
            <a:ext cx="988480" cy="988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41477" y="1258727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idx="4294967295" type="sldNum"/>
          </p:nvPr>
        </p:nvSpPr>
        <p:spPr>
          <a:xfrm>
            <a:off x="8628910" y="307325"/>
            <a:ext cx="234792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900"/>
              <a:buFont typeface="Avenir"/>
              <a:buNone/>
            </a:pPr>
            <a:fld id="{00000000-1234-1234-1234-123412341234}" type="slidenum">
              <a:rPr b="1" i="0" lang="es" sz="900" u="none" cap="none" strike="noStrike">
                <a:solidFill>
                  <a:srgbClr val="ABADC2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b="1" i="0" sz="900" u="none" cap="none" strike="noStrike">
              <a:solidFill>
                <a:srgbClr val="ABADC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79" name="Google Shape;179;p25"/>
          <p:cNvCxnSpPr/>
          <p:nvPr/>
        </p:nvCxnSpPr>
        <p:spPr>
          <a:xfrm>
            <a:off x="-188077" y="1485714"/>
            <a:ext cx="8032724" cy="0"/>
          </a:xfrm>
          <a:prstGeom prst="straightConnector1">
            <a:avLst/>
          </a:prstGeom>
          <a:noFill/>
          <a:ln cap="flat" cmpd="sng" w="76200">
            <a:solidFill>
              <a:srgbClr val="34365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80" name="Google Shape;180;p25"/>
          <p:cNvSpPr txBox="1"/>
          <p:nvPr/>
        </p:nvSpPr>
        <p:spPr>
          <a:xfrm>
            <a:off x="379048" y="1006305"/>
            <a:ext cx="7417699" cy="370689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08AD0"/>
              </a:buClr>
              <a:buSzPts val="2200"/>
              <a:buFont typeface="Consolas"/>
              <a:buNone/>
            </a:pPr>
            <a:r>
              <a:rPr b="1" i="0" lang="es" sz="2200" u="none" cap="none" strike="noStrike">
                <a:solidFill>
                  <a:srgbClr val="408AD0"/>
                </a:solidFill>
                <a:latin typeface="Consolas"/>
                <a:ea typeface="Consolas"/>
                <a:cs typeface="Consolas"/>
                <a:sym typeface="Consolas"/>
              </a:rPr>
              <a:t>05.</a:t>
            </a:r>
            <a:r>
              <a:rPr b="1" i="0" lang="es" sz="2200" u="none" cap="none" strike="noStrike">
                <a:solidFill>
                  <a:srgbClr val="41B88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s" sz="2200" u="none" cap="none" strike="noStrike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rPr>
              <a:t>Apollo client.</a:t>
            </a:r>
            <a:endParaRPr sz="500"/>
          </a:p>
        </p:txBody>
      </p:sp>
      <p:pic>
        <p:nvPicPr>
          <p:cNvPr id="181" name="Google Shape;18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0824" y="1098650"/>
            <a:ext cx="747437" cy="747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7481" y="1823442"/>
            <a:ext cx="3782478" cy="2825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9047" y="1846087"/>
            <a:ext cx="2759806" cy="1077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idx="4294967295" type="sldNum"/>
          </p:nvPr>
        </p:nvSpPr>
        <p:spPr>
          <a:xfrm>
            <a:off x="8628910" y="307325"/>
            <a:ext cx="234792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900"/>
              <a:buFont typeface="Avenir"/>
              <a:buNone/>
            </a:pPr>
            <a:fld id="{00000000-1234-1234-1234-123412341234}" type="slidenum">
              <a:rPr b="1" i="0" lang="es" sz="900" u="none" cap="none" strike="noStrike">
                <a:solidFill>
                  <a:srgbClr val="ABADC2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b="1" i="0" sz="900" u="none" cap="none" strike="noStrike">
              <a:solidFill>
                <a:srgbClr val="ABADC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89" name="Google Shape;189;p26"/>
          <p:cNvCxnSpPr/>
          <p:nvPr/>
        </p:nvCxnSpPr>
        <p:spPr>
          <a:xfrm>
            <a:off x="-188077" y="1485714"/>
            <a:ext cx="8032724" cy="0"/>
          </a:xfrm>
          <a:prstGeom prst="straightConnector1">
            <a:avLst/>
          </a:prstGeom>
          <a:noFill/>
          <a:ln cap="flat" cmpd="sng" w="76200">
            <a:solidFill>
              <a:srgbClr val="34365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90" name="Google Shape;190;p26"/>
          <p:cNvSpPr txBox="1"/>
          <p:nvPr/>
        </p:nvSpPr>
        <p:spPr>
          <a:xfrm>
            <a:off x="379048" y="1006305"/>
            <a:ext cx="7417699" cy="370689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08AD0"/>
              </a:buClr>
              <a:buSzPts val="2200"/>
              <a:buFont typeface="Consolas"/>
              <a:buNone/>
            </a:pPr>
            <a:r>
              <a:rPr b="1" i="0" lang="es" sz="2200" u="none" cap="none" strike="noStrike">
                <a:solidFill>
                  <a:srgbClr val="408AD0"/>
                </a:solidFill>
                <a:latin typeface="Consolas"/>
                <a:ea typeface="Consolas"/>
                <a:cs typeface="Consolas"/>
                <a:sym typeface="Consolas"/>
              </a:rPr>
              <a:t>06.</a:t>
            </a:r>
            <a:r>
              <a:rPr b="1" i="0" lang="es" sz="2200" u="none" cap="none" strike="noStrike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rPr>
              <a:t> Hands on</a:t>
            </a:r>
            <a:endParaRPr b="0" i="0" sz="1500" u="none" cap="none" strike="noStrike">
              <a:solidFill>
                <a:srgbClr val="ABADC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https://camo.githubusercontent.com/e78e52aa36ff76ef5e142bfeced3b5f657b3fc26/68747470733a2f2f63646e2d696d616765732d312e6d656469756d2e636f6d2f6d61782f3830302f312a483941414e6f6f664c716a53313058643554775259772e706e67" id="191" name="Google Shape;19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8457" y="1911127"/>
            <a:ext cx="6247086" cy="2389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idx="4294967295" type="sldNum"/>
          </p:nvPr>
        </p:nvSpPr>
        <p:spPr>
          <a:xfrm>
            <a:off x="8628910" y="307325"/>
            <a:ext cx="234792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900"/>
              <a:buFont typeface="Avenir"/>
              <a:buNone/>
            </a:pPr>
            <a:fld id="{00000000-1234-1234-1234-123412341234}" type="slidenum">
              <a:rPr b="1" i="0" lang="es" sz="900" u="none" cap="none" strike="noStrike">
                <a:solidFill>
                  <a:srgbClr val="ABADC2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b="1" i="0" sz="900" u="none" cap="none" strike="noStrike">
              <a:solidFill>
                <a:srgbClr val="ABADC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97" name="Google Shape;197;p27"/>
          <p:cNvGrpSpPr/>
          <p:nvPr/>
        </p:nvGrpSpPr>
        <p:grpSpPr>
          <a:xfrm>
            <a:off x="511227" y="2573611"/>
            <a:ext cx="7417699" cy="370712"/>
            <a:chOff x="-1" y="-1"/>
            <a:chExt cx="19780530" cy="988564"/>
          </a:xfrm>
        </p:grpSpPr>
        <p:sp>
          <p:nvSpPr>
            <p:cNvPr id="198" name="Google Shape;198;p27"/>
            <p:cNvSpPr txBox="1"/>
            <p:nvPr/>
          </p:nvSpPr>
          <p:spPr>
            <a:xfrm>
              <a:off x="-1" y="28"/>
              <a:ext cx="19780530" cy="988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BADC2"/>
                </a:buClr>
                <a:buSzPts val="2200"/>
                <a:buFont typeface="Consolas"/>
                <a:buNone/>
              </a:pPr>
              <a:r>
                <a:rPr b="1" i="0" lang="es" sz="2200" u="none" cap="none" strike="noStrike">
                  <a:solidFill>
                    <a:srgbClr val="ABADC2"/>
                  </a:solidFill>
                  <a:latin typeface="Consolas"/>
                  <a:ea typeface="Consolas"/>
                  <a:cs typeface="Consolas"/>
                  <a:sym typeface="Consolas"/>
                </a:rPr>
                <a:t>thanks for your</a:t>
              </a:r>
              <a:r>
                <a:rPr b="1" i="0" lang="es" sz="2200" u="none" cap="none" strike="noStrike">
                  <a:solidFill>
                    <a:srgbClr val="41B88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i="0" lang="es" sz="2200" u="none" cap="none" strike="noStrike">
                  <a:solidFill>
                    <a:srgbClr val="F2D075"/>
                  </a:solidFill>
                  <a:latin typeface="Consolas"/>
                  <a:ea typeface="Consolas"/>
                  <a:cs typeface="Consolas"/>
                  <a:sym typeface="Consolas"/>
                </a:rPr>
                <a:t>attention</a:t>
              </a:r>
              <a:r>
                <a:rPr b="1" i="0" lang="es" sz="2200" u="none" cap="none" strike="noStrike">
                  <a:solidFill>
                    <a:srgbClr val="ABADC2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endParaRPr sz="500"/>
            </a:p>
          </p:txBody>
        </p:sp>
        <p:pic>
          <p:nvPicPr>
            <p:cNvPr descr="Imagen" id="199" name="Google Shape;199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459819" y="-1"/>
              <a:ext cx="988562" cy="988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n" id="200" name="Google Shape;200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616417" y="-1"/>
              <a:ext cx="988563" cy="98856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1" name="Google Shape;201;p27"/>
          <p:cNvSpPr txBox="1"/>
          <p:nvPr/>
        </p:nvSpPr>
        <p:spPr>
          <a:xfrm>
            <a:off x="955218" y="3878992"/>
            <a:ext cx="4366327" cy="836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B617"/>
              </a:buClr>
              <a:buSzPts val="800"/>
              <a:buFont typeface="Helvetica Neue"/>
              <a:buNone/>
            </a:pPr>
            <a:r>
              <a:rPr b="0" i="0" lang="es" sz="800" u="none" cap="none" strike="noStrike">
                <a:solidFill>
                  <a:srgbClr val="C2B61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presentation uses info from:</a:t>
            </a:r>
            <a:br>
              <a:rPr b="0" i="0" lang="es" sz="800" u="none" cap="none" strike="noStrike">
                <a:solidFill>
                  <a:srgbClr val="C2B617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800" u="none" cap="none" strike="noStrike">
              <a:solidFill>
                <a:srgbClr val="C2B61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B617"/>
              </a:buClr>
              <a:buSzPts val="800"/>
              <a:buFont typeface="Helvetica Neue"/>
              <a:buNone/>
            </a:pPr>
            <a:r>
              <a:rPr b="0" i="0" lang="es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https://www.youtube.com/watch?v=nq5q_gOOimA</a:t>
            </a:r>
            <a:endParaRPr b="0" i="0" sz="800" u="none" cap="none" strike="noStrike">
              <a:solidFill>
                <a:srgbClr val="C2B61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B617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C2B61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B617"/>
              </a:buClr>
              <a:buSzPts val="800"/>
              <a:buFont typeface="Helvetica Neue"/>
              <a:buNone/>
            </a:pPr>
            <a:r>
              <a:rPr b="0" i="0" lang="es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https://akryum.github.io/vue-apollo/</a:t>
            </a:r>
            <a:endParaRPr b="0" i="0" sz="800" u="none" cap="none" strike="noStrike">
              <a:solidFill>
                <a:srgbClr val="C2B61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B617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C2B61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B617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C2B61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4294967295" type="sldNum"/>
          </p:nvPr>
        </p:nvSpPr>
        <p:spPr>
          <a:xfrm>
            <a:off x="8679274" y="307325"/>
            <a:ext cx="134065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900"/>
              <a:buFont typeface="Avenir"/>
              <a:buNone/>
            </a:pPr>
            <a:fld id="{00000000-1234-1234-1234-123412341234}" type="slidenum">
              <a:rPr b="1" i="0" lang="es" sz="900" u="none" cap="none" strike="noStrike">
                <a:solidFill>
                  <a:srgbClr val="ABADC2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b="1" i="0" sz="900" u="none" cap="none" strike="noStrike">
              <a:solidFill>
                <a:srgbClr val="ABADC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379048" y="1006305"/>
            <a:ext cx="2035123" cy="370689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2200"/>
              <a:buFont typeface="Consolas"/>
              <a:buNone/>
            </a:pPr>
            <a:r>
              <a:rPr b="1" i="0" lang="es" sz="2200" u="none" cap="none" strike="noStrike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rPr>
              <a:t>$whoami.</a:t>
            </a:r>
            <a:endParaRPr sz="500"/>
          </a:p>
        </p:txBody>
      </p:sp>
      <p:sp>
        <p:nvSpPr>
          <p:cNvPr id="83" name="Google Shape;83;p17"/>
          <p:cNvSpPr txBox="1"/>
          <p:nvPr/>
        </p:nvSpPr>
        <p:spPr>
          <a:xfrm>
            <a:off x="1296119" y="1665009"/>
            <a:ext cx="3302043" cy="315516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1900"/>
              <a:buFont typeface="Consolas"/>
              <a:buNone/>
            </a:pPr>
            <a:r>
              <a:rPr b="0" i="0" lang="es" sz="1900" u="none" cap="none" strike="noStrike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rPr>
              <a:t>Gonzalo Soriano</a:t>
            </a:r>
            <a:endParaRPr sz="500"/>
          </a:p>
        </p:txBody>
      </p:sp>
      <p:sp>
        <p:nvSpPr>
          <p:cNvPr id="84" name="Google Shape;84;p17"/>
          <p:cNvSpPr txBox="1"/>
          <p:nvPr/>
        </p:nvSpPr>
        <p:spPr>
          <a:xfrm>
            <a:off x="1268687" y="2087992"/>
            <a:ext cx="4865355" cy="1426705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1900"/>
              <a:buFont typeface="Consolas"/>
              <a:buNone/>
            </a:pPr>
            <a:r>
              <a:rPr b="1" i="0" lang="es" sz="1900" u="none" cap="none" strike="noStrike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rPr>
              <a:t>Fullstack developer</a:t>
            </a:r>
            <a:r>
              <a:rPr b="0" i="0" lang="es" sz="1900" u="none" cap="none" strike="noStrike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rPr>
              <a:t> at Tokiota</a:t>
            </a:r>
            <a:br>
              <a:rPr b="0" i="0" lang="es" sz="1900" u="none" cap="none" strike="noStrike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500" u="none" cap="none" strike="noStrike">
              <a:solidFill>
                <a:srgbClr val="C2B61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Screen Shot 2018-06-18 at 23.51.42.png" id="85" name="Google Shape;85;p17"/>
          <p:cNvPicPr preferRelativeResize="0"/>
          <p:nvPr/>
        </p:nvPicPr>
        <p:blipFill rotWithShape="1">
          <a:blip r:embed="rId3">
            <a:alphaModFix/>
          </a:blip>
          <a:srcRect b="3" l="39094" r="39093" t="0"/>
          <a:stretch/>
        </p:blipFill>
        <p:spPr>
          <a:xfrm>
            <a:off x="6016510" y="1167555"/>
            <a:ext cx="1690444" cy="1690539"/>
          </a:xfrm>
          <a:custGeom>
            <a:rect b="b" l="l" r="r" t="t"/>
            <a:pathLst>
              <a:path extrusionOk="0" h="21600" w="19678">
                <a:moveTo>
                  <a:pt x="9838" y="0"/>
                </a:moveTo>
                <a:cubicBezTo>
                  <a:pt x="7320" y="0"/>
                  <a:pt x="4803" y="1055"/>
                  <a:pt x="2882" y="3164"/>
                </a:cubicBezTo>
                <a:cubicBezTo>
                  <a:pt x="-961" y="7382"/>
                  <a:pt x="-961" y="14220"/>
                  <a:pt x="2882" y="18438"/>
                </a:cubicBezTo>
                <a:cubicBezTo>
                  <a:pt x="4803" y="20546"/>
                  <a:pt x="7320" y="21600"/>
                  <a:pt x="9838" y="21600"/>
                </a:cubicBezTo>
                <a:cubicBezTo>
                  <a:pt x="12356" y="21600"/>
                  <a:pt x="14875" y="20546"/>
                  <a:pt x="16796" y="18438"/>
                </a:cubicBezTo>
                <a:cubicBezTo>
                  <a:pt x="20639" y="14220"/>
                  <a:pt x="20639" y="7382"/>
                  <a:pt x="16796" y="3164"/>
                </a:cubicBezTo>
                <a:cubicBezTo>
                  <a:pt x="14875" y="1055"/>
                  <a:pt x="12356" y="0"/>
                  <a:pt x="9838" y="0"/>
                </a:cubicBezTo>
                <a:close/>
              </a:path>
            </a:pathLst>
          </a:custGeom>
          <a:noFill/>
          <a:ln>
            <a:noFill/>
          </a:ln>
        </p:spPr>
      </p:pic>
      <p:grpSp>
        <p:nvGrpSpPr>
          <p:cNvPr id="86" name="Google Shape;86;p17"/>
          <p:cNvGrpSpPr/>
          <p:nvPr/>
        </p:nvGrpSpPr>
        <p:grpSpPr>
          <a:xfrm>
            <a:off x="1200909" y="2588150"/>
            <a:ext cx="3828460" cy="426390"/>
            <a:chOff x="-1" y="0"/>
            <a:chExt cx="10209224" cy="1137038"/>
          </a:xfrm>
        </p:grpSpPr>
        <p:pic>
          <p:nvPicPr>
            <p:cNvPr descr="Imagen" id="87" name="Google Shape;87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1" y="0"/>
              <a:ext cx="1137038" cy="11370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17"/>
            <p:cNvSpPr txBox="1"/>
            <p:nvPr/>
          </p:nvSpPr>
          <p:spPr>
            <a:xfrm>
              <a:off x="1403775" y="156950"/>
              <a:ext cx="8805448" cy="841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300" lIns="14300" spcFirstLastPara="1" rIns="14300" wrap="square" tIns="143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BADC2"/>
                </a:buClr>
                <a:buSzPts val="1900"/>
                <a:buFont typeface="Consolas"/>
                <a:buNone/>
              </a:pPr>
              <a:r>
                <a:rPr b="0" i="0" lang="es" sz="1900" u="none" cap="none" strike="noStrike">
                  <a:solidFill>
                    <a:srgbClr val="ABADC2"/>
                  </a:solidFill>
                  <a:latin typeface="Consolas"/>
                  <a:ea typeface="Consolas"/>
                  <a:cs typeface="Consolas"/>
                  <a:sym typeface="Consolas"/>
                </a:rPr>
                <a:t>@aresgonza</a:t>
              </a:r>
              <a:endParaRPr sz="5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82A40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4294967295" type="sldNum"/>
          </p:nvPr>
        </p:nvSpPr>
        <p:spPr>
          <a:xfrm>
            <a:off x="8679274" y="307325"/>
            <a:ext cx="134065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900"/>
              <a:buFont typeface="Avenir"/>
              <a:buNone/>
            </a:pPr>
            <a:fld id="{00000000-1234-1234-1234-123412341234}" type="slidenum">
              <a:rPr b="1" i="0" lang="es" sz="900" u="none" cap="none" strike="noStrike">
                <a:solidFill>
                  <a:srgbClr val="ABADC2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b="1" i="0" sz="900" u="none" cap="none" strike="noStrike">
              <a:solidFill>
                <a:srgbClr val="ABADC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94" name="Google Shape;94;p18"/>
          <p:cNvCxnSpPr/>
          <p:nvPr/>
        </p:nvCxnSpPr>
        <p:spPr>
          <a:xfrm>
            <a:off x="1112378" y="3159592"/>
            <a:ext cx="8034126" cy="0"/>
          </a:xfrm>
          <a:prstGeom prst="straightConnector1">
            <a:avLst/>
          </a:prstGeom>
          <a:noFill/>
          <a:ln cap="flat" cmpd="sng" w="76200">
            <a:solidFill>
              <a:srgbClr val="34365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95" name="Google Shape;95;p18"/>
          <p:cNvSpPr txBox="1"/>
          <p:nvPr/>
        </p:nvSpPr>
        <p:spPr>
          <a:xfrm>
            <a:off x="1610474" y="2470292"/>
            <a:ext cx="2328709" cy="451446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1400"/>
              <a:buFont typeface="Consolas"/>
              <a:buNone/>
            </a:pPr>
            <a:r>
              <a:rPr b="1" i="0" lang="es" sz="1400" u="none" cap="none" strike="noStrike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rPr>
              <a:t>what is graphql</a:t>
            </a:r>
            <a:endParaRPr b="1" i="0" sz="1400" u="none" cap="none" strike="noStrike">
              <a:solidFill>
                <a:srgbClr val="ABADC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170999" y="3464517"/>
            <a:ext cx="2920702" cy="438456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1500"/>
              <a:buFont typeface="Consolas"/>
              <a:buNone/>
            </a:pPr>
            <a:r>
              <a:rPr b="1" i="0" lang="es" sz="1500" u="none" cap="none" strike="noStrike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rPr>
              <a:t>Why use it</a:t>
            </a:r>
            <a:endParaRPr b="1" i="0" sz="1500" u="none" cap="none" strike="noStrike">
              <a:solidFill>
                <a:srgbClr val="ABADC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5256687" y="2517659"/>
            <a:ext cx="2977056" cy="370688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1500"/>
              <a:buFont typeface="Consolas"/>
              <a:buNone/>
            </a:pPr>
            <a:r>
              <a:rPr b="1" i="0" lang="es" sz="1500" u="none" cap="none" strike="noStrike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rPr>
              <a:t>what is apollo</a:t>
            </a:r>
            <a:endParaRPr b="1" i="0" sz="1500" u="none" cap="none" strike="noStrike">
              <a:solidFill>
                <a:srgbClr val="ABADC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79048" y="1006305"/>
            <a:ext cx="2035123" cy="370689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2200"/>
              <a:buFont typeface="Consolas"/>
              <a:buNone/>
            </a:pPr>
            <a:r>
              <a:rPr b="1" i="0" lang="es" sz="2200" u="none" cap="none" strike="noStrike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rPr>
              <a:t>agenda.</a:t>
            </a:r>
            <a:endParaRPr sz="500"/>
          </a:p>
        </p:txBody>
      </p:sp>
      <p:sp>
        <p:nvSpPr>
          <p:cNvPr id="99" name="Google Shape;99;p18"/>
          <p:cNvSpPr txBox="1"/>
          <p:nvPr/>
        </p:nvSpPr>
        <p:spPr>
          <a:xfrm>
            <a:off x="-1180562" y="3063283"/>
            <a:ext cx="2035123" cy="370689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650"/>
              </a:buClr>
              <a:buSzPts val="1500"/>
              <a:buFont typeface="Consolas"/>
              <a:buNone/>
            </a:pPr>
            <a:r>
              <a:rPr b="1" i="0" lang="es" sz="1500" u="none" cap="none" strike="noStrike">
                <a:solidFill>
                  <a:srgbClr val="34365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500"/>
          </a:p>
        </p:txBody>
      </p:sp>
      <p:sp>
        <p:nvSpPr>
          <p:cNvPr id="100" name="Google Shape;100;p18"/>
          <p:cNvSpPr/>
          <p:nvPr/>
        </p:nvSpPr>
        <p:spPr>
          <a:xfrm>
            <a:off x="2648612" y="2979594"/>
            <a:ext cx="315204" cy="315204"/>
          </a:xfrm>
          <a:prstGeom prst="ellipse">
            <a:avLst/>
          </a:prstGeom>
          <a:gradFill>
            <a:gsLst>
              <a:gs pos="0">
                <a:srgbClr val="526ECA">
                  <a:alpha val="95294"/>
                </a:srgbClr>
              </a:gs>
              <a:gs pos="100000">
                <a:srgbClr val="5179A9">
                  <a:alpha val="95294"/>
                </a:srgbClr>
              </a:gs>
            </a:gsLst>
            <a:lin ang="2555999" scaled="0"/>
          </a:gra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C2B61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2728013" y="3067252"/>
            <a:ext cx="156401" cy="157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venir"/>
              <a:buNone/>
            </a:pPr>
            <a:r>
              <a:rPr b="1" i="0" lang="es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01</a:t>
            </a:r>
            <a:endParaRPr sz="500"/>
          </a:p>
        </p:txBody>
      </p:sp>
      <p:sp>
        <p:nvSpPr>
          <p:cNvPr id="102" name="Google Shape;102;p18"/>
          <p:cNvSpPr/>
          <p:nvPr/>
        </p:nvSpPr>
        <p:spPr>
          <a:xfrm>
            <a:off x="4479772" y="3016492"/>
            <a:ext cx="315204" cy="315204"/>
          </a:xfrm>
          <a:prstGeom prst="ellipse">
            <a:avLst/>
          </a:prstGeom>
          <a:gradFill>
            <a:gsLst>
              <a:gs pos="0">
                <a:srgbClr val="526ECA">
                  <a:alpha val="95294"/>
                </a:srgbClr>
              </a:gs>
              <a:gs pos="100000">
                <a:srgbClr val="5179A9">
                  <a:alpha val="95294"/>
                </a:srgbClr>
              </a:gs>
            </a:gsLst>
            <a:lin ang="2555999" scaled="0"/>
          </a:gra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C2B61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559173" y="3104149"/>
            <a:ext cx="156401" cy="157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venir"/>
              <a:buNone/>
            </a:pPr>
            <a:r>
              <a:rPr b="1" i="0" lang="es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02</a:t>
            </a:r>
            <a:endParaRPr sz="500"/>
          </a:p>
        </p:txBody>
      </p:sp>
      <p:sp>
        <p:nvSpPr>
          <p:cNvPr id="104" name="Google Shape;104;p18"/>
          <p:cNvSpPr/>
          <p:nvPr/>
        </p:nvSpPr>
        <p:spPr>
          <a:xfrm>
            <a:off x="6441628" y="3001990"/>
            <a:ext cx="315204" cy="315204"/>
          </a:xfrm>
          <a:prstGeom prst="ellipse">
            <a:avLst/>
          </a:prstGeom>
          <a:gradFill>
            <a:gsLst>
              <a:gs pos="0">
                <a:srgbClr val="526ECA">
                  <a:alpha val="95294"/>
                </a:srgbClr>
              </a:gs>
              <a:gs pos="100000">
                <a:srgbClr val="5179A9">
                  <a:alpha val="95294"/>
                </a:srgbClr>
              </a:gs>
            </a:gsLst>
            <a:lin ang="2555999" scaled="0"/>
          </a:gra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C2B61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6521029" y="3089648"/>
            <a:ext cx="156401" cy="157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venir"/>
              <a:buNone/>
            </a:pPr>
            <a:r>
              <a:rPr b="1" i="0" lang="es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03</a:t>
            </a:r>
            <a:endParaRPr sz="500"/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22036" y="2170570"/>
            <a:ext cx="802360" cy="802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19"/>
          <p:cNvCxnSpPr/>
          <p:nvPr/>
        </p:nvCxnSpPr>
        <p:spPr>
          <a:xfrm>
            <a:off x="-2504" y="3159592"/>
            <a:ext cx="7099689" cy="0"/>
          </a:xfrm>
          <a:prstGeom prst="straightConnector1">
            <a:avLst/>
          </a:prstGeom>
          <a:noFill/>
          <a:ln cap="flat" cmpd="sng" w="76200">
            <a:solidFill>
              <a:srgbClr val="34365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12" name="Google Shape;112;p19"/>
          <p:cNvSpPr txBox="1"/>
          <p:nvPr>
            <p:ph idx="4294967295" type="sldNum"/>
          </p:nvPr>
        </p:nvSpPr>
        <p:spPr>
          <a:xfrm>
            <a:off x="8679274" y="307325"/>
            <a:ext cx="134065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900"/>
              <a:buFont typeface="Avenir"/>
              <a:buNone/>
            </a:pPr>
            <a:fld id="{00000000-1234-1234-1234-123412341234}" type="slidenum">
              <a:rPr b="1" i="0" lang="es" sz="900" u="none" cap="none" strike="noStrike">
                <a:solidFill>
                  <a:srgbClr val="ABADC2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b="1" i="0" sz="900" u="none" cap="none" strike="noStrike">
              <a:solidFill>
                <a:srgbClr val="ABADC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1394752" y="3452337"/>
            <a:ext cx="2265938" cy="41273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1500"/>
              <a:buFont typeface="Consolas"/>
              <a:buNone/>
            </a:pPr>
            <a:r>
              <a:rPr b="1" i="0" lang="es" sz="1500" u="none" cap="none" strike="noStrike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rPr>
              <a:t>Apollo server</a:t>
            </a:r>
            <a:endParaRPr b="1" i="0" sz="1500" u="none" cap="none" strike="noStrike">
              <a:solidFill>
                <a:srgbClr val="ABADC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2956755" y="2434119"/>
            <a:ext cx="2629185" cy="478894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1500"/>
              <a:buFont typeface="Consolas"/>
              <a:buNone/>
            </a:pPr>
            <a:r>
              <a:rPr b="1" i="0" lang="es" sz="1500" u="none" cap="none" strike="noStrike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rPr>
              <a:t>Apollo client</a:t>
            </a:r>
            <a:endParaRPr b="1" i="0" sz="1500" u="none" cap="none" strike="noStrike">
              <a:solidFill>
                <a:srgbClr val="ABADC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4113745" y="3001990"/>
            <a:ext cx="315204" cy="315204"/>
          </a:xfrm>
          <a:prstGeom prst="ellipse">
            <a:avLst/>
          </a:prstGeom>
          <a:gradFill>
            <a:gsLst>
              <a:gs pos="0">
                <a:srgbClr val="526ECA">
                  <a:alpha val="95294"/>
                </a:srgbClr>
              </a:gs>
              <a:gs pos="100000">
                <a:srgbClr val="5179A9">
                  <a:alpha val="95294"/>
                </a:srgbClr>
              </a:gs>
            </a:gsLst>
            <a:lin ang="2555999" scaled="0"/>
          </a:gra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C2B61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4208228" y="3106481"/>
            <a:ext cx="126237" cy="123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venir"/>
              <a:buNone/>
            </a:pPr>
            <a:r>
              <a:rPr b="1" i="0" lang="es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05</a:t>
            </a:r>
            <a:endParaRPr b="1" i="0" sz="8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379048" y="1006305"/>
            <a:ext cx="2035123" cy="370689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2200"/>
              <a:buFont typeface="Consolas"/>
              <a:buNone/>
            </a:pPr>
            <a:r>
              <a:rPr b="1" i="0" lang="es" sz="2200" u="none" cap="none" strike="noStrike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rPr>
              <a:t>agenda.</a:t>
            </a:r>
            <a:endParaRPr sz="500"/>
          </a:p>
        </p:txBody>
      </p:sp>
      <p:sp>
        <p:nvSpPr>
          <p:cNvPr id="118" name="Google Shape;118;p19"/>
          <p:cNvSpPr/>
          <p:nvPr/>
        </p:nvSpPr>
        <p:spPr>
          <a:xfrm>
            <a:off x="2361406" y="2986620"/>
            <a:ext cx="315204" cy="315204"/>
          </a:xfrm>
          <a:prstGeom prst="ellipse">
            <a:avLst/>
          </a:prstGeom>
          <a:gradFill>
            <a:gsLst>
              <a:gs pos="0">
                <a:srgbClr val="526ECA">
                  <a:alpha val="95294"/>
                </a:srgbClr>
              </a:gs>
              <a:gs pos="100000">
                <a:srgbClr val="5179A9">
                  <a:alpha val="95294"/>
                </a:srgbClr>
              </a:gs>
            </a:gsLst>
            <a:lin ang="2555999" scaled="0"/>
          </a:gra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C2B61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2455888" y="3091112"/>
            <a:ext cx="126237" cy="123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venir"/>
              <a:buNone/>
            </a:pPr>
            <a:r>
              <a:rPr b="1" i="0" lang="es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04</a:t>
            </a:r>
            <a:endParaRPr b="1" i="0" sz="8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5730708" y="2974247"/>
            <a:ext cx="2035122" cy="370689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650"/>
              </a:buClr>
              <a:buSzPts val="1500"/>
              <a:buFont typeface="Consolas"/>
              <a:buNone/>
            </a:pPr>
            <a:r>
              <a:rPr b="1" i="0" lang="es" sz="1500" u="none" cap="none" strike="noStrike">
                <a:solidFill>
                  <a:srgbClr val="343650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500"/>
          </a:p>
        </p:txBody>
      </p:sp>
      <p:sp>
        <p:nvSpPr>
          <p:cNvPr id="121" name="Google Shape;121;p19"/>
          <p:cNvSpPr txBox="1"/>
          <p:nvPr/>
        </p:nvSpPr>
        <p:spPr>
          <a:xfrm>
            <a:off x="4791030" y="3455965"/>
            <a:ext cx="2265938" cy="41273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1500"/>
              <a:buFont typeface="Consolas"/>
              <a:buNone/>
            </a:pPr>
            <a:r>
              <a:rPr b="1" i="0" lang="es" sz="1500" u="none" cap="none" strike="noStrike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rPr>
              <a:t>Hands on</a:t>
            </a:r>
            <a:endParaRPr b="1" i="0" sz="1500" u="none" cap="none" strike="noStrike">
              <a:solidFill>
                <a:srgbClr val="ABADC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5757684" y="2990249"/>
            <a:ext cx="315204" cy="315204"/>
          </a:xfrm>
          <a:prstGeom prst="ellipse">
            <a:avLst/>
          </a:prstGeom>
          <a:gradFill>
            <a:gsLst>
              <a:gs pos="0">
                <a:srgbClr val="526ECA">
                  <a:alpha val="95294"/>
                </a:srgbClr>
              </a:gs>
              <a:gs pos="100000">
                <a:srgbClr val="5179A9">
                  <a:alpha val="95294"/>
                </a:srgbClr>
              </a:gs>
            </a:gsLst>
            <a:lin ang="2555999" scaled="0"/>
          </a:gra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C2B61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5852166" y="3094740"/>
            <a:ext cx="126237" cy="123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venir"/>
              <a:buNone/>
            </a:pPr>
            <a:r>
              <a:rPr b="1" i="0" lang="es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06</a:t>
            </a:r>
            <a:endParaRPr b="1" i="0" sz="8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7185" y="2112193"/>
            <a:ext cx="800819" cy="800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4294967295" type="sldNum"/>
          </p:nvPr>
        </p:nvSpPr>
        <p:spPr>
          <a:xfrm>
            <a:off x="8679274" y="307325"/>
            <a:ext cx="134065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900"/>
              <a:buFont typeface="Avenir"/>
              <a:buNone/>
            </a:pPr>
            <a:fld id="{00000000-1234-1234-1234-123412341234}" type="slidenum">
              <a:rPr b="1" i="0" lang="es" sz="900" u="none" cap="none" strike="noStrike">
                <a:solidFill>
                  <a:srgbClr val="ABADC2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b="1" i="0" sz="900" u="none" cap="none" strike="noStrike">
              <a:solidFill>
                <a:srgbClr val="ABADC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30" name="Google Shape;130;p20"/>
          <p:cNvCxnSpPr/>
          <p:nvPr/>
        </p:nvCxnSpPr>
        <p:spPr>
          <a:xfrm>
            <a:off x="-188077" y="1485714"/>
            <a:ext cx="8032724" cy="0"/>
          </a:xfrm>
          <a:prstGeom prst="straightConnector1">
            <a:avLst/>
          </a:prstGeom>
          <a:noFill/>
          <a:ln cap="flat" cmpd="sng" w="76200">
            <a:solidFill>
              <a:srgbClr val="34365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31" name="Google Shape;131;p20"/>
          <p:cNvSpPr txBox="1"/>
          <p:nvPr/>
        </p:nvSpPr>
        <p:spPr>
          <a:xfrm>
            <a:off x="379048" y="1006305"/>
            <a:ext cx="7417699" cy="370689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08AD0"/>
              </a:buClr>
              <a:buSzPts val="2200"/>
              <a:buFont typeface="Consolas"/>
              <a:buNone/>
            </a:pPr>
            <a:r>
              <a:rPr b="1" i="0" lang="es" sz="2200" u="none" cap="none" strike="noStrike">
                <a:solidFill>
                  <a:srgbClr val="408AD0"/>
                </a:solidFill>
                <a:latin typeface="Consolas"/>
                <a:ea typeface="Consolas"/>
                <a:cs typeface="Consolas"/>
                <a:sym typeface="Consolas"/>
              </a:rPr>
              <a:t>01.</a:t>
            </a:r>
            <a:r>
              <a:rPr b="1" i="0" lang="es" sz="2200" u="none" cap="none" strike="noStrike">
                <a:solidFill>
                  <a:srgbClr val="41B88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s" sz="2200" u="none" cap="none" strike="noStrike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rPr>
              <a:t>what is graphql</a:t>
            </a:r>
            <a:endParaRPr b="0" i="0" sz="1500" u="none" cap="none" strike="noStrike">
              <a:solidFill>
                <a:srgbClr val="ABADC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489023" y="2101635"/>
            <a:ext cx="7244914" cy="1183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1500"/>
              <a:buFont typeface="Consolas"/>
              <a:buNone/>
            </a:pPr>
            <a:r>
              <a:rPr b="0" i="0" lang="es" sz="1500" u="none" cap="none" strike="noStrike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rPr>
              <a:t>GraphQL is a </a:t>
            </a:r>
            <a:r>
              <a:rPr b="0" i="0" lang="es" sz="1500" u="none" cap="none" strike="noStrike">
                <a:solidFill>
                  <a:srgbClr val="408AD0"/>
                </a:solidFill>
                <a:latin typeface="Consolas"/>
                <a:ea typeface="Consolas"/>
                <a:cs typeface="Consolas"/>
                <a:sym typeface="Consolas"/>
              </a:rPr>
              <a:t>specification</a:t>
            </a:r>
            <a:r>
              <a:rPr b="0" i="0" lang="es" sz="1500" u="none" cap="none" strike="noStrike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rPr>
              <a:t> for building APIs (schema definition).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1500"/>
              <a:buFont typeface="Consolas"/>
              <a:buNone/>
            </a:pPr>
            <a:r>
              <a:t/>
            </a:r>
            <a:endParaRPr b="0" i="0" sz="1500" u="none" cap="none" strike="noStrike">
              <a:solidFill>
                <a:srgbClr val="C2B61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1500"/>
              <a:buFont typeface="Consolas"/>
              <a:buNone/>
            </a:pPr>
            <a:r>
              <a:rPr b="0" i="0" lang="es" sz="1500" u="none" cap="none" strike="noStrike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rPr>
              <a:t>Query Lenguague.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1500"/>
              <a:buFont typeface="Consolas"/>
              <a:buNone/>
            </a:pPr>
            <a:r>
              <a:t/>
            </a:r>
            <a:endParaRPr b="0" i="0" sz="1500" u="none" cap="none" strike="noStrike">
              <a:solidFill>
                <a:srgbClr val="C2B61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1500"/>
              <a:buFont typeface="Consolas"/>
              <a:buNone/>
            </a:pPr>
            <a:r>
              <a:rPr b="0" i="0" lang="es" sz="1500" u="none" cap="none" strike="noStrike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rPr>
              <a:t>Describe the data, ask what you want, get not more no less.</a:t>
            </a:r>
            <a:endParaRPr sz="500"/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962592" y="1084534"/>
            <a:ext cx="802360" cy="802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350" y="3657786"/>
            <a:ext cx="6688259" cy="7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idx="4294967295" type="sldNum"/>
          </p:nvPr>
        </p:nvSpPr>
        <p:spPr>
          <a:xfrm>
            <a:off x="8679274" y="307325"/>
            <a:ext cx="134065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900"/>
              <a:buFont typeface="Avenir"/>
              <a:buNone/>
            </a:pPr>
            <a:fld id="{00000000-1234-1234-1234-123412341234}" type="slidenum">
              <a:rPr b="1" i="0" lang="es" sz="900" u="none" cap="none" strike="noStrike">
                <a:solidFill>
                  <a:srgbClr val="ABADC2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b="1" i="0" sz="900" u="none" cap="none" strike="noStrike">
              <a:solidFill>
                <a:srgbClr val="ABADC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40" name="Google Shape;140;p21"/>
          <p:cNvCxnSpPr/>
          <p:nvPr/>
        </p:nvCxnSpPr>
        <p:spPr>
          <a:xfrm>
            <a:off x="-188077" y="1485714"/>
            <a:ext cx="8032724" cy="0"/>
          </a:xfrm>
          <a:prstGeom prst="straightConnector1">
            <a:avLst/>
          </a:prstGeom>
          <a:noFill/>
          <a:ln cap="flat" cmpd="sng" w="76200">
            <a:solidFill>
              <a:srgbClr val="34365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41" name="Google Shape;141;p21"/>
          <p:cNvSpPr txBox="1"/>
          <p:nvPr/>
        </p:nvSpPr>
        <p:spPr>
          <a:xfrm>
            <a:off x="379048" y="1006305"/>
            <a:ext cx="7417699" cy="370689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08AD0"/>
              </a:buClr>
              <a:buSzPts val="2200"/>
              <a:buFont typeface="Consolas"/>
              <a:buNone/>
            </a:pPr>
            <a:r>
              <a:rPr b="1" i="0" lang="es" sz="2200" u="none" cap="none" strike="noStrike">
                <a:solidFill>
                  <a:srgbClr val="408AD0"/>
                </a:solidFill>
                <a:latin typeface="Consolas"/>
                <a:ea typeface="Consolas"/>
                <a:cs typeface="Consolas"/>
                <a:sym typeface="Consolas"/>
              </a:rPr>
              <a:t>02.</a:t>
            </a:r>
            <a:r>
              <a:rPr b="1" i="0" lang="es" sz="2200" u="none" cap="none" strike="noStrike">
                <a:solidFill>
                  <a:srgbClr val="41B88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s" sz="2200" u="none" cap="none" strike="noStrike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rPr>
              <a:t>Why use it</a:t>
            </a:r>
            <a:endParaRPr b="0" i="0" sz="1500" u="none" cap="none" strike="noStrike">
              <a:solidFill>
                <a:srgbClr val="ABADC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962592" y="1084534"/>
            <a:ext cx="802360" cy="80236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465440" y="1744970"/>
            <a:ext cx="7244914" cy="721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1500"/>
              <a:buFont typeface="Consolas"/>
              <a:buNone/>
            </a:pPr>
            <a:r>
              <a:rPr b="0" i="0" lang="es" sz="1500" u="none" cap="none" strike="noStrike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rPr>
              <a:t>Uses strong typing in order to prevent errors and make easier to </a:t>
            </a:r>
            <a:r>
              <a:rPr lang="es" sz="1500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rPr>
              <a:t>communicate</a:t>
            </a:r>
            <a:r>
              <a:rPr b="0" i="0" lang="es" sz="1500" u="none" cap="none" strike="noStrike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rPr>
              <a:t> with the user that is going to consume the API (Auto docs)</a:t>
            </a:r>
            <a:endParaRPr sz="500"/>
          </a:p>
        </p:txBody>
      </p:sp>
      <p:sp>
        <p:nvSpPr>
          <p:cNvPr id="144" name="Google Shape;144;p21"/>
          <p:cNvSpPr txBox="1"/>
          <p:nvPr/>
        </p:nvSpPr>
        <p:spPr>
          <a:xfrm>
            <a:off x="465440" y="3791750"/>
            <a:ext cx="7244914" cy="490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1500"/>
              <a:buFont typeface="Consolas"/>
              <a:buNone/>
            </a:pPr>
            <a:r>
              <a:rPr b="0" i="0" lang="es" sz="1500" u="none" cap="none" strike="noStrike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rPr>
              <a:t>Update structure on the fly, add or deprecate easy, not all the api, just some fields</a:t>
            </a:r>
            <a:endParaRPr b="0" i="0" sz="1500" u="none" cap="none" strike="noStrike">
              <a:solidFill>
                <a:srgbClr val="C2B61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465440" y="4424275"/>
            <a:ext cx="7244914" cy="259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1500"/>
              <a:buFont typeface="Consolas"/>
              <a:buNone/>
            </a:pPr>
            <a:r>
              <a:rPr b="0" i="0" lang="es" sz="1500" u="none" cap="none" strike="noStrike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rPr>
              <a:t>Clear and simple structure on the backend (1 end point)</a:t>
            </a:r>
            <a:endParaRPr sz="500"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8392" y="2466325"/>
            <a:ext cx="1738916" cy="10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idx="4294967295" type="sldNum"/>
          </p:nvPr>
        </p:nvSpPr>
        <p:spPr>
          <a:xfrm>
            <a:off x="8679274" y="307325"/>
            <a:ext cx="134065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900"/>
              <a:buFont typeface="Avenir"/>
              <a:buNone/>
            </a:pPr>
            <a:fld id="{00000000-1234-1234-1234-123412341234}" type="slidenum">
              <a:rPr b="1" i="0" lang="es" sz="900" u="none" cap="none" strike="noStrike">
                <a:solidFill>
                  <a:srgbClr val="ABADC2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b="1" i="0" sz="900" u="none" cap="none" strike="noStrike">
              <a:solidFill>
                <a:srgbClr val="ABADC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52" name="Google Shape;152;p22"/>
          <p:cNvCxnSpPr/>
          <p:nvPr/>
        </p:nvCxnSpPr>
        <p:spPr>
          <a:xfrm>
            <a:off x="-188077" y="1485714"/>
            <a:ext cx="8032724" cy="0"/>
          </a:xfrm>
          <a:prstGeom prst="straightConnector1">
            <a:avLst/>
          </a:prstGeom>
          <a:noFill/>
          <a:ln cap="flat" cmpd="sng" w="76200">
            <a:solidFill>
              <a:srgbClr val="34365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53" name="Google Shape;153;p22"/>
          <p:cNvSpPr txBox="1"/>
          <p:nvPr/>
        </p:nvSpPr>
        <p:spPr>
          <a:xfrm>
            <a:off x="379048" y="1006305"/>
            <a:ext cx="7417699" cy="370689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08AD0"/>
              </a:buClr>
              <a:buSzPts val="2200"/>
              <a:buFont typeface="Consolas"/>
              <a:buNone/>
            </a:pPr>
            <a:r>
              <a:rPr b="1" i="0" lang="es" sz="2200" u="none" cap="none" strike="noStrike">
                <a:solidFill>
                  <a:srgbClr val="408AD0"/>
                </a:solidFill>
                <a:latin typeface="Consolas"/>
                <a:ea typeface="Consolas"/>
                <a:cs typeface="Consolas"/>
                <a:sym typeface="Consolas"/>
              </a:rPr>
              <a:t>03.</a:t>
            </a:r>
            <a:r>
              <a:rPr b="1" i="0" lang="es" sz="2200" u="none" cap="none" strike="noStrike">
                <a:solidFill>
                  <a:srgbClr val="41B88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s" sz="2200" u="none" cap="none" strike="noStrike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rPr>
              <a:t>What is Apollo	</a:t>
            </a:r>
            <a:endParaRPr b="0" i="0" sz="1500" u="none" cap="none" strike="noStrike">
              <a:solidFill>
                <a:srgbClr val="ABADC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465440" y="2387891"/>
            <a:ext cx="7244914" cy="952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1500"/>
              <a:buFont typeface="Consolas"/>
              <a:buNone/>
            </a:pPr>
            <a:r>
              <a:rPr b="0" i="0" lang="es" sz="1500" u="none" cap="none" strike="noStrike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rPr>
              <a:t>Server tools to build an implementation of a GraphQL, also on an existing server!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1500"/>
              <a:buFont typeface="Consolas"/>
              <a:buNone/>
            </a:pPr>
            <a:r>
              <a:t/>
            </a:r>
            <a:endParaRPr b="0" i="0" sz="1500" u="none" cap="none" strike="noStrike">
              <a:solidFill>
                <a:srgbClr val="C2B61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1500"/>
              <a:buFont typeface="Consolas"/>
              <a:buNone/>
            </a:pPr>
            <a:r>
              <a:rPr b="0" i="0" lang="es" sz="1500" u="none" cap="none" strike="noStrike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rPr>
              <a:t>Client tools to consume GraphQL server implementations</a:t>
            </a:r>
            <a:endParaRPr b="0" i="0" sz="1500" u="none" cap="none" strike="noStrike">
              <a:solidFill>
                <a:srgbClr val="C2B61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0824" y="1098650"/>
            <a:ext cx="747437" cy="747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idx="4294967295" type="sldNum"/>
          </p:nvPr>
        </p:nvSpPr>
        <p:spPr>
          <a:xfrm>
            <a:off x="8628910" y="307325"/>
            <a:ext cx="234792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900"/>
              <a:buFont typeface="Avenir"/>
              <a:buNone/>
            </a:pPr>
            <a:fld id="{00000000-1234-1234-1234-123412341234}" type="slidenum">
              <a:rPr b="1" i="0" lang="es" sz="900" u="none" cap="none" strike="noStrike">
                <a:solidFill>
                  <a:srgbClr val="ABADC2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b="1" i="0" sz="900" u="none" cap="none" strike="noStrike">
              <a:solidFill>
                <a:srgbClr val="ABADC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61" name="Google Shape;161;p23"/>
          <p:cNvCxnSpPr/>
          <p:nvPr/>
        </p:nvCxnSpPr>
        <p:spPr>
          <a:xfrm>
            <a:off x="-188077" y="1485714"/>
            <a:ext cx="8032724" cy="0"/>
          </a:xfrm>
          <a:prstGeom prst="straightConnector1">
            <a:avLst/>
          </a:prstGeom>
          <a:noFill/>
          <a:ln cap="flat" cmpd="sng" w="76200">
            <a:solidFill>
              <a:srgbClr val="34365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62" name="Google Shape;162;p23"/>
          <p:cNvSpPr txBox="1"/>
          <p:nvPr/>
        </p:nvSpPr>
        <p:spPr>
          <a:xfrm>
            <a:off x="379048" y="1006305"/>
            <a:ext cx="7417699" cy="370689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08AD0"/>
              </a:buClr>
              <a:buSzPts val="2200"/>
              <a:buFont typeface="Consolas"/>
              <a:buNone/>
            </a:pPr>
            <a:r>
              <a:rPr b="1" i="0" lang="es" sz="2200" u="none" cap="none" strike="noStrike">
                <a:solidFill>
                  <a:srgbClr val="408AD0"/>
                </a:solidFill>
                <a:latin typeface="Consolas"/>
                <a:ea typeface="Consolas"/>
                <a:cs typeface="Consolas"/>
                <a:sym typeface="Consolas"/>
              </a:rPr>
              <a:t>04.</a:t>
            </a:r>
            <a:r>
              <a:rPr b="1" i="0" lang="es" sz="2200" u="none" cap="none" strike="noStrike">
                <a:solidFill>
                  <a:srgbClr val="41B88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s" sz="2200" u="none" cap="none" strike="noStrike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rPr>
              <a:t>Apollo server</a:t>
            </a:r>
            <a:endParaRPr b="0" i="0" sz="1500" u="none" cap="none" strike="noStrike">
              <a:solidFill>
                <a:srgbClr val="ABADC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0824" y="1098650"/>
            <a:ext cx="747437" cy="747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3803" y="1846087"/>
            <a:ext cx="5728189" cy="2886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idx="4294967295" type="sldNum"/>
          </p:nvPr>
        </p:nvSpPr>
        <p:spPr>
          <a:xfrm>
            <a:off x="8628910" y="307325"/>
            <a:ext cx="234792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C2"/>
              </a:buClr>
              <a:buSzPts val="900"/>
              <a:buFont typeface="Avenir"/>
              <a:buNone/>
            </a:pPr>
            <a:fld id="{00000000-1234-1234-1234-123412341234}" type="slidenum">
              <a:rPr b="1" i="0" lang="es" sz="900" u="none" cap="none" strike="noStrike">
                <a:solidFill>
                  <a:srgbClr val="ABADC2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b="1" i="0" sz="900" u="none" cap="none" strike="noStrike">
              <a:solidFill>
                <a:srgbClr val="ABADC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70" name="Google Shape;170;p24"/>
          <p:cNvCxnSpPr/>
          <p:nvPr/>
        </p:nvCxnSpPr>
        <p:spPr>
          <a:xfrm>
            <a:off x="-188077" y="1485714"/>
            <a:ext cx="8032724" cy="0"/>
          </a:xfrm>
          <a:prstGeom prst="straightConnector1">
            <a:avLst/>
          </a:prstGeom>
          <a:noFill/>
          <a:ln cap="flat" cmpd="sng" w="76200">
            <a:solidFill>
              <a:srgbClr val="34365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71" name="Google Shape;171;p24"/>
          <p:cNvSpPr txBox="1"/>
          <p:nvPr/>
        </p:nvSpPr>
        <p:spPr>
          <a:xfrm>
            <a:off x="379048" y="1006305"/>
            <a:ext cx="7417699" cy="370689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08AD0"/>
              </a:buClr>
              <a:buSzPts val="2200"/>
              <a:buFont typeface="Consolas"/>
              <a:buNone/>
            </a:pPr>
            <a:r>
              <a:rPr b="1" i="0" lang="es" sz="2200" u="none" cap="none" strike="noStrike">
                <a:solidFill>
                  <a:srgbClr val="408AD0"/>
                </a:solidFill>
                <a:latin typeface="Consolas"/>
                <a:ea typeface="Consolas"/>
                <a:cs typeface="Consolas"/>
                <a:sym typeface="Consolas"/>
              </a:rPr>
              <a:t>04.</a:t>
            </a:r>
            <a:r>
              <a:rPr b="1" i="0" lang="es" sz="2200" u="none" cap="none" strike="noStrike">
                <a:solidFill>
                  <a:srgbClr val="41B88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s" sz="2200" u="none" cap="none" strike="noStrike">
                <a:solidFill>
                  <a:srgbClr val="ABADC2"/>
                </a:solidFill>
                <a:latin typeface="Consolas"/>
                <a:ea typeface="Consolas"/>
                <a:cs typeface="Consolas"/>
                <a:sym typeface="Consolas"/>
              </a:rPr>
              <a:t>Apollo server</a:t>
            </a:r>
            <a:endParaRPr b="0" i="0" sz="1500" u="none" cap="none" strike="noStrike">
              <a:solidFill>
                <a:srgbClr val="ABADC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0824" y="1098650"/>
            <a:ext cx="747437" cy="747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9374" y="1846087"/>
            <a:ext cx="3597047" cy="2789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282A40"/>
      </a:dk1>
      <a:lt1>
        <a:srgbClr val="C2B617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