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60" r:id="rId8"/>
    <p:sldId id="261" r:id="rId9"/>
    <p:sldId id="262" r:id="rId10"/>
    <p:sldId id="264" r:id="rId11"/>
    <p:sldId id="267" r:id="rId12"/>
    <p:sldId id="266" r:id="rId13"/>
    <p:sldId id="265" r:id="rId14"/>
    <p:sldId id="263" r:id="rId15"/>
    <p:sldId id="273" r:id="rId16"/>
    <p:sldId id="268" r:id="rId17"/>
    <p:sldId id="272" r:id="rId18"/>
    <p:sldId id="271" r:id="rId19"/>
    <p:sldId id="270" r:id="rId20"/>
    <p:sldId id="277" r:id="rId21"/>
    <p:sldId id="276" r:id="rId22"/>
    <p:sldId id="275" r:id="rId23"/>
    <p:sldId id="274" r:id="rId24"/>
    <p:sldId id="280" r:id="rId25"/>
    <p:sldId id="279" r:id="rId26"/>
    <p:sldId id="282" r:id="rId27"/>
    <p:sldId id="281" r:id="rId28"/>
    <p:sldId id="278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3" r:id="rId41"/>
    <p:sldId id="294" r:id="rId42"/>
    <p:sldId id="298" r:id="rId43"/>
    <p:sldId id="297" r:id="rId44"/>
    <p:sldId id="296" r:id="rId45"/>
    <p:sldId id="299" r:id="rId46"/>
    <p:sldId id="303" r:id="rId47"/>
    <p:sldId id="300" r:id="rId48"/>
    <p:sldId id="304" r:id="rId49"/>
    <p:sldId id="305" r:id="rId50"/>
    <p:sldId id="306" r:id="rId51"/>
    <p:sldId id="258" r:id="rId52"/>
    <p:sldId id="259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8AB"/>
    <a:srgbClr val="0C8EA0"/>
    <a:srgbClr val="0A7584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9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5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9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6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40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5D77-7932-4D55-9168-FD625C57C2DC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8D0E-742C-4A25-BB9C-E8ADADFBC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Чистый код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5301208"/>
            <a:ext cx="4640560" cy="91095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Романовский Евгений,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еб-студия СКБ Контур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Избегать дезинформации!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 стоит использовать имена со скрытыми значениями, отличными от предполагаемого:</a:t>
            </a:r>
          </a:p>
        </p:txBody>
      </p:sp>
      <p:pic>
        <p:nvPicPr>
          <p:cNvPr id="6150" name="Picture 6" descr="http://joxi.ru/uploads/prod/20130707/f50/c2c/be140ebb713b10429517fc4256f640d9b896e6c0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3813"/>
            <a:ext cx="275272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0308" y="2420888"/>
            <a:ext cx="49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ассоциации с компаниями, </a:t>
            </a:r>
          </a:p>
          <a:p>
            <a:r>
              <a:rPr lang="ru-RU" dirty="0" smtClean="0"/>
              <a:t>даже если </a:t>
            </a:r>
            <a:r>
              <a:rPr lang="en-US" dirty="0" err="1" smtClean="0"/>
              <a:t>hp</a:t>
            </a:r>
            <a:r>
              <a:rPr lang="en-US" dirty="0" smtClean="0"/>
              <a:t> </a:t>
            </a:r>
            <a:r>
              <a:rPr lang="ru-RU" dirty="0" smtClean="0"/>
              <a:t> - длина гипотенузы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722256"/>
            <a:ext cx="7704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Группа учетных записей </a:t>
            </a:r>
            <a:r>
              <a:rPr lang="en-US" sz="2400" dirty="0" err="1" smtClean="0"/>
              <a:t>accountList</a:t>
            </a:r>
            <a:r>
              <a:rPr lang="ru-RU" sz="2400" dirty="0" smtClean="0"/>
              <a:t> – если это не список, то вводит в заблуждение</a:t>
            </a:r>
          </a:p>
          <a:p>
            <a:r>
              <a:rPr lang="ru-RU" sz="2400" dirty="0" smtClean="0"/>
              <a:t>Лучше: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accountGroup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bunchOfAccounts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accounts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0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Избегать дезинформации!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Малозаметных различия в именах</a:t>
            </a:r>
          </a:p>
        </p:txBody>
      </p:sp>
      <p:pic>
        <p:nvPicPr>
          <p:cNvPr id="15362" name="Picture 2" descr="http://joxi.ru/uploads/prod/20130707/54e/1da/142e3521e05c0e18030455933b2c3cf666ef93ce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3627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joxi.ru/uploads/prod/20130707/b34/6ea/94380b3e4bb9d414e904c6f5f9e996fee0654f02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3257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3223889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WTF???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686235"/>
            <a:ext cx="3956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Комбинации строчной «</a:t>
            </a:r>
            <a:r>
              <a:rPr lang="en-US" sz="2400" dirty="0"/>
              <a:t>L</a:t>
            </a:r>
            <a:r>
              <a:rPr lang="ru-RU" sz="2400" dirty="0" smtClean="0"/>
              <a:t>» и </a:t>
            </a:r>
          </a:p>
          <a:p>
            <a:r>
              <a:rPr lang="ru-RU" sz="2400" dirty="0" smtClean="0"/>
              <a:t>прописной «</a:t>
            </a:r>
            <a:r>
              <a:rPr lang="en-US" sz="2400" dirty="0" smtClean="0"/>
              <a:t>O</a:t>
            </a:r>
            <a:r>
              <a:rPr lang="ru-RU" sz="2400" dirty="0" smtClean="0"/>
              <a:t>»</a:t>
            </a:r>
            <a:endParaRPr lang="ru-RU" sz="2400" dirty="0"/>
          </a:p>
        </p:txBody>
      </p:sp>
      <p:pic>
        <p:nvPicPr>
          <p:cNvPr id="15366" name="Picture 6" descr="http://joxi.ru/uploads/prod/20130707/6cb/1f3/1a9c1e8be2994221eb618e67377d04c7cc826c75.jpg?v=2.1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84" y="4365104"/>
            <a:ext cx="15240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Удобопроизносимые имена</a:t>
            </a:r>
            <a:endParaRPr lang="ru-RU" dirty="0"/>
          </a:p>
        </p:txBody>
      </p:sp>
      <p:pic>
        <p:nvPicPr>
          <p:cNvPr id="14338" name="Picture 2" descr="http://joxi.ru/uploads/prod/20130707/21e/5dc/fed3304787a9f1d40b32f561b0288c11da63d258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56388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joxi.ru/uploads/prod/20130707/6d1/2a5/e916b2fdf29015ac57e0bf57783e288c87b1c8c6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57054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3378" y="2656979"/>
            <a:ext cx="1081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Плохо!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7" y="5014193"/>
            <a:ext cx="131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</a:rPr>
              <a:t>Хорошо!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Венгерская запись и схемы кодирования имен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1" y="234888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Усложняют изменение имени или типа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Затрудняют чтение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Повышают риск того, что система кодирования собьет с толку читателя кода</a:t>
            </a:r>
            <a:endParaRPr lang="ru-RU" sz="2400" dirty="0"/>
          </a:p>
        </p:txBody>
      </p:sp>
      <p:pic>
        <p:nvPicPr>
          <p:cNvPr id="10242" name="Picture 2" descr="http://joxi.ru/uploads/prod/20130707/4d5/1f9/33b2e8e5e2547b740875493e32e941d8061c54c8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375001"/>
            <a:ext cx="48672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4190" y="5373216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Привет </a:t>
            </a:r>
            <a:r>
              <a:rPr lang="en-US" dirty="0" err="1" smtClean="0"/>
              <a:t>ReSharper</a:t>
            </a:r>
            <a:r>
              <a:rPr lang="en-US" dirty="0"/>
              <a:t> </a:t>
            </a:r>
            <a:r>
              <a:rPr lang="ru-RU" dirty="0" smtClean="0"/>
              <a:t>=)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2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Имена классов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2048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Должны быть существительными или их комбинации (</a:t>
            </a:r>
            <a:r>
              <a:rPr lang="en-US" sz="2400" dirty="0" smtClean="0"/>
              <a:t>Customer, </a:t>
            </a:r>
            <a:r>
              <a:rPr lang="en-US" sz="2400" dirty="0" err="1" smtClean="0"/>
              <a:t>WikiPage</a:t>
            </a:r>
            <a:r>
              <a:rPr lang="en-US" sz="2400" dirty="0" smtClean="0"/>
              <a:t>, Account </a:t>
            </a:r>
            <a:r>
              <a:rPr lang="ru-RU" sz="2400" dirty="0" smtClean="0"/>
              <a:t>и </a:t>
            </a:r>
            <a:r>
              <a:rPr lang="en-US" sz="2400" dirty="0" err="1" smtClean="0"/>
              <a:t>AddressParser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Желательно избегать в именах классов такие слова, как </a:t>
            </a:r>
            <a:r>
              <a:rPr lang="en-US" sz="2400" dirty="0" smtClean="0"/>
              <a:t>Manager, Processor, Data </a:t>
            </a:r>
            <a:r>
              <a:rPr lang="ru-RU" sz="2400" dirty="0" smtClean="0"/>
              <a:t>или </a:t>
            </a:r>
            <a:r>
              <a:rPr lang="en-US" sz="2400" dirty="0" smtClean="0"/>
              <a:t>Info (</a:t>
            </a:r>
            <a:r>
              <a:rPr lang="ru-RU" sz="2400" dirty="0" smtClean="0"/>
              <a:t>спорно?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Имя класса не должно быть глаголом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Имена методов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9" y="213285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Представляют собой глаголы или глагольные  словосочетания: </a:t>
            </a:r>
            <a:r>
              <a:rPr lang="en-US" dirty="0" err="1" smtClean="0"/>
              <a:t>postPayment</a:t>
            </a:r>
            <a:r>
              <a:rPr lang="en-US" dirty="0" smtClean="0"/>
              <a:t>, </a:t>
            </a:r>
            <a:r>
              <a:rPr lang="en-US" dirty="0" err="1" smtClean="0"/>
              <a:t>deletePage</a:t>
            </a:r>
            <a:r>
              <a:rPr lang="en-US" dirty="0" smtClean="0"/>
              <a:t>, save </a:t>
            </a:r>
            <a:r>
              <a:rPr lang="ru-RU" dirty="0" smtClean="0"/>
              <a:t>и т.д.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Методы чтения/записи и предикаты образуются из значения и префикса </a:t>
            </a:r>
            <a:r>
              <a:rPr lang="en-US" dirty="0"/>
              <a:t>get</a:t>
            </a:r>
            <a:r>
              <a:rPr lang="ru-RU" dirty="0"/>
              <a:t>, </a:t>
            </a:r>
            <a:r>
              <a:rPr lang="en-US" dirty="0"/>
              <a:t>set</a:t>
            </a:r>
            <a:r>
              <a:rPr lang="ru-RU" dirty="0"/>
              <a:t>, и </a:t>
            </a:r>
            <a:r>
              <a:rPr lang="en-US" dirty="0"/>
              <a:t>is</a:t>
            </a:r>
            <a:endParaRPr lang="ru-RU" dirty="0"/>
          </a:p>
        </p:txBody>
      </p:sp>
      <p:pic>
        <p:nvPicPr>
          <p:cNvPr id="12292" name="Picture 4" descr="http://joxi.ru/uploads/prod/20130707/beb/dfa/b12cc2f87694d234b7c0bdfc29441b436676558f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6" y="3333185"/>
            <a:ext cx="4667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joxi.ru/uploads/prod/20130707/39a/731/62dd6d260dac9d81b99cff0f28ed790ce2332d08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2" y="5064342"/>
            <a:ext cx="66960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joxi.ru/uploads/prod/20130707/9d2/f32/b12f9a508b6db0169a7b8260e6e8a00981448775.jpg?v=2.1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58" y="5841454"/>
            <a:ext cx="52673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43651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Статические методы-фабрики с именами, описывающими аргументы: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64215" y="5373216"/>
            <a:ext cx="57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9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Использование имен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5459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Из пространства решения: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Термины из области информатики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Названия алгоритмов и паттернов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Математические термины</a:t>
            </a:r>
          </a:p>
        </p:txBody>
      </p:sp>
      <p:pic>
        <p:nvPicPr>
          <p:cNvPr id="16386" name="Picture 2" descr="http://joxi.ru/uploads/prod/20130707/c2c/41e/b859a3d96cc5f97709da4813d9281f0a83a1bd4a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83" y="3825230"/>
            <a:ext cx="515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9790" y="4407495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Из пространства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00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17410" name="Picture 2" descr="https://encrypted-tbn3.gstatic.com/images?q=tbn:ANd9GcSV41tKRPkOQVdnKpvXjSuzWCkw8sm6D4Q4oBFeQ20Lf9yL2uFL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96" y="1988840"/>
            <a:ext cx="54864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9592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должны быть компактными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68741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 100 </a:t>
            </a:r>
            <a:r>
              <a:rPr lang="ru-RU" sz="2400" dirty="0" smtClean="0"/>
              <a:t>строк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68741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100 </a:t>
            </a:r>
            <a:r>
              <a:rPr lang="ru-RU" sz="2400" dirty="0" smtClean="0"/>
              <a:t>строк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90207" y="4221088"/>
            <a:ext cx="676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НЕТ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695" y="422034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</a:rPr>
              <a:t>ДА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4941168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</a:t>
            </a:r>
            <a:r>
              <a:rPr lang="ru-RU" sz="2400" dirty="0" smtClean="0"/>
              <a:t>20 строк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5517232"/>
            <a:ext cx="1817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</a:rPr>
              <a:t>Желательно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ru-RU" dirty="0" smtClean="0"/>
              <a:t>Правило одной операции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98884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Функция должна выполнять только одну операцию.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Она должна выполнять ее хорошо.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И ничего другого она делать не должна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2108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Если функция выполняет только те действия, которые находятся на одном уровне под объявленном именем функции, то эта функция выполняет одну операцию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64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lh6.ggpht.com/-D0kzkiP_LyA/T85GL5BYhBI/AAAAAAAAB-4/3wS3Tc_k3hI/clip_image002_thumb%25255B2%25255D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9225"/>
            <a:ext cx="6696744" cy="49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907376"/>
            <a:ext cx="8229600" cy="1143000"/>
          </a:xfrm>
        </p:spPr>
        <p:txBody>
          <a:bodyPr/>
          <a:lstStyle/>
          <a:p>
            <a:r>
              <a:rPr lang="ru-RU" dirty="0" smtClean="0"/>
              <a:t>Чтение кода сверху вниз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3020759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«Правило понижения»:</a:t>
            </a:r>
          </a:p>
          <a:p>
            <a:r>
              <a:rPr lang="ru-RU" sz="2400" dirty="0"/>
              <a:t>За каждой функцией должны следовать функции следующего уровня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22715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204864"/>
            <a:ext cx="5731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Плохо: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Функция не компактная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Команды </a:t>
            </a:r>
            <a:r>
              <a:rPr lang="en-US" sz="2400" dirty="0" smtClean="0"/>
              <a:t>switch </a:t>
            </a:r>
            <a:r>
              <a:rPr lang="ru-RU" sz="2400" dirty="0" smtClean="0"/>
              <a:t>выполняют </a:t>
            </a:r>
            <a:r>
              <a:rPr lang="en-US" sz="2400" dirty="0" smtClean="0"/>
              <a:t>N </a:t>
            </a:r>
            <a:r>
              <a:rPr lang="ru-RU" sz="2400" dirty="0" smtClean="0"/>
              <a:t>операций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21816" y="4149080"/>
            <a:ext cx="294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Что делать?</a:t>
            </a:r>
          </a:p>
          <a:p>
            <a:r>
              <a:rPr lang="ru-RU" sz="2400" dirty="0" smtClean="0"/>
              <a:t>Ответ: полиморфизм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92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switch (</a:t>
            </a:r>
            <a:r>
              <a:rPr lang="ru-RU" dirty="0" smtClean="0"/>
              <a:t>пример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482" name="Picture 2" descr="http://joxi.ru/uploads/prod/20130707/28a/13f/69c7087262f488034672b3d35be80d1fb5dab9dd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8239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joxi.ru/uploads/prod/20130707/148/333/dad814b1730c78b5abe1535644d41931c4ee56df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49280"/>
            <a:ext cx="85153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782960"/>
          </a:xfrm>
        </p:spPr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switch (</a:t>
            </a:r>
            <a:r>
              <a:rPr lang="ru-RU" dirty="0" smtClean="0"/>
              <a:t>решение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1506" name="Picture 2" descr="http://joxi.ru/uploads/prod/20130707/898/3c1/32ef1d316f3890909c0ca01c7c90e89c39fb457d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71441"/>
            <a:ext cx="41338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joxi.ru/uploads/prod/20130707/422/452/aa35aa39cea28f5f735af9dc66d296eb333e8807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11166"/>
            <a:ext cx="62388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854968"/>
          </a:xfrm>
        </p:spPr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switch (</a:t>
            </a:r>
            <a:r>
              <a:rPr lang="ru-RU" dirty="0"/>
              <a:t>решение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Picture 6" descr="http://joxi.ru/uploads/prod/20130707/a51/15b/2fbc04f7091fa67276ead30f246477caf666a7f2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200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Содержательные имена функций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13285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Длинное содержательное имя лучше короткого невразумительного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На выбор имени можно потратить немало времени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Выбор содержательных имен проясняет архитектуру модуля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26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854968"/>
          </a:xfrm>
        </p:spPr>
        <p:txBody>
          <a:bodyPr/>
          <a:lstStyle/>
          <a:p>
            <a:r>
              <a:rPr lang="ru-RU" dirty="0" smtClean="0"/>
              <a:t>Аргументы функций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84482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Общие подходы: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Идеальный случай – 0  аргументов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Аргументы усложняют функции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Аргумент и имя функции часто находятся на разных уровнях абстракции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Аргументы создают еще больше проблем с точки зрения тестирования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Аргументы-флаги – уродливы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Возможно, некоторые аргументы стоит упаковать в отдельном классе</a:t>
            </a:r>
          </a:p>
        </p:txBody>
      </p:sp>
      <p:pic>
        <p:nvPicPr>
          <p:cNvPr id="32770" name="Picture 2" descr="http://joxi.ru/uploads/prod/20130707/3fc/1d7/b69ea23db2ff91f120a7b60d9fde47185d02d453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" y="5714577"/>
            <a:ext cx="87439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2960"/>
          </a:xfrm>
        </p:spPr>
        <p:txBody>
          <a:bodyPr/>
          <a:lstStyle/>
          <a:p>
            <a:r>
              <a:rPr lang="ru-RU" dirty="0" smtClean="0"/>
              <a:t>Побочные эффекты</a:t>
            </a:r>
            <a:endParaRPr lang="ru-RU" dirty="0"/>
          </a:p>
        </p:txBody>
      </p:sp>
      <p:pic>
        <p:nvPicPr>
          <p:cNvPr id="30722" name="Picture 2" descr="http://joxi.ru/uploads/prod/20130707/6f2/c5b/46eab70fea1304ee78629a5aa6adcd66af303099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6883"/>
            <a:ext cx="87249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195736" y="5373216"/>
            <a:ext cx="2808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0072" y="4963589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WTF???</a:t>
            </a:r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2636912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40597"/>
            <a:ext cx="395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D98AB"/>
                </a:solidFill>
              </a:rPr>
              <a:t>CheckPasswordAndInitializeSession</a:t>
            </a:r>
            <a:endParaRPr lang="ru-RU" sz="2000" b="1" dirty="0">
              <a:solidFill>
                <a:srgbClr val="0D98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940966"/>
          </a:xfrm>
        </p:spPr>
        <p:txBody>
          <a:bodyPr/>
          <a:lstStyle/>
          <a:p>
            <a:r>
              <a:rPr lang="ru-RU" dirty="0" smtClean="0"/>
              <a:t>Разделение команд и запросов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589891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должна что-то делать или отвечать на какой-то вопрос, но не одновременно</a:t>
            </a:r>
          </a:p>
        </p:txBody>
      </p:sp>
      <p:pic>
        <p:nvPicPr>
          <p:cNvPr id="29698" name="Picture 2" descr="http://joxi.ru/uploads/prod/20130707/67a/936/77a7954df2ab6357b168a8c1ff5c6cd64a05a0b4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3247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joxi.ru/uploads/prod/20130707/778/75b/35eb023bfe92caaaf16be44205124525161c823b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89915"/>
            <a:ext cx="5534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3923928" y="2792363"/>
            <a:ext cx="576064" cy="27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702" name="Picture 6" descr="http://joxi.ru/uploads/prod/20130707/3ef/94d/e04b35959ec77bcde7f46fffa29d7f22df1f01f9.jpg?v=2.1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4961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низ 7"/>
          <p:cNvSpPr/>
          <p:nvPr/>
        </p:nvSpPr>
        <p:spPr>
          <a:xfrm>
            <a:off x="3923928" y="3534725"/>
            <a:ext cx="576064" cy="27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008293" y="378904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???</a:t>
            </a:r>
            <a:endParaRPr lang="ru-RU" sz="2400" dirty="0"/>
          </a:p>
        </p:txBody>
      </p:sp>
      <p:pic>
        <p:nvPicPr>
          <p:cNvPr id="29704" name="Picture 8" descr="http://joxi.ru/uploads/prod/20130707/188/279/a3707629250959e3822678aa0432a7679b016900.jpg?v=2.1.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18" y="4869160"/>
            <a:ext cx="5143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низ 10"/>
          <p:cNvSpPr/>
          <p:nvPr/>
        </p:nvSpPr>
        <p:spPr>
          <a:xfrm>
            <a:off x="3923928" y="4376539"/>
            <a:ext cx="576064" cy="27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6950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44824"/>
            <a:ext cx="356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Если возвращать коды ошибок:</a:t>
            </a:r>
            <a:endParaRPr lang="ru-RU" dirty="0"/>
          </a:p>
        </p:txBody>
      </p:sp>
      <p:pic>
        <p:nvPicPr>
          <p:cNvPr id="28674" name="Picture 2" descr="http://joxi.ru/uploads/prod/20130707/ca9/55d/984de5db51cf47a70790e5fb26c46941c69d23ff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286027" cy="45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773832"/>
            <a:ext cx="8229600" cy="1143000"/>
          </a:xfrm>
        </p:spPr>
        <p:txBody>
          <a:bodyPr/>
          <a:lstStyle/>
          <a:p>
            <a:r>
              <a:rPr lang="ru-RU" dirty="0" smtClean="0"/>
              <a:t>К чему приводит плохой код?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91683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Падает скорость разработки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Вносить изменения в код становится очень сложно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Каждое изменение, вносимое в код, нарушает работу кода в двух-трех местах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Рано или поздно необходимо перерабатывать всю систему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979712" y="4293096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979712" y="6309320"/>
            <a:ext cx="403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/>
          <p:cNvSpPr/>
          <p:nvPr/>
        </p:nvSpPr>
        <p:spPr>
          <a:xfrm>
            <a:off x="2207741" y="4424167"/>
            <a:ext cx="3355029" cy="1734990"/>
          </a:xfrm>
          <a:custGeom>
            <a:avLst/>
            <a:gdLst>
              <a:gd name="connsiteX0" fmla="*/ 0 w 3355029"/>
              <a:gd name="connsiteY0" fmla="*/ 7790 h 1734990"/>
              <a:gd name="connsiteX1" fmla="*/ 420129 w 3355029"/>
              <a:gd name="connsiteY1" fmla="*/ 114882 h 1734990"/>
              <a:gd name="connsiteX2" fmla="*/ 799070 w 3355029"/>
              <a:gd name="connsiteY2" fmla="*/ 806860 h 1734990"/>
              <a:gd name="connsiteX3" fmla="*/ 1219200 w 3355029"/>
              <a:gd name="connsiteY3" fmla="*/ 1391747 h 1734990"/>
              <a:gd name="connsiteX4" fmla="*/ 1985318 w 3355029"/>
              <a:gd name="connsiteY4" fmla="*/ 1572979 h 1734990"/>
              <a:gd name="connsiteX5" fmla="*/ 2644345 w 3355029"/>
              <a:gd name="connsiteY5" fmla="*/ 1696547 h 1734990"/>
              <a:gd name="connsiteX6" fmla="*/ 3303373 w 3355029"/>
              <a:gd name="connsiteY6" fmla="*/ 1729498 h 1734990"/>
              <a:gd name="connsiteX7" fmla="*/ 3311610 w 3355029"/>
              <a:gd name="connsiteY7" fmla="*/ 1729498 h 1734990"/>
              <a:gd name="connsiteX8" fmla="*/ 3328086 w 3355029"/>
              <a:gd name="connsiteY8" fmla="*/ 1729498 h 173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5029" h="1734990">
                <a:moveTo>
                  <a:pt x="0" y="7790"/>
                </a:moveTo>
                <a:cubicBezTo>
                  <a:pt x="143475" y="-5253"/>
                  <a:pt x="286951" y="-18296"/>
                  <a:pt x="420129" y="114882"/>
                </a:cubicBezTo>
                <a:cubicBezTo>
                  <a:pt x="553307" y="248060"/>
                  <a:pt x="665892" y="594049"/>
                  <a:pt x="799070" y="806860"/>
                </a:cubicBezTo>
                <a:cubicBezTo>
                  <a:pt x="932248" y="1019671"/>
                  <a:pt x="1021492" y="1264061"/>
                  <a:pt x="1219200" y="1391747"/>
                </a:cubicBezTo>
                <a:cubicBezTo>
                  <a:pt x="1416908" y="1519434"/>
                  <a:pt x="1747794" y="1522179"/>
                  <a:pt x="1985318" y="1572979"/>
                </a:cubicBezTo>
                <a:cubicBezTo>
                  <a:pt x="2222842" y="1623779"/>
                  <a:pt x="2424669" y="1670461"/>
                  <a:pt x="2644345" y="1696547"/>
                </a:cubicBezTo>
                <a:cubicBezTo>
                  <a:pt x="2864021" y="1722633"/>
                  <a:pt x="3192162" y="1724006"/>
                  <a:pt x="3303373" y="1729498"/>
                </a:cubicBezTo>
                <a:cubicBezTo>
                  <a:pt x="3414584" y="1734990"/>
                  <a:pt x="3311610" y="1729498"/>
                  <a:pt x="3311610" y="1729498"/>
                </a:cubicBezTo>
                <a:cubicBezTo>
                  <a:pt x="3315729" y="1729498"/>
                  <a:pt x="3307491" y="1741855"/>
                  <a:pt x="3328086" y="1729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156176" y="6237312"/>
            <a:ext cx="81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39406" y="5116542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9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50106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479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Если обрабатывать исключениями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27650" name="Picture 2" descr="http://joxi.ru/uploads/prod/20130707/e1a/8a6/e9a486525ca1271a46677009e2579fcddf770dd2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59150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joxi.ru/uploads/prod/20130707/eaa/ca7/7ae8ad967c740fec1d9486c38702e702d4d2d688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64" y="4551758"/>
            <a:ext cx="46482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779912" y="3717032"/>
            <a:ext cx="936104" cy="7200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4" y="3789040"/>
            <a:ext cx="369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Изолируем блоки </a:t>
            </a:r>
            <a:r>
              <a:rPr lang="en-US" sz="2400" dirty="0" smtClean="0"/>
              <a:t>try/catch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01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«Не повторяйтесь» (</a:t>
            </a:r>
            <a:r>
              <a:rPr lang="en-US" dirty="0" smtClean="0"/>
              <a:t>DRY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6626" name="Picture 2" descr="http://blog.triplelands.com/wp-content/uploads/2011/03/dont_repeat_yourself_motiv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pic>
        <p:nvPicPr>
          <p:cNvPr id="25602" name="Picture 2" descr="http://community.submain.com/blogs/sandbox/26---Complex-comment-in-code-file_5C38C9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628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940966"/>
          </a:xfrm>
        </p:spPr>
        <p:txBody>
          <a:bodyPr/>
          <a:lstStyle/>
          <a:p>
            <a:r>
              <a:rPr lang="ru-RU" dirty="0" smtClean="0"/>
              <a:t>Хорошие комментарии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4844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Юридические комментарии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Информативные комментарии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Представление намерений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Предупреждение о последствиях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Комментарии </a:t>
            </a:r>
            <a:r>
              <a:rPr lang="en-US" sz="2400" dirty="0" smtClean="0"/>
              <a:t>TODO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66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ru-RU" dirty="0" smtClean="0"/>
              <a:t>Плохие комментарии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2344812"/>
            <a:ext cx="4406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Избыточные комментарии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Недостоверные комментарии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Шум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Закомментированный код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Неочевидные комментарии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91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pic>
        <p:nvPicPr>
          <p:cNvPr id="33794" name="Picture 2" descr="http://www.homeandlearn.co.uk/csharp/images/classes/inheritanceH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74" y="1844824"/>
            <a:ext cx="513829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916832"/>
            <a:ext cx="756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Инкапсуляция:</a:t>
            </a:r>
          </a:p>
          <a:p>
            <a:r>
              <a:rPr lang="ru-RU" sz="2400" dirty="0" smtClean="0"/>
              <a:t>Все переменные и вспомогательные функции объявляются приватными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390091"/>
            <a:ext cx="7560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Классы должны быть компактными!</a:t>
            </a:r>
          </a:p>
          <a:p>
            <a:r>
              <a:rPr lang="ru-RU" sz="2400" dirty="0" smtClean="0"/>
              <a:t>Как определить компактность? По количеству строк?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756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 классов метрика - ответственности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60046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Слишком много ответственностей:</a:t>
            </a:r>
            <a:endParaRPr lang="ru-RU" dirty="0"/>
          </a:p>
        </p:txBody>
      </p:sp>
      <p:pic>
        <p:nvPicPr>
          <p:cNvPr id="34818" name="Picture 2" descr="http://joxi.ru/uploads/prod/20130708/644/b13/790e7634f518a31e4a84f3aaa9f593777c0fbea1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1263"/>
            <a:ext cx="7189913" cy="55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 ли здесь ответственностей?</a:t>
            </a:r>
            <a:endParaRPr lang="ru-RU" dirty="0"/>
          </a:p>
        </p:txBody>
      </p:sp>
      <p:pic>
        <p:nvPicPr>
          <p:cNvPr id="38914" name="Picture 2" descr="http://joxi.ru/uploads/prod/20130708/1c3/ad1/d615c4f4afbd761f9453ec233045508200cb91de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1438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276872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Должен иметь четкое имя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Присутствие в именах слов </a:t>
            </a:r>
            <a:r>
              <a:rPr lang="en-US" sz="2400" dirty="0" smtClean="0"/>
              <a:t>Processor, Manager </a:t>
            </a:r>
            <a:r>
              <a:rPr lang="ru-RU" sz="2400" dirty="0" smtClean="0"/>
              <a:t>и </a:t>
            </a:r>
            <a:r>
              <a:rPr lang="en-US" sz="2400" dirty="0" smtClean="0"/>
              <a:t>Super </a:t>
            </a:r>
            <a:r>
              <a:rPr lang="ru-RU" sz="2400" dirty="0" smtClean="0"/>
              <a:t>часто свидетельствуют о нежелательном объединении ответственностей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Краткое описание класса должно укладываться примерно в 25 слов, без выражений «если», «и», «или», «но»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75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Почему код становится плохим?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46862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Поддержание чистоты кода – дело профессионального выживания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9" y="2420888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Постоянные изменения требований, противоречащих исходной архитектуре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Мало времени, чтобы делать все, как положено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Непрофессионализм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6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</a:t>
            </a:r>
            <a:r>
              <a:rPr lang="ru-RU" dirty="0" smtClean="0"/>
              <a:t>единой </a:t>
            </a:r>
            <a:r>
              <a:rPr lang="ru-RU" dirty="0" smtClean="0"/>
              <a:t>ответственности (</a:t>
            </a:r>
            <a:r>
              <a:rPr lang="en-US" dirty="0" smtClean="0"/>
              <a:t>SRP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27687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Классы должны иметь одну ответственность, то есть одну причину для изменений</a:t>
            </a:r>
            <a:endParaRPr lang="ru-RU" sz="3200" dirty="0"/>
          </a:p>
        </p:txBody>
      </p:sp>
      <p:pic>
        <p:nvPicPr>
          <p:cNvPr id="40962" name="Picture 2" descr="http://joxi.ru/uploads/prod/20130708/741/4df/3fcc0a23930f5b05bdaf331c54a38b8b9acbf432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2960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2924944"/>
            <a:ext cx="6840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Классы должны иметь небольшое количество переменных экземпляров</a:t>
            </a:r>
          </a:p>
        </p:txBody>
      </p:sp>
    </p:spTree>
    <p:extLst>
      <p:ext uri="{BB962C8B-B14F-4D97-AF65-F5344CB8AC3E}">
        <p14:creationId xmlns:p14="http://schemas.microsoft.com/office/powerpoint/2010/main" val="40490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262351"/>
            <a:ext cx="6731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SRP – </a:t>
            </a:r>
            <a:r>
              <a:rPr lang="ru-RU" sz="2800" dirty="0" smtClean="0"/>
              <a:t>принцип единой ответственной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OCP – </a:t>
            </a:r>
            <a:r>
              <a:rPr lang="ru-RU" sz="2800" dirty="0" smtClean="0"/>
              <a:t>принцип открытости/закрытости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LSP –</a:t>
            </a:r>
            <a:r>
              <a:rPr lang="ru-RU" sz="2800" dirty="0" smtClean="0"/>
              <a:t> принцип подстановки Лисков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ISP – </a:t>
            </a:r>
            <a:r>
              <a:rPr lang="ru-RU" sz="2800" dirty="0" smtClean="0"/>
              <a:t>принципе разделения интерфейсов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DIP – </a:t>
            </a:r>
            <a:r>
              <a:rPr lang="ru-RU" sz="2800" dirty="0" smtClean="0"/>
              <a:t>принцип инверсии </a:t>
            </a:r>
            <a:r>
              <a:rPr lang="ru-RU" sz="2800" dirty="0" err="1" smtClean="0"/>
              <a:t>зависимосей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46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открытости/закрытости (</a:t>
            </a:r>
            <a:r>
              <a:rPr lang="en-US" dirty="0" smtClean="0"/>
              <a:t>OCP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1" y="249289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Программные сущности (классы, модули, функции и т.п.) должны быть открыты для расширения, но закрыты для модификации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подстановки Лисков (</a:t>
            </a:r>
            <a:r>
              <a:rPr lang="en-US" dirty="0" smtClean="0"/>
              <a:t>LSP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1" y="249289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Поведение наследуемых классов не должно противоречить поведению, заданному базовым классом, т.е. поведение наследуемых классов </a:t>
            </a:r>
            <a:r>
              <a:rPr lang="ru-RU" sz="2400" dirty="0" err="1" smtClean="0"/>
              <a:t>д.б</a:t>
            </a:r>
            <a:r>
              <a:rPr lang="ru-RU" sz="2400" dirty="0" smtClean="0"/>
              <a:t>. ожидаемым для кода, использующего переменную базового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92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разделения интерфейсов (</a:t>
            </a:r>
            <a:r>
              <a:rPr lang="en-US" dirty="0" smtClean="0"/>
              <a:t>ISP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1" y="2492896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Клиенты не должны зависеть от методов, которые они не используют.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45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инверсии зависимостей (</a:t>
            </a:r>
            <a:r>
              <a:rPr lang="en-US" dirty="0" smtClean="0"/>
              <a:t>DIP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601" y="249289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Модули верхних уровней не должны зависеть от модулей нижних уровней. Оба типа модулей должны зависеть от абстракций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Абстракции не должны зависеть от деталей. Детали должны зависеть от абстракций.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94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Роберт Мартин. Чистый код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Р. Мартин, М. Мартин. Принципы, паттерны и методики гибкой разработки на языке </a:t>
            </a:r>
            <a:r>
              <a:rPr lang="en-US" sz="2400" dirty="0" smtClean="0"/>
              <a:t>C#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С. </a:t>
            </a:r>
            <a:r>
              <a:rPr lang="ru-RU" sz="2400" dirty="0" err="1" smtClean="0"/>
              <a:t>Макконнелл</a:t>
            </a:r>
            <a:r>
              <a:rPr lang="ru-RU" sz="2400" dirty="0" smtClean="0"/>
              <a:t>. Совершенный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39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988840"/>
            <a:ext cx="51401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Романовский Евгений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skype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e.infoman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twitter: @</a:t>
            </a:r>
            <a:r>
              <a:rPr lang="en-US" sz="3200" dirty="0" err="1" smtClean="0">
                <a:solidFill>
                  <a:schemeClr val="bg1"/>
                </a:solidFill>
              </a:rPr>
              <a:t>einfoman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email: infoman@skbkontur.ru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ru-RU" dirty="0" smtClean="0"/>
              <a:t>Что такое чистый код?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Достаточно прямолинейная логика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Каждая функция делает примерно то, что от нее ожидали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Зависимости должны быть минимальными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Производительность близка к оптимальной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Все ошибки обрабатываются в соответствии с выбранной стратегией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Удобочитаем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Проходит все тесты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65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</p:spPr>
        <p:txBody>
          <a:bodyPr/>
          <a:lstStyle/>
          <a:p>
            <a:r>
              <a:rPr lang="ru-RU" dirty="0" smtClean="0"/>
              <a:t>Правило бойскаута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27585" y="3143870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Оставь место стоянки чище, чем оно было до твоего прихода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427984" y="184482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7701" y="1124744"/>
            <a:ext cx="5446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профессионального разработчика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3501008"/>
            <a:ext cx="24482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2708920"/>
            <a:ext cx="2865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состояние кода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69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Именование переменных, функций и классов</a:t>
            </a:r>
            <a:endParaRPr lang="ru-RU" dirty="0"/>
          </a:p>
        </p:txBody>
      </p:sp>
      <p:pic>
        <p:nvPicPr>
          <p:cNvPr id="2050" name="Picture 2" descr="https://encrypted-tbn2.gstatic.com/images?q=tbn:ANd9GcQf8jCry4liUlh80_HG-m6S0ZTxvo6-oDAParjf2xC5ofTIAnE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40" y="2780928"/>
            <a:ext cx="43815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Имена должны передавать намерения программиста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204864"/>
            <a:ext cx="4673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Должны отвечать на вопросы: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Почему переменная существует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Что она делает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Как она используется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07707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Плохо:</a:t>
            </a:r>
          </a:p>
        </p:txBody>
      </p:sp>
      <p:pic>
        <p:nvPicPr>
          <p:cNvPr id="3074" name="Picture 2" descr="http://joxi.ru/uploads/prod/20130707/5bf/bda/329e30ff5d825420ef87a7560581dfd2a14b45f5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46404"/>
            <a:ext cx="34480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0112" y="4077072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Хорошо:</a:t>
            </a:r>
          </a:p>
        </p:txBody>
      </p:sp>
      <p:pic>
        <p:nvPicPr>
          <p:cNvPr id="3076" name="Picture 4" descr="http://joxi.ru/uploads/prod/20130707/1b3/2fa/4a6afcdc22106572ebe38d7aab8a4edf4bf91e19.jpg?v=2.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58" y="4446404"/>
            <a:ext cx="35623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Имена должны передавать намерения программиста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Что делает код?</a:t>
            </a:r>
            <a:endParaRPr lang="ru-RU" sz="2400" dirty="0"/>
          </a:p>
        </p:txBody>
      </p:sp>
      <p:pic>
        <p:nvPicPr>
          <p:cNvPr id="4098" name="Picture 2" descr="http://joxi.ru/uploads/prod/20130707/a73/b53/4ad97edc800882e7e84929fa9b87a9122b676ae2.jpg?v=2.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46205"/>
            <a:ext cx="4010117" cy="382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joxi.ru/uploads/prod/20130707/b44/32c/9e9c12eb0dad5d3f1971fed07aa99840d0e0441b.jpg?v=2.1.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"/>
          <a:stretch/>
        </p:blipFill>
        <p:spPr bwMode="auto">
          <a:xfrm>
            <a:off x="4067944" y="2569417"/>
            <a:ext cx="5076056" cy="395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79512" y="2569417"/>
            <a:ext cx="3456384" cy="4027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79512" y="2569417"/>
            <a:ext cx="3600400" cy="39559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KQK76PRV35WE-1143-9</_dlc_DocId>
    <_dlc_DocIdUrl xmlns="0c9149cd-f996-4d9e-91c9-ce8e5945528f">
      <Url>https://sps.skbkontur.ru/Services/officespace/_layouts/DocIdRedir.aspx?ID=KQK76PRV35WE-1143-9</Url>
      <Description>KQK76PRV35WE-1143-9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E2B8ED-43CD-4F78-8020-12591C08F0E9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c9149cd-f996-4d9e-91c9-ce8e5945528f"/>
  </ds:schemaRefs>
</ds:datastoreItem>
</file>

<file path=customXml/itemProps2.xml><?xml version="1.0" encoding="utf-8"?>
<ds:datastoreItem xmlns:ds="http://schemas.openxmlformats.org/officeDocument/2006/customXml" ds:itemID="{30A7E41F-B98C-4348-AD5D-F391FF03D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4C1925-6613-4540-8106-9D8782C751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1150BA-C65E-4E61-8A51-05B831A2A2A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913</Words>
  <Application>Microsoft Office PowerPoint</Application>
  <PresentationFormat>Экран (4:3)</PresentationFormat>
  <Paragraphs>177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1" baseType="lpstr">
      <vt:lpstr>Arial</vt:lpstr>
      <vt:lpstr>Calibri</vt:lpstr>
      <vt:lpstr>Тема Office</vt:lpstr>
      <vt:lpstr>Чистый код</vt:lpstr>
      <vt:lpstr>Презентация PowerPoint</vt:lpstr>
      <vt:lpstr>К чему приводит плохой код?</vt:lpstr>
      <vt:lpstr>Почему код становится плохим?</vt:lpstr>
      <vt:lpstr>Что такое чистый код?</vt:lpstr>
      <vt:lpstr>Правило бойскаута</vt:lpstr>
      <vt:lpstr>Именование переменных, функций и классов</vt:lpstr>
      <vt:lpstr>Имена должны передавать намерения программиста</vt:lpstr>
      <vt:lpstr>Имена должны передавать намерения программиста</vt:lpstr>
      <vt:lpstr>Избегать дезинформации!</vt:lpstr>
      <vt:lpstr>Избегать дезинформации!</vt:lpstr>
      <vt:lpstr>Удобопроизносимые имена</vt:lpstr>
      <vt:lpstr>Венгерская запись и схемы кодирования имен</vt:lpstr>
      <vt:lpstr>Имена классов</vt:lpstr>
      <vt:lpstr>Имена методов</vt:lpstr>
      <vt:lpstr>Использование имен</vt:lpstr>
      <vt:lpstr>Функции</vt:lpstr>
      <vt:lpstr>Функции должны быть компактными</vt:lpstr>
      <vt:lpstr>Правило одной операции</vt:lpstr>
      <vt:lpstr>Чтение кода сверху вниз</vt:lpstr>
      <vt:lpstr>Команды switch</vt:lpstr>
      <vt:lpstr>Команды switch (пример)</vt:lpstr>
      <vt:lpstr>Команды switch (решение)</vt:lpstr>
      <vt:lpstr>Команды switch (решение)</vt:lpstr>
      <vt:lpstr>Содержательные имена функций</vt:lpstr>
      <vt:lpstr>Аргументы функций</vt:lpstr>
      <vt:lpstr>Побочные эффекты</vt:lpstr>
      <vt:lpstr>Разделение команд и запросов</vt:lpstr>
      <vt:lpstr>Обработка ошибок</vt:lpstr>
      <vt:lpstr>Обработка ошибок</vt:lpstr>
      <vt:lpstr>Принцип «Не повторяйтесь» (DRY)</vt:lpstr>
      <vt:lpstr>Комментарии</vt:lpstr>
      <vt:lpstr>Хорошие комментарии</vt:lpstr>
      <vt:lpstr>Плохие комментарии</vt:lpstr>
      <vt:lpstr>Классы</vt:lpstr>
      <vt:lpstr>Классы</vt:lpstr>
      <vt:lpstr>Слишком много ответственностей:</vt:lpstr>
      <vt:lpstr>Много ли здесь ответственностей?</vt:lpstr>
      <vt:lpstr>Класс</vt:lpstr>
      <vt:lpstr>Принцип единой ответственности (SRP)</vt:lpstr>
      <vt:lpstr>Связность</vt:lpstr>
      <vt:lpstr>SOLID</vt:lpstr>
      <vt:lpstr>Принцип открытости/закрытости (OCP)</vt:lpstr>
      <vt:lpstr>Принцип подстановки Лисков (LSP)</vt:lpstr>
      <vt:lpstr>Принцип разделения интерфейсов (ISP)</vt:lpstr>
      <vt:lpstr>Принцип инверсии зависимостей (DIP)</vt:lpstr>
      <vt:lpstr>Источники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Федотова Наталья Сергеевна</dc:creator>
  <cp:lastModifiedBy>Евгений Романовский</cp:lastModifiedBy>
  <cp:revision>155</cp:revision>
  <dcterms:created xsi:type="dcterms:W3CDTF">2011-08-03T08:33:38Z</dcterms:created>
  <dcterms:modified xsi:type="dcterms:W3CDTF">2013-07-08T04:29:38Z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14f912a6-d00c-4341-9d60-ab90287b49e4</vt:lpwstr>
  </property>
</Properties>
</file>