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824" r:id="rId3"/>
    <p:sldId id="825" r:id="rId4"/>
    <p:sldId id="835" r:id="rId5"/>
    <p:sldId id="826" r:id="rId6"/>
    <p:sldId id="827" r:id="rId7"/>
    <p:sldId id="828" r:id="rId8"/>
    <p:sldId id="829" r:id="rId9"/>
    <p:sldId id="830" r:id="rId10"/>
    <p:sldId id="841" r:id="rId11"/>
    <p:sldId id="836" r:id="rId12"/>
    <p:sldId id="831" r:id="rId13"/>
    <p:sldId id="839" r:id="rId14"/>
    <p:sldId id="840" r:id="rId15"/>
    <p:sldId id="842" r:id="rId16"/>
    <p:sldId id="832" r:id="rId17"/>
    <p:sldId id="833" r:id="rId18"/>
    <p:sldId id="834" r:id="rId19"/>
    <p:sldId id="837" r:id="rId20"/>
    <p:sldId id="838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66487" autoAdjust="0"/>
  </p:normalViewPr>
  <p:slideViewPr>
    <p:cSldViewPr snapToGrid="0">
      <p:cViewPr varScale="1">
        <p:scale>
          <a:sx n="49" d="100"/>
          <a:sy n="49" d="100"/>
        </p:scale>
        <p:origin x="14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7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266"/>
          </a:xfrm>
          <a:prstGeom prst="rect">
            <a:avLst/>
          </a:prstGeom>
        </p:spPr>
        <p:txBody>
          <a:bodyPr vert="horz" lIns="92195" tIns="46098" rIns="92195" bIns="4609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4266"/>
          </a:xfrm>
          <a:prstGeom prst="rect">
            <a:avLst/>
          </a:prstGeom>
        </p:spPr>
        <p:txBody>
          <a:bodyPr vert="horz" lIns="92195" tIns="46098" rIns="92195" bIns="46098" rtlCol="0"/>
          <a:lstStyle>
            <a:lvl1pPr algn="r">
              <a:defRPr sz="1200"/>
            </a:lvl1pPr>
          </a:lstStyle>
          <a:p>
            <a:fld id="{AFC4139A-89CE-448E-8A33-C8F7D720499C}" type="datetimeFigureOut">
              <a:rPr lang="en-US" smtClean="0"/>
              <a:pPr/>
              <a:t>3/27/2019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550"/>
            <a:ext cx="3037840" cy="464265"/>
          </a:xfrm>
          <a:prstGeom prst="rect">
            <a:avLst/>
          </a:prstGeom>
        </p:spPr>
        <p:txBody>
          <a:bodyPr vert="horz" lIns="92195" tIns="46098" rIns="92195" bIns="4609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30550"/>
            <a:ext cx="3037840" cy="464265"/>
          </a:xfrm>
          <a:prstGeom prst="rect">
            <a:avLst/>
          </a:prstGeom>
        </p:spPr>
        <p:txBody>
          <a:bodyPr vert="horz" lIns="92195" tIns="46098" rIns="92195" bIns="46098" rtlCol="0" anchor="b"/>
          <a:lstStyle>
            <a:lvl1pPr algn="r">
              <a:defRPr sz="1200"/>
            </a:lvl1pPr>
          </a:lstStyle>
          <a:p>
            <a:fld id="{4B62488F-689B-4D97-B98A-77DC36E6DB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804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5850"/>
          </a:xfrm>
          <a:prstGeom prst="rect">
            <a:avLst/>
          </a:prstGeom>
        </p:spPr>
        <p:txBody>
          <a:bodyPr vert="horz" lIns="92195" tIns="46098" rIns="92195" bIns="4609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5850"/>
          </a:xfrm>
          <a:prstGeom prst="rect">
            <a:avLst/>
          </a:prstGeom>
        </p:spPr>
        <p:txBody>
          <a:bodyPr vert="horz" lIns="92195" tIns="46098" rIns="92195" bIns="46098" rtlCol="0"/>
          <a:lstStyle>
            <a:lvl1pPr algn="r">
              <a:defRPr sz="1200"/>
            </a:lvl1pPr>
          </a:lstStyle>
          <a:p>
            <a:fld id="{65CBF001-3222-4285-8B7B-03FFEE223B6E}" type="datetimeFigureOut">
              <a:rPr lang="en-GB" smtClean="0"/>
              <a:pPr/>
              <a:t>27/03/2019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0463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95" tIns="46098" rIns="92195" bIns="4609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112"/>
            <a:ext cx="5608320" cy="3661833"/>
          </a:xfrm>
          <a:prstGeom prst="rect">
            <a:avLst/>
          </a:prstGeom>
        </p:spPr>
        <p:txBody>
          <a:bodyPr vert="horz" lIns="92195" tIns="46098" rIns="92195" bIns="4609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551"/>
            <a:ext cx="3037840" cy="465850"/>
          </a:xfrm>
          <a:prstGeom prst="rect">
            <a:avLst/>
          </a:prstGeom>
        </p:spPr>
        <p:txBody>
          <a:bodyPr vert="horz" lIns="92195" tIns="46098" rIns="92195" bIns="4609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30551"/>
            <a:ext cx="3037840" cy="465850"/>
          </a:xfrm>
          <a:prstGeom prst="rect">
            <a:avLst/>
          </a:prstGeom>
        </p:spPr>
        <p:txBody>
          <a:bodyPr vert="horz" lIns="92195" tIns="46098" rIns="92195" bIns="46098" rtlCol="0" anchor="b"/>
          <a:lstStyle>
            <a:lvl1pPr algn="r">
              <a:defRPr sz="1200"/>
            </a:lvl1pPr>
          </a:lstStyle>
          <a:p>
            <a:fld id="{0023C7F9-E85A-4A3F-964D-322898D1E6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47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3C7F9-E85A-4A3F-964D-322898D1E63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296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 of Twitter-specific features like hashtags, hyperlinks, emoticons, user mentions, slang and acronyms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Common words such as “and” and</a:t>
            </a:r>
            <a:r>
              <a:rPr lang="en-US" baseline="0" dirty="0" smtClean="0"/>
              <a:t> “the” that don’t contribute to the model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Remove endings of conjugated verbs and nouns leaving the stem. Lemmatization is a more advanced algorithm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Separating strings into words.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 standardize words to the same underlying concept.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3C7F9-E85A-4A3F-964D-322898D1E63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204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K (number of topics) and alpha (affects how many topics a document can contain) Lower alpha leads to a higher concentration of topic distributions within documents.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STM package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Manual analysis and perplexity. Lower perplexity  = better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3C7F9-E85A-4A3F-964D-322898D1E63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1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Internet has led to an explosion in textual data.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Studying tweets can</a:t>
            </a:r>
            <a:r>
              <a:rPr lang="en-US" baseline="0" dirty="0" smtClean="0"/>
              <a:t> aid in breaking news detection, personalized messages recommendation, friends recommendation, sentiment analysis . </a:t>
            </a:r>
            <a:r>
              <a:rPr lang="en-US" baseline="0" dirty="0" err="1" smtClean="0"/>
              <a:t>E.t.c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3C7F9-E85A-4A3F-964D-322898D1E63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167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Improper punctuation</a:t>
            </a:r>
            <a:r>
              <a:rPr lang="en-US" baseline="0" dirty="0" smtClean="0"/>
              <a:t> and grammar, shortened words &amp; </a:t>
            </a:r>
            <a:r>
              <a:rPr lang="en-US" baseline="0" dirty="0" err="1" smtClean="0"/>
              <a:t>urls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Posts allude to specific events and locations.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3C7F9-E85A-4A3F-964D-322898D1E63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55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Word order and syntactic structure ignored.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Infer</a:t>
            </a:r>
            <a:r>
              <a:rPr lang="en-US" baseline="0" dirty="0" smtClean="0"/>
              <a:t> hidden meanings in data, making them robust to handling acronyms, slang and other peculiarities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Makes then suitable for further analysis &amp; </a:t>
            </a:r>
            <a:r>
              <a:rPr lang="en-US" baseline="0" dirty="0" err="1" smtClean="0"/>
              <a:t>visualizayion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Easily </a:t>
            </a:r>
            <a:r>
              <a:rPr lang="en-US" baseline="0" dirty="0" err="1" smtClean="0"/>
              <a:t>retrainable</a:t>
            </a:r>
            <a:r>
              <a:rPr lang="en-US" baseline="0" dirty="0" smtClean="0"/>
              <a:t> on other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3C7F9-E85A-4A3F-964D-322898D1E63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72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Amplify social science analysis through</a:t>
            </a:r>
            <a:r>
              <a:rPr lang="en-US" baseline="0" dirty="0" smtClean="0"/>
              <a:t> automated methods instead of manual methods.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Sieve through many posts in a short time to discover what customers are saying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Analyze posts on events of national </a:t>
            </a:r>
            <a:r>
              <a:rPr lang="en-US" baseline="0" dirty="0" err="1" smtClean="0"/>
              <a:t>siginificance</a:t>
            </a:r>
            <a:r>
              <a:rPr lang="en-US" baseline="0" dirty="0" smtClean="0"/>
              <a:t> &amp; emergency situations – info about events places and people of </a:t>
            </a:r>
            <a:r>
              <a:rPr lang="en-US" baseline="0" dirty="0" err="1" smtClean="0"/>
              <a:t>siginificance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Know the best preprocessing and models for microblogs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3C7F9-E85A-4A3F-964D-322898D1E63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624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Two main approaches NLP &amp; statistical based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Topic models find</a:t>
            </a:r>
            <a:r>
              <a:rPr lang="en-US" baseline="0" dirty="0" smtClean="0"/>
              <a:t> hidden topics within a document collection – statistical based – Bayesian model- works by identifying word co-occurrence patterns which are interpreted as topics.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LDA is a workhorse topic model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Deerwester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al., 1990) used SVD for dimensionality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reduction</a:t>
            </a:r>
            <a:r>
              <a:rPr lang="en-US" baseline="0" dirty="0" smtClean="0"/>
              <a:t> – LSA – </a:t>
            </a:r>
            <a:r>
              <a:rPr lang="en-US" baseline="0" dirty="0" err="1" smtClean="0"/>
              <a:t>pLSI</a:t>
            </a:r>
            <a:r>
              <a:rPr lang="en-US" baseline="0" dirty="0" smtClean="0"/>
              <a:t>(</a:t>
            </a:r>
            <a:r>
              <a:rPr lang="en-US" baseline="0" dirty="0" err="1" smtClean="0"/>
              <a:t>hoff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1999) added a probability component</a:t>
            </a:r>
            <a:r>
              <a:rPr lang="en-US" baseline="0" dirty="0" smtClean="0"/>
              <a:t>-LSA could not account for polysemy-multiple use of words in different contexts.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LDA introduced a probabilistic model at the document level coming up with a mixture 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Assume documents are a mixture of topics and topics are a mixture of words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Each topic consists of a unique</a:t>
            </a:r>
            <a:r>
              <a:rPr lang="en-US" baseline="0" dirty="0" smtClean="0"/>
              <a:t> combination of words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CTM uses a logistic normal distribution that accounts for covariance pattern among the topic </a:t>
            </a:r>
            <a:r>
              <a:rPr lang="en-US" baseline="0" dirty="0" err="1" smtClean="0"/>
              <a:t>propotions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DTM models evolution of topics with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Author-topic model includes details about the author to compare authors and discover what different authors are interested in.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STM incorporates metadata about documents. Improves inference methods to make it suitable for advanced modelling and evaluation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3C7F9-E85A-4A3F-964D-322898D1E63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85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Find the optimal 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Find the most efficient method to approximate the posterior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Uses</a:t>
            </a:r>
            <a:r>
              <a:rPr lang="en-US" baseline="0" dirty="0" smtClean="0"/>
              <a:t> MCMC to sample a sequence of dependent random variables for </a:t>
            </a:r>
            <a:r>
              <a:rPr lang="en-US" baseline="0" dirty="0" err="1" smtClean="0"/>
              <a:t>infrerence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Optimization problem. Uses KL(a way of comparing two probability distributions) divergence to estimate the posterior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3C7F9-E85A-4A3F-964D-322898D1E63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00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CTM </a:t>
            </a:r>
            <a:r>
              <a:rPr lang="en-US" dirty="0" err="1" smtClean="0"/>
              <a:t>perfomed</a:t>
            </a:r>
            <a:r>
              <a:rPr lang="en-US" dirty="0" smtClean="0"/>
              <a:t> better</a:t>
            </a:r>
            <a:r>
              <a:rPr lang="en-US" baseline="0" dirty="0" smtClean="0"/>
              <a:t> than LDA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Illustrated top 10 words of a topic with the top 10 authors likely associated. They showed the identified authors are well known for the topics identified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Showed the model is better than human coding. Included respondent metadata.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Analyzed Gikomba data, Mandera</a:t>
            </a:r>
            <a:r>
              <a:rPr lang="en-US" baseline="0" dirty="0" smtClean="0"/>
              <a:t> data, Makaburi data, Mpeketoni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3C7F9-E85A-4A3F-964D-322898D1E63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99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Data collected via Twitter API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DTM sparse matrix where</a:t>
            </a:r>
            <a:r>
              <a:rPr lang="en-US" baseline="0" dirty="0" smtClean="0"/>
              <a:t> documents are represented by rows and each unique word is represented by a column.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3C7F9-E85A-4A3F-964D-322898D1E63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14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AutoShape 2" descr="https://mail-attachment.googleusercontent.com/attachment/u/0/?ui=2&amp;ik=e689fbd123&amp;view=att&amp;th=1419332f62caf476&amp;attid=0.1&amp;disp=inline&amp;safe=1&amp;zw&amp;saduie=AG9B_P-4hm96KuH1-hL5rsre248O&amp;sadet=1381165322473&amp;sads=KHkuK9FGEQHXWkL0OGQmQ6c4VZE&amp;sadssc=1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937"/>
            <a:ext cx="992475" cy="8787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65903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957" y="0"/>
            <a:ext cx="853440" cy="755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2645710.2645765" TargetMode="External"/><Relationship Id="rId2" Type="http://schemas.openxmlformats.org/officeDocument/2006/relationships/hyperlink" Target="https://doi.org/10.1504/IJWBC.2013.05129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1162/jmlr.2003.3.4-5.99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21670811.2015.1093271" TargetMode="External"/><Relationship Id="rId2" Type="http://schemas.openxmlformats.org/officeDocument/2006/relationships/hyperlink" Target="https://doi.org/10.1016/j.febslet.2009.03.05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93/pan/mpu019" TargetMode="External"/><Relationship Id="rId4" Type="http://schemas.openxmlformats.org/officeDocument/2006/relationships/hyperlink" Target="https://doi.org/10.1214/07-AOAS11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ajps.12103" TargetMode="External"/><Relationship Id="rId2" Type="http://schemas.openxmlformats.org/officeDocument/2006/relationships/hyperlink" Target="https://doi.org/10.18637/jss.v000.i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xiv.org/abs/1803.11045" TargetMode="External"/><Relationship Id="rId5" Type="http://schemas.openxmlformats.org/officeDocument/2006/relationships/hyperlink" Target="http://arxiv.org/abs/1608.02519" TargetMode="External"/><Relationship Id="rId4" Type="http://schemas.openxmlformats.org/officeDocument/2006/relationships/hyperlink" Target="http://arxiv.org/abs/1207.416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1380068"/>
            <a:ext cx="8574622" cy="261619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27006" y="0"/>
            <a:ext cx="9964994" cy="790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002060"/>
                </a:solidFill>
                <a:latin typeface="Arial Rounded MT Bold" pitchFamily="34" charset="0"/>
              </a:rPr>
              <a:t>TWITTER TRENDS ANALYSIS USING TOPIC MODELLING</a:t>
            </a:r>
            <a:endParaRPr lang="en-US" sz="2400" b="1" dirty="0" smtClean="0">
              <a:solidFill>
                <a:srgbClr val="002060"/>
              </a:solidFill>
              <a:latin typeface="Arial Rounded MT Bold" pitchFamily="34" charset="0"/>
            </a:endParaRPr>
          </a:p>
          <a:p>
            <a:pPr algn="ctr">
              <a:defRPr/>
            </a:pPr>
            <a:endParaRPr lang="en-GB" sz="4000" b="1" dirty="0"/>
          </a:p>
          <a:p>
            <a:pPr algn="ctr">
              <a:defRPr/>
            </a:pPr>
            <a:r>
              <a:rPr lang="en-GB" sz="4000" b="1" dirty="0" smtClean="0"/>
              <a:t>ALEX MUIRURI MWANGI</a:t>
            </a:r>
            <a:endParaRPr lang="en-US" sz="2400" b="1" dirty="0" smtClean="0">
              <a:solidFill>
                <a:srgbClr val="002060"/>
              </a:solidFill>
              <a:latin typeface="Arial Rounded MT Bold" pitchFamily="34" charset="0"/>
            </a:endParaRPr>
          </a:p>
          <a:p>
            <a:pPr algn="ctr">
              <a:defRPr/>
            </a:pPr>
            <a:r>
              <a:rPr lang="en-US" sz="2400" b="1" dirty="0" smtClean="0">
                <a:solidFill>
                  <a:srgbClr val="002060"/>
                </a:solidFill>
                <a:latin typeface="Arial Rounded MT Bold" pitchFamily="34" charset="0"/>
              </a:rPr>
              <a:t>KCA/16/03044</a:t>
            </a:r>
            <a:endParaRPr lang="en-US" sz="2400" b="1" dirty="0">
              <a:solidFill>
                <a:srgbClr val="002060"/>
              </a:solidFill>
              <a:latin typeface="Arial Rounded MT Bold" pitchFamily="34" charset="0"/>
            </a:endParaRPr>
          </a:p>
          <a:p>
            <a:pPr algn="ctr">
              <a:defRPr/>
            </a:pPr>
            <a:endParaRPr lang="en-US" sz="2400" b="1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endParaRPr lang="en-US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Supervisor</a:t>
            </a:r>
          </a:p>
          <a:p>
            <a:pPr algn="ctr">
              <a:defRPr/>
            </a:pPr>
            <a:r>
              <a:rPr lang="en-US" sz="28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Dr. </a:t>
            </a:r>
            <a:r>
              <a:rPr lang="en-US" sz="28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LUCY W. MBURU</a:t>
            </a:r>
            <a:endParaRPr lang="en-US" sz="2800" b="1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Faculty of Computing &amp; Information Management </a:t>
            </a:r>
            <a:endParaRPr lang="en-US" sz="2800" b="1" dirty="0" smtClean="0">
              <a:solidFill>
                <a:srgbClr val="002060"/>
              </a:solidFill>
              <a:latin typeface="Arial Rounded MT Bold" pitchFamily="34" charset="0"/>
            </a:endParaRPr>
          </a:p>
          <a:p>
            <a:pPr algn="ctr">
              <a:defRPr/>
            </a:pPr>
            <a:r>
              <a:rPr lang="en-US" sz="2400" b="1" dirty="0" smtClean="0">
                <a:solidFill>
                  <a:srgbClr val="002060"/>
                </a:solidFill>
                <a:latin typeface="Arial Rounded MT Bold" pitchFamily="34" charset="0"/>
              </a:rPr>
              <a:t>KCA University</a:t>
            </a:r>
            <a:endParaRPr lang="en-US" sz="2400" b="1" dirty="0">
              <a:solidFill>
                <a:srgbClr val="002060"/>
              </a:solidFill>
              <a:latin typeface="Arial Rounded MT Bold" pitchFamily="34" charset="0"/>
            </a:endParaRPr>
          </a:p>
          <a:p>
            <a:pPr algn="ctr">
              <a:defRPr/>
            </a:pPr>
            <a:endParaRPr lang="en-US" sz="2800" b="1" dirty="0" smtClean="0">
              <a:solidFill>
                <a:srgbClr val="002060"/>
              </a:solidFill>
              <a:latin typeface="Arial Rounded MT Bold" pitchFamily="34" charset="0"/>
            </a:endParaRPr>
          </a:p>
          <a:p>
            <a:pPr algn="ctr">
              <a:defRPr/>
            </a:pPr>
            <a:endParaRPr lang="en-US" sz="2800" b="1" dirty="0" smtClean="0">
              <a:solidFill>
                <a:srgbClr val="002060"/>
              </a:solidFill>
              <a:latin typeface="Arial Rounded MT Bold" pitchFamily="34" charset="0"/>
            </a:endParaRPr>
          </a:p>
          <a:p>
            <a:pPr algn="ctr">
              <a:defRPr/>
            </a:pPr>
            <a:endParaRPr lang="en-US" sz="2800" b="1" dirty="0">
              <a:solidFill>
                <a:srgbClr val="002060"/>
              </a:solidFill>
              <a:latin typeface="Arial Rounded MT Bold" pitchFamily="34" charset="0"/>
            </a:endParaRPr>
          </a:p>
          <a:p>
            <a:pPr algn="ctr">
              <a:defRPr/>
            </a:pPr>
            <a:r>
              <a:rPr lang="en-US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sz="28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                               </a:t>
            </a:r>
            <a:endParaRPr lang="en-US" sz="240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04800"/>
            <a:ext cx="8534400" cy="914400"/>
          </a:xfrm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GB" sz="3600" b="1" dirty="0" smtClean="0"/>
              <a:t>Literature Review - Theoretical</a:t>
            </a:r>
            <a:endParaRPr lang="en-US" sz="3600" b="1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8892" y="998136"/>
            <a:ext cx="8014855" cy="4717473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endParaRPr lang="en-US" sz="32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Computational methods</a:t>
            </a:r>
          </a:p>
          <a:p>
            <a:pPr marL="457200" indent="-457200" algn="l">
              <a:lnSpc>
                <a:spcPct val="80000"/>
              </a:lnSpc>
              <a:buFontTx/>
              <a:buChar char="-"/>
            </a:pPr>
            <a:r>
              <a:rPr lang="en-US" sz="3200" dirty="0" smtClean="0"/>
              <a:t>Gibbs Sampling</a:t>
            </a:r>
            <a:r>
              <a:rPr lang="en-US" dirty="0"/>
              <a:t> </a:t>
            </a:r>
            <a:r>
              <a:rPr lang="en-US" sz="3200" dirty="0"/>
              <a:t>(Griffiths &amp; </a:t>
            </a:r>
            <a:r>
              <a:rPr lang="en-US" sz="3200" dirty="0" err="1"/>
              <a:t>Steyvers</a:t>
            </a:r>
            <a:r>
              <a:rPr lang="en-US" sz="3200" dirty="0"/>
              <a:t>, 2004) </a:t>
            </a:r>
            <a:endParaRPr lang="en-US" sz="3200" dirty="0"/>
          </a:p>
          <a:p>
            <a:pPr marL="457200" indent="-457200" algn="l">
              <a:lnSpc>
                <a:spcPct val="80000"/>
              </a:lnSpc>
              <a:buFontTx/>
              <a:buChar char="-"/>
            </a:pPr>
            <a:r>
              <a:rPr lang="en-US" sz="3200" dirty="0" smtClean="0"/>
              <a:t>Variationa</a:t>
            </a:r>
            <a:r>
              <a:rPr lang="en-US" sz="3200" dirty="0" smtClean="0"/>
              <a:t>l </a:t>
            </a:r>
            <a:r>
              <a:rPr lang="en-US" sz="3200" dirty="0"/>
              <a:t>Inference</a:t>
            </a:r>
            <a:r>
              <a:rPr lang="en-US" sz="3200" dirty="0"/>
              <a:t> (</a:t>
            </a:r>
            <a:r>
              <a:rPr lang="en-US" sz="3200" dirty="0" err="1"/>
              <a:t>Blei</a:t>
            </a:r>
            <a:r>
              <a:rPr lang="en-US" sz="3200" dirty="0"/>
              <a:t> et al., 2003)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04800"/>
            <a:ext cx="8534400" cy="914400"/>
          </a:xfrm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GB" sz="3600" b="1" dirty="0" smtClean="0"/>
              <a:t>Literature Review - Empirical</a:t>
            </a:r>
            <a:endParaRPr lang="en-US" sz="3600" b="1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8892" y="998136"/>
            <a:ext cx="8014855" cy="4717473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US" sz="3200" dirty="0"/>
              <a:t> </a:t>
            </a:r>
            <a:r>
              <a:rPr lang="en-US" sz="3200" dirty="0"/>
              <a:t>D. </a:t>
            </a:r>
            <a:r>
              <a:rPr lang="en-US" sz="3200" dirty="0" err="1"/>
              <a:t>Blei</a:t>
            </a:r>
            <a:r>
              <a:rPr lang="en-US" sz="3200" dirty="0"/>
              <a:t> &amp; John, </a:t>
            </a:r>
            <a:r>
              <a:rPr lang="en-US" sz="3200" dirty="0" smtClean="0"/>
              <a:t>2007 applied CTM to science </a:t>
            </a:r>
            <a:r>
              <a:rPr lang="en-US" sz="3200" dirty="0" err="1" smtClean="0"/>
              <a:t>aricles</a:t>
            </a:r>
            <a:r>
              <a:rPr lang="en-US" sz="3200" dirty="0" smtClean="0"/>
              <a:t> form JSTOR archive.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3200" dirty="0"/>
              <a:t> </a:t>
            </a:r>
            <a:r>
              <a:rPr lang="en-US" sz="3200" dirty="0"/>
              <a:t>Rosen-</a:t>
            </a:r>
            <a:r>
              <a:rPr lang="en-US" sz="3200" dirty="0" err="1"/>
              <a:t>Zvi</a:t>
            </a:r>
            <a:r>
              <a:rPr lang="en-US" sz="3200" dirty="0"/>
              <a:t> et al., </a:t>
            </a:r>
            <a:r>
              <a:rPr lang="en-US" sz="3200" dirty="0" smtClean="0"/>
              <a:t>2012 applied author topic model to NIPS dataset.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3200" dirty="0"/>
              <a:t>Roberts et al., </a:t>
            </a:r>
            <a:r>
              <a:rPr lang="en-US" sz="3200" dirty="0" smtClean="0"/>
              <a:t>2014 used STM to analyze open-ended surveys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3200" dirty="0" err="1"/>
              <a:t>Sokolova</a:t>
            </a:r>
            <a:r>
              <a:rPr lang="en-US" sz="3200" dirty="0"/>
              <a:t> et al., </a:t>
            </a:r>
            <a:r>
              <a:rPr lang="en-US" sz="3200" dirty="0" smtClean="0"/>
              <a:t>2016 did topic modelling and event identification on Twitter data collected by the Umati project.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719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04800"/>
            <a:ext cx="8534400" cy="914400"/>
          </a:xfrm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GB" sz="3600" b="1" dirty="0" smtClean="0"/>
              <a:t>Research Methodology</a:t>
            </a:r>
            <a:endParaRPr lang="en-US" sz="3600" b="1" dirty="0"/>
          </a:p>
        </p:txBody>
      </p:sp>
      <p:pic>
        <p:nvPicPr>
          <p:cNvPr id="4" name="Picture" descr="Research Design 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330246" y="998137"/>
            <a:ext cx="9306232" cy="32936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13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04800"/>
            <a:ext cx="8534400" cy="914400"/>
          </a:xfrm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GB" sz="3600" b="1" dirty="0" smtClean="0"/>
              <a:t>Research Methodology - </a:t>
            </a:r>
            <a:r>
              <a:rPr lang="en-GB" sz="3600" b="1" dirty="0" err="1" smtClean="0"/>
              <a:t>preprocessing</a:t>
            </a:r>
            <a:endParaRPr lang="en-US" sz="3600" b="1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8892" y="998136"/>
            <a:ext cx="8014855" cy="471747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Stopword removal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Stemming and lemmatization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Tokenization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Converting to lowercase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714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04800"/>
            <a:ext cx="8534400" cy="914400"/>
          </a:xfrm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GB" sz="3600" b="1" dirty="0" smtClean="0"/>
              <a:t>Research Methodology - Analysis</a:t>
            </a:r>
            <a:endParaRPr lang="en-US" sz="3600" b="1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8892" y="998136"/>
            <a:ext cx="8014855" cy="471747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Choosing parameters</a:t>
            </a:r>
            <a:endParaRPr lang="en-US" sz="3200" b="1" dirty="0"/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Data Analysis 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Model Evaluation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2252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stm R 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101173" y="214010"/>
            <a:ext cx="7976681" cy="56420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743200" y="6070059"/>
            <a:ext cx="715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Functions within the </a:t>
            </a:r>
            <a:r>
              <a:rPr lang="en-US" sz="2000" b="1" dirty="0" err="1"/>
              <a:t>stm</a:t>
            </a:r>
            <a:r>
              <a:rPr lang="en-US" sz="2000" b="1" dirty="0"/>
              <a:t> package form Roberts et al. (2015)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915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04800"/>
            <a:ext cx="8534400" cy="914400"/>
          </a:xfrm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GB" sz="3600" b="1" dirty="0" smtClean="0"/>
              <a:t>Research Schedule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12" y="1185861"/>
            <a:ext cx="8237743" cy="50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04800"/>
            <a:ext cx="8534400" cy="914400"/>
          </a:xfrm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sz="3600" b="1" dirty="0" smtClean="0"/>
              <a:t>Budget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951" y="1219200"/>
            <a:ext cx="7502796" cy="4496409"/>
          </a:xfrm>
          <a:prstGeom prst="rect">
            <a:avLst/>
          </a:prstGeom>
        </p:spPr>
      </p:pic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8892" y="998136"/>
            <a:ext cx="8014855" cy="4717473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084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04800"/>
            <a:ext cx="8534400" cy="914400"/>
          </a:xfrm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GB" sz="3600" b="1" dirty="0" smtClean="0"/>
              <a:t>References</a:t>
            </a:r>
            <a:endParaRPr lang="en-US" sz="3600" b="1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8890" y="998136"/>
            <a:ext cx="8234858" cy="52846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Manna, S., &amp; </a:t>
            </a:r>
            <a:r>
              <a:rPr lang="en-US" dirty="0" err="1"/>
              <a:t>Phongpanangam</a:t>
            </a:r>
            <a:r>
              <a:rPr lang="en-US" dirty="0"/>
              <a:t>, O. (2018). Exploring Topic Models on Short Texts: A Case Study with Crisis Data. 2018 Second IEEE International Conference on Robotic Computing (IRC), 377-382.</a:t>
            </a:r>
          </a:p>
          <a:p>
            <a:r>
              <a:rPr lang="en-US" u="sng" dirty="0" err="1"/>
              <a:t>Benhardus</a:t>
            </a:r>
            <a:r>
              <a:rPr lang="en-US" u="sng" dirty="0"/>
              <a:t>, J., &amp; </a:t>
            </a:r>
            <a:r>
              <a:rPr lang="en-US" u="sng" dirty="0" err="1"/>
              <a:t>Kalita</a:t>
            </a:r>
            <a:r>
              <a:rPr lang="en-US" u="sng" dirty="0"/>
              <a:t>, J. (2013). Streaming trend detection in Twitter. </a:t>
            </a:r>
            <a:r>
              <a:rPr lang="en-US" i="1" u="sng" dirty="0"/>
              <a:t>International Journal of Web Based Communities</a:t>
            </a:r>
            <a:r>
              <a:rPr lang="en-US" u="sng" dirty="0"/>
              <a:t>, </a:t>
            </a:r>
            <a:r>
              <a:rPr lang="en-US" i="1" u="sng" dirty="0"/>
              <a:t>9</a:t>
            </a:r>
            <a:r>
              <a:rPr lang="en-US" u="sng" dirty="0"/>
              <a:t>(1), 122. </a:t>
            </a:r>
            <a:r>
              <a:rPr lang="en-US" u="sng" dirty="0">
                <a:hlinkClick r:id="rId2"/>
              </a:rPr>
              <a:t>https://doi.org/10.1504/IJWBC.2013.051298</a:t>
            </a:r>
            <a:endParaRPr lang="en-US" dirty="0"/>
          </a:p>
          <a:p>
            <a:r>
              <a:rPr lang="en-US" u="sng" dirty="0"/>
              <a:t>Bhattacharya, P., </a:t>
            </a:r>
            <a:r>
              <a:rPr lang="en-US" u="sng" dirty="0" err="1"/>
              <a:t>Ganguly</a:t>
            </a:r>
            <a:r>
              <a:rPr lang="en-US" u="sng" dirty="0"/>
              <a:t>, N., Ghosh, S., Zafar, M. B., &amp; </a:t>
            </a:r>
            <a:r>
              <a:rPr lang="en-US" u="sng" dirty="0" err="1"/>
              <a:t>Gummadi</a:t>
            </a:r>
            <a:r>
              <a:rPr lang="en-US" u="sng" dirty="0"/>
              <a:t>, K. P. (2014). Inferring user interests in the Twitter social network, 357–360. </a:t>
            </a:r>
            <a:r>
              <a:rPr lang="en-US" u="sng" dirty="0">
                <a:hlinkClick r:id="rId3"/>
              </a:rPr>
              <a:t>https://doi.org/10.1145/2645710.2645765</a:t>
            </a:r>
            <a:endParaRPr lang="en-US" dirty="0"/>
          </a:p>
          <a:p>
            <a:r>
              <a:rPr lang="en-US" u="sng" dirty="0" err="1"/>
              <a:t>Blei</a:t>
            </a:r>
            <a:r>
              <a:rPr lang="en-US" u="sng" dirty="0"/>
              <a:t>, D. M. (2012). Probabilistic Topic Models, 77–84.</a:t>
            </a:r>
            <a:endParaRPr lang="en-US" dirty="0"/>
          </a:p>
          <a:p>
            <a:r>
              <a:rPr lang="en-US" u="sng" dirty="0" err="1"/>
              <a:t>Blei</a:t>
            </a:r>
            <a:r>
              <a:rPr lang="en-US" u="sng" dirty="0"/>
              <a:t>, D. M., Edu, B. B., Ng, A. Y., Edu, A. S., Jordan, M. I., &amp; Edu, J. B. (2003). Latent Dirichlet Allocation. </a:t>
            </a:r>
            <a:r>
              <a:rPr lang="en-US" i="1" u="sng" dirty="0"/>
              <a:t>Journal of Machine Learning Research</a:t>
            </a:r>
            <a:r>
              <a:rPr lang="en-US" u="sng" dirty="0"/>
              <a:t>, </a:t>
            </a:r>
            <a:r>
              <a:rPr lang="en-US" i="1" u="sng" dirty="0"/>
              <a:t>3</a:t>
            </a:r>
            <a:r>
              <a:rPr lang="en-US" u="sng" dirty="0"/>
              <a:t>, 993–1022. </a:t>
            </a:r>
            <a:r>
              <a:rPr lang="en-US" u="sng" dirty="0">
                <a:hlinkClick r:id="rId4"/>
              </a:rPr>
              <a:t>https://doi.org/10.1162/jmlr.2003.3.4-5.993</a:t>
            </a:r>
            <a:endParaRPr lang="en-US" dirty="0"/>
          </a:p>
          <a:p>
            <a:r>
              <a:rPr lang="en-US" u="sng" dirty="0" err="1"/>
              <a:t>Blei</a:t>
            </a:r>
            <a:r>
              <a:rPr lang="en-US" u="sng" dirty="0"/>
              <a:t>, D. M., &amp; Lafferty, J. D. (2006). Dynamic Topic Models.</a:t>
            </a:r>
            <a:endParaRPr lang="en-US" dirty="0"/>
          </a:p>
          <a:p>
            <a:r>
              <a:rPr lang="en-US" u="sng" dirty="0" err="1"/>
              <a:t>Blei</a:t>
            </a:r>
            <a:r>
              <a:rPr lang="en-US" u="sng" dirty="0"/>
              <a:t>, D. M., &amp; Lafferty, J. D. (2009). Topic models.</a:t>
            </a:r>
            <a:endParaRPr lang="en-US" dirty="0"/>
          </a:p>
          <a:p>
            <a:r>
              <a:rPr lang="en-US" u="sng" dirty="0" err="1"/>
              <a:t>Deerwester</a:t>
            </a:r>
            <a:r>
              <a:rPr lang="en-US" u="sng" dirty="0"/>
              <a:t>, S., Furnas, G. W., </a:t>
            </a:r>
            <a:r>
              <a:rPr lang="en-US" u="sng" dirty="0" err="1"/>
              <a:t>Landauer</a:t>
            </a:r>
            <a:r>
              <a:rPr lang="en-US" u="sng" dirty="0"/>
              <a:t>, T. K., &amp; </a:t>
            </a:r>
            <a:r>
              <a:rPr lang="en-US" u="sng" dirty="0" err="1"/>
              <a:t>Harshman</a:t>
            </a:r>
            <a:r>
              <a:rPr lang="en-US" u="sng" dirty="0"/>
              <a:t>, R. (1990). Indexing by Latent Semantic Analysis.</a:t>
            </a:r>
            <a:endParaRPr lang="en-US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092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0723"/>
            <a:ext cx="10018713" cy="5540477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Eisenstein, J. (2013). What to do about bad language on the internet. </a:t>
            </a:r>
            <a:r>
              <a:rPr lang="en-US" i="1" u="sng" dirty="0"/>
              <a:t>NAACL HLT 2013 - 2013 Conference of the North American Chapter of the Association for Computational Linguistics: Human Language Technologies, Proceedings of the Main Conference</a:t>
            </a:r>
            <a:r>
              <a:rPr lang="en-US" u="sng" dirty="0"/>
              <a:t>, (June), 359–369. </a:t>
            </a:r>
            <a:r>
              <a:rPr lang="en-US" u="sng" dirty="0">
                <a:hlinkClick r:id="rId2"/>
              </a:rPr>
              <a:t>https://doi.org/10.1016/j.febslet.2009.03.055</a:t>
            </a:r>
            <a:endParaRPr lang="en-US" dirty="0"/>
          </a:p>
          <a:p>
            <a:r>
              <a:rPr lang="en-US" u="sng" dirty="0"/>
              <a:t>Griffiths, T. L., &amp; </a:t>
            </a:r>
            <a:r>
              <a:rPr lang="en-US" u="sng" dirty="0" err="1"/>
              <a:t>Steyvers</a:t>
            </a:r>
            <a:r>
              <a:rPr lang="en-US" u="sng" dirty="0"/>
              <a:t>, M. (2004). Finding scientific topics.</a:t>
            </a:r>
            <a:endParaRPr lang="en-US" dirty="0"/>
          </a:p>
          <a:p>
            <a:r>
              <a:rPr lang="en-US" u="sng" dirty="0"/>
              <a:t>Hofmann, T. (2001). Unsupervised Learning by Probabilistic Latent Semantic Analysis, 177–196.</a:t>
            </a:r>
            <a:endParaRPr lang="en-US" dirty="0"/>
          </a:p>
          <a:p>
            <a:r>
              <a:rPr lang="en-US" u="sng" dirty="0"/>
              <a:t>Jacobi, C., Van </a:t>
            </a:r>
            <a:r>
              <a:rPr lang="en-US" u="sng" dirty="0" err="1"/>
              <a:t>Atteveldt</a:t>
            </a:r>
            <a:r>
              <a:rPr lang="en-US" u="sng" dirty="0"/>
              <a:t>, W., &amp; </a:t>
            </a:r>
            <a:r>
              <a:rPr lang="en-US" u="sng" dirty="0" err="1"/>
              <a:t>Welbers</a:t>
            </a:r>
            <a:r>
              <a:rPr lang="en-US" u="sng" dirty="0"/>
              <a:t>, K. (2016). Quantitative analysis of large amounts of journalistic texts using topic modelling. </a:t>
            </a:r>
            <a:r>
              <a:rPr lang="en-US" i="1" u="sng" dirty="0"/>
              <a:t>Digital Journalism</a:t>
            </a:r>
            <a:r>
              <a:rPr lang="en-US" u="sng" dirty="0"/>
              <a:t>, </a:t>
            </a:r>
            <a:r>
              <a:rPr lang="en-US" i="1" u="sng" dirty="0"/>
              <a:t>4</a:t>
            </a:r>
            <a:r>
              <a:rPr lang="en-US" u="sng" dirty="0"/>
              <a:t>(1), 89–106. </a:t>
            </a:r>
            <a:r>
              <a:rPr lang="en-US" u="sng" dirty="0">
                <a:hlinkClick r:id="rId3"/>
              </a:rPr>
              <a:t>https://doi.org/10.1080/21670811.2015.1093271</a:t>
            </a:r>
            <a:endParaRPr lang="en-US" dirty="0"/>
          </a:p>
          <a:p>
            <a:r>
              <a:rPr lang="en-US" u="sng" dirty="0" err="1"/>
              <a:t>Landauer</a:t>
            </a:r>
            <a:r>
              <a:rPr lang="en-US" u="sng" dirty="0"/>
              <a:t>, T. K., &amp; </a:t>
            </a:r>
            <a:r>
              <a:rPr lang="en-US" u="sng" dirty="0" err="1"/>
              <a:t>Dutnais</a:t>
            </a:r>
            <a:r>
              <a:rPr lang="en-US" u="sng" dirty="0"/>
              <a:t>, S. T. (1997). A Solution to Plato ’ s Problem : The Latent Semantic Analysis Theory of Acquisition , Induction , and Representation of Knowledge, </a:t>
            </a:r>
            <a:r>
              <a:rPr lang="en-US" i="1" u="sng" dirty="0"/>
              <a:t>1</a:t>
            </a:r>
            <a:r>
              <a:rPr lang="en-US" u="sng" dirty="0"/>
              <a:t>(2), 211–240.</a:t>
            </a:r>
            <a:endParaRPr lang="en-US" dirty="0"/>
          </a:p>
          <a:p>
            <a:r>
              <a:rPr lang="en-US" u="sng" dirty="0" err="1"/>
              <a:t>Lda</a:t>
            </a:r>
            <a:r>
              <a:rPr lang="en-US" u="sng" dirty="0"/>
              <a:t>, T., &amp; </a:t>
            </a:r>
            <a:r>
              <a:rPr lang="en-US" u="sng" dirty="0" err="1"/>
              <a:t>Ctm</a:t>
            </a:r>
            <a:r>
              <a:rPr lang="en-US" u="sng" dirty="0"/>
              <a:t>, T. (2007). A correlated topic model of, </a:t>
            </a:r>
            <a:r>
              <a:rPr lang="en-US" i="1" u="sng" dirty="0"/>
              <a:t>1</a:t>
            </a:r>
            <a:r>
              <a:rPr lang="en-US" u="sng" dirty="0"/>
              <a:t>(1), 17–35. </a:t>
            </a:r>
            <a:r>
              <a:rPr lang="en-US" u="sng" dirty="0">
                <a:hlinkClick r:id="rId4"/>
              </a:rPr>
              <a:t>https://doi.org/10.1214/07-AOAS114</a:t>
            </a:r>
            <a:endParaRPr lang="en-US" dirty="0"/>
          </a:p>
          <a:p>
            <a:r>
              <a:rPr lang="en-US" u="sng" dirty="0"/>
              <a:t>Lucas, C., Nielsen, R. A., Roberts, M. E., Stewart, B. M., </a:t>
            </a:r>
            <a:r>
              <a:rPr lang="en-US" u="sng" dirty="0" err="1"/>
              <a:t>Storer</a:t>
            </a:r>
            <a:r>
              <a:rPr lang="en-US" u="sng" dirty="0"/>
              <a:t>, A., &amp; </a:t>
            </a:r>
            <a:r>
              <a:rPr lang="en-US" u="sng" dirty="0" err="1"/>
              <a:t>Tingley</a:t>
            </a:r>
            <a:r>
              <a:rPr lang="en-US" u="sng" dirty="0"/>
              <a:t>, D. (2015). Computer-assisted text analysis for comparative politics. </a:t>
            </a:r>
            <a:r>
              <a:rPr lang="en-US" i="1" u="sng" dirty="0"/>
              <a:t>Political Analysis</a:t>
            </a:r>
            <a:r>
              <a:rPr lang="en-US" u="sng" dirty="0"/>
              <a:t>, </a:t>
            </a:r>
            <a:r>
              <a:rPr lang="en-US" i="1" u="sng" dirty="0"/>
              <a:t>23</a:t>
            </a:r>
            <a:r>
              <a:rPr lang="en-US" u="sng" dirty="0"/>
              <a:t>(2), 254–277. </a:t>
            </a:r>
            <a:r>
              <a:rPr lang="en-US" u="sng" dirty="0">
                <a:hlinkClick r:id="rId5"/>
              </a:rPr>
              <a:t>https://doi.org/10.1093/pan/mpu019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04800"/>
            <a:ext cx="8534400" cy="914400"/>
          </a:xfrm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GB" sz="3600" b="1" dirty="0" smtClean="0"/>
              <a:t>Background of the Study</a:t>
            </a:r>
            <a:endParaRPr lang="en-US" sz="3600" b="1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4363" y="1381594"/>
            <a:ext cx="8014855" cy="4717473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Huge increase in the amount of textual data generated</a:t>
            </a:r>
          </a:p>
          <a:p>
            <a:pPr algn="l">
              <a:buFontTx/>
              <a:buChar char="•"/>
            </a:pPr>
            <a:r>
              <a:rPr lang="en-GB" sz="3200" dirty="0" smtClean="0"/>
              <a:t> 6000 Tweets posted every second on average translating to 500M Tweets daily.</a:t>
            </a:r>
          </a:p>
          <a:p>
            <a:pPr algn="l">
              <a:buFontTx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Twitter offers many opportunities for research in NLP and machine learning.</a:t>
            </a:r>
          </a:p>
          <a:p>
            <a:pPr algn="l">
              <a:buFontTx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Topic models can help summarizing, exploring and indexing this text data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7171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83459"/>
            <a:ext cx="10018713" cy="5407742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/>
              <a:t>Margaret E. Roberts, Brandon M. Stewart, D. T. (2017). </a:t>
            </a:r>
            <a:r>
              <a:rPr lang="en-US" u="sng" dirty="0" err="1"/>
              <a:t>stm</a:t>
            </a:r>
            <a:r>
              <a:rPr lang="en-US" u="sng" dirty="0"/>
              <a:t>: R Package for Structural Topic Models, </a:t>
            </a:r>
            <a:r>
              <a:rPr lang="en-US" i="1" u="sng" dirty="0"/>
              <a:t>VV</a:t>
            </a:r>
            <a:r>
              <a:rPr lang="en-US" u="sng" dirty="0"/>
              <a:t>(Ii). </a:t>
            </a:r>
            <a:r>
              <a:rPr lang="en-US" u="sng" dirty="0">
                <a:hlinkClick r:id="rId2"/>
              </a:rPr>
              <a:t>https://doi.org/10.18637/jss.v000.i00</a:t>
            </a:r>
            <a:endParaRPr lang="en-US" dirty="0"/>
          </a:p>
          <a:p>
            <a:r>
              <a:rPr lang="en-US" u="sng" dirty="0"/>
              <a:t>Reich, J., </a:t>
            </a:r>
            <a:r>
              <a:rPr lang="en-US" u="sng" dirty="0" err="1"/>
              <a:t>Tingley</a:t>
            </a:r>
            <a:r>
              <a:rPr lang="en-US" u="sng" dirty="0"/>
              <a:t>, D., Luis, J. L., Roberts, M. E., &amp; Stewart, B. M. (2015). Computer-Assisted Reading and Discovery for Student-Generated Text in Massive Open Online Courses 1 OVERVIEW, </a:t>
            </a:r>
            <a:r>
              <a:rPr lang="en-US" i="1" u="sng" dirty="0"/>
              <a:t>2</a:t>
            </a:r>
            <a:r>
              <a:rPr lang="en-US" u="sng" dirty="0"/>
              <a:t>, 156–184.</a:t>
            </a:r>
            <a:endParaRPr lang="en-US" dirty="0"/>
          </a:p>
          <a:p>
            <a:r>
              <a:rPr lang="en-US" u="sng" dirty="0"/>
              <a:t>Roberts, M. E., Stewart, B. M., </a:t>
            </a:r>
            <a:r>
              <a:rPr lang="en-US" u="sng" dirty="0" err="1"/>
              <a:t>Tingley</a:t>
            </a:r>
            <a:r>
              <a:rPr lang="en-US" u="sng" dirty="0"/>
              <a:t>, D., Lucas, C., </a:t>
            </a:r>
            <a:r>
              <a:rPr lang="en-US" u="sng" dirty="0" err="1"/>
              <a:t>Leder</a:t>
            </a:r>
            <a:r>
              <a:rPr lang="en-US" u="sng" dirty="0"/>
              <a:t>-Luis, J., </a:t>
            </a:r>
            <a:r>
              <a:rPr lang="en-US" u="sng" dirty="0" err="1"/>
              <a:t>Gadarian</a:t>
            </a:r>
            <a:r>
              <a:rPr lang="en-US" u="sng" dirty="0"/>
              <a:t>, S. K., … Rand, D. G. (2014). Structural topic models for open-ended survey responses. </a:t>
            </a:r>
            <a:r>
              <a:rPr lang="en-US" i="1" u="sng" dirty="0"/>
              <a:t>American Journal of Political Science</a:t>
            </a:r>
            <a:r>
              <a:rPr lang="en-US" u="sng" dirty="0"/>
              <a:t>, </a:t>
            </a:r>
            <a:r>
              <a:rPr lang="en-US" i="1" u="sng" dirty="0"/>
              <a:t>58</a:t>
            </a:r>
            <a:r>
              <a:rPr lang="en-US" u="sng" dirty="0"/>
              <a:t>(4), 1064–1082. </a:t>
            </a:r>
            <a:r>
              <a:rPr lang="en-US" u="sng" dirty="0">
                <a:hlinkClick r:id="rId3"/>
              </a:rPr>
              <a:t>https://doi.org/10.1111/ajps.12103</a:t>
            </a:r>
            <a:endParaRPr lang="en-US" dirty="0"/>
          </a:p>
          <a:p>
            <a:r>
              <a:rPr lang="en-US" u="sng" dirty="0"/>
              <a:t>Rosen-</a:t>
            </a:r>
            <a:r>
              <a:rPr lang="en-US" u="sng" dirty="0" err="1"/>
              <a:t>Zvi</a:t>
            </a:r>
            <a:r>
              <a:rPr lang="en-US" u="sng" dirty="0"/>
              <a:t>, M., Griffiths, T., </a:t>
            </a:r>
            <a:r>
              <a:rPr lang="en-US" u="sng" dirty="0" err="1"/>
              <a:t>Steyvers</a:t>
            </a:r>
            <a:r>
              <a:rPr lang="en-US" u="sng" dirty="0"/>
              <a:t>, M., &amp; Smyth, P. (2012). The Author-Topic Model for Authors and Documents, (January). Retrieved from </a:t>
            </a:r>
            <a:r>
              <a:rPr lang="en-US" u="sng" dirty="0">
                <a:hlinkClick r:id="rId4"/>
              </a:rPr>
              <a:t>http://arxiv.org/abs/1207.4169</a:t>
            </a:r>
            <a:endParaRPr lang="en-US" dirty="0"/>
          </a:p>
          <a:p>
            <a:r>
              <a:rPr lang="en-US" u="sng" dirty="0" err="1"/>
              <a:t>Sokolova</a:t>
            </a:r>
            <a:r>
              <a:rPr lang="en-US" u="sng" dirty="0"/>
              <a:t>, M., Huang, K., </a:t>
            </a:r>
            <a:r>
              <a:rPr lang="en-US" u="sng" dirty="0" err="1"/>
              <a:t>Matwin</a:t>
            </a:r>
            <a:r>
              <a:rPr lang="en-US" u="sng" dirty="0"/>
              <a:t>, S., </a:t>
            </a:r>
            <a:r>
              <a:rPr lang="en-US" u="sng" dirty="0" err="1"/>
              <a:t>Ramisch</a:t>
            </a:r>
            <a:r>
              <a:rPr lang="en-US" u="sng" dirty="0"/>
              <a:t>, J., </a:t>
            </a:r>
            <a:r>
              <a:rPr lang="en-US" u="sng" dirty="0" err="1"/>
              <a:t>Sazonova</a:t>
            </a:r>
            <a:r>
              <a:rPr lang="en-US" u="sng" dirty="0"/>
              <a:t>, V., Black, R., </a:t>
            </a:r>
            <a:r>
              <a:rPr lang="en-US" u="sng" dirty="0" err="1"/>
              <a:t>Sambuli</a:t>
            </a:r>
            <a:r>
              <a:rPr lang="en-US" u="sng" dirty="0"/>
              <a:t>, N. (2016). Topic Modelling and Event Identification from Twitter Textual Data. </a:t>
            </a:r>
            <a:r>
              <a:rPr lang="en-US" i="1" u="sng" dirty="0" err="1"/>
              <a:t>arXiv</a:t>
            </a:r>
            <a:r>
              <a:rPr lang="en-US" i="1" u="sng" dirty="0"/>
              <a:t> Preprint arXiv:1608.02519</a:t>
            </a:r>
            <a:r>
              <a:rPr lang="en-US" u="sng" dirty="0"/>
              <a:t>, 17. Retrieved from </a:t>
            </a:r>
            <a:r>
              <a:rPr lang="en-US" u="sng" dirty="0">
                <a:hlinkClick r:id="rId5"/>
              </a:rPr>
              <a:t>http://arxiv.org/abs/1608.02519</a:t>
            </a:r>
            <a:endParaRPr lang="en-US" dirty="0"/>
          </a:p>
          <a:p>
            <a:r>
              <a:rPr lang="en-US" dirty="0" err="1"/>
              <a:t>Wesslen</a:t>
            </a:r>
            <a:r>
              <a:rPr lang="en-US" dirty="0"/>
              <a:t>, R. (2018). Computer-Assisted Text Analysis for Social Science: Topic Models and Beyond. Retrieved from </a:t>
            </a:r>
            <a:r>
              <a:rPr lang="en-US" u="sng" dirty="0">
                <a:hlinkClick r:id="rId6"/>
              </a:rPr>
              <a:t>http://arxiv.org/abs/1803.11045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04800"/>
            <a:ext cx="8534400" cy="914400"/>
          </a:xfrm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GB" sz="3600" b="1" dirty="0" smtClean="0"/>
              <a:t>Problem Statement</a:t>
            </a:r>
            <a:endParaRPr lang="en-US" sz="3600" b="1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8892" y="998136"/>
            <a:ext cx="8014855" cy="4717473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Microblogging messages are restricted in length e.g., between 140-280 characters for Twitter.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sz="3200" dirty="0" smtClean="0"/>
              <a:t> Obscure Language and grammar use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sz="3200" dirty="0" smtClean="0"/>
              <a:t> Short messages with little grammatical structure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Locale-specific references</a:t>
            </a:r>
          </a:p>
          <a:p>
            <a:pPr algn="l">
              <a:lnSpc>
                <a:spcPct val="80000"/>
              </a:lnSpc>
              <a:buFontTx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25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04800"/>
            <a:ext cx="8534400" cy="914400"/>
          </a:xfrm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GB" sz="3600" b="1" dirty="0" smtClean="0"/>
              <a:t>Problem Statement </a:t>
            </a:r>
            <a:endParaRPr lang="en-US" sz="3600" b="1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8892" y="998136"/>
            <a:ext cx="8014855" cy="471747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Bag of words.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GB" sz="3200" dirty="0" smtClean="0"/>
              <a:t> Latent Variables.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Representation in numeric vectors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Adaptability due to unsupervised nature</a:t>
            </a:r>
          </a:p>
        </p:txBody>
      </p:sp>
    </p:spTree>
    <p:extLst>
      <p:ext uri="{BB962C8B-B14F-4D97-AF65-F5344CB8AC3E}">
        <p14:creationId xmlns:p14="http://schemas.microsoft.com/office/powerpoint/2010/main" val="2525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04800"/>
            <a:ext cx="8534400" cy="914400"/>
          </a:xfrm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GB" sz="3600" b="1" dirty="0" smtClean="0"/>
              <a:t>Main Objective</a:t>
            </a:r>
            <a:endParaRPr lang="en-US" sz="3600" b="1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1912" y="1942033"/>
            <a:ext cx="8014855" cy="2792199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GB" sz="4000" dirty="0"/>
              <a:t> </a:t>
            </a:r>
            <a:r>
              <a:rPr lang="en-GB" sz="4000" dirty="0" smtClean="0"/>
              <a:t>Implement a Topic Model (TM) for Twitter trending topics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21163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04800"/>
            <a:ext cx="8534400" cy="914400"/>
          </a:xfrm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GB" sz="3600" b="1" dirty="0" smtClean="0"/>
              <a:t>Specific Objectives</a:t>
            </a:r>
            <a:endParaRPr lang="en-US" sz="3600" b="1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8892" y="998136"/>
            <a:ext cx="8014855" cy="4717473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Investigate how TM can be applied to Twitter Trending Topics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Establish the appropriate text </a:t>
            </a:r>
            <a:r>
              <a:rPr lang="en-GB" sz="3200" dirty="0" err="1" smtClean="0"/>
              <a:t>preprocessing</a:t>
            </a:r>
            <a:r>
              <a:rPr lang="en-GB" sz="3200" dirty="0" smtClean="0"/>
              <a:t> and TM algorithms to apply to Tweets.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Design and develop a TM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Test and Validate the TM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7088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04800"/>
            <a:ext cx="8534400" cy="914400"/>
          </a:xfrm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GB" sz="3600" b="1" dirty="0" smtClean="0"/>
              <a:t>Motivation of Study</a:t>
            </a:r>
            <a:endParaRPr lang="en-US" sz="3600" b="1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23640" y="1411091"/>
            <a:ext cx="8014855" cy="4717473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Twitter is an important communication tool for diverse users across the globe.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sz="3200" dirty="0" smtClean="0"/>
              <a:t> Social media can be used to infer user’s interest, model complex social relationships and identify developing news stories and topics 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3140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04800"/>
            <a:ext cx="8534400" cy="914400"/>
          </a:xfrm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GB" sz="3600" b="1" dirty="0" err="1" smtClean="0"/>
              <a:t>Siginificance</a:t>
            </a:r>
            <a:r>
              <a:rPr lang="en-GB" sz="3600" b="1" dirty="0" smtClean="0"/>
              <a:t> of the Study</a:t>
            </a:r>
            <a:endParaRPr lang="en-US" sz="3600" b="1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8892" y="998136"/>
            <a:ext cx="8014855" cy="471747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sz="3200" b="1" dirty="0"/>
              <a:t> </a:t>
            </a:r>
            <a:r>
              <a:rPr lang="en-US" sz="3200" b="1" dirty="0" smtClean="0"/>
              <a:t>Social scientists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sz="3200" b="1" dirty="0"/>
              <a:t> </a:t>
            </a:r>
            <a:r>
              <a:rPr lang="en-US" sz="3200" b="1" dirty="0" smtClean="0"/>
              <a:t>Companies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sz="3200" b="1" dirty="0"/>
              <a:t> </a:t>
            </a:r>
            <a:r>
              <a:rPr lang="en-US" sz="3200" b="1" dirty="0" smtClean="0"/>
              <a:t>Government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sz="3200" b="1" dirty="0"/>
              <a:t> </a:t>
            </a:r>
            <a:r>
              <a:rPr lang="en-US" sz="3200" b="1" dirty="0" smtClean="0"/>
              <a:t>Other researchers</a:t>
            </a:r>
            <a:endParaRPr lang="en-GB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5179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04800"/>
            <a:ext cx="8534400" cy="914400"/>
          </a:xfrm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GB" sz="3600" b="1" dirty="0" smtClean="0"/>
              <a:t>Literature Review - Theoretical</a:t>
            </a:r>
            <a:endParaRPr lang="en-US" sz="3600" b="1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8892" y="998136"/>
            <a:ext cx="8014855" cy="4717473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Latent Dirichlet Allocation</a:t>
            </a:r>
            <a:r>
              <a:rPr lang="en-US" sz="3200" dirty="0"/>
              <a:t>(</a:t>
            </a:r>
            <a:r>
              <a:rPr lang="en-US" sz="3200" dirty="0" err="1"/>
              <a:t>Blei</a:t>
            </a:r>
            <a:r>
              <a:rPr lang="en-US" sz="3200" dirty="0"/>
              <a:t> et al., 2003</a:t>
            </a:r>
            <a:r>
              <a:rPr lang="en-US" sz="3200" dirty="0" smtClean="0"/>
              <a:t>)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3200" dirty="0"/>
              <a:t>Dynamic Topic Model(</a:t>
            </a:r>
            <a:r>
              <a:rPr lang="en-US" sz="3200" dirty="0" err="1"/>
              <a:t>Blei</a:t>
            </a:r>
            <a:r>
              <a:rPr lang="en-US" sz="3200" dirty="0"/>
              <a:t> &amp; Lafferty, 2006)</a:t>
            </a:r>
            <a:r>
              <a:rPr lang="en-US" sz="3200" dirty="0" smtClean="0"/>
              <a:t> </a:t>
            </a:r>
            <a:endParaRPr lang="en-US" sz="3200" dirty="0"/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Correlated Topic Mode</a:t>
            </a:r>
            <a:r>
              <a:rPr lang="en-US" sz="3200" dirty="0"/>
              <a:t>l</a:t>
            </a:r>
            <a:r>
              <a:rPr lang="en-US" sz="3200" dirty="0"/>
              <a:t>(</a:t>
            </a:r>
            <a:r>
              <a:rPr lang="en-US" sz="3200" dirty="0" err="1"/>
              <a:t>Blei</a:t>
            </a:r>
            <a:r>
              <a:rPr lang="en-US" sz="3200" dirty="0"/>
              <a:t> &amp; Lafferty, 2009</a:t>
            </a:r>
            <a:r>
              <a:rPr lang="en-US" sz="3200" dirty="0" smtClean="0"/>
              <a:t>.)</a:t>
            </a:r>
            <a:endParaRPr lang="en-US" sz="3200" dirty="0"/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Author Topic </a:t>
            </a:r>
            <a:r>
              <a:rPr lang="en-US" sz="3200" dirty="0"/>
              <a:t>Model</a:t>
            </a:r>
            <a:r>
              <a:rPr lang="en-US" sz="3200" dirty="0"/>
              <a:t>(Rosen-</a:t>
            </a:r>
            <a:r>
              <a:rPr lang="en-US" sz="3200" dirty="0" err="1"/>
              <a:t>Zvi</a:t>
            </a:r>
            <a:r>
              <a:rPr lang="en-US" sz="3200" dirty="0"/>
              <a:t>, Griffiths, </a:t>
            </a:r>
            <a:r>
              <a:rPr lang="en-US" sz="3200" dirty="0" err="1"/>
              <a:t>Steyvers</a:t>
            </a:r>
            <a:r>
              <a:rPr lang="en-US" sz="3200" dirty="0"/>
              <a:t>, &amp; Smyth, 2012) </a:t>
            </a:r>
            <a:endParaRPr lang="en-US" sz="3200" dirty="0"/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Structural Topic </a:t>
            </a:r>
            <a:r>
              <a:rPr lang="en-US" sz="3200" dirty="0"/>
              <a:t>Model</a:t>
            </a:r>
            <a:r>
              <a:rPr lang="en-US" sz="3200" dirty="0"/>
              <a:t>(Margaret E. Roberts, Brandon M. Stewart, 2017)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99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6278</TotalTime>
  <Words>1735</Words>
  <Application>Microsoft Office PowerPoint</Application>
  <PresentationFormat>Widescreen</PresentationFormat>
  <Paragraphs>150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</vt:lpstr>
      <vt:lpstr>Arial Rounded MT Bold</vt:lpstr>
      <vt:lpstr>Calibri</vt:lpstr>
      <vt:lpstr>Corbel</vt:lpstr>
      <vt:lpstr>Parallax</vt:lpstr>
      <vt:lpstr>      </vt:lpstr>
      <vt:lpstr>Background of the Study</vt:lpstr>
      <vt:lpstr>Problem Statement</vt:lpstr>
      <vt:lpstr>Problem Statement </vt:lpstr>
      <vt:lpstr>Main Objective</vt:lpstr>
      <vt:lpstr>Specific Objectives</vt:lpstr>
      <vt:lpstr>Motivation of Study</vt:lpstr>
      <vt:lpstr>Siginificance of the Study</vt:lpstr>
      <vt:lpstr>Literature Review - Theoretical</vt:lpstr>
      <vt:lpstr>Literature Review - Theoretical</vt:lpstr>
      <vt:lpstr>Literature Review - Empirical</vt:lpstr>
      <vt:lpstr>Research Methodology</vt:lpstr>
      <vt:lpstr>Research Methodology - preprocessing</vt:lpstr>
      <vt:lpstr>Research Methodology - Analysis</vt:lpstr>
      <vt:lpstr>PowerPoint Presentation</vt:lpstr>
      <vt:lpstr>Research Schedule</vt:lpstr>
      <vt:lpstr>Budget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MOOCs IBM Research India</dc:title>
  <dc:creator>Prof Williams</dc:creator>
  <cp:lastModifiedBy>Alex Mwangi</cp:lastModifiedBy>
  <cp:revision>287</cp:revision>
  <cp:lastPrinted>2014-05-12T14:08:11Z</cp:lastPrinted>
  <dcterms:created xsi:type="dcterms:W3CDTF">2013-10-07T16:01:07Z</dcterms:created>
  <dcterms:modified xsi:type="dcterms:W3CDTF">2019-03-28T19:16:56Z</dcterms:modified>
</cp:coreProperties>
</file>