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70" r:id="rId8"/>
    <p:sldId id="271" r:id="rId9"/>
    <p:sldId id="266" r:id="rId10"/>
    <p:sldId id="263" r:id="rId11"/>
    <p:sldId id="274" r:id="rId12"/>
    <p:sldId id="275" r:id="rId13"/>
    <p:sldId id="269" r:id="rId14"/>
    <p:sldId id="272" r:id="rId15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E4EFE0-1EAE-4212-8620-20738B9D4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25B3D94-2C81-419D-9631-A11C574AB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F2312FB-D97E-41C4-AFD6-8E8DED69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9C2C3F9-8508-4371-AA6B-D7B3DC93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3499219-A94F-4F2B-A9DD-35E9A6B0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51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E821B-3284-4E7A-B8A8-0070901D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6F3E9B3-D322-4F50-8AE3-FF679418B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C58A48-06A5-4EEB-A7B1-8BB14CD4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85FAAAC-DB3C-4D57-B54E-ECF38A52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6BB0F96-606B-4BAB-8A5A-ED9A7975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6067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0FF3733F-D071-43C5-970E-BE7BC620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E8AF2F33-D3A7-44D3-B6DD-D4CA08D1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11441430-1CA0-4FED-BFF6-3985CF8B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B0D9865-0D38-403A-A0D7-977FDBC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42E33BA-17B6-480B-87C6-E6104642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6114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28BE297-1767-4DE9-9E7B-D98C6A3B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5D1EFD-D0E4-46AC-AD7A-E9091C312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3CE45E-EE25-4199-AAEC-77C8150A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B1C1D1A-27DD-4311-90FE-35DC43CE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26E6633-9426-4DB0-A13D-58BFFD77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39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86832C-375D-46DC-AF4B-56A6CF0D1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F994B1E-8796-4A52-9594-78379E61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A0E77F4-3644-489C-88BE-ECC063D2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C4FAC67D-18EF-4AD0-8E30-DE496D6B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287B5218-628E-4970-BB34-249138C2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8129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A9A0BB-B273-4E91-B0C0-9AD48D5A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6E96917-A8B2-45AD-B782-4221C153B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C0A579E8-24CF-4A4A-BF5E-9A4A6EE01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C8053DDD-E48B-4F74-82CC-4178EDEE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D0ABB6D-AA3D-4CDA-80C9-7A50707A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F26774DC-4C77-4DAF-9C0A-21900411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956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F18F4-441E-4982-8A80-F0BAAA7CE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5AE2B2-3ABB-4890-9154-A8D6133F2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D198AA0-6C0E-410F-A159-901899CE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40F5D5D-62F3-401F-990B-B56F7600E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5885CDC7-03B9-4FB4-8C10-66B0DCEFD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7A39AF84-B010-4B6A-BB1F-A05F51EE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BD0ADC9B-D47E-4FAD-9F86-3154F20E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7505826-B14E-4E79-8D73-68890BF1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416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0CC11A-0D68-4BF1-92F0-6FF7434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195BE5DC-506D-486A-8884-29A8811D9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7FF2A0BC-1A2F-47CD-B017-75545A64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0EAD1ED4-316D-4383-A3A6-EC4956C8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257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84676DE6-B77D-4FC0-AD86-D34D90B01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D9B5F1A1-F7E6-49EB-BB05-4340D99F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1C75C9D-25F4-4782-983D-94B5138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64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7E7F70-E997-4400-A229-D200FC7D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80A9D64-BE10-4ABC-9C97-9138A108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F0CB599-684E-4D4F-82AF-E2BB686E2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A98829F-A233-4150-BB93-9F35FE2A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3622900C-50AE-4B81-B49D-24810BF5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0D19C09-0F6E-4771-B4A8-4B4AFB4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1741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9F62FB-F5A2-4B01-8B16-CE93D32F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637D2E77-6F2C-4C8B-9642-3F66F0AAD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437D782-6334-4D73-B42A-DC54534F1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B6744C4-E032-4C41-A5CD-C0A44298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22155BE1-5E80-4285-BA89-2CA924C6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35D3BB2-C8B4-45B6-809A-EA7895F7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8558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678C22EE-72A9-4132-A87F-DF7534BE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290E38E-371F-49B8-BB88-9F7E854AB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C1B646D-8CB2-43E8-96E5-1A322C498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3509-6B82-47F7-9341-53777F2289C9}" type="datetimeFigureOut">
              <a:rPr lang="sk-SK" smtClean="0"/>
              <a:t>21. 6. 2020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3983301-44CE-4B85-9AE0-B68E9AA3F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87C2F59-A192-42DA-8282-07EC0C76C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813F-0184-4DE1-91DE-CA7350BDAC93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668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journal/1538-3881_The_Astronomical_Journ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1FB67C9-7D16-491B-AD00-96986FABC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726" y="1558174"/>
            <a:ext cx="8266545" cy="3164003"/>
          </a:xfrm>
        </p:spPr>
        <p:txBody>
          <a:bodyPr anchor="ctr">
            <a:normAutofit fontScale="90000"/>
          </a:bodyPr>
          <a:lstStyle/>
          <a:p>
            <a:r>
              <a:rPr lang="sk-SK" sz="5600" dirty="0"/>
              <a:t>Vývoj softvéru na plánovanie kozmického odpadu pozorovaného jedným a viacerými senzormi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899F07B-BEAA-4C24-87AB-A70B69E6E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3158836" cy="651910"/>
          </a:xfrm>
        </p:spPr>
        <p:txBody>
          <a:bodyPr anchor="ctr">
            <a:normAutofit fontScale="77500" lnSpcReduction="20000"/>
          </a:bodyPr>
          <a:lstStyle/>
          <a:p>
            <a:pPr algn="l"/>
            <a:r>
              <a:rPr lang="sk-SK" dirty="0"/>
              <a:t>Autor: </a:t>
            </a:r>
            <a:r>
              <a:rPr lang="en-GB" dirty="0"/>
              <a:t>Rastislav </a:t>
            </a:r>
            <a:r>
              <a:rPr lang="en-GB" dirty="0" err="1"/>
              <a:t>Stankovi</a:t>
            </a:r>
            <a:r>
              <a:rPr lang="sk-SK" dirty="0"/>
              <a:t>č</a:t>
            </a:r>
          </a:p>
          <a:p>
            <a:pPr algn="l"/>
            <a:r>
              <a:rPr lang="sk-SK" dirty="0"/>
              <a:t>Školiteľ : Mgr. </a:t>
            </a:r>
            <a:r>
              <a:rPr lang="sk-SK" dirty="0" err="1"/>
              <a:t>Jiří</a:t>
            </a:r>
            <a:r>
              <a:rPr lang="sk-SK" dirty="0"/>
              <a:t> </a:t>
            </a:r>
            <a:r>
              <a:rPr lang="sk-SK" dirty="0" err="1"/>
              <a:t>Šilha</a:t>
            </a:r>
            <a:r>
              <a:rPr lang="sk-SK" dirty="0"/>
              <a:t>, PhD.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lokTextu 3">
            <a:extLst>
              <a:ext uri="{FF2B5EF4-FFF2-40B4-BE49-F238E27FC236}">
                <a16:creationId xmlns:a16="http://schemas.microsoft.com/office/drawing/2014/main" id="{71DFEA3E-1AAB-4699-A30C-DA9BCB44CA66}"/>
              </a:ext>
            </a:extLst>
          </p:cNvPr>
          <p:cNvSpPr txBox="1"/>
          <p:nvPr/>
        </p:nvSpPr>
        <p:spPr>
          <a:xfrm>
            <a:off x="7684655" y="5564662"/>
            <a:ext cx="203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Bratislava, Jún 2020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061F33FE-7B43-475D-AF2C-341CC241451D}"/>
              </a:ext>
            </a:extLst>
          </p:cNvPr>
          <p:cNvSpPr txBox="1"/>
          <p:nvPr/>
        </p:nvSpPr>
        <p:spPr>
          <a:xfrm>
            <a:off x="4151899" y="729797"/>
            <a:ext cx="388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400" cap="all" dirty="0"/>
              <a:t>KATEDRA APLIKOVANEJ INFORMATIKY</a:t>
            </a:r>
          </a:p>
          <a:p>
            <a:pPr algn="ctr"/>
            <a:r>
              <a:rPr lang="sk-SK" sz="1400" dirty="0"/>
              <a:t>Fakulta matematiky, fyziky a informatiky</a:t>
            </a:r>
          </a:p>
          <a:p>
            <a:pPr algn="ctr"/>
            <a:r>
              <a:rPr lang="sk-SK" sz="1400" dirty="0"/>
              <a:t> Univerzita Komenského v Bratislave</a:t>
            </a:r>
            <a:endParaRPr lang="sk-SK" sz="1400" b="1" cap="all" dirty="0"/>
          </a:p>
          <a:p>
            <a:pPr algn="ctr"/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99950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3.3. </a:t>
            </a:r>
            <a:r>
              <a:rPr lang="sk-SK" sz="4800" b="1" dirty="0"/>
              <a:t>Typy pozorovaní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C8692A-9B75-43C5-9C22-1BAAF924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6" y="2395910"/>
            <a:ext cx="5082935" cy="446209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Užívateľ bude mať možnosť zvoliť si v GUI druh pozorovania:</a:t>
            </a:r>
          </a:p>
          <a:p>
            <a:pPr lvl="1"/>
            <a:r>
              <a:rPr lang="sk-SK" sz="1800" dirty="0"/>
              <a:t>Druhy :</a:t>
            </a:r>
            <a:r>
              <a:rPr lang="sk-SK" sz="1800" dirty="0" err="1"/>
              <a:t>Survey</a:t>
            </a:r>
            <a:r>
              <a:rPr lang="sk-SK" sz="1800" dirty="0"/>
              <a:t> |</a:t>
            </a:r>
            <a:r>
              <a:rPr lang="sk-SK" sz="1800" dirty="0" err="1"/>
              <a:t>Follow-Up</a:t>
            </a:r>
            <a:r>
              <a:rPr lang="sk-SK" sz="1800" dirty="0"/>
              <a:t> | </a:t>
            </a:r>
            <a:r>
              <a:rPr lang="en-GB" sz="1800" dirty="0"/>
              <a:t>[</a:t>
            </a:r>
            <a:r>
              <a:rPr lang="sk-SK" sz="1800" dirty="0"/>
              <a:t>2</a:t>
            </a:r>
            <a:r>
              <a:rPr lang="en-GB" sz="1800" dirty="0"/>
              <a:t>]</a:t>
            </a:r>
            <a:endParaRPr lang="sk-SK" sz="1800" dirty="0"/>
          </a:p>
          <a:p>
            <a:r>
              <a:rPr lang="sk-SK" sz="2400" dirty="0"/>
              <a:t>Každý druh bude mať vstupné dáta a prioritu, ktorú užívateľ pozorovaniu zadá, z čoho bude aplikácia počítať hodnotenie pozorovacieho bloku</a:t>
            </a:r>
          </a:p>
          <a:p>
            <a:r>
              <a:rPr lang="sk-SK" sz="2400" dirty="0"/>
              <a:t>Ukážka vstupu pre </a:t>
            </a:r>
            <a:r>
              <a:rPr lang="sk-SK" sz="2400" dirty="0" err="1"/>
              <a:t>Survey</a:t>
            </a:r>
            <a:r>
              <a:rPr lang="sk-SK" sz="2400" dirty="0"/>
              <a:t> </a:t>
            </a:r>
            <a:r>
              <a:rPr lang="en-US" sz="2400" dirty="0"/>
              <a:t>[</a:t>
            </a:r>
            <a:r>
              <a:rPr lang="sk-SK" sz="2400" dirty="0"/>
              <a:t>2</a:t>
            </a:r>
            <a:r>
              <a:rPr lang="en-US" sz="2400" dirty="0"/>
              <a:t>]</a:t>
            </a:r>
            <a:r>
              <a:rPr lang="sk-SK" sz="2400" dirty="0"/>
              <a:t>: </a:t>
            </a:r>
          </a:p>
          <a:p>
            <a:endParaRPr lang="sk-SK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BF78AA9B-95A2-4C21-A26C-E42B8E74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579828"/>
              </p:ext>
            </p:extLst>
          </p:nvPr>
        </p:nvGraphicFramePr>
        <p:xfrm>
          <a:off x="5773251" y="4411215"/>
          <a:ext cx="5471393" cy="178167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647605">
                  <a:extLst>
                    <a:ext uri="{9D8B030D-6E8A-4147-A177-3AD203B41FA5}">
                      <a16:colId xmlns:a16="http://schemas.microsoft.com/office/drawing/2014/main" val="3074840246"/>
                    </a:ext>
                  </a:extLst>
                </a:gridCol>
                <a:gridCol w="2330390">
                  <a:extLst>
                    <a:ext uri="{9D8B030D-6E8A-4147-A177-3AD203B41FA5}">
                      <a16:colId xmlns:a16="http://schemas.microsoft.com/office/drawing/2014/main" val="3195398153"/>
                    </a:ext>
                  </a:extLst>
                </a:gridCol>
                <a:gridCol w="1493398">
                  <a:extLst>
                    <a:ext uri="{9D8B030D-6E8A-4147-A177-3AD203B41FA5}">
                      <a16:colId xmlns:a16="http://schemas.microsoft.com/office/drawing/2014/main" val="1647961756"/>
                    </a:ext>
                  </a:extLst>
                </a:gridCol>
              </a:tblGrid>
              <a:tr h="12413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k-SK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Survey</a:t>
                      </a:r>
                      <a:r>
                        <a:rPr lang="sk-SK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type: ()</a:t>
                      </a:r>
                      <a:endParaRPr lang="sk-SK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3609" marR="175207" marT="116805" marB="1168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Manual</a:t>
                      </a:r>
                      <a:r>
                        <a:rPr lang="sk-SK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or </a:t>
                      </a:r>
                      <a:r>
                        <a:rPr lang="sk-SK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automatic</a:t>
                      </a:r>
                      <a:r>
                        <a:rPr lang="sk-SK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sk-SK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observatory</a:t>
                      </a:r>
                      <a:r>
                        <a:rPr lang="sk-SK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sk-SK" sz="24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assigment</a:t>
                      </a:r>
                      <a:endParaRPr lang="sk-SK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3609" marR="175207" marT="116805" marB="1168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k-SK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k-SK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Priority</a:t>
                      </a:r>
                      <a:endParaRPr lang="sk-SK" sz="2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33609" marR="175207" marT="116805" marB="11680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332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5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sk-SK" sz="4800" b="1" dirty="0"/>
              <a:t>4. Aktuálne dosiahnuté výsledky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jekt pre obsah 4">
            <a:extLst>
              <a:ext uri="{FF2B5EF4-FFF2-40B4-BE49-F238E27FC236}">
                <a16:creationId xmlns:a16="http://schemas.microsoft.com/office/drawing/2014/main" id="{E94E2544-43CA-4795-8EDA-93D20A495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0" r="7742" b="1663"/>
          <a:stretch/>
        </p:blipFill>
        <p:spPr>
          <a:xfrm>
            <a:off x="337019" y="2249563"/>
            <a:ext cx="4733053" cy="4064226"/>
          </a:xfr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50EAB249-5AAD-49C1-999B-225C72FF11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2" b="3534"/>
          <a:stretch/>
        </p:blipFill>
        <p:spPr>
          <a:xfrm>
            <a:off x="5339790" y="2254411"/>
            <a:ext cx="7189228" cy="3197401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257509CF-FB52-406C-8F63-721722947300}"/>
              </a:ext>
            </a:extLst>
          </p:cNvPr>
          <p:cNvSpPr txBox="1"/>
          <p:nvPr/>
        </p:nvSpPr>
        <p:spPr>
          <a:xfrm>
            <a:off x="7313551" y="5656046"/>
            <a:ext cx="52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Obrázok 2. Priority </a:t>
            </a:r>
            <a:r>
              <a:rPr lang="sk-SK" dirty="0" err="1"/>
              <a:t>Scheduler</a:t>
            </a:r>
            <a:endParaRPr lang="sk-SK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D9B4E236-A797-4D6E-8DE1-57F359AC34DE}"/>
              </a:ext>
            </a:extLst>
          </p:cNvPr>
          <p:cNvSpPr txBox="1"/>
          <p:nvPr/>
        </p:nvSpPr>
        <p:spPr>
          <a:xfrm>
            <a:off x="1761066" y="6426701"/>
            <a:ext cx="4334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Obrázok 1. </a:t>
            </a:r>
            <a:r>
              <a:rPr lang="sk-SK" dirty="0" err="1"/>
              <a:t>Scheduler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80791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ok 9">
            <a:extLst>
              <a:ext uri="{FF2B5EF4-FFF2-40B4-BE49-F238E27FC236}">
                <a16:creationId xmlns:a16="http://schemas.microsoft.com/office/drawing/2014/main" id="{EDC29BBA-E188-484F-9F12-8413F705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14" y="-1"/>
            <a:ext cx="7792542" cy="68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7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B0A56-54FF-49E8-AAE0-88B4D849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06" y="1239927"/>
            <a:ext cx="5011772" cy="4680583"/>
          </a:xfrm>
        </p:spPr>
        <p:txBody>
          <a:bodyPr anchor="ctr">
            <a:normAutofit/>
          </a:bodyPr>
          <a:lstStyle/>
          <a:p>
            <a:r>
              <a:rPr lang="sk-SK" sz="5400" b="1" dirty="0"/>
              <a:t>5</a:t>
            </a:r>
            <a:r>
              <a:rPr lang="en-GB" sz="5400" b="1" dirty="0"/>
              <a:t>. </a:t>
            </a:r>
            <a:r>
              <a:rPr lang="sk-SK" sz="5400" b="1" dirty="0"/>
              <a:t>Záver</a:t>
            </a:r>
            <a:endParaRPr lang="sk-SK" sz="52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58C5A9-E96E-4868-B1E6-7443D126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93" y="631133"/>
            <a:ext cx="5123754" cy="5595100"/>
          </a:xfrm>
        </p:spPr>
        <p:txBody>
          <a:bodyPr anchor="ctr">
            <a:normAutofit/>
          </a:bodyPr>
          <a:lstStyle/>
          <a:p>
            <a:r>
              <a:rPr lang="sk-SK" sz="2400" dirty="0"/>
              <a:t>V predchádzajúcich kapitolách je sumarizovaný aktuálny stav teoretickej a praktickej časti diplomovej práce</a:t>
            </a:r>
          </a:p>
          <a:p>
            <a:r>
              <a:rPr lang="sk-SK" sz="2400" dirty="0"/>
              <a:t>V najbližšej dobe budem postupovať implementáciou popísaných knižníc a vyriešením otázky </a:t>
            </a:r>
            <a:r>
              <a:rPr lang="sk-SK" sz="2400" dirty="0" err="1"/>
              <a:t>schedulingu</a:t>
            </a:r>
            <a:r>
              <a:rPr lang="sk-SK" sz="2400" dirty="0"/>
              <a:t> medzi viacerými ďalekohľadmi súčasne.</a:t>
            </a:r>
          </a:p>
        </p:txBody>
      </p:sp>
    </p:spTree>
    <p:extLst>
      <p:ext uri="{BB962C8B-B14F-4D97-AF65-F5344CB8AC3E}">
        <p14:creationId xmlns:p14="http://schemas.microsoft.com/office/powerpoint/2010/main" val="328273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B0A56-54FF-49E8-AAE0-88B4D849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306" y="1239927"/>
            <a:ext cx="5011772" cy="4680583"/>
          </a:xfrm>
        </p:spPr>
        <p:txBody>
          <a:bodyPr anchor="ctr">
            <a:normAutofit/>
          </a:bodyPr>
          <a:lstStyle/>
          <a:p>
            <a:r>
              <a:rPr lang="sk-SK" sz="5400" b="1" dirty="0"/>
              <a:t>6</a:t>
            </a:r>
            <a:r>
              <a:rPr lang="en-GB" sz="5400" b="1" dirty="0"/>
              <a:t>. </a:t>
            </a:r>
            <a:r>
              <a:rPr lang="sk-SK" sz="5400" b="1" dirty="0"/>
              <a:t>Podporná literatúra</a:t>
            </a:r>
            <a:endParaRPr lang="sk-SK" sz="5200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58C5A9-E96E-4868-B1E6-7443D126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993" y="631133"/>
            <a:ext cx="5123754" cy="559510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sk-SK" sz="2000" dirty="0"/>
              <a:t>[1] </a:t>
            </a:r>
            <a:r>
              <a:rPr lang="en-US" sz="2000" dirty="0" err="1"/>
              <a:t>Astroplan</a:t>
            </a:r>
            <a:r>
              <a:rPr lang="en-US" sz="2000" dirty="0"/>
              <a:t>: An Open Source Observation Planning Package in Python</a:t>
            </a:r>
            <a:r>
              <a:rPr lang="sk-SK" sz="2000" dirty="0"/>
              <a:t> </a:t>
            </a:r>
            <a:r>
              <a:rPr lang="en-US" sz="1800" i="1" dirty="0"/>
              <a:t>Article in </a:t>
            </a:r>
            <a:r>
              <a:rPr lang="en-US" sz="18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Astronomical Journal</a:t>
            </a:r>
            <a:r>
              <a:rPr lang="en-US" sz="1800" i="1" dirty="0"/>
              <a:t> 155(3) · December 2017</a:t>
            </a:r>
          </a:p>
          <a:p>
            <a:pPr marL="0" indent="0">
              <a:buNone/>
            </a:pPr>
            <a:endParaRPr lang="sk-SK" sz="1800" i="1" dirty="0"/>
          </a:p>
          <a:p>
            <a:pPr marL="0" indent="0">
              <a:buNone/>
            </a:pPr>
            <a:r>
              <a:rPr lang="en-US" sz="2000" dirty="0"/>
              <a:t>[2] Scheduling Solution for Space Debris Observations,</a:t>
            </a:r>
            <a:r>
              <a:rPr lang="sk-SK" sz="2000" dirty="0"/>
              <a:t> </a:t>
            </a:r>
            <a:r>
              <a:rPr lang="sk-SK" sz="1800" i="1" dirty="0" err="1"/>
              <a:t>Tommaso</a:t>
            </a:r>
            <a:r>
              <a:rPr lang="sk-SK" sz="1800" i="1" dirty="0"/>
              <a:t> </a:t>
            </a:r>
            <a:r>
              <a:rPr lang="sk-SK" sz="1800" i="1" dirty="0" err="1"/>
              <a:t>Cardona·Federico</a:t>
            </a:r>
            <a:r>
              <a:rPr lang="sk-SK" sz="1800" i="1" dirty="0"/>
              <a:t> </a:t>
            </a:r>
            <a:r>
              <a:rPr lang="sk-SK" sz="1800" i="1" dirty="0" err="1"/>
              <a:t>Curianò</a:t>
            </a:r>
            <a:r>
              <a:rPr lang="en-US" sz="1800" i="1" dirty="0"/>
              <a:t> a </a:t>
            </a:r>
            <a:r>
              <a:rPr lang="en-US" sz="1800" i="1" dirty="0" err="1"/>
              <a:t>kol</a:t>
            </a:r>
            <a:r>
              <a:rPr lang="en-US" sz="1800" i="1" dirty="0"/>
              <a:t>. 2018</a:t>
            </a:r>
          </a:p>
          <a:p>
            <a:pPr marL="0" indent="0">
              <a:buNone/>
            </a:pPr>
            <a:endParaRPr lang="sk-SK" sz="1800" i="1" dirty="0"/>
          </a:p>
          <a:p>
            <a:pPr marL="0" indent="0">
              <a:buNone/>
            </a:pPr>
            <a:r>
              <a:rPr lang="sk-SK" sz="2000" dirty="0"/>
              <a:t>[3]</a:t>
            </a:r>
            <a:r>
              <a:rPr lang="en-US" sz="2000" dirty="0"/>
              <a:t> OPTIMAL SCHEDULING SOLUTION FOR SAPIENZA OPTICAL NETWORK FOR SPACE DEBRIS MONITORING</a:t>
            </a:r>
            <a:r>
              <a:rPr lang="sk-SK" sz="2000" dirty="0"/>
              <a:t>  </a:t>
            </a:r>
            <a:r>
              <a:rPr lang="sk-SK" sz="1600" dirty="0"/>
              <a:t> </a:t>
            </a:r>
            <a:r>
              <a:rPr lang="sk-SK" sz="1800" i="1" dirty="0" err="1"/>
              <a:t>Tommaso</a:t>
            </a:r>
            <a:r>
              <a:rPr lang="sk-SK" sz="1800" i="1" dirty="0"/>
              <a:t> </a:t>
            </a:r>
            <a:r>
              <a:rPr lang="sk-SK" sz="1800" i="1" dirty="0" err="1"/>
              <a:t>Cardona·Federico</a:t>
            </a:r>
            <a:r>
              <a:rPr lang="sk-SK" sz="1800" i="1" dirty="0"/>
              <a:t> </a:t>
            </a:r>
            <a:r>
              <a:rPr lang="sk-SK" sz="1800" i="1" dirty="0" err="1"/>
              <a:t>Curianò</a:t>
            </a:r>
            <a:r>
              <a:rPr lang="en-US" sz="1800" i="1" dirty="0"/>
              <a:t> a </a:t>
            </a:r>
            <a:r>
              <a:rPr lang="en-US" sz="1800" i="1" dirty="0" err="1"/>
              <a:t>kol</a:t>
            </a:r>
            <a:r>
              <a:rPr lang="en-US" sz="1800" i="1" dirty="0"/>
              <a:t>.</a:t>
            </a:r>
          </a:p>
          <a:p>
            <a:pPr marL="0" indent="0">
              <a:buNone/>
            </a:pPr>
            <a:endParaRPr lang="sk-SK" sz="1800" i="1" dirty="0"/>
          </a:p>
          <a:p>
            <a:pPr marL="0" indent="0">
              <a:buNone/>
            </a:pPr>
            <a:r>
              <a:rPr lang="en-US" sz="2000" dirty="0"/>
              <a:t>[4] Scheduling and Commanding Message Standard usage in telescope tasking activities for NEO and SST, </a:t>
            </a:r>
            <a:r>
              <a:rPr lang="sk-SK" sz="1800" i="1" dirty="0" err="1"/>
              <a:t>Artur</a:t>
            </a:r>
            <a:r>
              <a:rPr lang="sk-SK" sz="1800" i="1" dirty="0"/>
              <a:t> Białkowski1,Piotr Duźniak1</a:t>
            </a:r>
            <a:r>
              <a:rPr lang="en-US" sz="1800" i="1" dirty="0"/>
              <a:t>, 2019</a:t>
            </a:r>
          </a:p>
          <a:p>
            <a:pPr marL="0" indent="0">
              <a:buNone/>
            </a:pPr>
            <a:endParaRPr lang="sk-SK" sz="1800" i="1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sk-SK" sz="2000" dirty="0" err="1"/>
              <a:t>Sateph</a:t>
            </a:r>
            <a:r>
              <a:rPr lang="sk-SK" sz="2000" dirty="0"/>
              <a:t> </a:t>
            </a:r>
            <a:r>
              <a:rPr lang="sk-SK" sz="2000" dirty="0" err="1"/>
              <a:t>User’s</a:t>
            </a:r>
            <a:r>
              <a:rPr lang="sk-SK" sz="2000" dirty="0"/>
              <a:t> </a:t>
            </a:r>
            <a:r>
              <a:rPr lang="sk-SK" sz="2000" dirty="0" err="1"/>
              <a:t>manual</a:t>
            </a:r>
            <a:endParaRPr lang="sk-SK" sz="1600" dirty="0"/>
          </a:p>
        </p:txBody>
      </p:sp>
    </p:spTree>
    <p:extLst>
      <p:ext uri="{BB962C8B-B14F-4D97-AF65-F5344CB8AC3E}">
        <p14:creationId xmlns:p14="http://schemas.microsoft.com/office/powerpoint/2010/main" val="42003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EE44BBD-3AAD-4000-8C97-CBAAFBA8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sk-SK" sz="6000" b="1" dirty="0"/>
              <a:t>Obsah</a:t>
            </a:r>
            <a:r>
              <a:rPr lang="sk-SK" sz="6000" dirty="0"/>
              <a:t>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2B7E71E-F362-4E05-A70E-8C1966A85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71" y="740229"/>
            <a:ext cx="6415976" cy="5180281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</a:pPr>
            <a:r>
              <a:rPr lang="sk-SK" dirty="0"/>
              <a:t>Formulácia problému</a:t>
            </a:r>
            <a:endParaRPr lang="en-GB" dirty="0"/>
          </a:p>
          <a:p>
            <a:pPr marL="514350" indent="-514350">
              <a:buAutoNum type="arabicPeriod"/>
            </a:pPr>
            <a:r>
              <a:rPr lang="sk-SK" dirty="0"/>
              <a:t>Cieľ riešenia</a:t>
            </a:r>
            <a:endParaRPr lang="en-GB" dirty="0"/>
          </a:p>
          <a:p>
            <a:pPr marL="514350" indent="-514350">
              <a:buAutoNum type="arabicPeriod"/>
            </a:pPr>
            <a:r>
              <a:rPr lang="sk-SK" dirty="0"/>
              <a:t>Komponenty k dosiahnutiu cieľa</a:t>
            </a:r>
          </a:p>
          <a:p>
            <a:pPr marL="0" indent="0">
              <a:buNone/>
            </a:pPr>
            <a:r>
              <a:rPr lang="en-GB" dirty="0"/>
              <a:t>	3.1.	</a:t>
            </a:r>
            <a:r>
              <a:rPr lang="sk-SK" dirty="0"/>
              <a:t>Knižnice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3.2.	</a:t>
            </a:r>
            <a:r>
              <a:rPr lang="sk-SK" dirty="0" err="1"/>
              <a:t>Scheduling</a:t>
            </a:r>
            <a:r>
              <a:rPr lang="sk-SK" dirty="0"/>
              <a:t> a </a:t>
            </a:r>
            <a:r>
              <a:rPr lang="sk-SK" dirty="0" err="1"/>
              <a:t>pr</a:t>
            </a:r>
            <a:r>
              <a:rPr lang="en-US" dirty="0" err="1"/>
              <a:t>io</a:t>
            </a:r>
            <a:r>
              <a:rPr lang="sk-SK" dirty="0"/>
              <a:t>r</a:t>
            </a:r>
            <a:r>
              <a:rPr lang="en-US" dirty="0" err="1"/>
              <a:t>i</a:t>
            </a:r>
            <a:r>
              <a:rPr lang="sk-SK" dirty="0"/>
              <a:t>ty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3.3.	</a:t>
            </a:r>
            <a:r>
              <a:rPr lang="sk-SK" dirty="0"/>
              <a:t>Typy pozorovaní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sk-SK" dirty="0"/>
              <a:t>Aktuálne dosiahnuté výsledky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sk-SK" dirty="0"/>
              <a:t>Záver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sk-SK" dirty="0"/>
              <a:t>Podporná literatúra</a:t>
            </a:r>
          </a:p>
        </p:txBody>
      </p:sp>
    </p:spTree>
    <p:extLst>
      <p:ext uri="{BB962C8B-B14F-4D97-AF65-F5344CB8AC3E}">
        <p14:creationId xmlns:p14="http://schemas.microsoft.com/office/powerpoint/2010/main" val="9844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C0895FB-1DFB-46F0-BB49-CF0FBFE5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640114"/>
            <a:ext cx="4008586" cy="4280396"/>
          </a:xfrm>
        </p:spPr>
        <p:txBody>
          <a:bodyPr anchor="ctr">
            <a:normAutofit/>
          </a:bodyPr>
          <a:lstStyle/>
          <a:p>
            <a:r>
              <a:rPr lang="en-GB" sz="5200" b="1" dirty="0"/>
              <a:t>1. </a:t>
            </a:r>
            <a:r>
              <a:rPr lang="sk-SK" sz="5200" b="1" dirty="0"/>
              <a:t>Formulácia problému</a:t>
            </a:r>
            <a:br>
              <a:rPr lang="sk-SK" sz="5200" dirty="0"/>
            </a:br>
            <a:endParaRPr lang="sk-SK" sz="52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AEE809F-2364-4153-A65B-8A4D2676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9767" y="841829"/>
            <a:ext cx="5653980" cy="5078681"/>
          </a:xfrm>
        </p:spPr>
        <p:txBody>
          <a:bodyPr anchor="ctr">
            <a:normAutofit/>
          </a:bodyPr>
          <a:lstStyle/>
          <a:p>
            <a:r>
              <a:rPr lang="sk-SK" sz="2000" dirty="0"/>
              <a:t>Aplikáciu pre plánovanie </a:t>
            </a:r>
            <a:r>
              <a:rPr lang="sk-SK" sz="2000" dirty="0" err="1"/>
              <a:t>sedovania</a:t>
            </a:r>
            <a:r>
              <a:rPr lang="sk-SK" sz="2000" dirty="0"/>
              <a:t> objektov pre viacero ďalekohľadov AGO70 a iných súčasne.</a:t>
            </a:r>
            <a:endParaRPr lang="en-US" sz="2000" dirty="0"/>
          </a:p>
          <a:p>
            <a:r>
              <a:rPr lang="sk-SK" sz="2000" dirty="0"/>
              <a:t> </a:t>
            </a:r>
            <a:r>
              <a:rPr lang="sk-SK" sz="2000" dirty="0" err="1"/>
              <a:t>Plánovani</a:t>
            </a:r>
            <a:r>
              <a:rPr lang="en-US" sz="2000" dirty="0"/>
              <a:t>e =</a:t>
            </a:r>
            <a:r>
              <a:rPr lang="sk-SK" sz="2000" dirty="0"/>
              <a:t> vytvorenie časového plánu aktivít</a:t>
            </a:r>
          </a:p>
          <a:p>
            <a:r>
              <a:rPr lang="sk-SK" sz="2000" dirty="0"/>
              <a:t>Každý </a:t>
            </a:r>
            <a:r>
              <a:rPr lang="sk-SK" sz="2000" dirty="0" err="1"/>
              <a:t>dalekohľad</a:t>
            </a:r>
            <a:r>
              <a:rPr lang="sk-SK" sz="2000" dirty="0"/>
              <a:t> jeden určitý deň vykonáva aktivity </a:t>
            </a:r>
            <a:r>
              <a:rPr lang="sk-SK" sz="2000" dirty="0" err="1"/>
              <a:t>č.p</a:t>
            </a:r>
            <a:r>
              <a:rPr lang="sk-SK" sz="2000" dirty="0"/>
              <a:t>. </a:t>
            </a:r>
          </a:p>
          <a:p>
            <a:r>
              <a:rPr lang="sk-SK" sz="2000" dirty="0"/>
              <a:t>Príklad: v určitý čas premiestni šošovku na súradnicu</a:t>
            </a:r>
          </a:p>
          <a:p>
            <a:r>
              <a:rPr lang="sk-SK" sz="2000" dirty="0"/>
              <a:t>Vstupy aplikácie = konkrétne úlohy ďalekohľadov - budú zadané užívateľom</a:t>
            </a:r>
          </a:p>
          <a:p>
            <a:r>
              <a:rPr lang="sk-SK" sz="2000" dirty="0"/>
              <a:t>Výstup aplikácie = časový plán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92478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CA09FC1-C7EF-4982-9261-5322D556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448896" cy="4680583"/>
          </a:xfrm>
        </p:spPr>
        <p:txBody>
          <a:bodyPr anchor="ctr">
            <a:normAutofit/>
          </a:bodyPr>
          <a:lstStyle/>
          <a:p>
            <a:r>
              <a:rPr lang="sk-SK" sz="5200" b="1" dirty="0"/>
              <a:t> </a:t>
            </a:r>
            <a:r>
              <a:rPr lang="en-GB" sz="5200" b="1" dirty="0"/>
              <a:t>2. </a:t>
            </a:r>
            <a:r>
              <a:rPr lang="sk-SK" sz="5200" b="1" dirty="0"/>
              <a:t>Cieľ riešenia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B21E8C-2F2D-4470-BBF2-217F48365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29" y="1239927"/>
            <a:ext cx="5421318" cy="4680583"/>
          </a:xfrm>
        </p:spPr>
        <p:txBody>
          <a:bodyPr anchor="ctr">
            <a:normAutofit/>
          </a:bodyPr>
          <a:lstStyle/>
          <a:p>
            <a:r>
              <a:rPr lang="sk-SK" dirty="0"/>
              <a:t>Vytvorenie:</a:t>
            </a:r>
          </a:p>
          <a:p>
            <a:pPr lvl="1"/>
            <a:r>
              <a:rPr lang="sk-SK" sz="2000" dirty="0"/>
              <a:t>GUI pre kontrolu ďalekohľad</a:t>
            </a:r>
            <a:r>
              <a:rPr lang="en-GB" sz="2000" dirty="0" err="1"/>
              <a:t>ou</a:t>
            </a:r>
            <a:r>
              <a:rPr lang="sk-SK" sz="2000" dirty="0"/>
              <a:t> a vkladanie vstupných údajov</a:t>
            </a:r>
          </a:p>
          <a:p>
            <a:pPr lvl="1"/>
            <a:r>
              <a:rPr lang="sk-SK" sz="2000" dirty="0"/>
              <a:t>Plánovacieho programu prepojeného s GUI s použitím určitých knižníc v </a:t>
            </a:r>
            <a:r>
              <a:rPr lang="sk-SK" sz="2000" dirty="0" err="1"/>
              <a:t>p.j</a:t>
            </a:r>
            <a:r>
              <a:rPr lang="sk-SK" sz="2000" dirty="0"/>
              <a:t>. </a:t>
            </a:r>
            <a:r>
              <a:rPr lang="sk-SK" sz="2000" dirty="0" err="1"/>
              <a:t>Python</a:t>
            </a:r>
            <a:r>
              <a:rPr lang="sk-SK" sz="2000" dirty="0"/>
              <a:t>.</a:t>
            </a:r>
          </a:p>
          <a:p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783424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41B0A56-54FF-49E8-AAE0-88B4D849C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004" y="1239927"/>
            <a:ext cx="4912074" cy="4680583"/>
          </a:xfrm>
        </p:spPr>
        <p:txBody>
          <a:bodyPr anchor="ctr">
            <a:normAutofit/>
          </a:bodyPr>
          <a:lstStyle/>
          <a:p>
            <a:r>
              <a:rPr lang="en-GB" sz="5200" b="1" dirty="0"/>
              <a:t>3. K</a:t>
            </a:r>
            <a:r>
              <a:rPr lang="sk-SK" sz="5200" b="1" dirty="0" err="1"/>
              <a:t>omponenty</a:t>
            </a:r>
            <a:r>
              <a:rPr lang="sk-SK" sz="5200" b="1" dirty="0"/>
              <a:t> k dosiahnutiu cieľa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58C5A9-E96E-4868-B1E6-7443D126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sk-SK" dirty="0"/>
              <a:t>Je potrebné vyriešiť: </a:t>
            </a:r>
          </a:p>
          <a:p>
            <a:pPr lvl="1"/>
            <a:r>
              <a:rPr lang="sk-SK" sz="2000" dirty="0"/>
              <a:t>Využitie konkrétnych knižníc</a:t>
            </a:r>
          </a:p>
          <a:p>
            <a:pPr lvl="1"/>
            <a:r>
              <a:rPr lang="sk-SK" sz="2000" dirty="0"/>
              <a:t>Problematiku </a:t>
            </a:r>
            <a:r>
              <a:rPr lang="sk-SK" sz="2000" dirty="0" err="1"/>
              <a:t>schedulingu</a:t>
            </a:r>
            <a:r>
              <a:rPr lang="sk-SK" sz="2000" dirty="0"/>
              <a:t> pozorovaní</a:t>
            </a:r>
          </a:p>
          <a:p>
            <a:pPr lvl="1"/>
            <a:r>
              <a:rPr lang="sk-SK" sz="2000" dirty="0"/>
              <a:t>Dôležitosť priorít pozorovaní v rámci </a:t>
            </a:r>
            <a:r>
              <a:rPr lang="sk-SK" sz="2000" dirty="0" err="1"/>
              <a:t>schedulingu</a:t>
            </a:r>
            <a:endParaRPr lang="sk-SK" sz="2000" dirty="0"/>
          </a:p>
          <a:p>
            <a:pPr lvl="1"/>
            <a:r>
              <a:rPr lang="sk-SK" sz="2000" dirty="0"/>
              <a:t>Typizáciu pozorovaní a jej využitie v aplikácií</a:t>
            </a:r>
            <a:endParaRPr lang="en-GB" sz="2000" dirty="0"/>
          </a:p>
          <a:p>
            <a:pPr lvl="1"/>
            <a:r>
              <a:rPr lang="en-GB" sz="2000" dirty="0" err="1"/>
              <a:t>Rozdelenie</a:t>
            </a:r>
            <a:r>
              <a:rPr lang="en-GB" sz="2000" dirty="0"/>
              <a:t> </a:t>
            </a:r>
            <a:r>
              <a:rPr lang="sk-SK" sz="2000" dirty="0"/>
              <a:t>úloh pre viacero </a:t>
            </a:r>
            <a:r>
              <a:rPr lang="sk-SK" sz="2000" dirty="0" err="1"/>
              <a:t>daľekohladov</a:t>
            </a:r>
            <a:r>
              <a:rPr lang="sk-SK" sz="2000" dirty="0"/>
              <a:t>.</a:t>
            </a:r>
          </a:p>
          <a:p>
            <a:pPr lvl="1"/>
            <a:r>
              <a:rPr lang="sk-SK" sz="2000" dirty="0"/>
              <a:t>Vytvorenie emulátora pre viacero </a:t>
            </a:r>
            <a:r>
              <a:rPr lang="sk-SK" sz="2000" dirty="0" err="1"/>
              <a:t>daľekohľadov</a:t>
            </a:r>
            <a:r>
              <a:rPr lang="sk-SK" sz="2000" dirty="0"/>
              <a:t> </a:t>
            </a:r>
            <a:endParaRPr lang="en-US" sz="2000" dirty="0"/>
          </a:p>
          <a:p>
            <a:pPr lvl="1"/>
            <a:r>
              <a:rPr lang="en-US" sz="2000" dirty="0" err="1"/>
              <a:t>Parsovanie</a:t>
            </a:r>
            <a:r>
              <a:rPr lang="en-US" sz="2000" dirty="0"/>
              <a:t> d</a:t>
            </a:r>
            <a:r>
              <a:rPr lang="sk-SK" sz="2000" dirty="0" err="1"/>
              <a:t>át</a:t>
            </a:r>
            <a:r>
              <a:rPr lang="sk-SK" sz="2000" dirty="0"/>
              <a:t> z </a:t>
            </a:r>
            <a:r>
              <a:rPr lang="sk-SK" sz="2000" dirty="0" err="1"/>
              <a:t>daľekohladov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04594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3.1. </a:t>
            </a:r>
            <a:r>
              <a:rPr lang="en-US" sz="4800" b="1" dirty="0"/>
              <a:t>K</a:t>
            </a:r>
            <a:r>
              <a:rPr lang="sk-SK" sz="4800" b="1" dirty="0" err="1"/>
              <a:t>nižnice</a:t>
            </a:r>
            <a:r>
              <a:rPr lang="sk-SK" sz="4800" b="1" dirty="0"/>
              <a:t> a Softvér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C8692A-9B75-43C5-9C22-1BAAF924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29" y="2517349"/>
            <a:ext cx="7416800" cy="3639450"/>
          </a:xfrm>
        </p:spPr>
        <p:txBody>
          <a:bodyPr anchor="ctr">
            <a:normAutofit fontScale="85000" lnSpcReduction="20000"/>
          </a:bodyPr>
          <a:lstStyle/>
          <a:p>
            <a:r>
              <a:rPr lang="sk-SK" b="1" dirty="0"/>
              <a:t>Softvér: </a:t>
            </a:r>
            <a:r>
              <a:rPr lang="sk-SK" dirty="0" err="1"/>
              <a:t>Python</a:t>
            </a:r>
            <a:r>
              <a:rPr lang="sk-SK" dirty="0"/>
              <a:t> 3.8.3 a MSC v.1924 64 bit (AMD64)</a:t>
            </a:r>
          </a:p>
          <a:p>
            <a:endParaRPr lang="sk-SK" b="1" dirty="0"/>
          </a:p>
          <a:p>
            <a:r>
              <a:rPr lang="sk-SK" b="1" dirty="0" err="1"/>
              <a:t>Astroplan</a:t>
            </a:r>
            <a:r>
              <a:rPr lang="sk-SK" dirty="0"/>
              <a:t> – plánovanie.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 err="1"/>
              <a:t>NumPy</a:t>
            </a:r>
            <a:r>
              <a:rPr lang="sk-SK" dirty="0"/>
              <a:t> – pre matematické výpočty 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b="1" dirty="0" err="1"/>
              <a:t>AstroPy</a:t>
            </a:r>
            <a:r>
              <a:rPr lang="sk-SK" dirty="0"/>
              <a:t> – pre výpočty pohybu telies a ich </a:t>
            </a:r>
            <a:r>
              <a:rPr lang="sk-SK" dirty="0" err="1"/>
              <a:t>koordinátov</a:t>
            </a:r>
            <a:endParaRPr lang="en-US" dirty="0"/>
          </a:p>
          <a:p>
            <a:r>
              <a:rPr lang="sk-SK" b="1" dirty="0" err="1"/>
              <a:t>elemen</a:t>
            </a:r>
            <a:r>
              <a:rPr lang="en-US" b="1" dirty="0" err="1"/>
              <a:t>tT</a:t>
            </a:r>
            <a:r>
              <a:rPr lang="sk-SK" b="1" dirty="0" err="1"/>
              <a:t>ree</a:t>
            </a:r>
            <a:r>
              <a:rPr lang="en-US" dirty="0"/>
              <a:t>- </a:t>
            </a:r>
            <a:r>
              <a:rPr lang="en-US" dirty="0" err="1"/>
              <a:t>Pr</a:t>
            </a:r>
            <a:r>
              <a:rPr lang="sk-SK" dirty="0" err="1"/>
              <a:t>áca</a:t>
            </a:r>
            <a:r>
              <a:rPr lang="sk-SK" dirty="0"/>
              <a:t> s </a:t>
            </a:r>
            <a:r>
              <a:rPr lang="sk-SK" dirty="0" err="1"/>
              <a:t>xml</a:t>
            </a:r>
            <a:endParaRPr lang="sk-SK" dirty="0"/>
          </a:p>
          <a:p>
            <a:pPr marL="0" indent="0">
              <a:buNone/>
            </a:pPr>
            <a:r>
              <a:rPr lang="en-GB" dirty="0"/>
              <a:t>[</a:t>
            </a:r>
            <a:r>
              <a:rPr lang="sk-SK" dirty="0"/>
              <a:t>1</a:t>
            </a:r>
            <a:r>
              <a:rPr lang="en-GB" dirty="0"/>
              <a:t>]</a:t>
            </a:r>
            <a:endParaRPr lang="sk-S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2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3.2. </a:t>
            </a:r>
            <a:r>
              <a:rPr lang="sk-SK" sz="4800" b="1" dirty="0" err="1"/>
              <a:t>Scheduling</a:t>
            </a:r>
            <a:r>
              <a:rPr lang="sk-SK" sz="4800" b="1" dirty="0"/>
              <a:t> a problémy </a:t>
            </a:r>
            <a:r>
              <a:rPr lang="sk-SK" sz="4800" b="1" dirty="0" err="1"/>
              <a:t>priorit</a:t>
            </a:r>
            <a:endParaRPr lang="sk-SK" sz="4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C8692A-9B75-43C5-9C22-1BAAF924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6" y="2517349"/>
            <a:ext cx="10169467" cy="43406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 err="1"/>
              <a:t>Kni</a:t>
            </a:r>
            <a:r>
              <a:rPr lang="sk-SK" sz="2400" b="1" dirty="0"/>
              <a:t>ž</a:t>
            </a:r>
            <a:r>
              <a:rPr lang="en-GB" sz="2400" b="1" dirty="0" err="1"/>
              <a:t>nic</a:t>
            </a:r>
            <a:r>
              <a:rPr lang="sk-SK" sz="2400" b="1" dirty="0"/>
              <a:t>a</a:t>
            </a:r>
            <a:r>
              <a:rPr lang="en-GB" sz="2400" b="1" dirty="0"/>
              <a:t> </a:t>
            </a:r>
            <a:r>
              <a:rPr lang="sk-SK" sz="2400" b="1" dirty="0" err="1"/>
              <a:t>Astroplan</a:t>
            </a:r>
            <a:r>
              <a:rPr lang="sk-SK" sz="2400" b="1" dirty="0"/>
              <a:t> </a:t>
            </a:r>
          </a:p>
          <a:p>
            <a:pPr marL="0" indent="0">
              <a:buNone/>
            </a:pPr>
            <a:endParaRPr lang="sk-SK" sz="2400" b="1" dirty="0"/>
          </a:p>
          <a:p>
            <a:pPr lvl="1"/>
            <a:r>
              <a:rPr lang="sk-SK" sz="1800" dirty="0" err="1"/>
              <a:t>Schedulovacií</a:t>
            </a:r>
            <a:r>
              <a:rPr lang="sk-SK" sz="1800" dirty="0"/>
              <a:t> </a:t>
            </a:r>
            <a:r>
              <a:rPr lang="sk-SK" sz="1800" dirty="0" err="1"/>
              <a:t>framework</a:t>
            </a:r>
            <a:r>
              <a:rPr lang="sk-SK" sz="1800" dirty="0"/>
              <a:t> – user si môže zvoliť druh pozorovania, z kt. aplikácia vytvorí pozorovací blok s priradenou prioritou </a:t>
            </a:r>
          </a:p>
          <a:p>
            <a:pPr marL="457200" lvl="1" indent="0">
              <a:buNone/>
            </a:pPr>
            <a:endParaRPr lang="sk-SK" sz="1800" dirty="0"/>
          </a:p>
          <a:p>
            <a:pPr lvl="1"/>
            <a:r>
              <a:rPr lang="sk-SK" sz="1800" dirty="0"/>
              <a:t>Každý blok má obmedzenia, kt. knižnica ponúka (</a:t>
            </a:r>
            <a:r>
              <a:rPr lang="sk-SK" sz="1800" dirty="0" err="1"/>
              <a:t>AtNightConstraint</a:t>
            </a:r>
            <a:r>
              <a:rPr lang="sk-SK" sz="1800" dirty="0"/>
              <a:t>)</a:t>
            </a:r>
          </a:p>
          <a:p>
            <a:pPr marL="457200" lvl="1" indent="0">
              <a:buNone/>
            </a:pPr>
            <a:endParaRPr lang="sk-SK" sz="1800" dirty="0"/>
          </a:p>
          <a:p>
            <a:pPr lvl="1"/>
            <a:r>
              <a:rPr lang="sk-SK" sz="1800" dirty="0"/>
              <a:t>Obmedzenia je možné dotvoriť podľa potreby</a:t>
            </a:r>
          </a:p>
          <a:p>
            <a:pPr marL="457200" lvl="1" indent="0">
              <a:buNone/>
            </a:pPr>
            <a:endParaRPr lang="sk-SK" sz="1800" dirty="0"/>
          </a:p>
          <a:p>
            <a:pPr lvl="1"/>
            <a:r>
              <a:rPr lang="sk-SK" sz="1800" dirty="0"/>
              <a:t>Nedostatok knižnice - vyvinutá na pozorovanie planét a hviezd, nie vesmírneho odpadu – je potrebné dodať DB</a:t>
            </a:r>
            <a:endParaRPr lang="sk-SK" dirty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3.2. </a:t>
            </a:r>
            <a:r>
              <a:rPr lang="sk-SK" sz="4800" b="1" dirty="0" err="1"/>
              <a:t>Scheduling</a:t>
            </a:r>
            <a:r>
              <a:rPr lang="sk-SK" sz="4800" b="1" dirty="0"/>
              <a:t> a problémy </a:t>
            </a:r>
            <a:r>
              <a:rPr lang="sk-SK" sz="4800" b="1" dirty="0" err="1"/>
              <a:t>priorit</a:t>
            </a:r>
            <a:endParaRPr lang="sk-SK" sz="4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C8692A-9B75-43C5-9C22-1BAAF924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6" y="2517349"/>
            <a:ext cx="10169467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k-SK" sz="2400" b="1" dirty="0"/>
              <a:t>Sekvenčné plánovanie a </a:t>
            </a:r>
            <a:r>
              <a:rPr lang="sk-SK" sz="2400" b="1" dirty="0" err="1"/>
              <a:t>Prioritizované</a:t>
            </a:r>
            <a:r>
              <a:rPr lang="sk-SK" sz="2400" b="1" dirty="0"/>
              <a:t> </a:t>
            </a:r>
            <a:r>
              <a:rPr lang="sk-SK" sz="2400" b="1" dirty="0" err="1"/>
              <a:t>plnánovanie</a:t>
            </a:r>
            <a:endParaRPr lang="sk-SK" sz="2400" b="1" dirty="0"/>
          </a:p>
          <a:p>
            <a:pPr marL="0" indent="0">
              <a:buNone/>
            </a:pPr>
            <a:endParaRPr lang="sk-SK" sz="2400" b="1" dirty="0"/>
          </a:p>
          <a:p>
            <a:pPr lvl="1"/>
            <a:r>
              <a:rPr lang="sk-SK" sz="1800" dirty="0"/>
              <a:t>Sekvenčné –  pridá pozorovací blok s najlepším hodnotením na začiatku pozorovacieho času, ďalej pridáva bloky podľa priority</a:t>
            </a:r>
          </a:p>
          <a:p>
            <a:pPr marL="457200" lvl="1" indent="0">
              <a:buNone/>
            </a:pPr>
            <a:endParaRPr lang="sk-SK" sz="1800" dirty="0"/>
          </a:p>
          <a:p>
            <a:pPr lvl="1"/>
            <a:r>
              <a:rPr lang="sk-SK" sz="1800" dirty="0" err="1"/>
              <a:t>Prioritizované</a:t>
            </a:r>
            <a:r>
              <a:rPr lang="sk-SK" sz="1800" dirty="0"/>
              <a:t> -  bloky sa alokujú podľa priority, ktorú im zadal user.</a:t>
            </a:r>
          </a:p>
          <a:p>
            <a:pPr marL="457200" lvl="1" indent="0">
              <a:buNone/>
            </a:pPr>
            <a:endParaRPr lang="sk-SK" sz="1800" dirty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1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FDACE16-D94B-4573-8575-ECE6AAA4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 b="1" dirty="0"/>
              <a:t>3.2. </a:t>
            </a:r>
            <a:r>
              <a:rPr lang="sk-SK" sz="4800" b="1" dirty="0" err="1"/>
              <a:t>Scheduling</a:t>
            </a:r>
            <a:r>
              <a:rPr lang="sk-SK" sz="4800" b="1" dirty="0"/>
              <a:t> a problémy </a:t>
            </a:r>
            <a:r>
              <a:rPr lang="sk-SK" sz="4800" b="1" dirty="0" err="1"/>
              <a:t>priorit</a:t>
            </a:r>
            <a:endParaRPr lang="sk-SK" sz="4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C8692A-9B75-43C5-9C22-1BAAF924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16" y="2517349"/>
            <a:ext cx="10169467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V bud</a:t>
            </a:r>
            <a:r>
              <a:rPr lang="sk-SK" sz="2400" b="1" dirty="0"/>
              <a:t>ú</a:t>
            </a:r>
            <a:r>
              <a:rPr lang="en-US" sz="2400" b="1" dirty="0" err="1"/>
              <a:t>cnosti</a:t>
            </a:r>
            <a:r>
              <a:rPr lang="en-US" sz="2400" b="1" dirty="0"/>
              <a:t> </a:t>
            </a:r>
            <a:r>
              <a:rPr lang="en-US" sz="2400" b="1" dirty="0" err="1"/>
              <a:t>pou</a:t>
            </a:r>
            <a:r>
              <a:rPr lang="sk-SK" sz="2400" b="1" dirty="0"/>
              <a:t>žité plánovanie</a:t>
            </a:r>
          </a:p>
          <a:p>
            <a:pPr marL="0" indent="0">
              <a:buNone/>
            </a:pPr>
            <a:endParaRPr lang="sk-SK" sz="2400" b="1" dirty="0"/>
          </a:p>
          <a:p>
            <a:pPr lvl="1"/>
            <a:r>
              <a:rPr lang="sk-SK" sz="1800" dirty="0"/>
              <a:t>Do hodnotenia sa bude pripočítavať aj priorita pozorovania, a tým že user môže bloku zvoliť čas po tom čo sa urobí zoradenie pozorovaní, a potom sa bude vytvárať nový plán. </a:t>
            </a:r>
          </a:p>
          <a:p>
            <a:pPr marL="457200" lvl="1" indent="0">
              <a:buNone/>
            </a:pPr>
            <a:endParaRPr lang="sk-SK" sz="1800" dirty="0"/>
          </a:p>
          <a:p>
            <a:pPr lvl="1"/>
            <a:r>
              <a:rPr lang="sk-SK" sz="1800" dirty="0"/>
              <a:t>Ak nastane stav že pozorovanie sa nemôže uskutočniť v čase kedy bolo naplánované bude sa prerábať plán.</a:t>
            </a:r>
          </a:p>
          <a:p>
            <a:pPr lvl="1"/>
            <a:r>
              <a:rPr lang="sk-SK" sz="1800" dirty="0"/>
              <a:t>Do vytvárania bude zaznamenaná aj spätná väzba z </a:t>
            </a:r>
            <a:r>
              <a:rPr lang="sk-SK" sz="1800" dirty="0" err="1"/>
              <a:t>ďalekohľadou</a:t>
            </a:r>
            <a:r>
              <a:rPr lang="sk-SK" sz="1800" dirty="0"/>
              <a:t> ktoré budú na systém pripojené</a:t>
            </a:r>
          </a:p>
          <a:p>
            <a:pPr marL="457200" lvl="1" indent="0">
              <a:buNone/>
            </a:pPr>
            <a:endParaRPr lang="sk-SK" sz="1600" dirty="0"/>
          </a:p>
          <a:p>
            <a:endParaRPr lang="sk-SK" sz="2000" dirty="0"/>
          </a:p>
          <a:p>
            <a:endParaRPr lang="sk-SK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0880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665</Words>
  <Application>Microsoft Office PowerPoint</Application>
  <PresentationFormat>Širokouhlá</PresentationFormat>
  <Paragraphs>98</Paragraphs>
  <Slides>14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Motív Office</vt:lpstr>
      <vt:lpstr>Vývoj softvéru na plánovanie kozmického odpadu pozorovaného jedným a viacerými senzormi</vt:lpstr>
      <vt:lpstr>Obsah </vt:lpstr>
      <vt:lpstr>1. Formulácia problému </vt:lpstr>
      <vt:lpstr> 2. Cieľ riešenia</vt:lpstr>
      <vt:lpstr>3. Komponenty k dosiahnutiu cieľa</vt:lpstr>
      <vt:lpstr>3.1. Knižnice a Softvér</vt:lpstr>
      <vt:lpstr>3.2. Scheduling a problémy priorit</vt:lpstr>
      <vt:lpstr>3.2. Scheduling a problémy priorit</vt:lpstr>
      <vt:lpstr>3.2. Scheduling a problémy priorit</vt:lpstr>
      <vt:lpstr>3.3. Typy pozorovaní</vt:lpstr>
      <vt:lpstr>4. Aktuálne dosiahnuté výsledky</vt:lpstr>
      <vt:lpstr>Prezentácia programu PowerPoint</vt:lpstr>
      <vt:lpstr>5. Záver</vt:lpstr>
      <vt:lpstr>6. Podporná literatúra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Vývoj softvéru na plánovanie kozmického odpadu pozorovaného jedným a viacerými senzormi</dc:title>
  <dc:creator>Stankovič Rastislav</dc:creator>
  <cp:lastModifiedBy>Stankovič Rastislav</cp:lastModifiedBy>
  <cp:revision>17</cp:revision>
  <dcterms:created xsi:type="dcterms:W3CDTF">2020-05-11T16:04:36Z</dcterms:created>
  <dcterms:modified xsi:type="dcterms:W3CDTF">2020-06-21T18:25:45Z</dcterms:modified>
</cp:coreProperties>
</file>