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8" r:id="rId3"/>
    <p:sldId id="262" r:id="rId4"/>
    <p:sldId id="257" r:id="rId5"/>
    <p:sldId id="288" r:id="rId6"/>
    <p:sldId id="290" r:id="rId7"/>
    <p:sldId id="289" r:id="rId8"/>
    <p:sldId id="299" r:id="rId9"/>
    <p:sldId id="286" r:id="rId10"/>
    <p:sldId id="29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4155" autoAdjust="0"/>
  </p:normalViewPr>
  <p:slideViewPr>
    <p:cSldViewPr snapToGrid="0">
      <p:cViewPr varScale="1">
        <p:scale>
          <a:sx n="50" d="100"/>
          <a:sy n="50" d="100"/>
        </p:scale>
        <p:origin x="48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1D451-C062-4E9B-91C2-4F248015DC1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040D3-96BA-4227-9788-80EF152AF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cover the remaining in future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3EEA4-FDF4-4DFE-B669-4D5FBBE678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3EEA4-FDF4-4DFE-B669-4D5FBBE678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31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print("Welcome to Monty's Movie Theatre")</a:t>
            </a:r>
          </a:p>
          <a:p>
            <a:endParaRPr lang="en-US" dirty="0"/>
          </a:p>
          <a:p>
            <a:r>
              <a:rPr lang="en-US" dirty="0"/>
              <a:t>age = (input("How old are you? \n"))</a:t>
            </a:r>
          </a:p>
          <a:p>
            <a:r>
              <a:rPr lang="en-US" dirty="0"/>
              <a:t>age = int(age)</a:t>
            </a:r>
          </a:p>
          <a:p>
            <a:endParaRPr lang="en-US" dirty="0"/>
          </a:p>
          <a:p>
            <a:r>
              <a:rPr lang="en-US" dirty="0"/>
              <a:t>if age &gt;= 0 and age &lt;= 12:</a:t>
            </a:r>
          </a:p>
          <a:p>
            <a:r>
              <a:rPr lang="en-US" dirty="0"/>
              <a:t>    print("A child's ticket is $8.00")</a:t>
            </a:r>
          </a:p>
          <a:p>
            <a:r>
              <a:rPr lang="en-US" dirty="0" err="1"/>
              <a:t>elif</a:t>
            </a:r>
            <a:r>
              <a:rPr lang="en-US" dirty="0"/>
              <a:t> age &gt;= 13 and age&lt;= 59:</a:t>
            </a:r>
          </a:p>
          <a:p>
            <a:r>
              <a:rPr lang="en-US" dirty="0"/>
              <a:t>    print("An adult's ticket is $14.00")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print("One moment. A manager will be here to assist")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94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52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2F5B77F-BCB3-4068-87E2-3AF2F1A26E2B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81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7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6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80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2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5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6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0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5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75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2F5B77F-BCB3-4068-87E2-3AF2F1A26E2B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73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8AE9-48F7-4D02-8416-4C3D40772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Python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85F39-5F9A-468C-9B70-5F3A21BB60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2</a:t>
            </a:r>
          </a:p>
        </p:txBody>
      </p:sp>
    </p:spTree>
    <p:extLst>
      <p:ext uri="{BB962C8B-B14F-4D97-AF65-F5344CB8AC3E}">
        <p14:creationId xmlns:p14="http://schemas.microsoft.com/office/powerpoint/2010/main" val="661903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3B6728-6FC4-4D2D-8856-FD6C858EF9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210958"/>
              </p:ext>
            </p:extLst>
          </p:nvPr>
        </p:nvGraphicFramePr>
        <p:xfrm>
          <a:off x="6523227" y="1898590"/>
          <a:ext cx="5363971" cy="2098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569">
                  <a:extLst>
                    <a:ext uri="{9D8B030D-6E8A-4147-A177-3AD203B41FA5}">
                      <a16:colId xmlns:a16="http://schemas.microsoft.com/office/drawing/2014/main" val="3477942470"/>
                    </a:ext>
                  </a:extLst>
                </a:gridCol>
                <a:gridCol w="4089402">
                  <a:extLst>
                    <a:ext uri="{9D8B030D-6E8A-4147-A177-3AD203B41FA5}">
                      <a16:colId xmlns:a16="http://schemas.microsoft.com/office/drawing/2014/main" val="1689488671"/>
                    </a:ext>
                  </a:extLst>
                </a:gridCol>
              </a:tblGrid>
              <a:tr h="552449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536842"/>
                  </a:ext>
                </a:extLst>
              </a:tr>
              <a:tr h="515344"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 &gt; 40 and weight &lt; 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079648"/>
                  </a:ext>
                </a:extLst>
              </a:tr>
              <a:tr h="515344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age&gt;= 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679450"/>
                  </a:ext>
                </a:extLst>
              </a:tr>
              <a:tr h="515344"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22041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A6E647E-8394-4188-8D49-ECA9DF98B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901" y="4419601"/>
            <a:ext cx="4097176" cy="1853184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B88AA4-D9D6-41CB-8B6F-443BDD6F9E04}"/>
              </a:ext>
            </a:extLst>
          </p:cNvPr>
          <p:cNvSpPr txBox="1">
            <a:spLocks/>
          </p:cNvSpPr>
          <p:nvPr/>
        </p:nvSpPr>
        <p:spPr>
          <a:xfrm>
            <a:off x="1024128" y="1985391"/>
            <a:ext cx="536397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Combine comparison operators and logical operators to write advance Boolean statements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does the program below print?</a:t>
            </a:r>
          </a:p>
        </p:txBody>
      </p:sp>
    </p:spTree>
    <p:extLst>
      <p:ext uri="{BB962C8B-B14F-4D97-AF65-F5344CB8AC3E}">
        <p14:creationId xmlns:p14="http://schemas.microsoft.com/office/powerpoint/2010/main" val="205180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204C-78D9-454D-B9FC-69833EA3F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Review: Python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44226-D170-4447-843F-B45915889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Numbers:</a:t>
            </a:r>
            <a:r>
              <a:rPr lang="en-US" dirty="0"/>
              <a:t> integers, floats, long, complex numbers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Strings:</a:t>
            </a:r>
            <a:r>
              <a:rPr lang="en-US" dirty="0"/>
              <a:t> Text, special characters, Unicode characters)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Boolean: </a:t>
            </a:r>
            <a:r>
              <a:rPr lang="en-US" dirty="0"/>
              <a:t>True or False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None:</a:t>
            </a:r>
            <a:r>
              <a:rPr lang="en-US" dirty="0"/>
              <a:t> Value does not exist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8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5C12-B471-4DD6-8153-2500A9E67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560" y="670476"/>
            <a:ext cx="8596668" cy="1320800"/>
          </a:xfrm>
        </p:spPr>
        <p:txBody>
          <a:bodyPr/>
          <a:lstStyle/>
          <a:p>
            <a:r>
              <a:rPr lang="en-US" dirty="0"/>
              <a:t>Review: Basic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61CDB1-6EEE-4DF4-94C5-05F4BD431E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143250"/>
              </p:ext>
            </p:extLst>
          </p:nvPr>
        </p:nvGraphicFramePr>
        <p:xfrm>
          <a:off x="797560" y="2905759"/>
          <a:ext cx="10162540" cy="2621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635">
                  <a:extLst>
                    <a:ext uri="{9D8B030D-6E8A-4147-A177-3AD203B41FA5}">
                      <a16:colId xmlns:a16="http://schemas.microsoft.com/office/drawing/2014/main" val="1235406345"/>
                    </a:ext>
                  </a:extLst>
                </a:gridCol>
                <a:gridCol w="2540635">
                  <a:extLst>
                    <a:ext uri="{9D8B030D-6E8A-4147-A177-3AD203B41FA5}">
                      <a16:colId xmlns:a16="http://schemas.microsoft.com/office/drawing/2014/main" val="70113420"/>
                    </a:ext>
                  </a:extLst>
                </a:gridCol>
                <a:gridCol w="2540635">
                  <a:extLst>
                    <a:ext uri="{9D8B030D-6E8A-4147-A177-3AD203B41FA5}">
                      <a16:colId xmlns:a16="http://schemas.microsoft.com/office/drawing/2014/main" val="2699307057"/>
                    </a:ext>
                  </a:extLst>
                </a:gridCol>
                <a:gridCol w="2540635">
                  <a:extLst>
                    <a:ext uri="{9D8B030D-6E8A-4147-A177-3AD203B41FA5}">
                      <a16:colId xmlns:a16="http://schemas.microsoft.com/office/drawing/2014/main" val="2622814107"/>
                    </a:ext>
                  </a:extLst>
                </a:gridCol>
              </a:tblGrid>
              <a:tr h="524273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745069"/>
                  </a:ext>
                </a:extLst>
              </a:tr>
              <a:tr h="524273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29396"/>
                  </a:ext>
                </a:extLst>
              </a:tr>
              <a:tr h="524273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786407"/>
                  </a:ext>
                </a:extLst>
              </a:tr>
              <a:tr h="524273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10*1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14387"/>
                  </a:ext>
                </a:extLst>
              </a:tr>
              <a:tr h="524273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239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7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Math Operators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3B6728-6FC4-4D2D-8856-FD6C858EF9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1843703"/>
              </p:ext>
            </p:extLst>
          </p:nvPr>
        </p:nvGraphicFramePr>
        <p:xfrm>
          <a:off x="838200" y="2084831"/>
          <a:ext cx="10162540" cy="3351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635">
                  <a:extLst>
                    <a:ext uri="{9D8B030D-6E8A-4147-A177-3AD203B41FA5}">
                      <a16:colId xmlns:a16="http://schemas.microsoft.com/office/drawing/2014/main" val="3477942470"/>
                    </a:ext>
                  </a:extLst>
                </a:gridCol>
                <a:gridCol w="2540635">
                  <a:extLst>
                    <a:ext uri="{9D8B030D-6E8A-4147-A177-3AD203B41FA5}">
                      <a16:colId xmlns:a16="http://schemas.microsoft.com/office/drawing/2014/main" val="1393288573"/>
                    </a:ext>
                  </a:extLst>
                </a:gridCol>
                <a:gridCol w="2540635">
                  <a:extLst>
                    <a:ext uri="{9D8B030D-6E8A-4147-A177-3AD203B41FA5}">
                      <a16:colId xmlns:a16="http://schemas.microsoft.com/office/drawing/2014/main" val="1689488671"/>
                    </a:ext>
                  </a:extLst>
                </a:gridCol>
                <a:gridCol w="2540635">
                  <a:extLst>
                    <a:ext uri="{9D8B030D-6E8A-4147-A177-3AD203B41FA5}">
                      <a16:colId xmlns:a16="http://schemas.microsoft.com/office/drawing/2014/main" val="1641069895"/>
                    </a:ext>
                  </a:extLst>
                </a:gridCol>
              </a:tblGrid>
              <a:tr h="728996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536842"/>
                  </a:ext>
                </a:extLst>
              </a:tr>
              <a:tr h="447397">
                <a:tc>
                  <a:txBody>
                    <a:bodyPr/>
                    <a:lstStyle/>
                    <a:p>
                      <a:r>
                        <a:rPr lang="en-US" dirty="0"/>
                        <a:t>abs()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Absolute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Abs(-4)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079648"/>
                  </a:ext>
                </a:extLst>
              </a:tr>
              <a:tr h="447397">
                <a:tc>
                  <a:txBody>
                    <a:bodyPr/>
                    <a:lstStyle/>
                    <a:p>
                      <a:r>
                        <a:rPr lang="en-US" dirty="0"/>
                        <a:t>round()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round(3.14152,2)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24503"/>
                  </a:ext>
                </a:extLst>
              </a:tr>
              <a:tr h="546223">
                <a:tc>
                  <a:txBody>
                    <a:bodyPr/>
                    <a:lstStyle/>
                    <a:p>
                      <a:r>
                        <a:rPr lang="en-US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Floor division. Returning an integer rounded down.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29302"/>
                  </a:ext>
                </a:extLst>
              </a:tr>
              <a:tr h="447397"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10**2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655177"/>
                  </a:ext>
                </a:extLst>
              </a:tr>
              <a:tr h="546223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Modulo. Returns the remainder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11%2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728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907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3B6728-6FC4-4D2D-8856-FD6C858EF9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514084"/>
              </p:ext>
            </p:extLst>
          </p:nvPr>
        </p:nvGraphicFramePr>
        <p:xfrm>
          <a:off x="1036828" y="1974851"/>
          <a:ext cx="9453373" cy="3787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569">
                  <a:extLst>
                    <a:ext uri="{9D8B030D-6E8A-4147-A177-3AD203B41FA5}">
                      <a16:colId xmlns:a16="http://schemas.microsoft.com/office/drawing/2014/main" val="3477942470"/>
                    </a:ext>
                  </a:extLst>
                </a:gridCol>
                <a:gridCol w="4089402">
                  <a:extLst>
                    <a:ext uri="{9D8B030D-6E8A-4147-A177-3AD203B41FA5}">
                      <a16:colId xmlns:a16="http://schemas.microsoft.com/office/drawing/2014/main" val="1393288573"/>
                    </a:ext>
                  </a:extLst>
                </a:gridCol>
                <a:gridCol w="4089402">
                  <a:extLst>
                    <a:ext uri="{9D8B030D-6E8A-4147-A177-3AD203B41FA5}">
                      <a16:colId xmlns:a16="http://schemas.microsoft.com/office/drawing/2014/main" val="1689488671"/>
                    </a:ext>
                  </a:extLst>
                </a:gridCol>
              </a:tblGrid>
              <a:tr h="552449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536842"/>
                  </a:ext>
                </a:extLst>
              </a:tr>
              <a:tr h="515344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 &gt; 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079648"/>
                  </a:ext>
                </a:extLst>
              </a:tr>
              <a:tr h="515344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age&lt; 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24503"/>
                  </a:ext>
                </a:extLst>
              </a:tr>
              <a:tr h="515344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age&gt;= 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679450"/>
                  </a:ext>
                </a:extLst>
              </a:tr>
              <a:tr h="658284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 &lt; =40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435210"/>
                  </a:ext>
                </a:extLst>
              </a:tr>
              <a:tr h="515344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 == 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655177"/>
                  </a:ext>
                </a:extLst>
              </a:tr>
              <a:tr h="515344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/>
                        <a:t>ge </a:t>
                      </a:r>
                      <a:r>
                        <a:rPr lang="en-US" dirty="0"/>
                        <a:t>!= 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728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82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23DEC9-211B-4B9A-B886-B53DEDB62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Comparison operators return Boolean values abbreviated bool() in 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Booleans are binary and return only True or False (case sensitive)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Python, all numbers are True except 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Python, all strings are True except a blank string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4ADC74-546E-4E75-A659-FC47734DA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2" y="4664456"/>
            <a:ext cx="8129783" cy="197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52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Except Finally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23DEC9-211B-4B9A-B886-B53DEDB62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6907"/>
            <a:ext cx="972007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Try, Except, finally will also run under certain conditions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Try tests a block of code for errors.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Except block lets you handle the error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Finally block is run regardless of if there was an error or not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752FAC-9F27-44C9-922B-862F438FF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37" y="3948587"/>
            <a:ext cx="6329363" cy="28204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7889B3-4121-4970-BFD5-6BBD3E6CE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63" y="3929536"/>
            <a:ext cx="5059218" cy="266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1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A8BEE3-B0FC-4950-BB1C-4B4B2470C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1836737"/>
            <a:ext cx="9808332" cy="410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71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989A-9AEC-4AC8-B609-4D059C8F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5EE60B-2617-44E5-8711-8361A5D81D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337365"/>
              </p:ext>
            </p:extLst>
          </p:nvPr>
        </p:nvGraphicFramePr>
        <p:xfrm>
          <a:off x="114300" y="1958975"/>
          <a:ext cx="11506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589">
                  <a:extLst>
                    <a:ext uri="{9D8B030D-6E8A-4147-A177-3AD203B41FA5}">
                      <a16:colId xmlns:a16="http://schemas.microsoft.com/office/drawing/2014/main" val="3697694698"/>
                    </a:ext>
                  </a:extLst>
                </a:gridCol>
                <a:gridCol w="3186891">
                  <a:extLst>
                    <a:ext uri="{9D8B030D-6E8A-4147-A177-3AD203B41FA5}">
                      <a16:colId xmlns:a16="http://schemas.microsoft.com/office/drawing/2014/main" val="2310434786"/>
                    </a:ext>
                  </a:extLst>
                </a:gridCol>
                <a:gridCol w="2148792">
                  <a:extLst>
                    <a:ext uri="{9D8B030D-6E8A-4147-A177-3AD203B41FA5}">
                      <a16:colId xmlns:a16="http://schemas.microsoft.com/office/drawing/2014/main" val="1952563371"/>
                    </a:ext>
                  </a:extLst>
                </a:gridCol>
                <a:gridCol w="2733005">
                  <a:extLst>
                    <a:ext uri="{9D8B030D-6E8A-4147-A177-3AD203B41FA5}">
                      <a16:colId xmlns:a16="http://schemas.microsoft.com/office/drawing/2014/main" val="2015425807"/>
                    </a:ext>
                  </a:extLst>
                </a:gridCol>
                <a:gridCol w="2021923">
                  <a:extLst>
                    <a:ext uri="{9D8B030D-6E8A-4147-A177-3AD203B41FA5}">
                      <a16:colId xmlns:a16="http://schemas.microsoft.com/office/drawing/2014/main" val="77406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0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upper()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Converts to Upper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= “Monty”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name.upper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13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Converts to lower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= “Monty”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name.lower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monty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41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Converts to Title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= “</a:t>
                      </a:r>
                      <a:r>
                        <a:rPr lang="en-US" dirty="0" err="1"/>
                        <a:t>monty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name.title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29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len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Counts number of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 = “</a:t>
                      </a:r>
                      <a:r>
                        <a:rPr lang="en-US" dirty="0" err="1"/>
                        <a:t>monty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len</a:t>
                      </a:r>
                      <a:r>
                        <a:rPr lang="en-US" dirty="0"/>
                        <a:t>(password)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909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replace()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Replaces parts of a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 = “I like my dogs”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s.replace</a:t>
                      </a:r>
                      <a:r>
                        <a:rPr lang="en-US" dirty="0"/>
                        <a:t>(“</a:t>
                      </a:r>
                      <a:r>
                        <a:rPr lang="en-US" dirty="0" err="1"/>
                        <a:t>like”,”love</a:t>
                      </a:r>
                      <a:r>
                        <a:rPr lang="en-US" dirty="0"/>
                        <a:t>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love my dogs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35569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831BFC2-1C73-4C08-BCE0-1306BA8324EE}"/>
              </a:ext>
            </a:extLst>
          </p:cNvPr>
          <p:cNvSpPr txBox="1"/>
          <p:nvPr/>
        </p:nvSpPr>
        <p:spPr>
          <a:xfrm>
            <a:off x="1376979" y="4733365"/>
            <a:ext cx="541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is case sensitive. “Monty” != “MONTY”</a:t>
            </a:r>
          </a:p>
        </p:txBody>
      </p:sp>
    </p:spTree>
    <p:extLst>
      <p:ext uri="{BB962C8B-B14F-4D97-AF65-F5344CB8AC3E}">
        <p14:creationId xmlns:p14="http://schemas.microsoft.com/office/powerpoint/2010/main" val="3237957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2384</TotalTime>
  <Words>497</Words>
  <Application>Microsoft Office PowerPoint</Application>
  <PresentationFormat>Widescreen</PresentationFormat>
  <Paragraphs>147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Tw Cen MT</vt:lpstr>
      <vt:lpstr>Tw Cen MT Condensed</vt:lpstr>
      <vt:lpstr>Wingdings</vt:lpstr>
      <vt:lpstr>Wingdings 3</vt:lpstr>
      <vt:lpstr>Integral</vt:lpstr>
      <vt:lpstr>Introduction to Python </vt:lpstr>
      <vt:lpstr>Review: Python Data Types</vt:lpstr>
      <vt:lpstr>Review: Basic Operators</vt:lpstr>
      <vt:lpstr>Advanced Math Operators </vt:lpstr>
      <vt:lpstr>Comparison Operators</vt:lpstr>
      <vt:lpstr>Comparison Operators</vt:lpstr>
      <vt:lpstr>Try Except Finally</vt:lpstr>
      <vt:lpstr>Conditional Statements</vt:lpstr>
      <vt:lpstr>String Operators</vt:lpstr>
      <vt:lpstr>Logical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Hisham M</dc:creator>
  <dc:description>Logical operators, conditional statements</dc:description>
  <cp:lastModifiedBy>Hisham M</cp:lastModifiedBy>
  <cp:revision>51</cp:revision>
  <dcterms:created xsi:type="dcterms:W3CDTF">2019-01-13T02:03:10Z</dcterms:created>
  <dcterms:modified xsi:type="dcterms:W3CDTF">2020-01-25T04:56:30Z</dcterms:modified>
</cp:coreProperties>
</file>