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5" r:id="rId3"/>
    <p:sldId id="288" r:id="rId4"/>
    <p:sldId id="286" r:id="rId5"/>
    <p:sldId id="290" r:id="rId6"/>
    <p:sldId id="289" r:id="rId7"/>
    <p:sldId id="327" r:id="rId8"/>
    <p:sldId id="299" r:id="rId9"/>
    <p:sldId id="302" r:id="rId10"/>
    <p:sldId id="326" r:id="rId11"/>
    <p:sldId id="313" r:id="rId12"/>
    <p:sldId id="294" r:id="rId13"/>
    <p:sldId id="324" r:id="rId14"/>
    <p:sldId id="296" r:id="rId15"/>
    <p:sldId id="304" r:id="rId16"/>
    <p:sldId id="305" r:id="rId17"/>
    <p:sldId id="306" r:id="rId18"/>
    <p:sldId id="308" r:id="rId19"/>
    <p:sldId id="311" r:id="rId20"/>
    <p:sldId id="309" r:id="rId21"/>
    <p:sldId id="316" r:id="rId22"/>
    <p:sldId id="314" r:id="rId23"/>
    <p:sldId id="307" r:id="rId24"/>
    <p:sldId id="310" r:id="rId25"/>
    <p:sldId id="318" r:id="rId26"/>
    <p:sldId id="321" r:id="rId27"/>
    <p:sldId id="320" r:id="rId28"/>
    <p:sldId id="25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6084" autoAdjust="0"/>
  </p:normalViewPr>
  <p:slideViewPr>
    <p:cSldViewPr snapToGrid="0">
      <p:cViewPr varScale="1">
        <p:scale>
          <a:sx n="50" d="100"/>
          <a:sy n="50" d="100"/>
        </p:scale>
        <p:origin x="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D451-C062-4E9B-91C2-4F248015DC1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40D3-96BA-4227-9788-80EF152A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emails = ['g@gmail.com', 'y@yahoo.com', 'h@hotmail.com', 'me@me.com']</a:t>
            </a:r>
          </a:p>
          <a:p>
            <a:endParaRPr lang="en-US" dirty="0"/>
          </a:p>
          <a:p>
            <a:r>
              <a:rPr lang="en-US" dirty="0"/>
              <a:t>user = input("What is your email? ")</a:t>
            </a:r>
          </a:p>
          <a:p>
            <a:endParaRPr lang="en-US" dirty="0"/>
          </a:p>
          <a:p>
            <a:r>
              <a:rPr lang="en-US" dirty="0"/>
              <a:t>if user not in emails:</a:t>
            </a:r>
          </a:p>
          <a:p>
            <a:r>
              <a:rPr lang="en-US" dirty="0"/>
              <a:t>    </a:t>
            </a:r>
            <a:r>
              <a:rPr lang="en-US" dirty="0" err="1"/>
              <a:t>add_email</a:t>
            </a:r>
            <a:r>
              <a:rPr lang="en-US" dirty="0"/>
              <a:t> =input("You are not in our distribution list. Would you like to join?")</a:t>
            </a:r>
          </a:p>
          <a:p>
            <a:r>
              <a:rPr lang="en-US" dirty="0"/>
              <a:t>    if </a:t>
            </a:r>
            <a:r>
              <a:rPr lang="en-US" dirty="0" err="1"/>
              <a:t>add_email</a:t>
            </a:r>
            <a:r>
              <a:rPr lang="en-US" dirty="0"/>
              <a:t> == "y":</a:t>
            </a:r>
          </a:p>
          <a:p>
            <a:r>
              <a:rPr lang="en-US" dirty="0"/>
              <a:t>        print("Your email has been added")</a:t>
            </a:r>
          </a:p>
          <a:p>
            <a:r>
              <a:rPr lang="en-US" dirty="0"/>
              <a:t>        </a:t>
            </a:r>
            <a:r>
              <a:rPr lang="en-US" dirty="0" err="1"/>
              <a:t>emails.append</a:t>
            </a:r>
            <a:r>
              <a:rPr lang="en-US" dirty="0"/>
              <a:t>(user)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print("Your email is not added")</a:t>
            </a:r>
          </a:p>
          <a:p>
            <a:endParaRPr lang="en-US" dirty="0"/>
          </a:p>
          <a:p>
            <a:r>
              <a:rPr lang="en-US" dirty="0"/>
              <a:t>if user in emails:</a:t>
            </a:r>
          </a:p>
          <a:p>
            <a:r>
              <a:rPr lang="en-US" dirty="0"/>
              <a:t>    </a:t>
            </a:r>
            <a:r>
              <a:rPr lang="en-US" dirty="0" err="1"/>
              <a:t>remove_email</a:t>
            </a:r>
            <a:r>
              <a:rPr lang="en-US" dirty="0"/>
              <a:t>=input("Do you want your email removed from this distribution list?")</a:t>
            </a:r>
          </a:p>
          <a:p>
            <a:r>
              <a:rPr lang="en-US" dirty="0"/>
              <a:t>    if </a:t>
            </a:r>
            <a:r>
              <a:rPr lang="en-US" dirty="0" err="1"/>
              <a:t>remove_email</a:t>
            </a:r>
            <a:r>
              <a:rPr lang="en-US" dirty="0"/>
              <a:t> == "y":</a:t>
            </a:r>
          </a:p>
          <a:p>
            <a:r>
              <a:rPr lang="en-US" dirty="0"/>
              <a:t>        </a:t>
            </a:r>
            <a:r>
              <a:rPr lang="en-US" dirty="0" err="1"/>
              <a:t>emails.remove</a:t>
            </a:r>
            <a:r>
              <a:rPr lang="en-US" dirty="0"/>
              <a:t>(user)</a:t>
            </a:r>
          </a:p>
          <a:p>
            <a:r>
              <a:rPr lang="en-US" dirty="0"/>
              <a:t>        print("Your email was removed from our distribution list")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print("you will remain on the email list")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print("These are the emails on file\n", emails)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print("Welcome to the Dollar Store\n")</a:t>
            </a:r>
          </a:p>
          <a:p>
            <a:endParaRPr lang="en-US" dirty="0"/>
          </a:p>
          <a:p>
            <a:r>
              <a:rPr lang="en-US" dirty="0"/>
              <a:t>#creates a list of items the dollar store sells</a:t>
            </a:r>
          </a:p>
          <a:p>
            <a:r>
              <a:rPr lang="en-US" dirty="0"/>
              <a:t>items = ["Sugar", "Tea", "Chips", "Soda", "Hat", "Sugar", "Water"]</a:t>
            </a:r>
          </a:p>
          <a:p>
            <a:endParaRPr lang="en-US" dirty="0"/>
          </a:p>
          <a:p>
            <a:r>
              <a:rPr lang="en-US" dirty="0"/>
              <a:t>#prints the price of every item in the list</a:t>
            </a:r>
          </a:p>
          <a:p>
            <a:r>
              <a:rPr lang="en-US" dirty="0"/>
              <a:t>for x in items:</a:t>
            </a:r>
          </a:p>
          <a:p>
            <a:r>
              <a:rPr lang="en-US" dirty="0"/>
              <a:t>    print(f"{x} is one dollar")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5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print("Welcome to the DMV. \n")</a:t>
            </a:r>
          </a:p>
          <a:p>
            <a:endParaRPr lang="en-US" dirty="0"/>
          </a:p>
          <a:p>
            <a:r>
              <a:rPr lang="en-US" dirty="0"/>
              <a:t>#ranges follow the same rules as index</a:t>
            </a:r>
          </a:p>
          <a:p>
            <a:r>
              <a:rPr lang="en-US" dirty="0"/>
              <a:t>#range(start, stop, skip)</a:t>
            </a:r>
          </a:p>
          <a:p>
            <a:r>
              <a:rPr lang="en-US" dirty="0"/>
              <a:t>for x in range(1,101):</a:t>
            </a:r>
          </a:p>
          <a:p>
            <a:r>
              <a:rPr lang="en-US" dirty="0"/>
              <a:t>    print(</a:t>
            </a:r>
            <a:r>
              <a:rPr lang="en-US" dirty="0" err="1"/>
              <a:t>f"Customer</a:t>
            </a:r>
            <a:r>
              <a:rPr lang="en-US" dirty="0"/>
              <a:t> number {x} go to booth ",</a:t>
            </a:r>
            <a:r>
              <a:rPr lang="en-US" dirty="0" err="1"/>
              <a:t>random.randint</a:t>
            </a:r>
            <a:r>
              <a:rPr lang="en-US" dirty="0"/>
              <a:t>(1,8))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print("Welcome to Monty's Movie Theatre")</a:t>
            </a:r>
          </a:p>
          <a:p>
            <a:endParaRPr lang="en-US" dirty="0"/>
          </a:p>
          <a:p>
            <a:r>
              <a:rPr lang="en-US" dirty="0"/>
              <a:t>age = (input("How old are you? \n"))</a:t>
            </a:r>
          </a:p>
          <a:p>
            <a:r>
              <a:rPr lang="en-US" dirty="0"/>
              <a:t>age = int(age)</a:t>
            </a:r>
          </a:p>
          <a:p>
            <a:endParaRPr lang="en-US" dirty="0"/>
          </a:p>
          <a:p>
            <a:r>
              <a:rPr lang="en-US" dirty="0"/>
              <a:t>if age &gt;= 0 and age &lt;= 12:</a:t>
            </a:r>
          </a:p>
          <a:p>
            <a:r>
              <a:rPr lang="en-US" dirty="0"/>
              <a:t>    print("A child's ticket is $8.00")</a:t>
            </a:r>
          </a:p>
          <a:p>
            <a:r>
              <a:rPr lang="en-US" dirty="0" err="1"/>
              <a:t>elif</a:t>
            </a:r>
            <a:r>
              <a:rPr lang="en-US" dirty="0"/>
              <a:t> age &gt;= 13 and age&lt;= 59:</a:t>
            </a:r>
          </a:p>
          <a:p>
            <a:r>
              <a:rPr lang="en-US" dirty="0"/>
              <a:t>    print("An adult's ticket is $14.00")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print("One moment. A manager will be here to assist")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planets = ["Pluto", "Neptune", "Uranus", "Saturn", "Jupiter", "Mars", "Earth", "Venus", "Mercury" ]</a:t>
            </a:r>
          </a:p>
          <a:p>
            <a:endParaRPr lang="en-US" dirty="0"/>
          </a:p>
          <a:p>
            <a:r>
              <a:rPr lang="en-US" dirty="0"/>
              <a:t>x = input("Type a planet name \n" ).title()</a:t>
            </a:r>
          </a:p>
          <a:p>
            <a:endParaRPr lang="en-US" dirty="0"/>
          </a:p>
          <a:p>
            <a:r>
              <a:rPr lang="en-US" dirty="0"/>
              <a:t>if x in planets:</a:t>
            </a:r>
          </a:p>
          <a:p>
            <a:r>
              <a:rPr lang="en-US" dirty="0"/>
              <a:t>    print(f"{x} is a planet")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f"Sorry</a:t>
            </a:r>
            <a:r>
              <a:rPr lang="en-US" dirty="0"/>
              <a:t> {x} is not a planet")</a:t>
            </a:r>
          </a:p>
          <a:p>
            <a:endParaRPr lang="en-US" dirty="0"/>
          </a:p>
          <a:p>
            <a:r>
              <a:rPr lang="en-US" dirty="0" err="1"/>
              <a:t>planet_count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(planets)</a:t>
            </a:r>
          </a:p>
          <a:p>
            <a:r>
              <a:rPr lang="en-US" dirty="0"/>
              <a:t>print(</a:t>
            </a:r>
            <a:r>
              <a:rPr lang="en-US" dirty="0" err="1"/>
              <a:t>f"These</a:t>
            </a:r>
            <a:r>
              <a:rPr lang="en-US" dirty="0"/>
              <a:t> are the {</a:t>
            </a:r>
            <a:r>
              <a:rPr lang="en-US" dirty="0" err="1"/>
              <a:t>planet_count</a:t>
            </a:r>
            <a:r>
              <a:rPr lang="en-US" dirty="0"/>
              <a:t>} in our solar system:")</a:t>
            </a:r>
          </a:p>
          <a:p>
            <a:r>
              <a:rPr lang="en-US" dirty="0"/>
              <a:t>print(planets)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F5B77F-BCB3-4068-87E2-3AF2F1A26E2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ython-Crash-Course-Hands-Project-Based/dp/1593276036/ref=sr_1_3?ie=UTF8&amp;qid=1548633609&amp;sr=8-3&amp;keywords=python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://pythontutor.com/visualize.html#mode=ed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AE9-48F7-4D02-8416-4C3D40772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85F39-5F9A-468C-9B70-5F3A21BB6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6619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random library is pre-built and allows you to generate random 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59371-AB8C-4191-B823-C1FCCE86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7" y="3168857"/>
            <a:ext cx="10077886" cy="21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Methods vs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far we have worked with functions like print(x) and </a:t>
            </a:r>
            <a:r>
              <a:rPr lang="en-US" dirty="0" err="1"/>
              <a:t>len</a:t>
            </a:r>
            <a:r>
              <a:rPr lang="en-US" dirty="0"/>
              <a:t>(number)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Those functions should be in purple font when typed in the default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are types of functions but are attached to an object (like a library or list)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do not change color in the IDE like functions 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take on the following format: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2FD7C4-8BFB-4014-BC02-20F50742D494}"/>
              </a:ext>
            </a:extLst>
          </p:cNvPr>
          <p:cNvSpPr/>
          <p:nvPr/>
        </p:nvSpPr>
        <p:spPr>
          <a:xfrm>
            <a:off x="2726766" y="5349454"/>
            <a:ext cx="57256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5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andom</a:t>
            </a:r>
            <a:r>
              <a:rPr lang="en-US" sz="66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randint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(1,6)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984738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03A051-85E1-4615-8610-D19323226542}"/>
              </a:ext>
            </a:extLst>
          </p:cNvPr>
          <p:cNvCxnSpPr>
            <a:cxnSpLocks/>
          </p:cNvCxnSpPr>
          <p:nvPr/>
        </p:nvCxnSpPr>
        <p:spPr>
          <a:xfrm>
            <a:off x="3938954" y="5112413"/>
            <a:ext cx="182880" cy="47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F02DC-AAA3-4B44-8629-F472E18B7637}"/>
              </a:ext>
            </a:extLst>
          </p:cNvPr>
          <p:cNvCxnSpPr>
            <a:cxnSpLocks/>
          </p:cNvCxnSpPr>
          <p:nvPr/>
        </p:nvCxnSpPr>
        <p:spPr>
          <a:xfrm flipH="1">
            <a:off x="6404222" y="5140549"/>
            <a:ext cx="26424" cy="47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4C233-1A14-4747-BB19-97D1B5FB5A0F}"/>
              </a:ext>
            </a:extLst>
          </p:cNvPr>
          <p:cNvCxnSpPr>
            <a:cxnSpLocks/>
          </p:cNvCxnSpPr>
          <p:nvPr/>
        </p:nvCxnSpPr>
        <p:spPr>
          <a:xfrm flipH="1">
            <a:off x="7652826" y="5037860"/>
            <a:ext cx="506437" cy="4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1A1672-D262-4D4E-8244-8BB79C951DEC}"/>
              </a:ext>
            </a:extLst>
          </p:cNvPr>
          <p:cNvSpPr txBox="1"/>
          <p:nvPr/>
        </p:nvSpPr>
        <p:spPr>
          <a:xfrm>
            <a:off x="3529917" y="4772843"/>
            <a:ext cx="10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49D409-F9AD-4CEA-AD49-52BFAAD3BE01}"/>
              </a:ext>
            </a:extLst>
          </p:cNvPr>
          <p:cNvSpPr txBox="1"/>
          <p:nvPr/>
        </p:nvSpPr>
        <p:spPr>
          <a:xfrm>
            <a:off x="7961049" y="4639659"/>
            <a:ext cx="1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BE1A1672-D262-4D4E-8244-8BB79C951DEC}"/>
              </a:ext>
            </a:extLst>
          </p:cNvPr>
          <p:cNvSpPr txBox="1"/>
          <p:nvPr/>
        </p:nvSpPr>
        <p:spPr>
          <a:xfrm>
            <a:off x="5940941" y="4691817"/>
            <a:ext cx="10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18790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8" y="1985391"/>
            <a:ext cx="98724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variables can store one value at a time, lists can store many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naming lists, follow the same naming conventions as naming variables except it is best practice to name lists in the plural (cars, groceries, students)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mutable meaning they can be changed after they are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Values in a list can repeat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82F98-FE9C-4C02-8020-6EC458F0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7" y="4499450"/>
            <a:ext cx="11231114" cy="17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7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EEFBC-ABEA-48FF-AF8C-F7AC1C94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8" y="742950"/>
            <a:ext cx="10477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33478"/>
            <a:ext cx="9720072" cy="1499616"/>
          </a:xfrm>
        </p:spPr>
        <p:txBody>
          <a:bodyPr/>
          <a:lstStyle/>
          <a:p>
            <a:r>
              <a:rPr lang="en-US" dirty="0"/>
              <a:t>Lists are Indexed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871727" y="1925372"/>
            <a:ext cx="98724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indexed meaning each value in the list corresponds to an index integer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(as well as ranges) start counting from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value in the list is index 0, the second item is index 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Indexing can help you print parts of the list or save them as variables or other lists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5359C2-0A3B-4683-8C29-3DE8C893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7" y="4735657"/>
            <a:ext cx="10043056" cy="13069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D526D-4A85-4BC1-B4B1-BCDE8C955ECB}"/>
              </a:ext>
            </a:extLst>
          </p:cNvPr>
          <p:cNvSpPr txBox="1"/>
          <p:nvPr/>
        </p:nvSpPr>
        <p:spPr>
          <a:xfrm>
            <a:off x="1277218" y="6024467"/>
            <a:ext cx="978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			0		  1		     2				3				      4</a:t>
            </a:r>
          </a:p>
        </p:txBody>
      </p:sp>
    </p:spTree>
    <p:extLst>
      <p:ext uri="{BB962C8B-B14F-4D97-AF65-F5344CB8AC3E}">
        <p14:creationId xmlns:p14="http://schemas.microsoft.com/office/powerpoint/2010/main" val="256609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Retrieving Data from a list – negative indexing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5" y="1832525"/>
            <a:ext cx="8343900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914E-EA31-47DC-986D-F350FCA22EF8}"/>
              </a:ext>
            </a:extLst>
          </p:cNvPr>
          <p:cNvSpPr txBox="1"/>
          <p:nvPr/>
        </p:nvSpPr>
        <p:spPr>
          <a:xfrm>
            <a:off x="1024128" y="2882900"/>
            <a:ext cx="785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		 0		 1		  2			 3				   4</a:t>
            </a:r>
          </a:p>
          <a:p>
            <a:r>
              <a:rPr lang="en-US" dirty="0"/>
              <a:t>Neg index	-5		-4		-3			-2				  -1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2A8FA-34DC-4353-8923-94B01BE5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76691"/>
              </p:ext>
            </p:extLst>
          </p:nvPr>
        </p:nvGraphicFramePr>
        <p:xfrm>
          <a:off x="650415" y="3547534"/>
          <a:ext cx="11084382" cy="317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94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694794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  <a:gridCol w="3694794">
                  <a:extLst>
                    <a:ext uri="{9D8B030D-6E8A-4147-A177-3AD203B41FA5}">
                      <a16:colId xmlns:a16="http://schemas.microsoft.com/office/drawing/2014/main" val="2113577092"/>
                    </a:ext>
                  </a:extLst>
                </a:gridCol>
              </a:tblGrid>
              <a:tr h="68922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8278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print(avengers[-1])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 indexes will start from the counting from the right or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Black Panther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827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print(avengers[-3:-1])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 indexes -4 and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['Iron Man', 'Captain America']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8278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print(avengers[-3:])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Prints everything to the right of -3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['Iron Man', 'Captain America', 'Black Panther']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2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Retrieving Data from a list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2A8FA-34DC-4353-8923-94B01BE5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62672"/>
              </p:ext>
            </p:extLst>
          </p:nvPr>
        </p:nvGraphicFramePr>
        <p:xfrm>
          <a:off x="1024128" y="1720030"/>
          <a:ext cx="10490685" cy="487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895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496895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  <a:gridCol w="3496895">
                  <a:extLst>
                    <a:ext uri="{9D8B030D-6E8A-4147-A177-3AD203B41FA5}">
                      <a16:colId xmlns:a16="http://schemas.microsoft.com/office/drawing/2014/main" val="2113577092"/>
                    </a:ext>
                  </a:extLst>
                </a:gridCol>
              </a:tblGrid>
              <a:tr h="432259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r>
                        <a:rPr lang="en-US" dirty="0"/>
                        <a:t>“Spiderman” in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a value is in a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r>
                        <a:rPr lang="en-US" dirty="0"/>
                        <a:t>“Spiderman” not in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value is not in a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97460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(avengers))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count of values in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r>
                        <a:rPr lang="en-US" dirty="0"/>
                        <a:t>print(avengers[20])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Attempts to prints the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index which does not 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IndexError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avengers.index</a:t>
                      </a:r>
                      <a:r>
                        <a:rPr lang="en-US" dirty="0"/>
                        <a:t>(“Thor”))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index of 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1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4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#1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4" y="1990726"/>
            <a:ext cx="9720073" cy="30881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program with a list of the 8 planets (or 9 if you include Pluto) in our Solar System</a:t>
            </a:r>
          </a:p>
          <a:p>
            <a:r>
              <a:rPr lang="en-US" dirty="0"/>
              <a:t>Requirements:</a:t>
            </a:r>
          </a:p>
          <a:p>
            <a:pPr marL="0" indent="0">
              <a:buNone/>
            </a:pPr>
            <a:r>
              <a:rPr lang="en-US" dirty="0"/>
              <a:t>	Create a list of planet names</a:t>
            </a:r>
          </a:p>
          <a:p>
            <a:pPr marL="0" indent="0">
              <a:buNone/>
            </a:pPr>
            <a:r>
              <a:rPr lang="en-US" dirty="0"/>
              <a:t>	Ask the user to enter a planet name</a:t>
            </a:r>
          </a:p>
          <a:p>
            <a:pPr marL="0" indent="0">
              <a:buNone/>
            </a:pPr>
            <a:r>
              <a:rPr lang="en-US" dirty="0"/>
              <a:t>	Create a conditional statement printing if they answered correctly or incorrectly</a:t>
            </a:r>
          </a:p>
          <a:p>
            <a:pPr marL="0" indent="0">
              <a:buNone/>
            </a:pPr>
            <a:r>
              <a:rPr lang="en-US" dirty="0"/>
              <a:t>	Print a message saying how many planets there are</a:t>
            </a:r>
          </a:p>
          <a:p>
            <a:pPr marL="0" indent="0">
              <a:buNone/>
            </a:pPr>
            <a:r>
              <a:rPr lang="en-US" dirty="0"/>
              <a:t>	Print the list of planets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3E325-3E90-4E82-BD98-4E6422FE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1" y="5142915"/>
            <a:ext cx="9382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2DBF-EF41-4A6E-B228-7E6B8379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7E495-E139-469D-92F1-7695BA6D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1728786"/>
            <a:ext cx="11428302" cy="38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Adding Data to a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C3BC0-A34B-4B87-89AC-50F78DA8E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6605"/>
              </p:ext>
            </p:extLst>
          </p:nvPr>
        </p:nvGraphicFramePr>
        <p:xfrm>
          <a:off x="3040689" y="1888958"/>
          <a:ext cx="7389588" cy="470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94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694794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673759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1344541">
                <a:tc>
                  <a:txBody>
                    <a:bodyPr/>
                    <a:lstStyle/>
                    <a:p>
                      <a:r>
                        <a:rPr lang="en-US" dirty="0" err="1"/>
                        <a:t>avengers.append</a:t>
                      </a:r>
                      <a:r>
                        <a:rPr lang="en-US" dirty="0"/>
                        <a:t>(“Dr. Strange”)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134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avengers.extend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justiceleague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avengers.extend</a:t>
                      </a:r>
                      <a:r>
                        <a:rPr lang="en-US" dirty="0"/>
                        <a:t>([1,2,3,4])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multiple values to end of list combining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1344541">
                <a:tc>
                  <a:txBody>
                    <a:bodyPr/>
                    <a:lstStyle/>
                    <a:p>
                      <a:r>
                        <a:rPr lang="en-US" dirty="0" err="1"/>
                        <a:t>avengers.insert</a:t>
                      </a:r>
                      <a:r>
                        <a:rPr lang="en-US" dirty="0"/>
                        <a:t>(2, “Dr. Strange”)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value or a list into index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91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</a:t>
            </a:r>
            <a:endParaRPr lang="en-US" dirty="0"/>
          </a:p>
          <a:p>
            <a:r>
              <a:rPr lang="en-US" dirty="0">
                <a:hlinkClick r:id="rId3"/>
              </a:rPr>
              <a:t>Hard Copy book</a:t>
            </a:r>
            <a:endParaRPr lang="en-US" dirty="0"/>
          </a:p>
          <a:p>
            <a:r>
              <a:rPr lang="en-US" dirty="0">
                <a:hlinkClick r:id="rId4"/>
              </a:rPr>
              <a:t>Visualizing Code tool</a:t>
            </a:r>
            <a:endParaRPr lang="en-US" dirty="0"/>
          </a:p>
          <a:p>
            <a:r>
              <a:rPr lang="en-US" dirty="0">
                <a:hlinkClick r:id="rId5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Sorting Data in a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F00F7-9E6F-4CB2-8F0A-BAAC53B8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83150"/>
              </p:ext>
            </p:extLst>
          </p:nvPr>
        </p:nvGraphicFramePr>
        <p:xfrm>
          <a:off x="2189370" y="3327826"/>
          <a:ext cx="7389588" cy="331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94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694794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474948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947798">
                <a:tc>
                  <a:txBody>
                    <a:bodyPr/>
                    <a:lstStyle/>
                    <a:p>
                      <a:r>
                        <a:rPr lang="en-US" dirty="0" err="1"/>
                        <a:t>avengers.reverse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Reverses the order of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947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avengers.sort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list alphabetically then numerically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947798">
                <a:tc>
                  <a:txBody>
                    <a:bodyPr/>
                    <a:lstStyle/>
                    <a:p>
                      <a:r>
                        <a:rPr lang="en-US" dirty="0" err="1"/>
                        <a:t>avengers.index</a:t>
                      </a:r>
                      <a:r>
                        <a:rPr lang="en-US" dirty="0"/>
                        <a:t>(“Thor”)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tell you which index  Thor is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5" y="1832525"/>
            <a:ext cx="8343900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914E-EA31-47DC-986D-F350FCA22EF8}"/>
              </a:ext>
            </a:extLst>
          </p:cNvPr>
          <p:cNvSpPr txBox="1"/>
          <p:nvPr/>
        </p:nvSpPr>
        <p:spPr>
          <a:xfrm>
            <a:off x="1600200" y="2882900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0		1		2			3				4</a:t>
            </a:r>
          </a:p>
        </p:txBody>
      </p:sp>
    </p:spTree>
    <p:extLst>
      <p:ext uri="{BB962C8B-B14F-4D97-AF65-F5344CB8AC3E}">
        <p14:creationId xmlns:p14="http://schemas.microsoft.com/office/powerpoint/2010/main" val="26562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Removing Data in a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F00F7-9E6F-4CB2-8F0A-BAAC53B87A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414" y="3294041"/>
          <a:ext cx="10093786" cy="3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893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5046893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400873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799975">
                <a:tc>
                  <a:txBody>
                    <a:bodyPr/>
                    <a:lstStyle/>
                    <a:p>
                      <a:r>
                        <a:rPr lang="en-US" dirty="0" err="1"/>
                        <a:t>avengers.clear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everything inside the 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1003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avengers.pop</a:t>
                      </a:r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index 1 from list . If no arguments are passed it will remove the last index. The value is returned  case you want to use it for something else (such as store it in a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799975">
                <a:tc>
                  <a:txBody>
                    <a:bodyPr/>
                    <a:lstStyle/>
                    <a:p>
                      <a:r>
                        <a:rPr lang="en-US" dirty="0" err="1"/>
                        <a:t>avengers.remove</a:t>
                      </a:r>
                      <a:r>
                        <a:rPr lang="en-US" dirty="0"/>
                        <a:t>(“Thor”)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first instance of Thor it finds.</a:t>
                      </a:r>
                      <a:br>
                        <a:rPr lang="en-US" dirty="0"/>
                      </a:br>
                      <a:r>
                        <a:rPr lang="en-US" dirty="0"/>
                        <a:t>Will return a value error if you try deleting something that does not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5" y="1722671"/>
            <a:ext cx="8343900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914E-EA31-47DC-986D-F350FCA22EF8}"/>
              </a:ext>
            </a:extLst>
          </p:cNvPr>
          <p:cNvSpPr txBox="1"/>
          <p:nvPr/>
        </p:nvSpPr>
        <p:spPr>
          <a:xfrm>
            <a:off x="1600200" y="2882900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0		1		2			3				4</a:t>
            </a:r>
          </a:p>
        </p:txBody>
      </p:sp>
    </p:spTree>
    <p:extLst>
      <p:ext uri="{BB962C8B-B14F-4D97-AF65-F5344CB8AC3E}">
        <p14:creationId xmlns:p14="http://schemas.microsoft.com/office/powerpoint/2010/main" val="251266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Other list Methods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F00F7-9E6F-4CB2-8F0A-BAAC53B8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44039"/>
              </p:ext>
            </p:extLst>
          </p:nvPr>
        </p:nvGraphicFramePr>
        <p:xfrm>
          <a:off x="650414" y="3294041"/>
          <a:ext cx="10093786" cy="300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893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5046893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400873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799975">
                <a:tc>
                  <a:txBody>
                    <a:bodyPr/>
                    <a:lstStyle/>
                    <a:p>
                      <a:r>
                        <a:rPr lang="en-US" dirty="0" err="1"/>
                        <a:t>avengers.count</a:t>
                      </a:r>
                      <a:r>
                        <a:rPr lang="en-US" dirty="0"/>
                        <a:t>(‘Hulk”)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number of times “Hulk” appears in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1003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</a:t>
                      </a:r>
                      <a:r>
                        <a:rPr lang="en-US" dirty="0" err="1"/>
                        <a:t>avengers.copy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a copy of the original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799975">
                <a:tc>
                  <a:txBody>
                    <a:bodyPr/>
                    <a:lstStyle/>
                    <a:p>
                      <a:r>
                        <a:rPr lang="en-US" dirty="0"/>
                        <a:t>avengers[0], avengers[1] = avengers[1], avengers[0]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Swaps values in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5" y="1722671"/>
            <a:ext cx="8343900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914E-EA31-47DC-986D-F350FCA22EF8}"/>
              </a:ext>
            </a:extLst>
          </p:cNvPr>
          <p:cNvSpPr txBox="1"/>
          <p:nvPr/>
        </p:nvSpPr>
        <p:spPr>
          <a:xfrm>
            <a:off x="1600200" y="2882900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0		1		2			3				4</a:t>
            </a:r>
          </a:p>
        </p:txBody>
      </p:sp>
    </p:spTree>
    <p:extLst>
      <p:ext uri="{BB962C8B-B14F-4D97-AF65-F5344CB8AC3E}">
        <p14:creationId xmlns:p14="http://schemas.microsoft.com/office/powerpoint/2010/main" val="3458053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10314432" cy="4437707"/>
          </a:xfrm>
        </p:spPr>
        <p:txBody>
          <a:bodyPr>
            <a:normAutofit/>
          </a:bodyPr>
          <a:lstStyle/>
          <a:p>
            <a:r>
              <a:rPr lang="en-US" dirty="0"/>
              <a:t>Create a program with a list of emails to be used for a marketing distribution </a:t>
            </a:r>
          </a:p>
          <a:p>
            <a:r>
              <a:rPr lang="en-US" dirty="0"/>
              <a:t>Requirements:</a:t>
            </a:r>
          </a:p>
          <a:p>
            <a:pPr marL="0" indent="0">
              <a:buNone/>
            </a:pPr>
            <a:r>
              <a:rPr lang="en-US" dirty="0"/>
              <a:t>	Create an email list. List can be blank or have a few emails</a:t>
            </a:r>
          </a:p>
          <a:p>
            <a:pPr marL="0" indent="0">
              <a:buNone/>
            </a:pPr>
            <a:r>
              <a:rPr lang="en-US" dirty="0"/>
              <a:t>	Ask user to enter their email. If that email exists, ask them if they want to 	remain 	on the list or be removed. </a:t>
            </a:r>
          </a:p>
          <a:p>
            <a:pPr marL="0" indent="0">
              <a:buNone/>
            </a:pPr>
            <a:r>
              <a:rPr lang="en-US" dirty="0"/>
              <a:t>Optional:</a:t>
            </a:r>
          </a:p>
          <a:p>
            <a:pPr marL="0" indent="0">
              <a:buNone/>
            </a:pPr>
            <a:r>
              <a:rPr lang="en-US" dirty="0"/>
              <a:t>	If the user enters an email that is not in the list, ask them if they want to make 	an account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5640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way of having your code repeat</a:t>
            </a:r>
          </a:p>
          <a:p>
            <a:r>
              <a:rPr lang="en-US" dirty="0"/>
              <a:t>Just like conditional statements (aka if statements), a loop will continue executing when the condition evaluates to True</a:t>
            </a:r>
          </a:p>
          <a:p>
            <a:r>
              <a:rPr lang="en-US" dirty="0"/>
              <a:t>A loop that never becomes False  is known as an infinite loop</a:t>
            </a:r>
          </a:p>
          <a:p>
            <a:r>
              <a:rPr lang="en-US" dirty="0"/>
              <a:t>There are 2 types of loops: while loops and for loops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ECD72-59FA-4D0C-B77F-008FA898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29"/>
          <a:stretch/>
        </p:blipFill>
        <p:spPr>
          <a:xfrm>
            <a:off x="1024128" y="1846369"/>
            <a:ext cx="9720072" cy="42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6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to Iterate over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5C665-6996-4C6D-AABC-3223E306DA99}"/>
              </a:ext>
            </a:extLst>
          </p:cNvPr>
          <p:cNvSpPr txBox="1"/>
          <p:nvPr/>
        </p:nvSpPr>
        <p:spPr>
          <a:xfrm>
            <a:off x="1519311" y="2084832"/>
            <a:ext cx="9224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Rather than iterating over lists, you can iterate over a range to control exactly how many times the loop runs</a:t>
            </a:r>
          </a:p>
          <a:p>
            <a:r>
              <a:rPr lang="en-US" dirty="0"/>
              <a:t>Ranges follow the same rules as indexing (inclusive start, exclusive stop, skip)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92466-A5F7-45A0-8B23-BA009350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0" y="3473767"/>
            <a:ext cx="10294416" cy="23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#4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The DMV has 100 customers and they need to assign each customer to a random booth</a:t>
            </a:r>
          </a:p>
          <a:p>
            <a:r>
              <a:rPr lang="en-US" dirty="0"/>
              <a:t>Requirements:</a:t>
            </a:r>
          </a:p>
          <a:p>
            <a:pPr marL="128016" lvl="1" indent="0">
              <a:buNone/>
            </a:pPr>
            <a:r>
              <a:rPr lang="en-US" dirty="0"/>
              <a:t>	print a Welcome message.</a:t>
            </a:r>
          </a:p>
          <a:p>
            <a:pPr marL="128016" lvl="1" indent="0">
              <a:buNone/>
            </a:pPr>
            <a:r>
              <a:rPr lang="en-US" dirty="0"/>
              <a:t>	Use a for loop to print a line for each customer (there are 100 customers)</a:t>
            </a:r>
          </a:p>
          <a:p>
            <a:pPr marL="128016" lvl="1" indent="0">
              <a:buNone/>
            </a:pPr>
            <a:r>
              <a:rPr lang="en-US" dirty="0"/>
              <a:t>	Each customer has to be randomly assigned to one of 8 booths in the DMV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2AC64-C073-4287-8492-FF1EF13ED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7"/>
          <a:stretch/>
        </p:blipFill>
        <p:spPr>
          <a:xfrm>
            <a:off x="4148667" y="4233333"/>
            <a:ext cx="4124323" cy="254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D7BDF-5AD2-40A8-94CC-08BF1328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difference between x = 5, x==5, and x+=5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difference between a list and a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a conditional statement?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you import a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arguments ranges and indexing take?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3B6728-6FC4-4D2D-8856-FD6C858EF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389934"/>
              </p:ext>
            </p:extLst>
          </p:nvPr>
        </p:nvGraphicFramePr>
        <p:xfrm>
          <a:off x="1036828" y="1974851"/>
          <a:ext cx="9453373" cy="378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69">
                  <a:extLst>
                    <a:ext uri="{9D8B030D-6E8A-4147-A177-3AD203B41FA5}">
                      <a16:colId xmlns:a16="http://schemas.microsoft.com/office/drawing/2014/main" val="3477942470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393288573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689488671"/>
                    </a:ext>
                  </a:extLst>
                </a:gridCol>
              </a:tblGrid>
              <a:tr h="552449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36842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&gt;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79648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4503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age&gt;=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7945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&lt; =40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3521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==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55177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!=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2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2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/>
              <a:t>String Methods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37365"/>
              </p:ext>
            </p:extLst>
          </p:nvPr>
        </p:nvGraphicFramePr>
        <p:xfrm>
          <a:off x="114300" y="1958975"/>
          <a:ext cx="1150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89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186891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2148792">
                  <a:extLst>
                    <a:ext uri="{9D8B030D-6E8A-4147-A177-3AD203B41FA5}">
                      <a16:colId xmlns:a16="http://schemas.microsoft.com/office/drawing/2014/main" val="1952563371"/>
                    </a:ext>
                  </a:extLst>
                </a:gridCol>
                <a:gridCol w="2733005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2021923">
                  <a:extLst>
                    <a:ext uri="{9D8B030D-6E8A-4147-A177-3AD203B41FA5}">
                      <a16:colId xmlns:a16="http://schemas.microsoft.com/office/drawing/2014/main" val="7740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Upper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name.lower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Title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name.title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number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parts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“I like my dogs”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s.replace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like”,”love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love my dogs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31BFC2-1C73-4C08-BCE0-1306BA8324EE}"/>
              </a:ext>
            </a:extLst>
          </p:cNvPr>
          <p:cNvSpPr txBox="1"/>
          <p:nvPr/>
        </p:nvSpPr>
        <p:spPr>
          <a:xfrm>
            <a:off x="1376979" y="4733365"/>
            <a:ext cx="54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case sensitive. “Monty” != “MONTY”</a:t>
            </a:r>
          </a:p>
        </p:txBody>
      </p:sp>
    </p:spTree>
    <p:extLst>
      <p:ext uri="{BB962C8B-B14F-4D97-AF65-F5344CB8AC3E}">
        <p14:creationId xmlns:p14="http://schemas.microsoft.com/office/powerpoint/2010/main" val="323795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Comparison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operators return Boolean values abbreviated bool()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Booleans are binary and return only True or False (case sensitive)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Python, all numbers are True except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Python, all strings are True except a blank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loops and conditional statements, Python will only run when True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ADC74-546E-4E75-A659-FC47734D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2" y="4664456"/>
            <a:ext cx="8129783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Conditional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38300"/>
            <a:ext cx="9720073" cy="4321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Conditional statements will only execute if the comparison operators returns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operator returns False, the program will execute the next </a:t>
            </a:r>
            <a:r>
              <a:rPr lang="en-US" dirty="0" err="1"/>
              <a:t>elif</a:t>
            </a:r>
            <a:r>
              <a:rPr lang="en-US" dirty="0"/>
              <a:t> or else 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syntax for a conditional statement is below:</a:t>
            </a:r>
            <a:br>
              <a:rPr lang="en-US" dirty="0"/>
            </a:b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6A7DA5-EC0F-40DD-A7EB-83F65BD58C65}"/>
              </a:ext>
            </a:extLst>
          </p:cNvPr>
          <p:cNvSpPr/>
          <p:nvPr/>
        </p:nvSpPr>
        <p:spPr>
          <a:xfrm>
            <a:off x="2374900" y="5009575"/>
            <a:ext cx="1342664" cy="62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44BD8-C1F8-40E2-89B0-5B3C0CF4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98" y="3436523"/>
            <a:ext cx="8143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1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38300"/>
            <a:ext cx="9720073" cy="4321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a program to prompt user for a score between 0 and 100 and output their grade.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4F4913-9D31-4DED-B40B-2345E9027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78183"/>
              </p:ext>
            </p:extLst>
          </p:nvPr>
        </p:nvGraphicFramePr>
        <p:xfrm>
          <a:off x="1820164" y="327253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84042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1678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2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or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9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 to 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 to 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 to 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9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to  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0 or &gt; 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40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98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0"/>
            <a:ext cx="10469373" cy="4593209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Libraries are a collection of procedures, functions, operations, elements that someone else created and you can use in your program. Some libraries are built-in while others need to be installed using command prompt (pip install)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Some popular libraries 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os</a:t>
            </a:r>
            <a:r>
              <a:rPr lang="en-US" sz="2400" dirty="0"/>
              <a:t> -  used to interact with your underlying operating system (Windows/Linux/Mac)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random – used to generate random numbers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math – provides advanced mathematical functions (such as trigonometry)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datetime – used  when working with dates and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pandas  - used for data manipulation and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requests – used for sending http requests and calling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scrapy</a:t>
            </a:r>
            <a:r>
              <a:rPr lang="en-US" sz="2400" dirty="0"/>
              <a:t> – used for </a:t>
            </a:r>
            <a:r>
              <a:rPr lang="en-US" sz="2400" dirty="0" err="1"/>
              <a:t>webscrapping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65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random library is pre-built and allows you to generate random 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59371-AB8C-4191-B823-C1FCCE86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7" y="3168857"/>
            <a:ext cx="10077886" cy="21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1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2689</TotalTime>
  <Words>1805</Words>
  <Application>Microsoft Office PowerPoint</Application>
  <PresentationFormat>Widescreen</PresentationFormat>
  <Paragraphs>327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Tw Cen MT</vt:lpstr>
      <vt:lpstr>Tw Cen MT Condensed</vt:lpstr>
      <vt:lpstr>Wingdings</vt:lpstr>
      <vt:lpstr>Wingdings 3</vt:lpstr>
      <vt:lpstr>Integral</vt:lpstr>
      <vt:lpstr>Introduction to Python </vt:lpstr>
      <vt:lpstr>Resources</vt:lpstr>
      <vt:lpstr>Review: Comparison Operators</vt:lpstr>
      <vt:lpstr>Review: String Methods</vt:lpstr>
      <vt:lpstr>Review: Comparison Operators</vt:lpstr>
      <vt:lpstr>Review: Conditional Statements</vt:lpstr>
      <vt:lpstr>Review exercise</vt:lpstr>
      <vt:lpstr>Libraries </vt:lpstr>
      <vt:lpstr>Random library</vt:lpstr>
      <vt:lpstr>Random library</vt:lpstr>
      <vt:lpstr>Methods vs functions</vt:lpstr>
      <vt:lpstr>Lists</vt:lpstr>
      <vt:lpstr>PowerPoint Presentation</vt:lpstr>
      <vt:lpstr>Lists are Indexed</vt:lpstr>
      <vt:lpstr>Retrieving Data from a list – negative indexing</vt:lpstr>
      <vt:lpstr>Retrieving Data from a list</vt:lpstr>
      <vt:lpstr>Exercise #1</vt:lpstr>
      <vt:lpstr>Solution 1</vt:lpstr>
      <vt:lpstr>Adding Data to a list</vt:lpstr>
      <vt:lpstr>Sorting Data in a list</vt:lpstr>
      <vt:lpstr>Removing Data in a list</vt:lpstr>
      <vt:lpstr>Other list Methods</vt:lpstr>
      <vt:lpstr>Exercise #2</vt:lpstr>
      <vt:lpstr>Loops</vt:lpstr>
      <vt:lpstr>For Loops</vt:lpstr>
      <vt:lpstr>Loops to Iterate over Ranges</vt:lpstr>
      <vt:lpstr>Exercise #4</vt:lpstr>
      <vt:lpstr>Review: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dc:description>lists, for loops</dc:description>
  <cp:lastModifiedBy>Hisham M</cp:lastModifiedBy>
  <cp:revision>137</cp:revision>
  <dcterms:created xsi:type="dcterms:W3CDTF">2019-01-13T02:03:10Z</dcterms:created>
  <dcterms:modified xsi:type="dcterms:W3CDTF">2019-04-07T16:29:58Z</dcterms:modified>
</cp:coreProperties>
</file>