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7"/>
  </p:notesMasterIdLst>
  <p:sldIdLst>
    <p:sldId id="256" r:id="rId2"/>
    <p:sldId id="298" r:id="rId3"/>
    <p:sldId id="325" r:id="rId4"/>
    <p:sldId id="261" r:id="rId5"/>
    <p:sldId id="292" r:id="rId6"/>
    <p:sldId id="284" r:id="rId7"/>
    <p:sldId id="268" r:id="rId8"/>
    <p:sldId id="296" r:id="rId9"/>
    <p:sldId id="266" r:id="rId10"/>
    <p:sldId id="294" r:id="rId11"/>
    <p:sldId id="295" r:id="rId12"/>
    <p:sldId id="289" r:id="rId13"/>
    <p:sldId id="273" r:id="rId14"/>
    <p:sldId id="283" r:id="rId15"/>
    <p:sldId id="264" r:id="rId16"/>
    <p:sldId id="263" r:id="rId17"/>
    <p:sldId id="262" r:id="rId18"/>
    <p:sldId id="297" r:id="rId19"/>
    <p:sldId id="265" r:id="rId20"/>
    <p:sldId id="270" r:id="rId21"/>
    <p:sldId id="272" r:id="rId22"/>
    <p:sldId id="290" r:id="rId23"/>
    <p:sldId id="291" r:id="rId24"/>
    <p:sldId id="279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sham M" initials="HM" lastIdx="1" clrIdx="0">
    <p:extLst>
      <p:ext uri="{19B8F6BF-5375-455C-9EA6-DF929625EA0E}">
        <p15:presenceInfo xmlns:p15="http://schemas.microsoft.com/office/powerpoint/2012/main" userId="54a7dc7b7aa52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9" autoAdjust="0"/>
    <p:restoredTop sz="85501" autoAdjust="0"/>
  </p:normalViewPr>
  <p:slideViewPr>
    <p:cSldViewPr snapToGrid="0">
      <p:cViewPr varScale="1">
        <p:scale>
          <a:sx n="76" d="100"/>
          <a:sy n="76" d="100"/>
        </p:scale>
        <p:origin x="9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5B1D4-247C-491D-B3E4-3F7C68B97B4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EEA4-FDF4-4DFE-B669-4D5FBBE6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antigravity</a:t>
            </a:r>
          </a:p>
          <a:p>
            <a:r>
              <a:rPr lang="en-US" dirty="0"/>
              <a:t>Import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cover the remaining in future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languages use ++ as in place operators but Python does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9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901FF6-EB3F-4D52-AE30-07A794C032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0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5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7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4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5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9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FF6-EB3F-4D52-AE30-07A794C032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2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901FF6-EB3F-4D52-AE30-07A794C0328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6CDA59-2C6F-4436-902E-9A05F385C2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9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.wikibooks.org/wiki/Number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1.dr-chuck.com/pythonlearn/EN_us/pythonlearn.pdf" TargetMode="External"/><Relationship Id="rId2" Type="http://schemas.openxmlformats.org/officeDocument/2006/relationships/hyperlink" Target="https://docs.google.com/viewer?url=https%3A%2F%2Fwww.cs.uky.edu%2F~keen%2F115%2FHaltermanpythonboo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examples.asp" TargetMode="External"/><Relationship Id="rId5" Type="http://schemas.openxmlformats.org/officeDocument/2006/relationships/hyperlink" Target="http://pythontutor.com/visualize.html#mode=edit" TargetMode="External"/><Relationship Id="rId4" Type="http://schemas.openxmlformats.org/officeDocument/2006/relationships/hyperlink" Target="https://www.amazon.com/Python-Crash-Course-Hands-Project-Based/dp/1593276036/ref=sr_1_3?ie=UTF8&amp;qid=1548633609&amp;sr=8-3&amp;keywords=pyth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" TargetMode="External"/><Relationship Id="rId4" Type="http://schemas.openxmlformats.org/officeDocument/2006/relationships/hyperlink" Target="https://repl.i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ythontutor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1CB9-A39E-492C-8637-2F200E2BD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679DD-7BF8-4A7A-A42A-639D67277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Hisham Madkour</a:t>
            </a:r>
          </a:p>
        </p:txBody>
      </p:sp>
    </p:spTree>
    <p:extLst>
      <p:ext uri="{BB962C8B-B14F-4D97-AF65-F5344CB8AC3E}">
        <p14:creationId xmlns:p14="http://schemas.microsoft.com/office/powerpoint/2010/main" val="139698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D7AB0-4951-46DF-8D3B-855539ED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4" y="2171700"/>
            <a:ext cx="10515600" cy="425005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433AF1-A4E1-4C02-A5E9-96B637B3C8C2}"/>
              </a:ext>
            </a:extLst>
          </p:cNvPr>
          <p:cNvSpPr txBox="1">
            <a:spLocks/>
          </p:cNvSpPr>
          <p:nvPr/>
        </p:nvSpPr>
        <p:spPr>
          <a:xfrm>
            <a:off x="931334" y="1930400"/>
            <a:ext cx="10515600" cy="42500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will often need the user to define a variable for you.</a:t>
            </a:r>
          </a:p>
          <a:p>
            <a:r>
              <a:rPr lang="en-US" dirty="0"/>
              <a:t>Use an input statement to store data from the user.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Important: </a:t>
            </a:r>
            <a:r>
              <a:rPr lang="en-US" dirty="0"/>
              <a:t>Input is stored as a string by default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AC008-176B-4F38-A3DF-0470180EC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49" y="2985453"/>
            <a:ext cx="8835103" cy="18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3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converting 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D7AB0-4951-46DF-8D3B-855539ED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4" y="2171700"/>
            <a:ext cx="10515600" cy="425005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433AF1-A4E1-4C02-A5E9-96B637B3C8C2}"/>
              </a:ext>
            </a:extLst>
          </p:cNvPr>
          <p:cNvSpPr txBox="1">
            <a:spLocks/>
          </p:cNvSpPr>
          <p:nvPr/>
        </p:nvSpPr>
        <p:spPr>
          <a:xfrm>
            <a:off x="931334" y="1930400"/>
            <a:ext cx="10515600" cy="42500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 is stored as a string by default.</a:t>
            </a:r>
          </a:p>
          <a:p>
            <a:r>
              <a:rPr lang="en-US" dirty="0"/>
              <a:t>You can convert data types using the int() or float() function</a:t>
            </a:r>
          </a:p>
          <a:p>
            <a:r>
              <a:rPr lang="en-US" dirty="0"/>
              <a:t>Below shows how to store input as variable and convert data types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991DE-5828-4ECD-B2CE-086FD47E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7" y="3557145"/>
            <a:ext cx="11501545" cy="23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9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Reassigning and Deleting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D7AB0-4951-46DF-8D3B-855539ED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4" y="2171700"/>
            <a:ext cx="10515600" cy="4250056"/>
          </a:xfrm>
        </p:spPr>
        <p:txBody>
          <a:bodyPr>
            <a:normAutofit/>
          </a:bodyPr>
          <a:lstStyle/>
          <a:p>
            <a:r>
              <a:rPr lang="en-US" dirty="0"/>
              <a:t>Variables can be re-assigned to other values and other data types.</a:t>
            </a:r>
          </a:p>
          <a:p>
            <a:r>
              <a:rPr lang="en-US" dirty="0"/>
              <a:t>x is going to be assigned as the integer 1, then re-assigned to the integer 3, then re-assigned to the string “car”</a:t>
            </a:r>
          </a:p>
          <a:p>
            <a:pPr marL="128016" lvl="1" indent="0">
              <a:buNone/>
            </a:pPr>
            <a:r>
              <a:rPr lang="en-US" dirty="0"/>
              <a:t>x = 1</a:t>
            </a:r>
          </a:p>
          <a:p>
            <a:pPr marL="128016" lvl="1" indent="0">
              <a:buNone/>
            </a:pPr>
            <a:r>
              <a:rPr lang="en-US" dirty="0"/>
              <a:t>x = 3</a:t>
            </a:r>
          </a:p>
          <a:p>
            <a:pPr marL="128016" lvl="1" indent="0">
              <a:buNone/>
            </a:pPr>
            <a:r>
              <a:rPr lang="en-US" dirty="0"/>
              <a:t>x = “car”</a:t>
            </a:r>
          </a:p>
          <a:p>
            <a:pPr marL="128016" lvl="1" indent="0">
              <a:buNone/>
            </a:pPr>
            <a:endParaRPr lang="en-US" dirty="0"/>
          </a:p>
          <a:p>
            <a:r>
              <a:rPr lang="en-US" dirty="0"/>
              <a:t>To delete a variable use:</a:t>
            </a:r>
          </a:p>
          <a:p>
            <a:r>
              <a:rPr lang="en-US" dirty="0"/>
              <a:t>del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7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30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In Place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A46A2-7E0B-4F16-B01E-6C00E890F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7869"/>
            <a:ext cx="9720073" cy="43114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place operators allow you to complete operations and assign them to a variable more concisely. The method below works with addition, subtraction, division, and multiplication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re-assign and concatenate strings in a new variable with += </a:t>
            </a:r>
            <a:br>
              <a:rPr lang="en-US" dirty="0"/>
            </a:br>
            <a:endParaRPr lang="en-US" dirty="0"/>
          </a:p>
          <a:p>
            <a:r>
              <a:rPr lang="en-US" dirty="0"/>
              <a:t>	x = “sun”</a:t>
            </a:r>
            <a:br>
              <a:rPr lang="en-US" dirty="0"/>
            </a:br>
            <a:r>
              <a:rPr lang="en-US" dirty="0"/>
              <a:t>	y = “flower”</a:t>
            </a:r>
            <a:br>
              <a:rPr lang="en-US" dirty="0"/>
            </a:br>
            <a:r>
              <a:rPr lang="en-US" dirty="0"/>
              <a:t>	x += y will re-assign the variable x to “sunflower” </a:t>
            </a:r>
            <a:br>
              <a:rPr lang="en-US" dirty="0"/>
            </a:br>
            <a:r>
              <a:rPr lang="en-US" dirty="0"/>
              <a:t>	Note: the value of y does not change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8EFAB0-9D28-4789-9425-4370D187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76644"/>
              </p:ext>
            </p:extLst>
          </p:nvPr>
        </p:nvGraphicFramePr>
        <p:xfrm>
          <a:off x="3330584" y="2537460"/>
          <a:ext cx="5145611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368">
                  <a:extLst>
                    <a:ext uri="{9D8B030D-6E8A-4147-A177-3AD203B41FA5}">
                      <a16:colId xmlns:a16="http://schemas.microsoft.com/office/drawing/2014/main" val="2448116785"/>
                    </a:ext>
                  </a:extLst>
                </a:gridCol>
                <a:gridCol w="728984">
                  <a:extLst>
                    <a:ext uri="{9D8B030D-6E8A-4147-A177-3AD203B41FA5}">
                      <a16:colId xmlns:a16="http://schemas.microsoft.com/office/drawing/2014/main" val="3410204378"/>
                    </a:ext>
                  </a:extLst>
                </a:gridCol>
                <a:gridCol w="2939259">
                  <a:extLst>
                    <a:ext uri="{9D8B030D-6E8A-4147-A177-3AD203B41FA5}">
                      <a16:colId xmlns:a16="http://schemas.microsoft.com/office/drawing/2014/main" val="171951895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Standard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Place Operator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608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x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863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x = x+ 4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69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69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8826-42B2-450D-A3AC-43BC1EB1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5772" y="635508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What do I Name my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30D7-2B0C-48A2-AD5F-E9ED394C1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185416"/>
            <a:ext cx="4754880" cy="4123944"/>
          </a:xfrm>
          <a:ln>
            <a:solidFill>
              <a:schemeClr val="tx1"/>
            </a:solidFill>
            <a:prstDash val="solid"/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Variables must start with a letter or underscore. Cannot start with numbers or special characters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 of the name can contain letters, numbers and underscores but no special characters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 names are case sensitive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Variables must be declared before they are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 name must be on the left and value it is being assigned on the right of the equal 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Cannot be named reserved words such as print or 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193DC-5FF9-46CB-BB59-65AA052D0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185416"/>
            <a:ext cx="4754880" cy="412394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Keep short but descriptive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Variables should be in </a:t>
            </a:r>
            <a:r>
              <a:rPr lang="en-US" dirty="0" err="1"/>
              <a:t>snake_case</a:t>
            </a:r>
            <a:r>
              <a:rPr lang="en-US" dirty="0"/>
              <a:t> instead of camelCase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Keep variables lower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__variable__ for variables that should not be modified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F86F-AD37-4369-BC85-181B6AA083F6}"/>
              </a:ext>
            </a:extLst>
          </p:cNvPr>
          <p:cNvSpPr txBox="1"/>
          <p:nvPr/>
        </p:nvSpPr>
        <p:spPr>
          <a:xfrm>
            <a:off x="1155700" y="181608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6A9AE-D480-4FAA-A3DE-43E4D6BA3F46}"/>
              </a:ext>
            </a:extLst>
          </p:cNvPr>
          <p:cNvSpPr txBox="1"/>
          <p:nvPr/>
        </p:nvSpPr>
        <p:spPr>
          <a:xfrm>
            <a:off x="5949950" y="176579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Practices (per pep8)</a:t>
            </a:r>
          </a:p>
        </p:txBody>
      </p:sp>
    </p:spTree>
    <p:extLst>
      <p:ext uri="{BB962C8B-B14F-4D97-AF65-F5344CB8AC3E}">
        <p14:creationId xmlns:p14="http://schemas.microsoft.com/office/powerpoint/2010/main" val="146080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1" y="64770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Numbers!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DB47C-CE5E-43CD-8DFF-AF795F6AD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27450" y="1778434"/>
            <a:ext cx="5924903" cy="4632755"/>
          </a:xfrm>
          <a:effectLst>
            <a:outerShdw blurRad="50800" dist="50800" dir="1800000" algn="ctr" rotWithShape="0">
              <a:srgbClr val="000000">
                <a:alpha val="43137"/>
              </a:srgbClr>
            </a:outerShdw>
            <a:softEdge rad="5969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3826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numbers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30154E-6BE5-48BB-A5C7-7F7BD3C02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190765"/>
              </p:ext>
            </p:extLst>
          </p:nvPr>
        </p:nvGraphicFramePr>
        <p:xfrm>
          <a:off x="1023938" y="2286000"/>
          <a:ext cx="9720264" cy="160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8">
                  <a:extLst>
                    <a:ext uri="{9D8B030D-6E8A-4147-A177-3AD203B41FA5}">
                      <a16:colId xmlns:a16="http://schemas.microsoft.com/office/drawing/2014/main" val="60561889"/>
                    </a:ext>
                  </a:extLst>
                </a:gridCol>
                <a:gridCol w="3240088">
                  <a:extLst>
                    <a:ext uri="{9D8B030D-6E8A-4147-A177-3AD203B41FA5}">
                      <a16:colId xmlns:a16="http://schemas.microsoft.com/office/drawing/2014/main" val="2419544361"/>
                    </a:ext>
                  </a:extLst>
                </a:gridCol>
                <a:gridCol w="3240088">
                  <a:extLst>
                    <a:ext uri="{9D8B030D-6E8A-4147-A177-3AD203B41FA5}">
                      <a16:colId xmlns:a16="http://schemas.microsoft.com/office/drawing/2014/main" val="2854553211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 marL="84525" marR="84525"/>
                </a:tc>
                <a:extLst>
                  <a:ext uri="{0D108BD9-81ED-4DB2-BD59-A6C34878D82A}">
                    <a16:rowId xmlns:a16="http://schemas.microsoft.com/office/drawing/2014/main" val="4096459246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number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400, -30</a:t>
                      </a:r>
                    </a:p>
                  </a:txBody>
                  <a:tcPr marL="84525" marR="84525"/>
                </a:tc>
                <a:extLst>
                  <a:ext uri="{0D108BD9-81ED-4DB2-BD59-A6C34878D82A}">
                    <a16:rowId xmlns:a16="http://schemas.microsoft.com/office/drawing/2014/main" val="346030194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/>
                        <a:t>Floating Point (aka floats)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Point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0.0, 1.4, 3.2</a:t>
                      </a:r>
                    </a:p>
                  </a:txBody>
                  <a:tcPr marL="84525" marR="84525"/>
                </a:tc>
                <a:extLst>
                  <a:ext uri="{0D108BD9-81ED-4DB2-BD59-A6C34878D82A}">
                    <a16:rowId xmlns:a16="http://schemas.microsoft.com/office/drawing/2014/main" val="18262763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29F011-4F38-4BC0-B89D-B312D330E895}"/>
              </a:ext>
            </a:extLst>
          </p:cNvPr>
          <p:cNvSpPr txBox="1"/>
          <p:nvPr/>
        </p:nvSpPr>
        <p:spPr>
          <a:xfrm>
            <a:off x="447322" y="4188937"/>
            <a:ext cx="110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2 additional numerical data types (long and complex) which are not covered in this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mostly used in cases that require unusually high levels of accuracy or are dealing with imaginary numbers</a:t>
            </a:r>
          </a:p>
        </p:txBody>
      </p:sp>
    </p:spTree>
    <p:extLst>
      <p:ext uri="{BB962C8B-B14F-4D97-AF65-F5344CB8AC3E}">
        <p14:creationId xmlns:p14="http://schemas.microsoft.com/office/powerpoint/2010/main" val="100421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560" y="670476"/>
            <a:ext cx="8596668" cy="1320800"/>
          </a:xfrm>
        </p:spPr>
        <p:txBody>
          <a:bodyPr/>
          <a:lstStyle/>
          <a:p>
            <a:r>
              <a:rPr lang="en-US" dirty="0"/>
              <a:t>Basic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61CDB1-6EEE-4DF4-94C5-05F4BD431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6113"/>
              </p:ext>
            </p:extLst>
          </p:nvPr>
        </p:nvGraphicFramePr>
        <p:xfrm>
          <a:off x="797560" y="2448559"/>
          <a:ext cx="10162540" cy="262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635">
                  <a:extLst>
                    <a:ext uri="{9D8B030D-6E8A-4147-A177-3AD203B41FA5}">
                      <a16:colId xmlns:a16="http://schemas.microsoft.com/office/drawing/2014/main" val="1235406345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70113420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2699307057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2622814107"/>
                    </a:ext>
                  </a:extLst>
                </a:gridCol>
              </a:tblGrid>
              <a:tr h="524273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45069"/>
                  </a:ext>
                </a:extLst>
              </a:tr>
              <a:tr h="524273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9396"/>
                  </a:ext>
                </a:extLst>
              </a:tr>
              <a:tr h="52427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86407"/>
                  </a:ext>
                </a:extLst>
              </a:tr>
              <a:tr h="524273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14387"/>
                  </a:ext>
                </a:extLst>
              </a:tr>
              <a:tr h="524273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3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7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564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7040C-404F-48E4-8842-7ABB234D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521200"/>
            <a:ext cx="10134600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4A22EA-F366-470A-8F40-2E33F0E55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16" y="2001203"/>
            <a:ext cx="73056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97916"/>
            <a:ext cx="9720072" cy="1499616"/>
          </a:xfrm>
        </p:spPr>
        <p:txBody>
          <a:bodyPr/>
          <a:lstStyle/>
          <a:p>
            <a:r>
              <a:rPr lang="en-US" dirty="0" err="1"/>
              <a:t>Pemdas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D7AB0-4951-46DF-8D3B-855539ED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435224"/>
            <a:ext cx="10515600" cy="32746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follows order of operations (PEMDAS)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is dynamically typed meaning you can convert data types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Operations between floats and integers will always return an integer</a:t>
            </a:r>
            <a:br>
              <a:rPr lang="en-US" dirty="0"/>
            </a:br>
            <a:r>
              <a:rPr lang="en-US" dirty="0"/>
              <a:t>		4+2.0 = 6.0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7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1785-0604-492C-AF19-9A7807AF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0060-D13E-4228-AAF9-A206ED10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720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Python is a clear and powerful object-oriented programming language, comparable to Perl, Ruby, or Java.</a:t>
            </a:r>
          </a:p>
          <a:p>
            <a:r>
              <a:rPr lang="en-US" dirty="0"/>
              <a:t>An object is something that can hold data and ca have actions associated </a:t>
            </a:r>
            <a:r>
              <a:rPr lang="en-US"/>
              <a:t>with them</a:t>
            </a:r>
            <a:endParaRPr lang="en-US" dirty="0"/>
          </a:p>
          <a:p>
            <a:r>
              <a:rPr lang="en-US" dirty="0"/>
              <a:t>Python can be used to create GUI applications, data science, game development, optimize business processes and more. </a:t>
            </a:r>
          </a:p>
          <a:p>
            <a:r>
              <a:rPr lang="en-US" dirty="0"/>
              <a:t>The concepts and syntax learned in Python are transferrable to other programming languages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7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99" y="67348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Strings!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A46A2-7E0B-4F16-B01E-6C00E890F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991" y="1982316"/>
            <a:ext cx="4004373" cy="4625975"/>
          </a:xfrm>
        </p:spPr>
        <p:txBody>
          <a:bodyPr>
            <a:normAutofit/>
          </a:bodyPr>
          <a:lstStyle/>
          <a:p>
            <a:r>
              <a:rPr lang="en-US" dirty="0"/>
              <a:t>A string is a way to communicate literal phrases</a:t>
            </a:r>
          </a:p>
          <a:p>
            <a:r>
              <a:rPr lang="en-US" dirty="0"/>
              <a:t>You can choose to wrap strings in single quotes or double quotes.</a:t>
            </a:r>
          </a:p>
          <a:p>
            <a:r>
              <a:rPr lang="en-US" dirty="0"/>
              <a:t>There are multiple ways to print a variable inside a string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7CD72-7478-4A90-A37C-5C9696487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2"/>
          <a:stretch/>
        </p:blipFill>
        <p:spPr>
          <a:xfrm>
            <a:off x="1471331" y="2336800"/>
            <a:ext cx="6807648" cy="384771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B03ED7E-962C-4F14-AD0B-382CD7AD52E5}"/>
              </a:ext>
            </a:extLst>
          </p:cNvPr>
          <p:cNvSpPr/>
          <p:nvPr/>
        </p:nvSpPr>
        <p:spPr>
          <a:xfrm>
            <a:off x="128667" y="2880186"/>
            <a:ext cx="1342664" cy="625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9C1964-9AD5-4902-B649-DA9DBE7AFD3C}"/>
              </a:ext>
            </a:extLst>
          </p:cNvPr>
          <p:cNvSpPr/>
          <p:nvPr/>
        </p:nvSpPr>
        <p:spPr>
          <a:xfrm>
            <a:off x="128667" y="5143542"/>
            <a:ext cx="1342664" cy="625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4190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4502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String Escape Sequences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DF684BB-A15C-45D3-8BC4-669B8F270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200360"/>
              </p:ext>
            </p:extLst>
          </p:nvPr>
        </p:nvGraphicFramePr>
        <p:xfrm>
          <a:off x="762000" y="2417169"/>
          <a:ext cx="9613900" cy="4063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99">
                  <a:extLst>
                    <a:ext uri="{9D8B030D-6E8A-4147-A177-3AD203B41FA5}">
                      <a16:colId xmlns:a16="http://schemas.microsoft.com/office/drawing/2014/main" val="1371546860"/>
                    </a:ext>
                  </a:extLst>
                </a:gridCol>
                <a:gridCol w="2305401">
                  <a:extLst>
                    <a:ext uri="{9D8B030D-6E8A-4147-A177-3AD203B41FA5}">
                      <a16:colId xmlns:a16="http://schemas.microsoft.com/office/drawing/2014/main" val="3547109859"/>
                    </a:ext>
                  </a:extLst>
                </a:gridCol>
                <a:gridCol w="2968050">
                  <a:extLst>
                    <a:ext uri="{9D8B030D-6E8A-4147-A177-3AD203B41FA5}">
                      <a16:colId xmlns:a16="http://schemas.microsoft.com/office/drawing/2014/main" val="534891058"/>
                    </a:ext>
                  </a:extLst>
                </a:gridCol>
                <a:gridCol w="2968050">
                  <a:extLst>
                    <a:ext uri="{9D8B030D-6E8A-4147-A177-3AD203B41FA5}">
                      <a16:colId xmlns:a16="http://schemas.microsoft.com/office/drawing/2014/main" val="885145199"/>
                    </a:ext>
                  </a:extLst>
                </a:gridCol>
              </a:tblGrid>
              <a:tr h="391292"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does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96605362"/>
                  </a:ext>
                </a:extLst>
              </a:tr>
              <a:tr h="675381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new line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print(“Hello\</a:t>
                      </a:r>
                      <a:r>
                        <a:rPr lang="en-US" dirty="0" err="1"/>
                        <a:t>nWorld</a:t>
                      </a:r>
                      <a:r>
                        <a:rPr lang="en-US" dirty="0"/>
                        <a:t>”)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  <a:br>
                        <a:rPr lang="en-US" dirty="0"/>
                      </a:br>
                      <a:r>
                        <a:rPr lang="en-US" dirty="0"/>
                        <a:t>World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33858603"/>
                  </a:ext>
                </a:extLst>
              </a:tr>
              <a:tr h="391292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a tab 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print(“Hello\</a:t>
                      </a:r>
                      <a:r>
                        <a:rPr lang="en-US" dirty="0" err="1"/>
                        <a:t>tWorld</a:t>
                      </a:r>
                      <a:r>
                        <a:rPr lang="en-US" dirty="0"/>
                        <a:t>”)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     World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087321723"/>
                  </a:ext>
                </a:extLst>
              </a:tr>
              <a:tr h="675381">
                <a:tc>
                  <a:txBody>
                    <a:bodyPr/>
                    <a:lstStyle/>
                    <a:p>
                      <a:r>
                        <a:rPr lang="en-US" dirty="0"/>
                        <a:t>\’ or \”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quotes within string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print(“I said \“Hello””)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said “Hello”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512078912"/>
                  </a:ext>
                </a:extLst>
              </a:tr>
              <a:tr h="1254279">
                <a:tc>
                  <a:txBody>
                    <a:bodyPr/>
                    <a:lstStyle/>
                    <a:p>
                      <a:r>
                        <a:rPr lang="en-US" dirty="0"/>
                        <a:t>\u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Unicode characters</a:t>
                      </a:r>
                      <a:br>
                        <a:rPr lang="en-US" dirty="0"/>
                      </a:b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print(u"\u00a9") 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©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672404394"/>
                  </a:ext>
                </a:extLst>
              </a:tr>
              <a:tr h="675381"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back slash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print("File is saved in C:\\Norway\History")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is saved in C:\\Norway\History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9297371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9340E29-45FE-4D1C-862F-C158F6F8659B}"/>
              </a:ext>
            </a:extLst>
          </p:cNvPr>
          <p:cNvSpPr txBox="1"/>
          <p:nvPr/>
        </p:nvSpPr>
        <p:spPr>
          <a:xfrm>
            <a:off x="762000" y="1689102"/>
            <a:ext cx="881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is a list of escape sequences. </a:t>
            </a:r>
            <a:br>
              <a:rPr lang="en-US" dirty="0"/>
            </a:br>
            <a:r>
              <a:rPr lang="en-US" dirty="0"/>
              <a:t>The characters “escaped” from being printed as a literal strings and completed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817561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DCB3-7AB7-44FA-8823-35F7ECDC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A6C8D8-C83B-4FCB-BF26-00C55CA2D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46" y="867886"/>
            <a:ext cx="4325954" cy="580913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AA7382-A730-4D36-8B4B-E022D7270391}"/>
              </a:ext>
            </a:extLst>
          </p:cNvPr>
          <p:cNvSpPr/>
          <p:nvPr/>
        </p:nvSpPr>
        <p:spPr>
          <a:xfrm>
            <a:off x="1024128" y="177147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Comments can be used with # or multiline using quotation marks “”   ””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Anything written as a comment will be ignored by the Python Interpreter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Two purposes for comments</a:t>
            </a:r>
          </a:p>
          <a:p>
            <a:pPr lvl="0"/>
            <a:r>
              <a:rPr lang="en-US" sz="2400" dirty="0"/>
              <a:t>	</a:t>
            </a:r>
            <a:r>
              <a:rPr lang="en-US" dirty="0"/>
              <a:t>1. Communicating the purpose of your code to yourself, your coworkers, and others</a:t>
            </a:r>
          </a:p>
          <a:p>
            <a:pPr lvl="0"/>
            <a:r>
              <a:rPr lang="en-US" dirty="0"/>
              <a:t>	2. Can be used while debugging purposes instead of deleting your code (commenting out)</a:t>
            </a:r>
          </a:p>
        </p:txBody>
      </p:sp>
    </p:spTree>
    <p:extLst>
      <p:ext uri="{BB962C8B-B14F-4D97-AF65-F5344CB8AC3E}">
        <p14:creationId xmlns:p14="http://schemas.microsoft.com/office/powerpoint/2010/main" val="784640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B138-864C-4547-947F-E7306BE7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BF5D9-52B4-4C63-8059-11A350E28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191387"/>
            <a:ext cx="9631172" cy="4173507"/>
          </a:xfrm>
        </p:spPr>
      </p:pic>
    </p:spTree>
    <p:extLst>
      <p:ext uri="{BB962C8B-B14F-4D97-AF65-F5344CB8AC3E}">
        <p14:creationId xmlns:p14="http://schemas.microsoft.com/office/powerpoint/2010/main" val="3966286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C5E48C-B8B2-45B0-9923-69E32DD58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208123"/>
              </p:ext>
            </p:extLst>
          </p:nvPr>
        </p:nvGraphicFramePr>
        <p:xfrm>
          <a:off x="664634" y="1841500"/>
          <a:ext cx="10503238" cy="443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619">
                  <a:extLst>
                    <a:ext uri="{9D8B030D-6E8A-4147-A177-3AD203B41FA5}">
                      <a16:colId xmlns:a16="http://schemas.microsoft.com/office/drawing/2014/main" val="1199122897"/>
                    </a:ext>
                  </a:extLst>
                </a:gridCol>
                <a:gridCol w="5251619">
                  <a:extLst>
                    <a:ext uri="{9D8B030D-6E8A-4147-A177-3AD203B41FA5}">
                      <a16:colId xmlns:a16="http://schemas.microsoft.com/office/drawing/2014/main" val="552669302"/>
                    </a:ext>
                  </a:extLst>
                </a:gridCol>
              </a:tblGrid>
              <a:tr h="541849">
                <a:tc>
                  <a:txBody>
                    <a:bodyPr/>
                    <a:lstStyle/>
                    <a:p>
                      <a:r>
                        <a:rPr lang="en-US" dirty="0"/>
                        <a:t>Error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Reasons This Error Appears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95376"/>
                  </a:ext>
                </a:extLst>
              </a:tr>
              <a:tr h="935245">
                <a:tc>
                  <a:txBody>
                    <a:bodyPr/>
                    <a:lstStyle/>
                    <a:p>
                      <a:r>
                        <a:rPr lang="en-US" dirty="0" err="1"/>
                        <a:t>SyntaxError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Grammatical mistakes such as did not close parenthesis, quotation marks, or misspellings,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10125"/>
                  </a:ext>
                </a:extLst>
              </a:tr>
              <a:tr h="935245">
                <a:tc>
                  <a:txBody>
                    <a:bodyPr/>
                    <a:lstStyle/>
                    <a:p>
                      <a:r>
                        <a:rPr lang="en-US" dirty="0" err="1"/>
                        <a:t>NameError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are referencing a variable name that does not exist. Remember variables are case sensitive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81194"/>
                  </a:ext>
                </a:extLst>
              </a:tr>
              <a:tr h="541849">
                <a:tc>
                  <a:txBody>
                    <a:bodyPr/>
                    <a:lstStyle/>
                    <a:p>
                      <a:r>
                        <a:rPr lang="en-US" dirty="0" err="1"/>
                        <a:t>TypeError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data types (string, int,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 are incompatible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27743"/>
                  </a:ext>
                </a:extLst>
              </a:tr>
              <a:tr h="935245">
                <a:tc>
                  <a:txBody>
                    <a:bodyPr/>
                    <a:lstStyle/>
                    <a:p>
                      <a:r>
                        <a:rPr lang="en-US" dirty="0" err="1"/>
                        <a:t>IndentationError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is space sensitive. Code needs to indented or an indent needs to be deleted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407207"/>
                  </a:ext>
                </a:extLst>
              </a:tr>
              <a:tr h="541849">
                <a:tc>
                  <a:txBody>
                    <a:bodyPr/>
                    <a:lstStyle/>
                    <a:p>
                      <a:r>
                        <a:rPr lang="en-US" dirty="0" err="1"/>
                        <a:t>ZeroDivisionError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is in the denominator of a division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402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DCB3-7AB7-44FA-8823-35F7ECDC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7146-4396-4DD8-9BC6-65327751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5000"/>
            <a:ext cx="972007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do I open the Python Interpreter?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when you add a string and float?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when you add an integer and a float?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a Syntax Error?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order of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does this code output?</a:t>
            </a:r>
            <a:br>
              <a:rPr lang="en-US" dirty="0"/>
            </a:br>
            <a:r>
              <a:rPr lang="en-US" dirty="0"/>
              <a:t>print(4+3*2)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does this code output?</a:t>
            </a:r>
            <a:br>
              <a:rPr lang="en-US" dirty="0"/>
            </a:br>
            <a:r>
              <a:rPr lang="en-US" dirty="0"/>
              <a:t>print(“Please \n Slow \n Down”)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0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0CB3C5-AA98-496A-AC4C-2DB27CFB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eBook 1 </a:t>
            </a:r>
            <a:r>
              <a:rPr lang="en-US" dirty="0"/>
              <a:t>and </a:t>
            </a:r>
            <a:r>
              <a:rPr lang="en-US" dirty="0">
                <a:hlinkClick r:id="rId3"/>
              </a:rPr>
              <a:t>eBook 2</a:t>
            </a:r>
            <a:endParaRPr lang="en-US" dirty="0"/>
          </a:p>
          <a:p>
            <a:r>
              <a:rPr lang="en-US" dirty="0">
                <a:hlinkClick r:id="rId4"/>
              </a:rPr>
              <a:t>Hard Copy book</a:t>
            </a:r>
            <a:endParaRPr lang="en-US" dirty="0"/>
          </a:p>
          <a:p>
            <a:r>
              <a:rPr lang="en-US" dirty="0">
                <a:hlinkClick r:id="rId5"/>
              </a:rPr>
              <a:t>Visualizing Code tool</a:t>
            </a:r>
            <a:endParaRPr lang="en-US" dirty="0"/>
          </a:p>
          <a:p>
            <a:r>
              <a:rPr lang="en-US" dirty="0">
                <a:hlinkClick r:id="rId6"/>
              </a:rPr>
              <a:t>Cheat Sheets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*Control click to go to the 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D824-6248-4CE6-81FE-8859D626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2585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How do I Open Python?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1226E7-EE4D-465C-89D2-2E97FEC21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81632"/>
            <a:ext cx="9182100" cy="46647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 Python for your OS on </a:t>
            </a:r>
            <a:r>
              <a:rPr lang="en-US" dirty="0">
                <a:hlinkClick r:id="rId3"/>
              </a:rPr>
              <a:t>www.python.org</a:t>
            </a:r>
            <a:r>
              <a:rPr lang="en-US" dirty="0"/>
              <a:t> and download the most current 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Search “Python IDLE” in your Start Menu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also practice coding on </a:t>
            </a:r>
            <a:r>
              <a:rPr lang="en-US" dirty="0">
                <a:hlinkClick r:id="rId4"/>
              </a:rPr>
              <a:t>https://repl.it/</a:t>
            </a:r>
            <a:r>
              <a:rPr lang="en-US" dirty="0"/>
              <a:t>  or </a:t>
            </a:r>
            <a:r>
              <a:rPr lang="en-US" dirty="0">
                <a:hlinkClick r:id="rId5"/>
              </a:rPr>
              <a:t>http://pythontutor.com/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No installation required!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5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440F8C-6625-4954-ACFC-33E67F53F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56" y="3066978"/>
            <a:ext cx="8818864" cy="36185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5AF5C2-672E-4A52-93A5-535A0999B816}"/>
              </a:ext>
            </a:extLst>
          </p:cNvPr>
          <p:cNvSpPr txBox="1">
            <a:spLocks/>
          </p:cNvSpPr>
          <p:nvPr/>
        </p:nvSpPr>
        <p:spPr>
          <a:xfrm>
            <a:off x="960120" y="625856"/>
            <a:ext cx="9720072" cy="14996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familiar with your IDE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0DC45FC2-185F-4AA3-905C-D40A2A9EFF9E}"/>
              </a:ext>
            </a:extLst>
          </p:cNvPr>
          <p:cNvSpPr txBox="1">
            <a:spLocks/>
          </p:cNvSpPr>
          <p:nvPr/>
        </p:nvSpPr>
        <p:spPr>
          <a:xfrm>
            <a:off x="850900" y="1567362"/>
            <a:ext cx="9182100" cy="46647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use the default IDE (recommended) or other IDE’s such as Visual Studio, Spyder, </a:t>
            </a:r>
            <a:r>
              <a:rPr lang="en-US" dirty="0" err="1"/>
              <a:t>Pycharm</a:t>
            </a:r>
            <a:r>
              <a:rPr lang="en-US" dirty="0"/>
              <a:t>, or any of the dozens available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also use </a:t>
            </a:r>
            <a:r>
              <a:rPr lang="en-US" dirty="0">
                <a:hlinkClick r:id="rId3"/>
              </a:rPr>
              <a:t>https://repl.it/</a:t>
            </a:r>
            <a:r>
              <a:rPr lang="en-US" dirty="0"/>
              <a:t>  or </a:t>
            </a:r>
            <a:r>
              <a:rPr lang="en-US" dirty="0">
                <a:hlinkClick r:id="rId4"/>
              </a:rPr>
              <a:t>http://pythontutor.com/</a:t>
            </a:r>
            <a:r>
              <a:rPr lang="en-US" dirty="0"/>
              <a:t> if you cannot or do want to install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2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18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Your first line of code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FF0AC8-0EB2-4BE1-B77D-0C61AA4F2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063" y="2049747"/>
            <a:ext cx="8596668" cy="3880773"/>
          </a:xfrm>
        </p:spPr>
        <p:txBody>
          <a:bodyPr/>
          <a:lstStyle/>
          <a:p>
            <a:r>
              <a:rPr lang="en-US" dirty="0"/>
              <a:t>The “Hello World” program is a rite of passage for all new programmers.</a:t>
            </a:r>
          </a:p>
          <a:p>
            <a:r>
              <a:rPr lang="en-US" dirty="0"/>
              <a:t>Use the print function to display the message Hello World on the screen</a:t>
            </a:r>
          </a:p>
          <a:p>
            <a:r>
              <a:rPr lang="en-US" dirty="0"/>
              <a:t>Run this line interactive shell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D5B01-596A-4487-B852-AE91EEBEB33A}"/>
              </a:ext>
            </a:extLst>
          </p:cNvPr>
          <p:cNvSpPr txBox="1"/>
          <p:nvPr/>
        </p:nvSpPr>
        <p:spPr>
          <a:xfrm>
            <a:off x="3688291" y="6164916"/>
            <a:ext cx="42672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 World outputted in Immediate Mode</a:t>
            </a:r>
          </a:p>
          <a:p>
            <a:r>
              <a:rPr lang="en-US" dirty="0"/>
              <a:t>We will run scripts in a future 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12A09-21B8-4D1F-84FB-11D3FF06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3492334"/>
            <a:ext cx="10531521" cy="258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6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204C-78D9-454D-B9FC-69833EA3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4226-D170-4447-843F-B4591588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Numbers:</a:t>
            </a:r>
            <a:r>
              <a:rPr lang="en-US" dirty="0"/>
              <a:t> integers, floats, complex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Text:</a:t>
            </a:r>
            <a:r>
              <a:rPr lang="en-US" dirty="0"/>
              <a:t> strings, special characters, Unicode characters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Boolean: </a:t>
            </a:r>
            <a:r>
              <a:rPr lang="en-US" dirty="0"/>
              <a:t>True or False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None:</a:t>
            </a:r>
            <a:r>
              <a:rPr lang="en-US" dirty="0"/>
              <a:t> Value does not exist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Sequence: </a:t>
            </a:r>
            <a:r>
              <a:rPr lang="en-US" dirty="0"/>
              <a:t>lists, tuples, rangers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Binary: </a:t>
            </a:r>
            <a:r>
              <a:rPr lang="en-US" dirty="0"/>
              <a:t>Byte, </a:t>
            </a:r>
            <a:r>
              <a:rPr lang="en-US" dirty="0" err="1"/>
              <a:t>bytearray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8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5AF5C2-672E-4A52-93A5-535A0999B816}"/>
              </a:ext>
            </a:extLst>
          </p:cNvPr>
          <p:cNvSpPr txBox="1">
            <a:spLocks/>
          </p:cNvSpPr>
          <p:nvPr/>
        </p:nvSpPr>
        <p:spPr>
          <a:xfrm>
            <a:off x="960120" y="625856"/>
            <a:ext cx="9720072" cy="14996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Color Test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0DC45FC2-185F-4AA3-905C-D40A2A9EFF9E}"/>
              </a:ext>
            </a:extLst>
          </p:cNvPr>
          <p:cNvSpPr txBox="1">
            <a:spLocks/>
          </p:cNvSpPr>
          <p:nvPr/>
        </p:nvSpPr>
        <p:spPr>
          <a:xfrm>
            <a:off x="850900" y="1567362"/>
            <a:ext cx="9182100" cy="46647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Type the following into your IDE. Note the color changes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5F5B496-DCDC-4CB5-8F6B-9B96643538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204915"/>
              </p:ext>
            </p:extLst>
          </p:nvPr>
        </p:nvGraphicFramePr>
        <p:xfrm>
          <a:off x="2268027" y="2125472"/>
          <a:ext cx="7104257" cy="4219445"/>
        </p:xfrm>
        <a:graphic>
          <a:graphicData uri="http://schemas.openxmlformats.org/drawingml/2006/table">
            <a:tbl>
              <a:tblPr/>
              <a:tblGrid>
                <a:gridCol w="1775585">
                  <a:extLst>
                    <a:ext uri="{9D8B030D-6E8A-4147-A177-3AD203B41FA5}">
                      <a16:colId xmlns:a16="http://schemas.microsoft.com/office/drawing/2014/main" val="1222012675"/>
                    </a:ext>
                  </a:extLst>
                </a:gridCol>
                <a:gridCol w="1775585">
                  <a:extLst>
                    <a:ext uri="{9D8B030D-6E8A-4147-A177-3AD203B41FA5}">
                      <a16:colId xmlns:a16="http://schemas.microsoft.com/office/drawing/2014/main" val="1672213592"/>
                    </a:ext>
                  </a:extLst>
                </a:gridCol>
                <a:gridCol w="1777502">
                  <a:extLst>
                    <a:ext uri="{9D8B030D-6E8A-4147-A177-3AD203B41FA5}">
                      <a16:colId xmlns:a16="http://schemas.microsoft.com/office/drawing/2014/main" val="102010658"/>
                    </a:ext>
                  </a:extLst>
                </a:gridCol>
                <a:gridCol w="1775585">
                  <a:extLst>
                    <a:ext uri="{9D8B030D-6E8A-4147-A177-3AD203B41FA5}">
                      <a16:colId xmlns:a16="http://schemas.microsoft.com/office/drawing/2014/main" val="1727685007"/>
                    </a:ext>
                  </a:extLst>
                </a:gridCol>
              </a:tblGrid>
              <a:tr h="562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finally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84565"/>
                  </a:ext>
                </a:extLst>
              </a:tr>
              <a:tr h="562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continue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67977"/>
                  </a:ext>
                </a:extLst>
              </a:tr>
              <a:tr h="562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from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99020"/>
                  </a:ext>
                </a:extLst>
              </a:tr>
              <a:tr h="562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global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68956"/>
                  </a:ext>
                </a:extLst>
              </a:tr>
              <a:tr h="562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elif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"hello"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68993"/>
                  </a:ext>
                </a:extLst>
              </a:tr>
              <a:tr h="562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import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865072"/>
                  </a:ext>
                </a:extLst>
              </a:tr>
              <a:tr h="8441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break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import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“123"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559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D7AB0-4951-46DF-8D3B-855539ED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4" y="2171700"/>
            <a:ext cx="10515600" cy="4250056"/>
          </a:xfrm>
        </p:spPr>
        <p:txBody>
          <a:bodyPr>
            <a:normAutofit/>
          </a:bodyPr>
          <a:lstStyle/>
          <a:p>
            <a:r>
              <a:rPr lang="en-US" dirty="0"/>
              <a:t>Variables are buckets that store data which you can read or update later</a:t>
            </a:r>
          </a:p>
          <a:p>
            <a:r>
              <a:rPr lang="en-US" dirty="0"/>
              <a:t>Variables store data like strings, numbers, Booleans, and more</a:t>
            </a:r>
          </a:p>
          <a:p>
            <a:pPr marL="128016" lvl="1" indent="0">
              <a:buNone/>
            </a:pPr>
            <a:r>
              <a:rPr lang="en-US" dirty="0"/>
              <a:t>	name = “Monty”</a:t>
            </a:r>
            <a:br>
              <a:rPr lang="en-US" dirty="0"/>
            </a:br>
            <a:r>
              <a:rPr lang="en-US" dirty="0"/>
              <a:t>	weight = 150</a:t>
            </a:r>
          </a:p>
          <a:p>
            <a:pPr marL="128016" lvl="1" indent="0">
              <a:buNone/>
            </a:pPr>
            <a:r>
              <a:rPr lang="en-US" dirty="0"/>
              <a:t>	active = False</a:t>
            </a:r>
          </a:p>
          <a:p>
            <a:r>
              <a:rPr lang="en-US" dirty="0"/>
              <a:t>You can store multiple variables at a time</a:t>
            </a:r>
          </a:p>
          <a:p>
            <a:pPr lvl="1"/>
            <a:r>
              <a:rPr lang="en-US" dirty="0"/>
              <a:t>a = 1</a:t>
            </a:r>
          </a:p>
          <a:p>
            <a:pPr lvl="1"/>
            <a:r>
              <a:rPr lang="en-US" dirty="0"/>
              <a:t>a, b, c = 1, 3, 5</a:t>
            </a:r>
          </a:p>
          <a:p>
            <a:pPr lvl="1"/>
            <a:r>
              <a:rPr lang="en-US" dirty="0"/>
              <a:t>a = b = c = 3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18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1292</TotalTime>
  <Words>1322</Words>
  <Application>Microsoft Office PowerPoint</Application>
  <PresentationFormat>Widescreen</PresentationFormat>
  <Paragraphs>241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Tahoma</vt:lpstr>
      <vt:lpstr>Tw Cen MT</vt:lpstr>
      <vt:lpstr>Tw Cen MT Condensed</vt:lpstr>
      <vt:lpstr>Wingdings</vt:lpstr>
      <vt:lpstr>Wingdings 3</vt:lpstr>
      <vt:lpstr>Integral</vt:lpstr>
      <vt:lpstr>Introduction to Python</vt:lpstr>
      <vt:lpstr>What is Python?</vt:lpstr>
      <vt:lpstr>Resources</vt:lpstr>
      <vt:lpstr>How do I Open Python?</vt:lpstr>
      <vt:lpstr>PowerPoint Presentation</vt:lpstr>
      <vt:lpstr>Your first line of code</vt:lpstr>
      <vt:lpstr>BASIC Data Types</vt:lpstr>
      <vt:lpstr>PowerPoint Presentation</vt:lpstr>
      <vt:lpstr>Storing variables</vt:lpstr>
      <vt:lpstr>Input</vt:lpstr>
      <vt:lpstr>Input and converting data types</vt:lpstr>
      <vt:lpstr>Reassigning and Deleting variable</vt:lpstr>
      <vt:lpstr>In Place Operators</vt:lpstr>
      <vt:lpstr>What do I Name my Variable?</vt:lpstr>
      <vt:lpstr>Numbers!</vt:lpstr>
      <vt:lpstr>Types of numbers</vt:lpstr>
      <vt:lpstr>Basic Operators</vt:lpstr>
      <vt:lpstr>Practice</vt:lpstr>
      <vt:lpstr>Pemdas</vt:lpstr>
      <vt:lpstr>Strings!</vt:lpstr>
      <vt:lpstr>String Escape Sequences</vt:lpstr>
      <vt:lpstr>Commenting </vt:lpstr>
      <vt:lpstr>Errors</vt:lpstr>
      <vt:lpstr>Understanding Error Messages</vt:lpstr>
      <vt:lpstr>Review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Hisham M</dc:creator>
  <dc:description>Data types, inputs , outputs, commenting</dc:description>
  <cp:lastModifiedBy>Hisham M</cp:lastModifiedBy>
  <cp:revision>111</cp:revision>
  <dcterms:created xsi:type="dcterms:W3CDTF">2019-01-12T03:03:47Z</dcterms:created>
  <dcterms:modified xsi:type="dcterms:W3CDTF">2020-01-25T03:19:04Z</dcterms:modified>
</cp:coreProperties>
</file>