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25" r:id="rId3"/>
    <p:sldId id="288" r:id="rId4"/>
    <p:sldId id="286" r:id="rId5"/>
    <p:sldId id="290" r:id="rId6"/>
    <p:sldId id="289" r:id="rId7"/>
    <p:sldId id="299" r:id="rId8"/>
    <p:sldId id="302" r:id="rId9"/>
    <p:sldId id="326" r:id="rId10"/>
    <p:sldId id="313" r:id="rId11"/>
    <p:sldId id="294" r:id="rId12"/>
    <p:sldId id="296" r:id="rId13"/>
    <p:sldId id="304" r:id="rId14"/>
    <p:sldId id="305" r:id="rId15"/>
    <p:sldId id="311" r:id="rId16"/>
    <p:sldId id="309" r:id="rId17"/>
    <p:sldId id="316" r:id="rId18"/>
    <p:sldId id="314" r:id="rId19"/>
    <p:sldId id="310" r:id="rId20"/>
    <p:sldId id="318" r:id="rId21"/>
    <p:sldId id="321" r:id="rId22"/>
    <p:sldId id="327" r:id="rId23"/>
    <p:sldId id="352" r:id="rId24"/>
    <p:sldId id="359" r:id="rId25"/>
    <p:sldId id="361" r:id="rId26"/>
    <p:sldId id="360" r:id="rId27"/>
    <p:sldId id="362" r:id="rId28"/>
    <p:sldId id="25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6084" autoAdjust="0"/>
  </p:normalViewPr>
  <p:slideViewPr>
    <p:cSldViewPr snapToGrid="0">
      <p:cViewPr varScale="1">
        <p:scale>
          <a:sx n="50" d="100"/>
          <a:sy n="50" d="100"/>
        </p:scale>
        <p:origin x="4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1D451-C062-4E9B-91C2-4F248015DC1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040D3-96BA-4227-9788-80EF152AF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2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15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33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Dictionary Syntax</a:t>
            </a:r>
          </a:p>
          <a:p>
            <a:r>
              <a:rPr lang="en-US" dirty="0"/>
              <a:t>#</a:t>
            </a:r>
            <a:r>
              <a:rPr lang="en-US" dirty="0" err="1"/>
              <a:t>dictionary_name</a:t>
            </a:r>
            <a:r>
              <a:rPr lang="en-US" dirty="0"/>
              <a:t> =  {key: value, key: value, key: value}</a:t>
            </a:r>
          </a:p>
          <a:p>
            <a:r>
              <a:rPr lang="en-US" dirty="0"/>
              <a:t>websites = {</a:t>
            </a:r>
          </a:p>
          <a:p>
            <a:r>
              <a:rPr lang="en-US" dirty="0"/>
              <a:t>    "amazon": "Retail",</a:t>
            </a:r>
          </a:p>
          <a:p>
            <a:r>
              <a:rPr lang="en-US" dirty="0"/>
              <a:t>    "</a:t>
            </a:r>
            <a:r>
              <a:rPr lang="en-US" dirty="0" err="1"/>
              <a:t>facebook</a:t>
            </a:r>
            <a:r>
              <a:rPr lang="en-US" dirty="0"/>
              <a:t>": "Social Media",</a:t>
            </a:r>
          </a:p>
          <a:p>
            <a:r>
              <a:rPr lang="en-US" dirty="0"/>
              <a:t>    "google": "Search engine",</a:t>
            </a:r>
          </a:p>
          <a:p>
            <a:r>
              <a:rPr lang="en-US" dirty="0"/>
              <a:t>    "</a:t>
            </a:r>
            <a:r>
              <a:rPr lang="en-US" dirty="0" err="1"/>
              <a:t>youtube</a:t>
            </a:r>
            <a:r>
              <a:rPr lang="en-US" dirty="0"/>
              <a:t>": "Video Sharing"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#Dictionaries can also be created with .</a:t>
            </a:r>
            <a:r>
              <a:rPr lang="en-US" dirty="0" err="1"/>
              <a:t>dict</a:t>
            </a:r>
            <a:r>
              <a:rPr lang="en-US" dirty="0"/>
              <a:t> function</a:t>
            </a:r>
          </a:p>
          <a:p>
            <a:r>
              <a:rPr lang="en-US" dirty="0"/>
              <a:t>restaurant = </a:t>
            </a:r>
            <a:r>
              <a:rPr lang="en-US" dirty="0" err="1"/>
              <a:t>dict</a:t>
            </a:r>
            <a:r>
              <a:rPr lang="en-US" dirty="0"/>
              <a:t>(store = 304, food = "Seafood", stars = 5)</a:t>
            </a:r>
          </a:p>
          <a:p>
            <a:endParaRPr lang="en-US" dirty="0"/>
          </a:p>
          <a:p>
            <a:r>
              <a:rPr lang="en-US" dirty="0"/>
              <a:t>print(restaurant)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71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Dictionary Syntax</a:t>
            </a:r>
          </a:p>
          <a:p>
            <a:r>
              <a:rPr lang="en-US" dirty="0"/>
              <a:t>#</a:t>
            </a:r>
            <a:r>
              <a:rPr lang="en-US" dirty="0" err="1"/>
              <a:t>dictionary_name</a:t>
            </a:r>
            <a:r>
              <a:rPr lang="en-US" dirty="0"/>
              <a:t> =  {key: value, key: value, key: value}</a:t>
            </a:r>
          </a:p>
          <a:p>
            <a:r>
              <a:rPr lang="en-US" dirty="0"/>
              <a:t>websites = {</a:t>
            </a:r>
          </a:p>
          <a:p>
            <a:r>
              <a:rPr lang="en-US" dirty="0"/>
              <a:t>    "amazon": "Retail",</a:t>
            </a:r>
          </a:p>
          <a:p>
            <a:r>
              <a:rPr lang="en-US" dirty="0"/>
              <a:t>    "</a:t>
            </a:r>
            <a:r>
              <a:rPr lang="en-US" dirty="0" err="1"/>
              <a:t>facebook</a:t>
            </a:r>
            <a:r>
              <a:rPr lang="en-US" dirty="0"/>
              <a:t>": "Social Media",</a:t>
            </a:r>
          </a:p>
          <a:p>
            <a:r>
              <a:rPr lang="en-US" dirty="0"/>
              <a:t>    "google": "Search engine",</a:t>
            </a:r>
          </a:p>
          <a:p>
            <a:r>
              <a:rPr lang="en-US" dirty="0"/>
              <a:t>    "</a:t>
            </a:r>
            <a:r>
              <a:rPr lang="en-US" dirty="0" err="1"/>
              <a:t>youtube</a:t>
            </a:r>
            <a:r>
              <a:rPr lang="en-US" dirty="0"/>
              <a:t>": "Video Sharing"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#items in the dictionary can be accessed similar to lists or using the get method</a:t>
            </a:r>
          </a:p>
          <a:p>
            <a:r>
              <a:rPr lang="en-US" dirty="0"/>
              <a:t>g = websites["google"]</a:t>
            </a:r>
          </a:p>
          <a:p>
            <a:r>
              <a:rPr lang="en-US" dirty="0"/>
              <a:t>g2= </a:t>
            </a:r>
            <a:r>
              <a:rPr lang="en-US" dirty="0" err="1"/>
              <a:t>websites.get</a:t>
            </a:r>
            <a:r>
              <a:rPr lang="en-US" dirty="0"/>
              <a:t>("google")</a:t>
            </a:r>
          </a:p>
          <a:p>
            <a:r>
              <a:rPr lang="en-US" dirty="0"/>
              <a:t>print(g,g2)</a:t>
            </a:r>
          </a:p>
          <a:p>
            <a:endParaRPr lang="en-US" dirty="0"/>
          </a:p>
          <a:p>
            <a:r>
              <a:rPr lang="en-US" dirty="0"/>
              <a:t>#accessing an item that doesn't exist will return none</a:t>
            </a:r>
          </a:p>
          <a:p>
            <a:r>
              <a:rPr lang="en-US" dirty="0" err="1"/>
              <a:t>favorite_site</a:t>
            </a:r>
            <a:r>
              <a:rPr lang="en-US" dirty="0"/>
              <a:t> = input("What's your favorite site: ").lower()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websites.get</a:t>
            </a:r>
            <a:r>
              <a:rPr lang="en-US" dirty="0"/>
              <a:t>(</a:t>
            </a:r>
            <a:r>
              <a:rPr lang="en-US" dirty="0" err="1"/>
              <a:t>favorite_site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02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45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#Syntax: open and close dictionary with curly bracket</a:t>
            </a:r>
          </a:p>
          <a:p>
            <a:r>
              <a:rPr lang="en-US" dirty="0"/>
              <a:t>#enter key on the left, value on the right separated by a colon</a:t>
            </a:r>
          </a:p>
          <a:p>
            <a:r>
              <a:rPr lang="en-US" dirty="0"/>
              <a:t>#each key value pair is separated by a comma</a:t>
            </a:r>
          </a:p>
          <a:p>
            <a:endParaRPr lang="en-US" dirty="0"/>
          </a:p>
          <a:p>
            <a:r>
              <a:rPr lang="en-US" dirty="0"/>
              <a:t>websites = {</a:t>
            </a:r>
          </a:p>
          <a:p>
            <a:r>
              <a:rPr lang="en-US" dirty="0"/>
              <a:t>    "amazon": "Retail",</a:t>
            </a:r>
          </a:p>
          <a:p>
            <a:r>
              <a:rPr lang="en-US" dirty="0"/>
              <a:t>    "</a:t>
            </a:r>
            <a:r>
              <a:rPr lang="en-US" dirty="0" err="1"/>
              <a:t>facebook</a:t>
            </a:r>
            <a:r>
              <a:rPr lang="en-US" dirty="0"/>
              <a:t>": "Social Media",</a:t>
            </a:r>
          </a:p>
          <a:p>
            <a:r>
              <a:rPr lang="en-US" dirty="0"/>
              <a:t>    "google": "Search engine",</a:t>
            </a:r>
          </a:p>
          <a:p>
            <a:r>
              <a:rPr lang="en-US" dirty="0"/>
              <a:t>    "</a:t>
            </a:r>
            <a:r>
              <a:rPr lang="en-US" dirty="0" err="1"/>
              <a:t>youtube</a:t>
            </a:r>
            <a:r>
              <a:rPr lang="en-US" dirty="0"/>
              <a:t>": "Video Sharing"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#you can iterate over a dictionary with similar syntax to lists</a:t>
            </a:r>
          </a:p>
          <a:p>
            <a:endParaRPr lang="en-US" dirty="0"/>
          </a:p>
          <a:p>
            <a:r>
              <a:rPr lang="en-US" dirty="0"/>
              <a:t>for x in websites:</a:t>
            </a:r>
          </a:p>
          <a:p>
            <a:r>
              <a:rPr lang="en-US" dirty="0"/>
              <a:t>    print(x)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06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#Syntax: open and close dictionary with curly bracket</a:t>
            </a:r>
          </a:p>
          <a:p>
            <a:r>
              <a:rPr lang="en-US" dirty="0"/>
              <a:t>#enter key on the left, value on the right separated by a colon</a:t>
            </a:r>
          </a:p>
          <a:p>
            <a:r>
              <a:rPr lang="en-US" dirty="0"/>
              <a:t>#each key value pair is separated by a comma</a:t>
            </a:r>
          </a:p>
          <a:p>
            <a:endParaRPr lang="en-US" dirty="0"/>
          </a:p>
          <a:p>
            <a:r>
              <a:rPr lang="en-US" dirty="0"/>
              <a:t>websites = {</a:t>
            </a:r>
          </a:p>
          <a:p>
            <a:r>
              <a:rPr lang="en-US" dirty="0"/>
              <a:t>    "amazon": "Retail",</a:t>
            </a:r>
          </a:p>
          <a:p>
            <a:r>
              <a:rPr lang="en-US" dirty="0"/>
              <a:t>    "</a:t>
            </a:r>
            <a:r>
              <a:rPr lang="en-US" dirty="0" err="1"/>
              <a:t>facebook</a:t>
            </a:r>
            <a:r>
              <a:rPr lang="en-US" dirty="0"/>
              <a:t>": "Social Media",</a:t>
            </a:r>
          </a:p>
          <a:p>
            <a:r>
              <a:rPr lang="en-US" dirty="0"/>
              <a:t>    "google": "Search engine",</a:t>
            </a:r>
          </a:p>
          <a:p>
            <a:r>
              <a:rPr lang="en-US" dirty="0"/>
              <a:t>    "</a:t>
            </a:r>
            <a:r>
              <a:rPr lang="en-US" dirty="0" err="1"/>
              <a:t>youtube</a:t>
            </a:r>
            <a:r>
              <a:rPr lang="en-US" dirty="0"/>
              <a:t>": "Video Sharing"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#dictionary values can be strings, numbers, </a:t>
            </a:r>
            <a:r>
              <a:rPr lang="en-US" dirty="0" err="1"/>
              <a:t>booleans</a:t>
            </a:r>
            <a:r>
              <a:rPr lang="en-US" dirty="0"/>
              <a:t>, lists, tuples</a:t>
            </a:r>
          </a:p>
          <a:p>
            <a:r>
              <a:rPr lang="en-US" dirty="0"/>
              <a:t>grades = {</a:t>
            </a:r>
          </a:p>
          <a:p>
            <a:r>
              <a:rPr lang="en-US" dirty="0"/>
              <a:t>    "Jane" : 90,</a:t>
            </a:r>
          </a:p>
          <a:p>
            <a:r>
              <a:rPr lang="en-US" dirty="0"/>
              <a:t>    "Emily": 83,</a:t>
            </a:r>
          </a:p>
          <a:p>
            <a:r>
              <a:rPr lang="en-US" dirty="0"/>
              <a:t>    "Sam": 80,</a:t>
            </a:r>
          </a:p>
          <a:p>
            <a:r>
              <a:rPr lang="en-US" dirty="0"/>
              <a:t>    "Ben":88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2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print("Welcome to Monty's Movie Theatre")</a:t>
            </a:r>
          </a:p>
          <a:p>
            <a:endParaRPr lang="en-US" dirty="0"/>
          </a:p>
          <a:p>
            <a:r>
              <a:rPr lang="en-US" dirty="0"/>
              <a:t>age = (input("How old are you? \n"))</a:t>
            </a:r>
          </a:p>
          <a:p>
            <a:r>
              <a:rPr lang="en-US" dirty="0"/>
              <a:t>age = int(age)</a:t>
            </a:r>
          </a:p>
          <a:p>
            <a:endParaRPr lang="en-US" dirty="0"/>
          </a:p>
          <a:p>
            <a:r>
              <a:rPr lang="en-US" dirty="0"/>
              <a:t>if age &gt;= 0 and age &lt;= 12:</a:t>
            </a:r>
          </a:p>
          <a:p>
            <a:r>
              <a:rPr lang="en-US" dirty="0"/>
              <a:t>    print("A child's ticket is $8.00")</a:t>
            </a:r>
          </a:p>
          <a:p>
            <a:r>
              <a:rPr lang="en-US" dirty="0" err="1"/>
              <a:t>elif</a:t>
            </a:r>
            <a:r>
              <a:rPr lang="en-US" dirty="0"/>
              <a:t> age &gt;= 13 and age&lt;= 59:</a:t>
            </a:r>
          </a:p>
          <a:p>
            <a:r>
              <a:rPr lang="en-US" dirty="0"/>
              <a:t>    print("An adult's ticket is $14.00")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print("One moment. A manager will be here to assist")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7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8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5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08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print("Welcome to the Dollar Store\n")</a:t>
            </a:r>
          </a:p>
          <a:p>
            <a:endParaRPr lang="en-US" dirty="0"/>
          </a:p>
          <a:p>
            <a:r>
              <a:rPr lang="en-US" dirty="0"/>
              <a:t>#creates a list of items the dollar store sells</a:t>
            </a:r>
          </a:p>
          <a:p>
            <a:r>
              <a:rPr lang="en-US" dirty="0"/>
              <a:t>items = ["Sugar", "Tea", "Chips", "Soda", "Hat", "Sugar", "Water"]</a:t>
            </a:r>
          </a:p>
          <a:p>
            <a:endParaRPr lang="en-US" dirty="0"/>
          </a:p>
          <a:p>
            <a:r>
              <a:rPr lang="en-US" dirty="0"/>
              <a:t>#prints the price of every item in the list</a:t>
            </a:r>
          </a:p>
          <a:p>
            <a:r>
              <a:rPr lang="en-US" dirty="0"/>
              <a:t>for x in items:</a:t>
            </a:r>
          </a:p>
          <a:p>
            <a:r>
              <a:rPr lang="en-US" dirty="0"/>
              <a:t>    print(f"{x} is one dollar")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9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2F5B77F-BCB3-4068-87E2-3AF2F1A26E2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1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0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2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6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5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5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F5B77F-BCB3-4068-87E2-3AF2F1A26E2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3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ython-Crash-Course-Hands-Project-Based/dp/1593276036/ref=sr_1_3?ie=UTF8&amp;qid=1548633609&amp;sr=8-3&amp;keywords=python" TargetMode="External"/><Relationship Id="rId2" Type="http://schemas.openxmlformats.org/officeDocument/2006/relationships/hyperlink" Target="https://docs.google.com/viewer?url=https%3A%2F%2Fwww.cs.uky.edu%2F~keen%2F115%2FHaltermanpythonbook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python/python_ref_list.asp" TargetMode="External"/><Relationship Id="rId4" Type="http://schemas.openxmlformats.org/officeDocument/2006/relationships/hyperlink" Target="http://pythontutor.com/visualize.html#mode=edi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8AE9-48F7-4D02-8416-4C3D40772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85F39-5F9A-468C-9B70-5F3A21BB6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3</a:t>
            </a:r>
          </a:p>
        </p:txBody>
      </p:sp>
    </p:spTree>
    <p:extLst>
      <p:ext uri="{BB962C8B-B14F-4D97-AF65-F5344CB8AC3E}">
        <p14:creationId xmlns:p14="http://schemas.microsoft.com/office/powerpoint/2010/main" val="66190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Methods vs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3DEC9-211B-4B9A-B886-B53DEDB6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955800"/>
            <a:ext cx="11167874" cy="389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 far we have worked with functions like print(x) and </a:t>
            </a:r>
            <a:r>
              <a:rPr lang="en-US" dirty="0" err="1"/>
              <a:t>len</a:t>
            </a:r>
            <a:r>
              <a:rPr lang="en-US" dirty="0"/>
              <a:t>(number)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Those functions should be in purple font when typed in the default 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Methods are types of functions but are attached to an object (like a library or list)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Methods do not change color in the IDE like functions 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Methods take on the following format: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2FD7C4-8BFB-4014-BC02-20F50742D494}"/>
              </a:ext>
            </a:extLst>
          </p:cNvPr>
          <p:cNvSpPr/>
          <p:nvPr/>
        </p:nvSpPr>
        <p:spPr>
          <a:xfrm>
            <a:off x="2726766" y="5349454"/>
            <a:ext cx="57256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54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andom</a:t>
            </a:r>
            <a:r>
              <a:rPr lang="en-US" sz="66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randint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(1,6)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984738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03A051-85E1-4615-8610-D19323226542}"/>
              </a:ext>
            </a:extLst>
          </p:cNvPr>
          <p:cNvCxnSpPr>
            <a:cxnSpLocks/>
          </p:cNvCxnSpPr>
          <p:nvPr/>
        </p:nvCxnSpPr>
        <p:spPr>
          <a:xfrm>
            <a:off x="3938954" y="5112413"/>
            <a:ext cx="182880" cy="47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AF02DC-AAA3-4B44-8629-F472E18B7637}"/>
              </a:ext>
            </a:extLst>
          </p:cNvPr>
          <p:cNvCxnSpPr>
            <a:cxnSpLocks/>
          </p:cNvCxnSpPr>
          <p:nvPr/>
        </p:nvCxnSpPr>
        <p:spPr>
          <a:xfrm flipH="1">
            <a:off x="6404222" y="5140549"/>
            <a:ext cx="26424" cy="47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4C233-1A14-4747-BB19-97D1B5FB5A0F}"/>
              </a:ext>
            </a:extLst>
          </p:cNvPr>
          <p:cNvCxnSpPr>
            <a:cxnSpLocks/>
          </p:cNvCxnSpPr>
          <p:nvPr/>
        </p:nvCxnSpPr>
        <p:spPr>
          <a:xfrm flipH="1">
            <a:off x="7652826" y="5037860"/>
            <a:ext cx="506437" cy="49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1A1672-D262-4D4E-8244-8BB79C951DEC}"/>
              </a:ext>
            </a:extLst>
          </p:cNvPr>
          <p:cNvSpPr txBox="1"/>
          <p:nvPr/>
        </p:nvSpPr>
        <p:spPr>
          <a:xfrm>
            <a:off x="3529917" y="4772843"/>
            <a:ext cx="100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49D409-F9AD-4CEA-AD49-52BFAAD3BE01}"/>
              </a:ext>
            </a:extLst>
          </p:cNvPr>
          <p:cNvSpPr txBox="1"/>
          <p:nvPr/>
        </p:nvSpPr>
        <p:spPr>
          <a:xfrm>
            <a:off x="7961049" y="4639659"/>
            <a:ext cx="150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</a:t>
            </a: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BE1A1672-D262-4D4E-8244-8BB79C951DEC}"/>
              </a:ext>
            </a:extLst>
          </p:cNvPr>
          <p:cNvSpPr txBox="1"/>
          <p:nvPr/>
        </p:nvSpPr>
        <p:spPr>
          <a:xfrm>
            <a:off x="5940941" y="4691817"/>
            <a:ext cx="100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18790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88AA4-D9D6-41CB-8B6F-443BDD6F9E04}"/>
              </a:ext>
            </a:extLst>
          </p:cNvPr>
          <p:cNvSpPr txBox="1">
            <a:spLocks/>
          </p:cNvSpPr>
          <p:nvPr/>
        </p:nvSpPr>
        <p:spPr>
          <a:xfrm>
            <a:off x="1024128" y="1985391"/>
            <a:ext cx="987247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While variables can store one value at a time, lists can store many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naming lists, follow the same naming conventions as naming variables except it is best practice to name lists in the plural (cars, groceries, students)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Lists are mutable meaning they can be changed after they are created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Values in a list can repeat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82F98-FE9C-4C02-8020-6EC458F0E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7" y="4499450"/>
            <a:ext cx="11231114" cy="17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7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633478"/>
            <a:ext cx="9720072" cy="1499616"/>
          </a:xfrm>
        </p:spPr>
        <p:txBody>
          <a:bodyPr/>
          <a:lstStyle/>
          <a:p>
            <a:r>
              <a:rPr lang="en-US" dirty="0"/>
              <a:t>Lists are Indexed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88AA4-D9D6-41CB-8B6F-443BDD6F9E04}"/>
              </a:ext>
            </a:extLst>
          </p:cNvPr>
          <p:cNvSpPr txBox="1">
            <a:spLocks/>
          </p:cNvSpPr>
          <p:nvPr/>
        </p:nvSpPr>
        <p:spPr>
          <a:xfrm>
            <a:off x="871727" y="1925372"/>
            <a:ext cx="987247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Lists are indexed meaning each value in the list corresponds to an index integer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Lists (as well as ranges) start counting from 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first value in the list is index 0, the second item is index 1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Indexing can help you print parts of the list or save them as variables or other lists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5359C2-0A3B-4683-8C29-3DE8C8937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7" y="4735657"/>
            <a:ext cx="10043056" cy="13069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5D526D-4A85-4BC1-B4B1-BCDE8C955ECB}"/>
              </a:ext>
            </a:extLst>
          </p:cNvPr>
          <p:cNvSpPr txBox="1"/>
          <p:nvPr/>
        </p:nvSpPr>
        <p:spPr>
          <a:xfrm>
            <a:off x="1277218" y="6024467"/>
            <a:ext cx="9789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Index			0		  1		     2				3				      4</a:t>
            </a:r>
          </a:p>
        </p:txBody>
      </p:sp>
    </p:spTree>
    <p:extLst>
      <p:ext uri="{BB962C8B-B14F-4D97-AF65-F5344CB8AC3E}">
        <p14:creationId xmlns:p14="http://schemas.microsoft.com/office/powerpoint/2010/main" val="256609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59816"/>
            <a:ext cx="9720072" cy="1499616"/>
          </a:xfrm>
        </p:spPr>
        <p:txBody>
          <a:bodyPr>
            <a:normAutofit/>
          </a:bodyPr>
          <a:lstStyle/>
          <a:p>
            <a:r>
              <a:rPr lang="en-US" sz="4400" dirty="0"/>
              <a:t>Retrieving Data from a list – negative indexing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ABC2AB-809E-4957-956E-91B03041C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15" y="1832525"/>
            <a:ext cx="8343900" cy="1085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A4914E-EA31-47DC-986D-F350FCA22EF8}"/>
              </a:ext>
            </a:extLst>
          </p:cNvPr>
          <p:cNvSpPr txBox="1"/>
          <p:nvPr/>
        </p:nvSpPr>
        <p:spPr>
          <a:xfrm>
            <a:off x="1024128" y="2882900"/>
            <a:ext cx="785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		 0		 1		  2			 3				   4</a:t>
            </a:r>
          </a:p>
          <a:p>
            <a:r>
              <a:rPr lang="en-US" dirty="0"/>
              <a:t>Neg index	-5		-4		-3			-2				  -1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72A8FA-34DC-4353-8923-94B01BE50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676691"/>
              </p:ext>
            </p:extLst>
          </p:nvPr>
        </p:nvGraphicFramePr>
        <p:xfrm>
          <a:off x="650415" y="3547534"/>
          <a:ext cx="11084382" cy="3172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794">
                  <a:extLst>
                    <a:ext uri="{9D8B030D-6E8A-4147-A177-3AD203B41FA5}">
                      <a16:colId xmlns:a16="http://schemas.microsoft.com/office/drawing/2014/main" val="2313142094"/>
                    </a:ext>
                  </a:extLst>
                </a:gridCol>
                <a:gridCol w="3694794">
                  <a:extLst>
                    <a:ext uri="{9D8B030D-6E8A-4147-A177-3AD203B41FA5}">
                      <a16:colId xmlns:a16="http://schemas.microsoft.com/office/drawing/2014/main" val="530783498"/>
                    </a:ext>
                  </a:extLst>
                </a:gridCol>
                <a:gridCol w="3694794">
                  <a:extLst>
                    <a:ext uri="{9D8B030D-6E8A-4147-A177-3AD203B41FA5}">
                      <a16:colId xmlns:a16="http://schemas.microsoft.com/office/drawing/2014/main" val="2113577092"/>
                    </a:ext>
                  </a:extLst>
                </a:gridCol>
              </a:tblGrid>
              <a:tr h="689227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19962"/>
                  </a:ext>
                </a:extLst>
              </a:tr>
              <a:tr h="8278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print(avengers[-1])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Negative indexes will start from the counting from the right or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Black Panther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80658"/>
                  </a:ext>
                </a:extLst>
              </a:tr>
              <a:tr h="827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print(avengers[-3:-1])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 indexes -4 and –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['Iron Man', 'Captain America']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98441"/>
                  </a:ext>
                </a:extLst>
              </a:tr>
              <a:tr h="8278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print(avengers[-3:])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Prints everything to the right of -3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['Iron Man', 'Captain America', 'Black Panther']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34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52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59816"/>
            <a:ext cx="9720072" cy="1499616"/>
          </a:xfrm>
        </p:spPr>
        <p:txBody>
          <a:bodyPr/>
          <a:lstStyle/>
          <a:p>
            <a:r>
              <a:rPr lang="en-US" dirty="0"/>
              <a:t>Retrieving Data from a list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72A8FA-34DC-4353-8923-94B01BE50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62672"/>
              </p:ext>
            </p:extLst>
          </p:nvPr>
        </p:nvGraphicFramePr>
        <p:xfrm>
          <a:off x="1024128" y="1720030"/>
          <a:ext cx="10490685" cy="4871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895">
                  <a:extLst>
                    <a:ext uri="{9D8B030D-6E8A-4147-A177-3AD203B41FA5}">
                      <a16:colId xmlns:a16="http://schemas.microsoft.com/office/drawing/2014/main" val="2313142094"/>
                    </a:ext>
                  </a:extLst>
                </a:gridCol>
                <a:gridCol w="3496895">
                  <a:extLst>
                    <a:ext uri="{9D8B030D-6E8A-4147-A177-3AD203B41FA5}">
                      <a16:colId xmlns:a16="http://schemas.microsoft.com/office/drawing/2014/main" val="530783498"/>
                    </a:ext>
                  </a:extLst>
                </a:gridCol>
                <a:gridCol w="3496895">
                  <a:extLst>
                    <a:ext uri="{9D8B030D-6E8A-4147-A177-3AD203B41FA5}">
                      <a16:colId xmlns:a16="http://schemas.microsoft.com/office/drawing/2014/main" val="2113577092"/>
                    </a:ext>
                  </a:extLst>
                </a:gridCol>
              </a:tblGrid>
              <a:tr h="432259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19962"/>
                  </a:ext>
                </a:extLst>
              </a:tr>
              <a:tr h="887802">
                <a:tc>
                  <a:txBody>
                    <a:bodyPr/>
                    <a:lstStyle/>
                    <a:p>
                      <a:r>
                        <a:rPr lang="en-US" dirty="0"/>
                        <a:t>“Spiderman” in 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if a value is in a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80658"/>
                  </a:ext>
                </a:extLst>
              </a:tr>
              <a:tr h="887802">
                <a:tc>
                  <a:txBody>
                    <a:bodyPr/>
                    <a:lstStyle/>
                    <a:p>
                      <a:r>
                        <a:rPr lang="en-US" dirty="0"/>
                        <a:t>“Spiderman” not in 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if value is not in a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297460"/>
                  </a:ext>
                </a:extLst>
              </a:tr>
              <a:tr h="887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print(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(avengers))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count of values in 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98441"/>
                  </a:ext>
                </a:extLst>
              </a:tr>
              <a:tr h="887802">
                <a:tc>
                  <a:txBody>
                    <a:bodyPr/>
                    <a:lstStyle/>
                    <a:p>
                      <a:r>
                        <a:rPr lang="en-US" dirty="0"/>
                        <a:t>print(avengers[20])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Attempts to prints the 20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index which does not exist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IndexError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34766"/>
                  </a:ext>
                </a:extLst>
              </a:tr>
              <a:tr h="887802">
                <a:tc>
                  <a:txBody>
                    <a:bodyPr/>
                    <a:lstStyle/>
                    <a:p>
                      <a:r>
                        <a:rPr lang="en-US" dirty="0"/>
                        <a:t>print(</a:t>
                      </a:r>
                      <a:r>
                        <a:rPr lang="en-US" dirty="0" err="1"/>
                        <a:t>avengers.index</a:t>
                      </a:r>
                      <a:r>
                        <a:rPr lang="en-US" dirty="0"/>
                        <a:t>(“Thor”))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index of 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619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641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59816"/>
            <a:ext cx="9720072" cy="1499616"/>
          </a:xfrm>
        </p:spPr>
        <p:txBody>
          <a:bodyPr/>
          <a:lstStyle/>
          <a:p>
            <a:r>
              <a:rPr lang="en-US" dirty="0"/>
              <a:t>Adding Data to a list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4C3BC0-A34B-4B87-89AC-50F78DA8E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76605"/>
              </p:ext>
            </p:extLst>
          </p:nvPr>
        </p:nvGraphicFramePr>
        <p:xfrm>
          <a:off x="3040689" y="1888958"/>
          <a:ext cx="7389588" cy="4707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794">
                  <a:extLst>
                    <a:ext uri="{9D8B030D-6E8A-4147-A177-3AD203B41FA5}">
                      <a16:colId xmlns:a16="http://schemas.microsoft.com/office/drawing/2014/main" val="2313142094"/>
                    </a:ext>
                  </a:extLst>
                </a:gridCol>
                <a:gridCol w="3694794">
                  <a:extLst>
                    <a:ext uri="{9D8B030D-6E8A-4147-A177-3AD203B41FA5}">
                      <a16:colId xmlns:a16="http://schemas.microsoft.com/office/drawing/2014/main" val="530783498"/>
                    </a:ext>
                  </a:extLst>
                </a:gridCol>
              </a:tblGrid>
              <a:tr h="673759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19962"/>
                  </a:ext>
                </a:extLst>
              </a:tr>
              <a:tr h="1344541">
                <a:tc>
                  <a:txBody>
                    <a:bodyPr/>
                    <a:lstStyle/>
                    <a:p>
                      <a:r>
                        <a:rPr lang="en-US" dirty="0" err="1"/>
                        <a:t>avengers.append</a:t>
                      </a:r>
                      <a:r>
                        <a:rPr lang="en-US" dirty="0"/>
                        <a:t>(“Dr. Strange”)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80658"/>
                  </a:ext>
                </a:extLst>
              </a:tr>
              <a:tr h="1344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avengers.extend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justiceleague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avengers.extend</a:t>
                      </a:r>
                      <a:r>
                        <a:rPr lang="en-US" dirty="0"/>
                        <a:t>([1,2,3,4])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multiple values to end of list combining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98441"/>
                  </a:ext>
                </a:extLst>
              </a:tr>
              <a:tr h="1344541">
                <a:tc>
                  <a:txBody>
                    <a:bodyPr/>
                    <a:lstStyle/>
                    <a:p>
                      <a:r>
                        <a:rPr lang="en-US" dirty="0" err="1"/>
                        <a:t>avengers.insert</a:t>
                      </a:r>
                      <a:r>
                        <a:rPr lang="en-US" dirty="0"/>
                        <a:t>(2, “Dr. Strange”)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Inserts value or a list into index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34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91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59816"/>
            <a:ext cx="9720072" cy="1499616"/>
          </a:xfrm>
        </p:spPr>
        <p:txBody>
          <a:bodyPr/>
          <a:lstStyle/>
          <a:p>
            <a:r>
              <a:rPr lang="en-US" dirty="0"/>
              <a:t>Sorting Data in a list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1F00F7-9E6F-4CB2-8F0A-BAAC53B87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83150"/>
              </p:ext>
            </p:extLst>
          </p:nvPr>
        </p:nvGraphicFramePr>
        <p:xfrm>
          <a:off x="2189370" y="3327826"/>
          <a:ext cx="7389588" cy="3318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794">
                  <a:extLst>
                    <a:ext uri="{9D8B030D-6E8A-4147-A177-3AD203B41FA5}">
                      <a16:colId xmlns:a16="http://schemas.microsoft.com/office/drawing/2014/main" val="2313142094"/>
                    </a:ext>
                  </a:extLst>
                </a:gridCol>
                <a:gridCol w="3694794">
                  <a:extLst>
                    <a:ext uri="{9D8B030D-6E8A-4147-A177-3AD203B41FA5}">
                      <a16:colId xmlns:a16="http://schemas.microsoft.com/office/drawing/2014/main" val="530783498"/>
                    </a:ext>
                  </a:extLst>
                </a:gridCol>
              </a:tblGrid>
              <a:tr h="474948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19962"/>
                  </a:ext>
                </a:extLst>
              </a:tr>
              <a:tr h="947798">
                <a:tc>
                  <a:txBody>
                    <a:bodyPr/>
                    <a:lstStyle/>
                    <a:p>
                      <a:r>
                        <a:rPr lang="en-US" dirty="0" err="1"/>
                        <a:t>avengers.reverse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Reverses the order of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80658"/>
                  </a:ext>
                </a:extLst>
              </a:tr>
              <a:tr h="947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avengers.sort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Sorts list alphabetically then numerically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98441"/>
                  </a:ext>
                </a:extLst>
              </a:tr>
              <a:tr h="947798">
                <a:tc>
                  <a:txBody>
                    <a:bodyPr/>
                    <a:lstStyle/>
                    <a:p>
                      <a:r>
                        <a:rPr lang="en-US" dirty="0" err="1"/>
                        <a:t>avengers.index</a:t>
                      </a:r>
                      <a:r>
                        <a:rPr lang="en-US" dirty="0"/>
                        <a:t>(“Thor”)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tell you which index  Thor is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3476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4ABC2AB-809E-4957-956E-91B03041C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15" y="1832525"/>
            <a:ext cx="8343900" cy="1085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A4914E-EA31-47DC-986D-F350FCA22EF8}"/>
              </a:ext>
            </a:extLst>
          </p:cNvPr>
          <p:cNvSpPr txBox="1"/>
          <p:nvPr/>
        </p:nvSpPr>
        <p:spPr>
          <a:xfrm>
            <a:off x="1600200" y="2882900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0		1		2			3				4</a:t>
            </a:r>
          </a:p>
        </p:txBody>
      </p:sp>
    </p:spTree>
    <p:extLst>
      <p:ext uri="{BB962C8B-B14F-4D97-AF65-F5344CB8AC3E}">
        <p14:creationId xmlns:p14="http://schemas.microsoft.com/office/powerpoint/2010/main" val="265620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59816"/>
            <a:ext cx="9720072" cy="1499616"/>
          </a:xfrm>
        </p:spPr>
        <p:txBody>
          <a:bodyPr/>
          <a:lstStyle/>
          <a:p>
            <a:r>
              <a:rPr lang="en-US" dirty="0"/>
              <a:t>Removing Data in a list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1F00F7-9E6F-4CB2-8F0A-BAAC53B87AD8}"/>
              </a:ext>
            </a:extLst>
          </p:cNvPr>
          <p:cNvGraphicFramePr>
            <a:graphicFrameLocks noGrp="1"/>
          </p:cNvGraphicFramePr>
          <p:nvPr/>
        </p:nvGraphicFramePr>
        <p:xfrm>
          <a:off x="650414" y="3294041"/>
          <a:ext cx="10093786" cy="3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6893">
                  <a:extLst>
                    <a:ext uri="{9D8B030D-6E8A-4147-A177-3AD203B41FA5}">
                      <a16:colId xmlns:a16="http://schemas.microsoft.com/office/drawing/2014/main" val="2313142094"/>
                    </a:ext>
                  </a:extLst>
                </a:gridCol>
                <a:gridCol w="5046893">
                  <a:extLst>
                    <a:ext uri="{9D8B030D-6E8A-4147-A177-3AD203B41FA5}">
                      <a16:colId xmlns:a16="http://schemas.microsoft.com/office/drawing/2014/main" val="530783498"/>
                    </a:ext>
                  </a:extLst>
                </a:gridCol>
              </a:tblGrid>
              <a:tr h="400873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19962"/>
                  </a:ext>
                </a:extLst>
              </a:tr>
              <a:tr h="799975">
                <a:tc>
                  <a:txBody>
                    <a:bodyPr/>
                    <a:lstStyle/>
                    <a:p>
                      <a:r>
                        <a:rPr lang="en-US" dirty="0" err="1"/>
                        <a:t>avengers.clear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everything inside the list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80658"/>
                  </a:ext>
                </a:extLst>
              </a:tr>
              <a:tr h="1003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avengers.pop</a:t>
                      </a:r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index 1 from list . If no arguments are passed it will remove the last index. The value is returned  case you want to use it for something else (such as store it in a variable)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98441"/>
                  </a:ext>
                </a:extLst>
              </a:tr>
              <a:tr h="799975">
                <a:tc>
                  <a:txBody>
                    <a:bodyPr/>
                    <a:lstStyle/>
                    <a:p>
                      <a:r>
                        <a:rPr lang="en-US" dirty="0" err="1"/>
                        <a:t>avengers.remove</a:t>
                      </a:r>
                      <a:r>
                        <a:rPr lang="en-US" dirty="0"/>
                        <a:t>(“Thor”)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first instance of Thor it finds.</a:t>
                      </a:r>
                      <a:br>
                        <a:rPr lang="en-US" dirty="0"/>
                      </a:br>
                      <a:r>
                        <a:rPr lang="en-US" dirty="0"/>
                        <a:t>Will return a value error if you try deleting something that does not exist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3476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4ABC2AB-809E-4957-956E-91B03041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65" y="1722671"/>
            <a:ext cx="8343900" cy="1085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A4914E-EA31-47DC-986D-F350FCA22EF8}"/>
              </a:ext>
            </a:extLst>
          </p:cNvPr>
          <p:cNvSpPr txBox="1"/>
          <p:nvPr/>
        </p:nvSpPr>
        <p:spPr>
          <a:xfrm>
            <a:off x="1600200" y="2882900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0		1		2			3				4</a:t>
            </a:r>
          </a:p>
        </p:txBody>
      </p:sp>
    </p:spTree>
    <p:extLst>
      <p:ext uri="{BB962C8B-B14F-4D97-AF65-F5344CB8AC3E}">
        <p14:creationId xmlns:p14="http://schemas.microsoft.com/office/powerpoint/2010/main" val="2512668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59816"/>
            <a:ext cx="9720072" cy="1499616"/>
          </a:xfrm>
        </p:spPr>
        <p:txBody>
          <a:bodyPr/>
          <a:lstStyle/>
          <a:p>
            <a:r>
              <a:rPr lang="en-US" dirty="0"/>
              <a:t>Other list Methods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1F00F7-9E6F-4CB2-8F0A-BAAC53B87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44039"/>
              </p:ext>
            </p:extLst>
          </p:nvPr>
        </p:nvGraphicFramePr>
        <p:xfrm>
          <a:off x="650414" y="3294041"/>
          <a:ext cx="10093786" cy="300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6893">
                  <a:extLst>
                    <a:ext uri="{9D8B030D-6E8A-4147-A177-3AD203B41FA5}">
                      <a16:colId xmlns:a16="http://schemas.microsoft.com/office/drawing/2014/main" val="2313142094"/>
                    </a:ext>
                  </a:extLst>
                </a:gridCol>
                <a:gridCol w="5046893">
                  <a:extLst>
                    <a:ext uri="{9D8B030D-6E8A-4147-A177-3AD203B41FA5}">
                      <a16:colId xmlns:a16="http://schemas.microsoft.com/office/drawing/2014/main" val="530783498"/>
                    </a:ext>
                  </a:extLst>
                </a:gridCol>
              </a:tblGrid>
              <a:tr h="400873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19962"/>
                  </a:ext>
                </a:extLst>
              </a:tr>
              <a:tr h="799975">
                <a:tc>
                  <a:txBody>
                    <a:bodyPr/>
                    <a:lstStyle/>
                    <a:p>
                      <a:r>
                        <a:rPr lang="en-US" dirty="0" err="1"/>
                        <a:t>avengers.count</a:t>
                      </a:r>
                      <a:r>
                        <a:rPr lang="en-US" dirty="0"/>
                        <a:t>(‘Hulk”)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 number of times “Hulk” appears in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80658"/>
                  </a:ext>
                </a:extLst>
              </a:tr>
              <a:tr h="1003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= </a:t>
                      </a:r>
                      <a:r>
                        <a:rPr lang="en-US" dirty="0" err="1"/>
                        <a:t>avengers.copy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a copy of the original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98441"/>
                  </a:ext>
                </a:extLst>
              </a:tr>
              <a:tr h="799975">
                <a:tc>
                  <a:txBody>
                    <a:bodyPr/>
                    <a:lstStyle/>
                    <a:p>
                      <a:r>
                        <a:rPr lang="en-US" dirty="0"/>
                        <a:t>avengers[0], avengers[1] = avengers[1], avengers[0]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Swaps values in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3476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4ABC2AB-809E-4957-956E-91B03041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65" y="1722671"/>
            <a:ext cx="8343900" cy="1085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A4914E-EA31-47DC-986D-F350FCA22EF8}"/>
              </a:ext>
            </a:extLst>
          </p:cNvPr>
          <p:cNvSpPr txBox="1"/>
          <p:nvPr/>
        </p:nvSpPr>
        <p:spPr>
          <a:xfrm>
            <a:off x="1600200" y="2882900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0		1		2			3				4</a:t>
            </a:r>
          </a:p>
        </p:txBody>
      </p:sp>
    </p:spTree>
    <p:extLst>
      <p:ext uri="{BB962C8B-B14F-4D97-AF65-F5344CB8AC3E}">
        <p14:creationId xmlns:p14="http://schemas.microsoft.com/office/powerpoint/2010/main" val="345805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CFB9-C651-46CA-9B49-14F15BED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is a way of having your code repeat</a:t>
            </a:r>
          </a:p>
          <a:p>
            <a:r>
              <a:rPr lang="en-US" dirty="0"/>
              <a:t>Just like conditional statements (aka if statements), a loop will continue executing when the condition evaluates to True</a:t>
            </a:r>
          </a:p>
          <a:p>
            <a:r>
              <a:rPr lang="en-US" dirty="0"/>
              <a:t>A loop that never becomes False  is known as an infinite loop</a:t>
            </a:r>
          </a:p>
          <a:p>
            <a:r>
              <a:rPr lang="en-US" dirty="0"/>
              <a:t>There are 2 types of loops: while loops and for loops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0CB3C5-AA98-496A-AC4C-2DB27CFB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eBook</a:t>
            </a:r>
            <a:endParaRPr lang="en-US" dirty="0"/>
          </a:p>
          <a:p>
            <a:r>
              <a:rPr lang="en-US" dirty="0">
                <a:hlinkClick r:id="rId3"/>
              </a:rPr>
              <a:t>Hard Copy book</a:t>
            </a:r>
            <a:endParaRPr lang="en-US" dirty="0"/>
          </a:p>
          <a:p>
            <a:r>
              <a:rPr lang="en-US" dirty="0">
                <a:hlinkClick r:id="rId4"/>
              </a:rPr>
              <a:t>Visualizing Code tool</a:t>
            </a:r>
            <a:endParaRPr lang="en-US" dirty="0"/>
          </a:p>
          <a:p>
            <a:r>
              <a:rPr lang="en-US" dirty="0">
                <a:hlinkClick r:id="rId5"/>
              </a:rPr>
              <a:t>Cheat Sheets</a:t>
            </a:r>
            <a:endParaRPr lang="en-US" dirty="0"/>
          </a:p>
          <a:p>
            <a:endParaRPr lang="en-US" dirty="0"/>
          </a:p>
          <a:p>
            <a:r>
              <a:rPr lang="en-US" dirty="0"/>
              <a:t>*Control click to go to the link.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6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CFB9-C651-46CA-9B49-14F15BED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ECD72-59FA-4D0C-B77F-008FA898AA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529"/>
          <a:stretch/>
        </p:blipFill>
        <p:spPr>
          <a:xfrm>
            <a:off x="1024128" y="1846369"/>
            <a:ext cx="9720072" cy="429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60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to Iterate over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CFB9-C651-46CA-9B49-14F15BED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5C665-6996-4C6D-AABC-3223E306DA99}"/>
              </a:ext>
            </a:extLst>
          </p:cNvPr>
          <p:cNvSpPr txBox="1"/>
          <p:nvPr/>
        </p:nvSpPr>
        <p:spPr>
          <a:xfrm>
            <a:off x="1519311" y="2084832"/>
            <a:ext cx="9224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Rather than iterating over lists, you can iterate over a range to control exactly how many times the loop runs</a:t>
            </a:r>
          </a:p>
          <a:p>
            <a:r>
              <a:rPr lang="en-US" dirty="0"/>
              <a:t>Ranges follow the same rules as indexing (inclusive start, exclusive stop, skip)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92466-A5F7-45A0-8B23-BA009350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10" y="3473767"/>
            <a:ext cx="10294416" cy="23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3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While Loops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325" y="1874203"/>
            <a:ext cx="10089349" cy="4318634"/>
          </a:xfrm>
        </p:spPr>
        <p:txBody>
          <a:bodyPr/>
          <a:lstStyle/>
          <a:p>
            <a:r>
              <a:rPr lang="en-US" dirty="0"/>
              <a:t>While loops follow similar syntax to for loops and if statements (colon after the statement and indentation)</a:t>
            </a:r>
          </a:p>
          <a:p>
            <a:r>
              <a:rPr lang="en-US" dirty="0"/>
              <a:t>It allows you to loop through certain code  as long as the conditions return True</a:t>
            </a:r>
          </a:p>
          <a:p>
            <a:pPr marL="128016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0BB43-4210-4D9E-81D7-E71B42736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49" y="3199766"/>
            <a:ext cx="6967335" cy="352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76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D1C7E-ABAA-4B45-B4F0-CEFE4F07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753744"/>
            <a:ext cx="9182830" cy="41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61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in a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2E27C-E7A5-453C-899B-2475C22C8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754001"/>
            <a:ext cx="10082054" cy="45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54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 in a dictionary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EE121A-A09B-4185-90AF-C4051B20C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26" y="2084832"/>
            <a:ext cx="11569574" cy="364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94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 dictionary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4E369-0E7E-42E2-8E30-D76E8DF20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772" y="1920408"/>
            <a:ext cx="8073491" cy="435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06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put in a  dictionary?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55F42-6691-4FD4-B4CA-54CA36385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02" y="1934718"/>
            <a:ext cx="10408470" cy="37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77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r>
              <a:rPr lang="en-US"/>
              <a:t>: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8D7BDF-5AD2-40A8-94CC-08BF1328B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difference between x = 5, x==5, and x+=5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difference between a list and a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a conditional statement?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 you import a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are the arguments ranges and indexing take?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0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Comparison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3B6728-6FC4-4D2D-8856-FD6C858EF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389934"/>
              </p:ext>
            </p:extLst>
          </p:nvPr>
        </p:nvGraphicFramePr>
        <p:xfrm>
          <a:off x="1036828" y="1974851"/>
          <a:ext cx="9453373" cy="378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569">
                  <a:extLst>
                    <a:ext uri="{9D8B030D-6E8A-4147-A177-3AD203B41FA5}">
                      <a16:colId xmlns:a16="http://schemas.microsoft.com/office/drawing/2014/main" val="3477942470"/>
                    </a:ext>
                  </a:extLst>
                </a:gridCol>
                <a:gridCol w="4089402">
                  <a:extLst>
                    <a:ext uri="{9D8B030D-6E8A-4147-A177-3AD203B41FA5}">
                      <a16:colId xmlns:a16="http://schemas.microsoft.com/office/drawing/2014/main" val="1393288573"/>
                    </a:ext>
                  </a:extLst>
                </a:gridCol>
                <a:gridCol w="4089402">
                  <a:extLst>
                    <a:ext uri="{9D8B030D-6E8A-4147-A177-3AD203B41FA5}">
                      <a16:colId xmlns:a16="http://schemas.microsoft.com/office/drawing/2014/main" val="1689488671"/>
                    </a:ext>
                  </a:extLst>
                </a:gridCol>
              </a:tblGrid>
              <a:tr h="552449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36842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&gt;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79648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age&lt;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24503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age&gt;=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679450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&lt; =40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435210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==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55177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!=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28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82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989A-9AEC-4AC8-B609-4D059C8F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/>
              <a:t>String Methods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5EE60B-2617-44E5-8711-8361A5D81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337365"/>
              </p:ext>
            </p:extLst>
          </p:nvPr>
        </p:nvGraphicFramePr>
        <p:xfrm>
          <a:off x="114300" y="1958975"/>
          <a:ext cx="11506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589">
                  <a:extLst>
                    <a:ext uri="{9D8B030D-6E8A-4147-A177-3AD203B41FA5}">
                      <a16:colId xmlns:a16="http://schemas.microsoft.com/office/drawing/2014/main" val="3697694698"/>
                    </a:ext>
                  </a:extLst>
                </a:gridCol>
                <a:gridCol w="3186891">
                  <a:extLst>
                    <a:ext uri="{9D8B030D-6E8A-4147-A177-3AD203B41FA5}">
                      <a16:colId xmlns:a16="http://schemas.microsoft.com/office/drawing/2014/main" val="2310434786"/>
                    </a:ext>
                  </a:extLst>
                </a:gridCol>
                <a:gridCol w="2148792">
                  <a:extLst>
                    <a:ext uri="{9D8B030D-6E8A-4147-A177-3AD203B41FA5}">
                      <a16:colId xmlns:a16="http://schemas.microsoft.com/office/drawing/2014/main" val="1952563371"/>
                    </a:ext>
                  </a:extLst>
                </a:gridCol>
                <a:gridCol w="2733005">
                  <a:extLst>
                    <a:ext uri="{9D8B030D-6E8A-4147-A177-3AD203B41FA5}">
                      <a16:colId xmlns:a16="http://schemas.microsoft.com/office/drawing/2014/main" val="2015425807"/>
                    </a:ext>
                  </a:extLst>
                </a:gridCol>
                <a:gridCol w="2021923">
                  <a:extLst>
                    <a:ext uri="{9D8B030D-6E8A-4147-A177-3AD203B41FA5}">
                      <a16:colId xmlns:a16="http://schemas.microsoft.com/office/drawing/2014/main" val="7740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0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upper()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to Upper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= “Monty”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name.upper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3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to lower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= “Monty”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name.lower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monty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1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to Title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= “</a:t>
                      </a:r>
                      <a:r>
                        <a:rPr lang="en-US" dirty="0" err="1"/>
                        <a:t>monty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name.title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9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 number of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 = “</a:t>
                      </a:r>
                      <a:r>
                        <a:rPr lang="en-US" dirty="0" err="1"/>
                        <a:t>monty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(password)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0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replace()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Replaces parts of a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= “I like my dogs”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s.replace</a:t>
                      </a:r>
                      <a:r>
                        <a:rPr lang="en-US" dirty="0"/>
                        <a:t>(“</a:t>
                      </a:r>
                      <a:r>
                        <a:rPr lang="en-US" dirty="0" err="1"/>
                        <a:t>like”,”love</a:t>
                      </a:r>
                      <a:r>
                        <a:rPr lang="en-US" dirty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love my dogs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556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31BFC2-1C73-4C08-BCE0-1306BA8324EE}"/>
              </a:ext>
            </a:extLst>
          </p:cNvPr>
          <p:cNvSpPr txBox="1"/>
          <p:nvPr/>
        </p:nvSpPr>
        <p:spPr>
          <a:xfrm>
            <a:off x="1376979" y="4733365"/>
            <a:ext cx="54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is case sensitive. “Monty” != “MONTY”</a:t>
            </a:r>
          </a:p>
        </p:txBody>
      </p:sp>
    </p:spTree>
    <p:extLst>
      <p:ext uri="{BB962C8B-B14F-4D97-AF65-F5344CB8AC3E}">
        <p14:creationId xmlns:p14="http://schemas.microsoft.com/office/powerpoint/2010/main" val="323795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Comparison Operators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3DEC9-211B-4B9A-B886-B53DEDB6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955800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Comparison operators return Boolean values abbreviated bool() in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Booleans are binary and return only True or False (case sensitive)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Python, all numbers are True except 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Python, all strings are True except a blank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loops and conditional statements, Python will only run when True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4ADC74-546E-4E75-A659-FC47734D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2" y="4664456"/>
            <a:ext cx="8129783" cy="19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5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Conditional Statements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3DEC9-211B-4B9A-B886-B53DEDB6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38300"/>
            <a:ext cx="9720073" cy="43219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Conditional statements will only execute if the comparison operators returns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the operator returns False, the program will execute the next </a:t>
            </a:r>
            <a:r>
              <a:rPr lang="en-US" dirty="0" err="1"/>
              <a:t>elif</a:t>
            </a:r>
            <a:r>
              <a:rPr lang="en-US" dirty="0"/>
              <a:t> or else 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syntax for a conditional statement is below:</a:t>
            </a:r>
            <a:br>
              <a:rPr lang="en-US" dirty="0"/>
            </a:b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26A7DA5-EC0F-40DD-A7EB-83F65BD58C65}"/>
              </a:ext>
            </a:extLst>
          </p:cNvPr>
          <p:cNvSpPr/>
          <p:nvPr/>
        </p:nvSpPr>
        <p:spPr>
          <a:xfrm>
            <a:off x="2374900" y="5009575"/>
            <a:ext cx="1342664" cy="625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44BD8-C1F8-40E2-89B0-5B3C0CF4E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098" y="3436523"/>
            <a:ext cx="81438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1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88AA4-D9D6-41CB-8B6F-443BDD6F9E04}"/>
              </a:ext>
            </a:extLst>
          </p:cNvPr>
          <p:cNvSpPr txBox="1">
            <a:spLocks/>
          </p:cNvSpPr>
          <p:nvPr/>
        </p:nvSpPr>
        <p:spPr>
          <a:xfrm>
            <a:off x="1024127" y="1985390"/>
            <a:ext cx="10469373" cy="4593209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Libraries are a collection of procedures, functions, operations, elements that someone else created and you can use in your program. Some libraries are built-in while others need to be installed using command prompt (pip install)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Some popular libraries include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/>
              <a:t>os</a:t>
            </a:r>
            <a:r>
              <a:rPr lang="en-US" sz="2400" dirty="0"/>
              <a:t> -  used to interact with your underlying operating system (Windows/Linux/Mac)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random – used to generate random numbers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math – provides advanced mathematical functions (such as trigonometry)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datetime – used  when working with dates and times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pandas  - used for data manipulation and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requests – used for sending http requests and calling APIs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/>
              <a:t>scrapy</a:t>
            </a:r>
            <a:r>
              <a:rPr lang="en-US" sz="2400" dirty="0"/>
              <a:t> – used for </a:t>
            </a:r>
            <a:r>
              <a:rPr lang="en-US" sz="2400" dirty="0" err="1"/>
              <a:t>webscrapping</a:t>
            </a: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865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library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88AA4-D9D6-41CB-8B6F-443BDD6F9E04}"/>
              </a:ext>
            </a:extLst>
          </p:cNvPr>
          <p:cNvSpPr txBox="1">
            <a:spLocks/>
          </p:cNvSpPr>
          <p:nvPr/>
        </p:nvSpPr>
        <p:spPr>
          <a:xfrm>
            <a:off x="1024127" y="1985391"/>
            <a:ext cx="951052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random library is pre-built and allows you to generate random numbers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59371-AB8C-4191-B823-C1FCCE86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87" y="3168857"/>
            <a:ext cx="10077886" cy="215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library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88AA4-D9D6-41CB-8B6F-443BDD6F9E04}"/>
              </a:ext>
            </a:extLst>
          </p:cNvPr>
          <p:cNvSpPr txBox="1">
            <a:spLocks/>
          </p:cNvSpPr>
          <p:nvPr/>
        </p:nvSpPr>
        <p:spPr>
          <a:xfrm>
            <a:off x="1024127" y="1985391"/>
            <a:ext cx="951052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random library is pre-built and allows you to generate random numbers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59371-AB8C-4191-B823-C1FCCE86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87" y="3168857"/>
            <a:ext cx="10077886" cy="215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9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2762</TotalTime>
  <Words>1966</Words>
  <Application>Microsoft Office PowerPoint</Application>
  <PresentationFormat>Widescreen</PresentationFormat>
  <Paragraphs>316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Tw Cen MT</vt:lpstr>
      <vt:lpstr>Tw Cen MT Condensed</vt:lpstr>
      <vt:lpstr>Wingdings</vt:lpstr>
      <vt:lpstr>Wingdings 3</vt:lpstr>
      <vt:lpstr>Integral</vt:lpstr>
      <vt:lpstr>Introduction to Python </vt:lpstr>
      <vt:lpstr>Resources</vt:lpstr>
      <vt:lpstr>Review: Comparison Operators</vt:lpstr>
      <vt:lpstr>Review: String Methods</vt:lpstr>
      <vt:lpstr>Review: Comparison Operators</vt:lpstr>
      <vt:lpstr>Review: Conditional Statements</vt:lpstr>
      <vt:lpstr>Libraries </vt:lpstr>
      <vt:lpstr>Random library</vt:lpstr>
      <vt:lpstr>Random library</vt:lpstr>
      <vt:lpstr>Methods vs functions</vt:lpstr>
      <vt:lpstr>Lists</vt:lpstr>
      <vt:lpstr>Lists are Indexed</vt:lpstr>
      <vt:lpstr>Retrieving Data from a list – negative indexing</vt:lpstr>
      <vt:lpstr>Retrieving Data from a list</vt:lpstr>
      <vt:lpstr>Adding Data to a list</vt:lpstr>
      <vt:lpstr>Sorting Data in a list</vt:lpstr>
      <vt:lpstr>Removing Data in a list</vt:lpstr>
      <vt:lpstr>Other list Methods</vt:lpstr>
      <vt:lpstr>Loops</vt:lpstr>
      <vt:lpstr>For Loops</vt:lpstr>
      <vt:lpstr>Loops to Iterate over Ranges</vt:lpstr>
      <vt:lpstr>While Loops</vt:lpstr>
      <vt:lpstr>Creating a dictionary</vt:lpstr>
      <vt:lpstr>Accessing data in a dictionary</vt:lpstr>
      <vt:lpstr>Updating data in a dictionary</vt:lpstr>
      <vt:lpstr>Iterating over a dictionary</vt:lpstr>
      <vt:lpstr>What can I put in a  dictionary?</vt:lpstr>
      <vt:lpstr>Review: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Hisham M</dc:creator>
  <dc:description>lists, for loops</dc:description>
  <cp:lastModifiedBy>Hisham M</cp:lastModifiedBy>
  <cp:revision>142</cp:revision>
  <dcterms:created xsi:type="dcterms:W3CDTF">2019-01-13T02:03:10Z</dcterms:created>
  <dcterms:modified xsi:type="dcterms:W3CDTF">2020-02-01T08:31:14Z</dcterms:modified>
</cp:coreProperties>
</file>