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7" r:id="rId12"/>
    <p:sldId id="268" r:id="rId13"/>
    <p:sldId id="269" r:id="rId14"/>
    <p:sldId id="270" r:id="rId15"/>
    <p:sldId id="283" r:id="rId16"/>
    <p:sldId id="284" r:id="rId17"/>
    <p:sldId id="285" r:id="rId18"/>
    <p:sldId id="286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7" r:id="rId27"/>
    <p:sldId id="288" r:id="rId28"/>
    <p:sldId id="279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0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5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3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9790" y="611777"/>
            <a:ext cx="8825658" cy="3329581"/>
          </a:xfrm>
        </p:spPr>
        <p:txBody>
          <a:bodyPr/>
          <a:lstStyle/>
          <a:p>
            <a:pPr algn="ctr"/>
            <a:r>
              <a:rPr lang="ru-RU" sz="4800" dirty="0" smtClean="0">
                <a:cs typeface="Times New Roman" panose="02020603050405020304" pitchFamily="18" charset="0"/>
              </a:rPr>
              <a:t>Курсовой проект на тему: «Табло на станции метро»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6064" y="5926912"/>
            <a:ext cx="6978851" cy="8614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Гереханов</a:t>
            </a:r>
            <a:r>
              <a:rPr lang="ru-RU" dirty="0" smtClean="0"/>
              <a:t> Расул </a:t>
            </a:r>
            <a:r>
              <a:rPr lang="ru-RU" dirty="0" err="1" smtClean="0"/>
              <a:t>Исмаилович</a:t>
            </a:r>
            <a:r>
              <a:rPr lang="ru-RU" dirty="0" smtClean="0"/>
              <a:t> 18-К-АС1</a:t>
            </a:r>
          </a:p>
          <a:p>
            <a:r>
              <a:rPr lang="ru-RU" dirty="0" smtClean="0"/>
              <a:t>Руководитель: доцент, Попова </a:t>
            </a:r>
            <a:r>
              <a:rPr lang="ru-RU" dirty="0"/>
              <a:t>О</a:t>
            </a:r>
            <a:r>
              <a:rPr lang="ru-RU" dirty="0" smtClean="0"/>
              <a:t>льга </a:t>
            </a:r>
            <a:r>
              <a:rPr lang="ru-RU" dirty="0"/>
              <a:t>Б</a:t>
            </a:r>
            <a:r>
              <a:rPr lang="ru-RU" dirty="0" smtClean="0"/>
              <a:t>орисовна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1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7"/>
            <a:ext cx="7426736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85" y="0"/>
            <a:ext cx="9516792" cy="1400530"/>
          </a:xfrm>
        </p:spPr>
        <p:txBody>
          <a:bodyPr/>
          <a:lstStyle/>
          <a:p>
            <a:r>
              <a:rPr lang="ru-RU" dirty="0" smtClean="0"/>
              <a:t>Диаграмма потоков данных (</a:t>
            </a:r>
            <a:r>
              <a:rPr lang="en-US" dirty="0" smtClean="0"/>
              <a:t>DFD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DFD – </a:t>
            </a:r>
            <a:r>
              <a:rPr lang="ru-RU" dirty="0" smtClean="0"/>
              <a:t>это нотация, предназначенная для моделирования информационных систем с точки зрения хранения, обработки и передачи данных.</a:t>
            </a:r>
          </a:p>
          <a:p>
            <a:pPr marL="0" indent="0">
              <a:buNone/>
            </a:pPr>
            <a:r>
              <a:rPr lang="ru-RU" dirty="0" smtClean="0"/>
              <a:t>Для демонстрации работы </a:t>
            </a:r>
            <a:r>
              <a:rPr lang="en-US" dirty="0" smtClean="0"/>
              <a:t>DFD</a:t>
            </a:r>
            <a:r>
              <a:rPr lang="ru-RU" dirty="0" smtClean="0"/>
              <a:t> диаграммы, разберем поток данных через всю цепь работы программы.</a:t>
            </a:r>
          </a:p>
          <a:p>
            <a:pPr marL="0" indent="0">
              <a:buNone/>
            </a:pPr>
            <a:r>
              <a:rPr lang="ru-RU" dirty="0" smtClean="0"/>
              <a:t>Диаграмма содержит множество процессов: </a:t>
            </a:r>
            <a:r>
              <a:rPr lang="ru-RU" dirty="0"/>
              <a:t>идентификация датчиков, запись времени прибытия поезда, определение конечной станции, отображение конечной станции поезда, удаление конечной станции, обнуление времени.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75912"/>
            <a:ext cx="10058400" cy="54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Объектное проектирование (</a:t>
            </a:r>
            <a:r>
              <a:rPr lang="en-US" dirty="0" smtClean="0"/>
              <a:t>UML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UML </a:t>
            </a:r>
            <a:r>
              <a:rPr lang="ru-RU" dirty="0" smtClean="0"/>
              <a:t>— </a:t>
            </a:r>
            <a:r>
              <a:rPr lang="ru-RU" dirty="0"/>
              <a:t>язык графического описания для объектного моделирования в области разработки программного обеспечения, для моделирования бизнес-процессов, системного проектирования и отображения организационных структур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UML был создан для определения, визуализации, проектирования и документирования, в основном, программных систем. UML не является языком программирования, но на основании UML-моделей возможна генерация кода.</a:t>
            </a:r>
          </a:p>
        </p:txBody>
      </p:sp>
    </p:spTree>
    <p:extLst>
      <p:ext uri="{BB962C8B-B14F-4D97-AF65-F5344CB8AC3E}">
        <p14:creationId xmlns:p14="http://schemas.microsoft.com/office/powerpoint/2010/main" val="24021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6" y="42568"/>
            <a:ext cx="10058400" cy="67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50" y="1828800"/>
            <a:ext cx="6483150" cy="4351338"/>
          </a:xfrm>
        </p:spPr>
      </p:pic>
    </p:spTree>
    <p:extLst>
      <p:ext uri="{BB962C8B-B14F-4D97-AF65-F5344CB8AC3E}">
        <p14:creationId xmlns:p14="http://schemas.microsoft.com/office/powerpoint/2010/main" val="401470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Диаграммы последовательности</a:t>
            </a:r>
            <a:br>
              <a:rPr lang="ru-RU" dirty="0" smtClean="0"/>
            </a:br>
            <a:r>
              <a:rPr lang="ru-RU" dirty="0" smtClean="0"/>
              <a:t>(просмотр табло)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47" y="1828800"/>
            <a:ext cx="6853357" cy="4351338"/>
          </a:xfrm>
        </p:spPr>
      </p:pic>
    </p:spTree>
    <p:extLst>
      <p:ext uri="{BB962C8B-B14F-4D97-AF65-F5344CB8AC3E}">
        <p14:creationId xmlns:p14="http://schemas.microsoft.com/office/powerpoint/2010/main" val="285683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последовательности</a:t>
            </a:r>
            <a:br>
              <a:rPr lang="ru-RU" dirty="0"/>
            </a:br>
            <a:r>
              <a:rPr lang="ru-RU" dirty="0" smtClean="0"/>
              <a:t>(расписание)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03" y="1828800"/>
            <a:ext cx="6519245" cy="4351338"/>
          </a:xfrm>
        </p:spPr>
      </p:pic>
    </p:spTree>
    <p:extLst>
      <p:ext uri="{BB962C8B-B14F-4D97-AF65-F5344CB8AC3E}">
        <p14:creationId xmlns:p14="http://schemas.microsoft.com/office/powerpoint/2010/main" val="97656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последовательности</a:t>
            </a:r>
            <a:br>
              <a:rPr lang="ru-RU" dirty="0"/>
            </a:br>
            <a:r>
              <a:rPr lang="ru-RU" dirty="0" smtClean="0"/>
              <a:t>(реклама)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03" y="1828800"/>
            <a:ext cx="6519245" cy="4351338"/>
          </a:xfrm>
        </p:spPr>
      </p:pic>
    </p:spTree>
    <p:extLst>
      <p:ext uri="{BB962C8B-B14F-4D97-AF65-F5344CB8AC3E}">
        <p14:creationId xmlns:p14="http://schemas.microsoft.com/office/powerpoint/2010/main" val="39424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Событийная цепочка процессов (</a:t>
            </a:r>
            <a:r>
              <a:rPr lang="en-US" smtClean="0"/>
              <a:t>EPC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Событийная цепочка процессов </a:t>
            </a:r>
            <a:r>
              <a:rPr lang="ru-RU" dirty="0" smtClean="0"/>
              <a:t>— </a:t>
            </a:r>
            <a:r>
              <a:rPr lang="ru-RU" dirty="0"/>
              <a:t>тип блок-схемы, используемой для бизнес-моделирования. EPC может быть использована для настройки системы планирования ресурсов предприятия (ERP), и для улучшений бизнес-процессов.</a:t>
            </a:r>
          </a:p>
          <a:p>
            <a:pPr marL="0" indent="0">
              <a:buNone/>
            </a:pPr>
            <a:r>
              <a:rPr lang="ru-RU" dirty="0"/>
              <a:t>Организации используют EPC-диаграммы для планирования потоков работ бизнес-процессов. Существует ряд инструментов для создания EPC-диаграмм, некоторые из этих средств поддерживают </a:t>
            </a:r>
            <a:r>
              <a:rPr lang="ru-RU" dirty="0" err="1" smtClean="0"/>
              <a:t>инструменто</a:t>
            </a:r>
            <a:r>
              <a:rPr lang="ru-RU" dirty="0" smtClean="0"/>
              <a:t>- независимый </a:t>
            </a:r>
            <a:r>
              <a:rPr lang="ru-RU" dirty="0"/>
              <a:t>формат обмена данными EPC — язык разметки EPML. EPC-диаграммы используют символы нескольких видов, чтобы показать структуру потока управления (последовательность решений, функции, события и другие элементы) бизнес-процесса.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878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4034" y="0"/>
            <a:ext cx="9692640" cy="1325562"/>
          </a:xfrm>
        </p:spPr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82358"/>
            <a:ext cx="9842381" cy="49313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>Цели: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Закрепление основ и углубление знаний в области разработки, анализа и управления программными проектами;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Получение практических навыков и изучение приемов разработки ПО с использованием языка </a:t>
            </a:r>
            <a:r>
              <a:rPr lang="en-US" sz="2600" dirty="0" smtClean="0"/>
              <a:t>C#</a:t>
            </a:r>
            <a:r>
              <a:rPr lang="ru-RU" sz="2600" dirty="0" smtClean="0"/>
              <a:t>, а также диаграмм </a:t>
            </a:r>
            <a:r>
              <a:rPr lang="en-US" sz="2600" dirty="0" smtClean="0"/>
              <a:t>IDEF0, UML, DFD, EPC, BPMN.</a:t>
            </a:r>
          </a:p>
          <a:p>
            <a:pPr marL="0" indent="0">
              <a:buNone/>
            </a:pPr>
            <a:r>
              <a:rPr lang="ru-RU" sz="2600" dirty="0" smtClean="0"/>
              <a:t>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литературу в области разработки диаграмм и технологий разработки ПО;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Сформулировать основные понятия , касающиеся темы изыскания;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Изучить приемы разработки проектов ПО с использованием диаграмм </a:t>
            </a:r>
            <a:r>
              <a:rPr lang="en-US" sz="2600" dirty="0" smtClean="0"/>
              <a:t>IDEF0, DFD, EPC, UML, BPMN, </a:t>
            </a:r>
            <a:r>
              <a:rPr lang="ru-RU" sz="2600" dirty="0" smtClean="0"/>
              <a:t>а также диаграммы </a:t>
            </a:r>
            <a:r>
              <a:rPr lang="ru-RU" sz="2600" dirty="0" err="1" smtClean="0"/>
              <a:t>Ганта</a:t>
            </a:r>
            <a:r>
              <a:rPr lang="ru-RU" sz="26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Реализовать ПО, заданное курсовым проектом и разработать требования </a:t>
            </a:r>
            <a:r>
              <a:rPr lang="en-US" sz="2600" dirty="0" smtClean="0"/>
              <a:t>FURPS+.</a:t>
            </a:r>
            <a:endParaRPr lang="ru-RU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4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EPC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6" y="838455"/>
            <a:ext cx="8324644" cy="54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Спецификация BPMN </a:t>
            </a:r>
            <a:r>
              <a:rPr lang="ru-RU" dirty="0"/>
              <a:t>описывает условные обозначения и их описание в XML для отображения </a:t>
            </a:r>
            <a:r>
              <a:rPr lang="ru-RU" dirty="0" smtClean="0"/>
              <a:t>бизнес-процессов в </a:t>
            </a:r>
            <a:r>
              <a:rPr lang="ru-RU" dirty="0"/>
              <a:t>виде диаграмм бизнес-процессов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BPMN ориентирована как на технических специалистов, так и на бизнес-пользователей. Для этого язык использует базовый набор интуитивно понятных элементов, которые позволяют определять сложные </a:t>
            </a:r>
            <a:r>
              <a:rPr lang="ru-RU" dirty="0" smtClean="0"/>
              <a:t>семантические</a:t>
            </a:r>
            <a:r>
              <a:rPr lang="ru-RU" dirty="0"/>
              <a:t> </a:t>
            </a:r>
            <a:r>
              <a:rPr lang="ru-RU" dirty="0" smtClean="0"/>
              <a:t>конструкции.</a:t>
            </a:r>
            <a:endParaRPr lang="en-US" smtClean="0"/>
          </a:p>
          <a:p>
            <a:pPr marL="0" indent="0">
              <a:buNone/>
            </a:pPr>
            <a:r>
              <a:rPr lang="ru-RU"/>
              <a:t>Основная цель BPMN — создание стандартного набора условных обозначений, понятных всем бизнес-пользователям.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BPMN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5" y="131445"/>
            <a:ext cx="10058400" cy="6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FURPS+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Сокращение FURPS расшифровывается так:</a:t>
            </a:r>
          </a:p>
          <a:p>
            <a:pPr lvl="0"/>
            <a:r>
              <a:rPr lang="ru-RU" dirty="0" err="1"/>
              <a:t>Functionality</a:t>
            </a:r>
            <a:r>
              <a:rPr lang="ru-RU" dirty="0"/>
              <a:t>, функциональность</a:t>
            </a:r>
          </a:p>
          <a:p>
            <a:pPr lvl="0"/>
            <a:r>
              <a:rPr lang="ru-RU" dirty="0" err="1"/>
              <a:t>Usability</a:t>
            </a:r>
            <a:r>
              <a:rPr lang="ru-RU" dirty="0"/>
              <a:t>, удобство использования</a:t>
            </a:r>
          </a:p>
          <a:p>
            <a:pPr lvl="0"/>
            <a:r>
              <a:rPr lang="ru-RU" dirty="0" err="1"/>
              <a:t>Reliability</a:t>
            </a:r>
            <a:r>
              <a:rPr lang="ru-RU" dirty="0"/>
              <a:t>, надежность</a:t>
            </a:r>
          </a:p>
          <a:p>
            <a:pPr lvl="0"/>
            <a:r>
              <a:rPr lang="ru-RU" dirty="0" err="1"/>
              <a:t>Performance</a:t>
            </a:r>
            <a:r>
              <a:rPr lang="ru-RU" dirty="0"/>
              <a:t>, производительность</a:t>
            </a:r>
          </a:p>
          <a:p>
            <a:pPr lvl="0"/>
            <a:r>
              <a:rPr lang="ru-RU" dirty="0" err="1"/>
              <a:t>Supportability</a:t>
            </a:r>
            <a:r>
              <a:rPr lang="ru-RU" dirty="0"/>
              <a:t>, </a:t>
            </a:r>
            <a:r>
              <a:rPr lang="ru-RU" dirty="0" err="1"/>
              <a:t>поддерживаемость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+ необходимо помнить о таких возможных ограничениях, как:</a:t>
            </a:r>
          </a:p>
          <a:p>
            <a:pPr lvl="0"/>
            <a:r>
              <a:rPr lang="ru-RU" dirty="0"/>
              <a:t>ограничения проектирования, </a:t>
            </a:r>
            <a:r>
              <a:rPr lang="ru-RU" dirty="0" err="1"/>
              <a:t>design</a:t>
            </a:r>
            <a:endParaRPr lang="ru-RU" dirty="0"/>
          </a:p>
          <a:p>
            <a:pPr lvl="0"/>
            <a:r>
              <a:rPr lang="ru-RU" dirty="0"/>
              <a:t>ограничения разработки, </a:t>
            </a:r>
            <a:r>
              <a:rPr lang="ru-RU" dirty="0" err="1"/>
              <a:t>implementation</a:t>
            </a:r>
            <a:endParaRPr lang="ru-RU" dirty="0"/>
          </a:p>
          <a:p>
            <a:pPr lvl="0"/>
            <a:r>
              <a:rPr lang="ru-RU" dirty="0"/>
              <a:t>ограничения на интерфейсы, </a:t>
            </a:r>
            <a:r>
              <a:rPr lang="ru-RU" dirty="0" err="1"/>
              <a:t>interface</a:t>
            </a:r>
            <a:endParaRPr lang="ru-RU" dirty="0"/>
          </a:p>
          <a:p>
            <a:r>
              <a:rPr lang="ru-RU" dirty="0"/>
              <a:t>физические ограничения, </a:t>
            </a:r>
            <a:r>
              <a:rPr lang="ru-RU" dirty="0" err="1"/>
              <a:t>physical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FURPS+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7" y="1280160"/>
            <a:ext cx="7191984" cy="45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387403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Тестирование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 представлено стартовое окно программы. На нем мы можем сразу узнать </a:t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время, дату и список станций.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«Ошибка» означает, что   </a:t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 еще не задано пунктом управления.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330" t="12001" r="34651" b="4792"/>
          <a:stretch/>
        </p:blipFill>
        <p:spPr>
          <a:xfrm>
            <a:off x="646110" y="1151960"/>
            <a:ext cx="486092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82751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Тестирование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нажатию на клавишу «Ручной ввод данных» появляются соответствующие поля </a:t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времени движения поездов.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287" t="8407" r="29913" b="8828"/>
          <a:stretch/>
        </p:blipFill>
        <p:spPr>
          <a:xfrm>
            <a:off x="646110" y="1192305"/>
            <a:ext cx="4930589" cy="39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09" y="687848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Тестирование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нажатию на клавишу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формируется расписание движения поездов.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 на нижнюю часть экрана – там отображается реклама,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создана таким образом, что реклама периодически меняется. Данный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 можно лицезреть если сравнить скриншот выше со скриншотом на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предыдущем слайде.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128" t="6290" r="22716" b="10370"/>
          <a:stretch/>
        </p:blipFill>
        <p:spPr>
          <a:xfrm>
            <a:off x="646109" y="1001484"/>
            <a:ext cx="4883834" cy="39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В ходе проделанного курсового проекта </a:t>
            </a:r>
            <a:r>
              <a:rPr lang="ru-RU" dirty="0" smtClean="0"/>
              <a:t>была </a:t>
            </a:r>
            <a:r>
              <a:rPr lang="ru-RU" dirty="0"/>
              <a:t>проведена работа с литературой в области </a:t>
            </a:r>
            <a:r>
              <a:rPr lang="ru-RU" dirty="0" smtClean="0"/>
              <a:t>разработки диаграмм и </a:t>
            </a:r>
            <a:r>
              <a:rPr lang="ru-RU" dirty="0"/>
              <a:t>технологии разработки программного обеспечения, сформулированы основные понятия темы.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Было создано подробное описание унифицированного процесса разработки программного обеспечения для </a:t>
            </a:r>
            <a:r>
              <a:rPr lang="ru-RU" dirty="0" smtClean="0"/>
              <a:t>табло на станции метро. Реализованы </a:t>
            </a:r>
            <a:r>
              <a:rPr lang="ru-RU" dirty="0"/>
              <a:t>диаграммы </a:t>
            </a:r>
            <a:r>
              <a:rPr lang="ru-RU" dirty="0" err="1"/>
              <a:t>Ганта</a:t>
            </a:r>
            <a:r>
              <a:rPr lang="ru-RU" dirty="0"/>
              <a:t>, IDEF0, DFD, </a:t>
            </a:r>
            <a:r>
              <a:rPr lang="en-US" dirty="0" smtClean="0"/>
              <a:t>BPMN</a:t>
            </a:r>
            <a:r>
              <a:rPr lang="ru-RU" dirty="0" smtClean="0"/>
              <a:t>, а также </a:t>
            </a:r>
            <a:r>
              <a:rPr lang="en-US" dirty="0" smtClean="0"/>
              <a:t>FURPS+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</a:t>
            </a:r>
            <a:r>
              <a:rPr lang="ru-RU" dirty="0"/>
              <a:t>результате были смоделированы бизнес-процессы, разработаны требования, основанные на прецедентах, </a:t>
            </a:r>
            <a:r>
              <a:rPr lang="ru-RU" dirty="0" smtClean="0"/>
              <a:t>Все </a:t>
            </a:r>
            <a:r>
              <a:rPr lang="ru-RU" dirty="0"/>
              <a:t>это выразилось в </a:t>
            </a:r>
            <a:r>
              <a:rPr lang="ru-RU" dirty="0" smtClean="0"/>
              <a:t>ряде </a:t>
            </a:r>
            <a:r>
              <a:rPr lang="ru-RU" dirty="0"/>
              <a:t>диаграмм, </a:t>
            </a:r>
            <a:r>
              <a:rPr lang="ru-RU" dirty="0" smtClean="0"/>
              <a:t>описанных </a:t>
            </a:r>
            <a:r>
              <a:rPr lang="ru-RU" dirty="0"/>
              <a:t>и представленных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988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922" y="2830159"/>
            <a:ext cx="9404723" cy="1400530"/>
          </a:xfrm>
        </p:spPr>
        <p:txBody>
          <a:bodyPr/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146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09" y="-243969"/>
            <a:ext cx="9404723" cy="5843579"/>
          </a:xfrm>
        </p:spPr>
        <p:txBody>
          <a:bodyPr/>
          <a:lstStyle/>
          <a:p>
            <a:r>
              <a:rPr lang="ru-RU" sz="4800" dirty="0" smtClean="0"/>
              <a:t>Диаграмма </a:t>
            </a:r>
            <a:r>
              <a:rPr lang="ru-RU" sz="4800" dirty="0" err="1" smtClean="0"/>
              <a:t>Ганта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Диаграмма, показывающая план и график работ по проекту «Табло на станции метро»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" y="2116048"/>
            <a:ext cx="9127725" cy="24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Создание модели </a:t>
            </a:r>
            <a:r>
              <a:rPr lang="en-US" sz="4800" dirty="0" smtClean="0"/>
              <a:t>IDEF0</a:t>
            </a:r>
            <a:r>
              <a:rPr lang="ru-RU" sz="4800" dirty="0" smtClean="0"/>
              <a:t>. </a:t>
            </a:r>
            <a:br>
              <a:rPr lang="ru-RU" sz="4800" dirty="0" smtClean="0"/>
            </a:br>
            <a:r>
              <a:rPr lang="ru-RU" sz="4800" dirty="0" smtClean="0"/>
              <a:t>Первый уровень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3" y="2096461"/>
            <a:ext cx="111208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первый уровень процесса создания системы поддержки заказа и учета товаров.</a:t>
            </a:r>
          </a:p>
          <a:p>
            <a:pPr marL="0" indent="0">
              <a:buNone/>
            </a:pPr>
            <a:r>
              <a:rPr lang="ru-RU" dirty="0" smtClean="0"/>
              <a:t>Модель состоит из одного блока операции и множества стрелок, расположенных по разные стороны от блока.</a:t>
            </a:r>
          </a:p>
          <a:p>
            <a:pPr marL="0" indent="0">
              <a:buNone/>
            </a:pPr>
            <a:r>
              <a:rPr lang="ru-RU" dirty="0" smtClean="0"/>
              <a:t>Стрелки, находящиеся слева и направленные в сторону блока, являются входными данными. Выходящие от блока стрелки и направленные вправо – выходные данные.</a:t>
            </a:r>
          </a:p>
          <a:p>
            <a:pPr marL="0" indent="0">
              <a:buNone/>
            </a:pPr>
            <a:r>
              <a:rPr lang="ru-RU" dirty="0" smtClean="0"/>
              <a:t>Стрелки, расположенные выше от блока и направленные в его сторону, являются компонентами управления операцией.</a:t>
            </a:r>
          </a:p>
          <a:p>
            <a:pPr marL="0" indent="0">
              <a:buNone/>
            </a:pPr>
            <a:r>
              <a:rPr lang="ru-RU" dirty="0" smtClean="0"/>
              <a:t>Расположенные ниже блока стрелки, направленные к блоку – механизмы, т.е. то, что нам надо для реализации проекта.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-331054"/>
            <a:ext cx="9404723" cy="1400530"/>
          </a:xfrm>
        </p:spPr>
        <p:txBody>
          <a:bodyPr/>
          <a:lstStyle/>
          <a:p>
            <a:r>
              <a:rPr lang="ru-RU" sz="4800" dirty="0" smtClean="0"/>
              <a:t>Первый уровень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42766"/>
            <a:ext cx="7524205" cy="5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Создание модели </a:t>
            </a:r>
            <a:r>
              <a:rPr lang="en-US" sz="4400" dirty="0"/>
              <a:t>IDEF0</a:t>
            </a:r>
            <a:r>
              <a:rPr lang="ru-RU" sz="4400" dirty="0"/>
              <a:t>. </a:t>
            </a:r>
            <a:r>
              <a:rPr lang="ru-RU" sz="4400" dirty="0" smtClean="0"/>
              <a:t>Второй </a:t>
            </a:r>
            <a:r>
              <a:rPr lang="ru-RU" sz="4400" dirty="0"/>
              <a:t>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00667"/>
            <a:ext cx="8946541" cy="2580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второй уровень. Согласно варианту задания, было обнаружено три основных этапа создания и, как следует из этого, три операции: «Зафиксировать прибытие поезда», «Замена данных на табло», «Зафиксировать отбытие поезда».</a:t>
            </a:r>
          </a:p>
          <a:p>
            <a:pPr marL="0" indent="0">
              <a:buNone/>
            </a:pPr>
            <a:r>
              <a:rPr lang="ru-RU" dirty="0" smtClean="0"/>
              <a:t>Стоит отметить, что в диаграммах второго и более уровней, выходные данные одной операции могут служить для другой либо входными данными, либо управлением, либо оператором.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-278803"/>
            <a:ext cx="9404723" cy="1400530"/>
          </a:xfrm>
        </p:spPr>
        <p:txBody>
          <a:bodyPr/>
          <a:lstStyle/>
          <a:p>
            <a:r>
              <a:rPr lang="ru-RU" dirty="0" smtClean="0"/>
              <a:t>Второй уровень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99643"/>
            <a:ext cx="7487696" cy="51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7"/>
            <a:ext cx="7435443" cy="5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70132"/>
            <a:ext cx="11267216" cy="64705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Третий уровень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Декомпозиция обработки заказа клиента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Третий уровень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555"/>
            <a:ext cx="7400609" cy="5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367</TotalTime>
  <Words>701</Words>
  <Application>Microsoft Office PowerPoint</Application>
  <PresentationFormat>Широкоэкранный</PresentationFormat>
  <Paragraphs>69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Century Schoolbook</vt:lpstr>
      <vt:lpstr>Times New Roman</vt:lpstr>
      <vt:lpstr>Wingdings</vt:lpstr>
      <vt:lpstr>Wingdings 2</vt:lpstr>
      <vt:lpstr>View</vt:lpstr>
      <vt:lpstr>Курсовой проект на тему: «Табло на станции метро»</vt:lpstr>
      <vt:lpstr>Постановка задачи</vt:lpstr>
      <vt:lpstr>Диаграмма Ганта       Диаграмма, показывающая план и график работ по проекту «Табло на станции метро»</vt:lpstr>
      <vt:lpstr>Создание модели IDEF0.  Первый уровень</vt:lpstr>
      <vt:lpstr>Первый уровень</vt:lpstr>
      <vt:lpstr>Создание модели IDEF0. Второй уровень</vt:lpstr>
      <vt:lpstr>Второй уровень</vt:lpstr>
      <vt:lpstr>Третий уровень          Декомпозиция обработки заказа клиента       Третий уровень           </vt:lpstr>
      <vt:lpstr>Третий уровень          Декомпозиция обработки заказа клиента       Третий уровень           </vt:lpstr>
      <vt:lpstr>Третий уровень          Декомпозиция обработки заказа клиента       Третий уровень           </vt:lpstr>
      <vt:lpstr>Диаграмма потоков данных (DFD)</vt:lpstr>
      <vt:lpstr>DFD                            </vt:lpstr>
      <vt:lpstr>Объектное проектирование (UML)</vt:lpstr>
      <vt:lpstr>UML                            </vt:lpstr>
      <vt:lpstr>Диаграмма вариантов использования</vt:lpstr>
      <vt:lpstr>Диаграммы последовательности (просмотр табло)</vt:lpstr>
      <vt:lpstr>Диаграммы последовательности (расписание)</vt:lpstr>
      <vt:lpstr>Диаграммы последовательности (реклама)</vt:lpstr>
      <vt:lpstr>Событийная цепочка процессов (EPC)</vt:lpstr>
      <vt:lpstr>EPC                            </vt:lpstr>
      <vt:lpstr>BPMN</vt:lpstr>
      <vt:lpstr>BPMN                            </vt:lpstr>
      <vt:lpstr>FURPS+</vt:lpstr>
      <vt:lpstr>FURPS+                            </vt:lpstr>
      <vt:lpstr>Тестирование                   Тестирование         Выше представлено стартовое окно программы. На нем мы можем сразу узнать  текущее время, дату и список станций. Сообщение «Ошибка» означает, что    расписание еще не задано пунктом управления. </vt:lpstr>
      <vt:lpstr>Тестирование                   Тестирование         По нажатию на клавишу «Ручной ввод данных» появляются соответствующие поля  для заполнения времени движения поездов. </vt:lpstr>
      <vt:lpstr>Тестирование                   Тестирование         По нажатию на клавишу «Ok» формируется расписание движения поездов.  Обратите внимание на нижнюю часть экрана – там отображается реклама,  программа создана таким образом, что реклама периодически меняется. Данный  факт можно лицезреть если сравнить скриншот выше со скриншотом на  предыдущем слайде. 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«Система поддержки заказа и учета товаров»</dc:title>
  <dc:creator>dr.dixon87@outlook.com</dc:creator>
  <cp:lastModifiedBy>dr.dixon87@outlook.com</cp:lastModifiedBy>
  <cp:revision>30</cp:revision>
  <dcterms:created xsi:type="dcterms:W3CDTF">2020-05-09T16:40:04Z</dcterms:created>
  <dcterms:modified xsi:type="dcterms:W3CDTF">2020-06-18T14:58:10Z</dcterms:modified>
</cp:coreProperties>
</file>