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60" r:id="rId5"/>
    <p:sldId id="259" r:id="rId6"/>
    <p:sldId id="261" r:id="rId7"/>
    <p:sldId id="262" r:id="rId8"/>
    <p:sldId id="264" r:id="rId9"/>
    <p:sldId id="265" r:id="rId10"/>
    <p:sldId id="266" r:id="rId11"/>
    <p:sldId id="267" r:id="rId12"/>
    <p:sldId id="268" r:id="rId13"/>
    <p:sldId id="269" r:id="rId14"/>
    <p:sldId id="270" r:id="rId15"/>
    <p:sldId id="274"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E152D7-519C-4BD4-B15A-37EE8FFB9F2D}"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70E351-D679-4F0A-B46D-013720217EB7}" type="slidenum">
              <a:rPr lang="en-US" smtClean="0"/>
              <a:t>‹#›</a:t>
            </a:fld>
            <a:endParaRPr lang="en-US"/>
          </a:p>
        </p:txBody>
      </p:sp>
    </p:spTree>
    <p:extLst>
      <p:ext uri="{BB962C8B-B14F-4D97-AF65-F5344CB8AC3E}">
        <p14:creationId xmlns:p14="http://schemas.microsoft.com/office/powerpoint/2010/main" val="180145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E152D7-519C-4BD4-B15A-37EE8FFB9F2D}"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70E351-D679-4F0A-B46D-013720217EB7}" type="slidenum">
              <a:rPr lang="en-US" smtClean="0"/>
              <a:t>‹#›</a:t>
            </a:fld>
            <a:endParaRPr lang="en-US"/>
          </a:p>
        </p:txBody>
      </p:sp>
    </p:spTree>
    <p:extLst>
      <p:ext uri="{BB962C8B-B14F-4D97-AF65-F5344CB8AC3E}">
        <p14:creationId xmlns:p14="http://schemas.microsoft.com/office/powerpoint/2010/main" val="563601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E152D7-519C-4BD4-B15A-37EE8FFB9F2D}"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70E351-D679-4F0A-B46D-013720217EB7}" type="slidenum">
              <a:rPr lang="en-US" smtClean="0"/>
              <a:t>‹#›</a:t>
            </a:fld>
            <a:endParaRPr lang="en-US"/>
          </a:p>
        </p:txBody>
      </p:sp>
    </p:spTree>
    <p:extLst>
      <p:ext uri="{BB962C8B-B14F-4D97-AF65-F5344CB8AC3E}">
        <p14:creationId xmlns:p14="http://schemas.microsoft.com/office/powerpoint/2010/main" val="308488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E152D7-519C-4BD4-B15A-37EE8FFB9F2D}"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70E351-D679-4F0A-B46D-013720217EB7}"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54982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E152D7-519C-4BD4-B15A-37EE8FFB9F2D}"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70E351-D679-4F0A-B46D-013720217EB7}" type="slidenum">
              <a:rPr lang="en-US" smtClean="0"/>
              <a:t>‹#›</a:t>
            </a:fld>
            <a:endParaRPr lang="en-US"/>
          </a:p>
        </p:txBody>
      </p:sp>
    </p:spTree>
    <p:extLst>
      <p:ext uri="{BB962C8B-B14F-4D97-AF65-F5344CB8AC3E}">
        <p14:creationId xmlns:p14="http://schemas.microsoft.com/office/powerpoint/2010/main" val="84780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E152D7-519C-4BD4-B15A-37EE8FFB9F2D}" type="datetimeFigureOut">
              <a:rPr lang="en-US" smtClean="0"/>
              <a:t>9/13/2021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70E351-D679-4F0A-B46D-013720217EB7}" type="slidenum">
              <a:rPr lang="en-US" smtClean="0"/>
              <a:t>‹#›</a:t>
            </a:fld>
            <a:endParaRPr lang="en-US"/>
          </a:p>
        </p:txBody>
      </p:sp>
    </p:spTree>
    <p:extLst>
      <p:ext uri="{BB962C8B-B14F-4D97-AF65-F5344CB8AC3E}">
        <p14:creationId xmlns:p14="http://schemas.microsoft.com/office/powerpoint/2010/main" val="1079008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E152D7-519C-4BD4-B15A-37EE8FFB9F2D}" type="datetimeFigureOut">
              <a:rPr lang="en-US" smtClean="0"/>
              <a:t>9/13/2021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70E351-D679-4F0A-B46D-013720217EB7}" type="slidenum">
              <a:rPr lang="en-US" smtClean="0"/>
              <a:t>‹#›</a:t>
            </a:fld>
            <a:endParaRPr lang="en-US"/>
          </a:p>
        </p:txBody>
      </p:sp>
    </p:spTree>
    <p:extLst>
      <p:ext uri="{BB962C8B-B14F-4D97-AF65-F5344CB8AC3E}">
        <p14:creationId xmlns:p14="http://schemas.microsoft.com/office/powerpoint/2010/main" val="1160896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E152D7-519C-4BD4-B15A-37EE8FFB9F2D}"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70E351-D679-4F0A-B46D-013720217EB7}" type="slidenum">
              <a:rPr lang="en-US" smtClean="0"/>
              <a:t>‹#›</a:t>
            </a:fld>
            <a:endParaRPr lang="en-US"/>
          </a:p>
        </p:txBody>
      </p:sp>
    </p:spTree>
    <p:extLst>
      <p:ext uri="{BB962C8B-B14F-4D97-AF65-F5344CB8AC3E}">
        <p14:creationId xmlns:p14="http://schemas.microsoft.com/office/powerpoint/2010/main" val="934999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E152D7-519C-4BD4-B15A-37EE8FFB9F2D}"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70E351-D679-4F0A-B46D-013720217EB7}" type="slidenum">
              <a:rPr lang="en-US" smtClean="0"/>
              <a:t>‹#›</a:t>
            </a:fld>
            <a:endParaRPr lang="en-US"/>
          </a:p>
        </p:txBody>
      </p:sp>
    </p:spTree>
    <p:extLst>
      <p:ext uri="{BB962C8B-B14F-4D97-AF65-F5344CB8AC3E}">
        <p14:creationId xmlns:p14="http://schemas.microsoft.com/office/powerpoint/2010/main" val="1532700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E152D7-519C-4BD4-B15A-37EE8FFB9F2D}"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70E351-D679-4F0A-B46D-013720217EB7}" type="slidenum">
              <a:rPr lang="en-US" smtClean="0"/>
              <a:t>‹#›</a:t>
            </a:fld>
            <a:endParaRPr lang="en-US"/>
          </a:p>
        </p:txBody>
      </p:sp>
    </p:spTree>
    <p:extLst>
      <p:ext uri="{BB962C8B-B14F-4D97-AF65-F5344CB8AC3E}">
        <p14:creationId xmlns:p14="http://schemas.microsoft.com/office/powerpoint/2010/main" val="1814052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E152D7-519C-4BD4-B15A-37EE8FFB9F2D}"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70E351-D679-4F0A-B46D-013720217EB7}" type="slidenum">
              <a:rPr lang="en-US" smtClean="0"/>
              <a:t>‹#›</a:t>
            </a:fld>
            <a:endParaRPr lang="en-US"/>
          </a:p>
        </p:txBody>
      </p:sp>
    </p:spTree>
    <p:extLst>
      <p:ext uri="{BB962C8B-B14F-4D97-AF65-F5344CB8AC3E}">
        <p14:creationId xmlns:p14="http://schemas.microsoft.com/office/powerpoint/2010/main" val="4011566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E152D7-519C-4BD4-B15A-37EE8FFB9F2D}"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70E351-D679-4F0A-B46D-013720217EB7}" type="slidenum">
              <a:rPr lang="en-US" smtClean="0"/>
              <a:t>‹#›</a:t>
            </a:fld>
            <a:endParaRPr lang="en-US"/>
          </a:p>
        </p:txBody>
      </p:sp>
    </p:spTree>
    <p:extLst>
      <p:ext uri="{BB962C8B-B14F-4D97-AF65-F5344CB8AC3E}">
        <p14:creationId xmlns:p14="http://schemas.microsoft.com/office/powerpoint/2010/main" val="2525781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E152D7-519C-4BD4-B15A-37EE8FFB9F2D}"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70E351-D679-4F0A-B46D-013720217EB7}" type="slidenum">
              <a:rPr lang="en-US" smtClean="0"/>
              <a:t>‹#›</a:t>
            </a:fld>
            <a:endParaRPr lang="en-US"/>
          </a:p>
        </p:txBody>
      </p:sp>
    </p:spTree>
    <p:extLst>
      <p:ext uri="{BB962C8B-B14F-4D97-AF65-F5344CB8AC3E}">
        <p14:creationId xmlns:p14="http://schemas.microsoft.com/office/powerpoint/2010/main" val="735295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E152D7-519C-4BD4-B15A-37EE8FFB9F2D}" type="datetimeFigureOut">
              <a:rPr lang="en-US" smtClean="0"/>
              <a:t>9/13/2021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70E351-D679-4F0A-B46D-013720217EB7}" type="slidenum">
              <a:rPr lang="en-US" smtClean="0"/>
              <a:t>‹#›</a:t>
            </a:fld>
            <a:endParaRPr lang="en-US"/>
          </a:p>
        </p:txBody>
      </p:sp>
    </p:spTree>
    <p:extLst>
      <p:ext uri="{BB962C8B-B14F-4D97-AF65-F5344CB8AC3E}">
        <p14:creationId xmlns:p14="http://schemas.microsoft.com/office/powerpoint/2010/main" val="1488655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E152D7-519C-4BD4-B15A-37EE8FFB9F2D}" type="datetimeFigureOut">
              <a:rPr lang="en-US" smtClean="0"/>
              <a:t>9/13/2021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70E351-D679-4F0A-B46D-013720217EB7}" type="slidenum">
              <a:rPr lang="en-US" smtClean="0"/>
              <a:t>‹#›</a:t>
            </a:fld>
            <a:endParaRPr lang="en-US"/>
          </a:p>
        </p:txBody>
      </p:sp>
    </p:spTree>
    <p:extLst>
      <p:ext uri="{BB962C8B-B14F-4D97-AF65-F5344CB8AC3E}">
        <p14:creationId xmlns:p14="http://schemas.microsoft.com/office/powerpoint/2010/main" val="3567965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0E152D7-519C-4BD4-B15A-37EE8FFB9F2D}" type="datetimeFigureOut">
              <a:rPr lang="en-US" smtClean="0"/>
              <a:t>9/13/2021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70E351-D679-4F0A-B46D-013720217EB7}" type="slidenum">
              <a:rPr lang="en-US" smtClean="0"/>
              <a:t>‹#›</a:t>
            </a:fld>
            <a:endParaRPr lang="en-US"/>
          </a:p>
        </p:txBody>
      </p:sp>
    </p:spTree>
    <p:extLst>
      <p:ext uri="{BB962C8B-B14F-4D97-AF65-F5344CB8AC3E}">
        <p14:creationId xmlns:p14="http://schemas.microsoft.com/office/powerpoint/2010/main" val="476750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E152D7-519C-4BD4-B15A-37EE8FFB9F2D}"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70E351-D679-4F0A-B46D-013720217EB7}" type="slidenum">
              <a:rPr lang="en-US" smtClean="0"/>
              <a:t>‹#›</a:t>
            </a:fld>
            <a:endParaRPr lang="en-US"/>
          </a:p>
        </p:txBody>
      </p:sp>
    </p:spTree>
    <p:extLst>
      <p:ext uri="{BB962C8B-B14F-4D97-AF65-F5344CB8AC3E}">
        <p14:creationId xmlns:p14="http://schemas.microsoft.com/office/powerpoint/2010/main" val="322399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E152D7-519C-4BD4-B15A-37EE8FFB9F2D}"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70E351-D679-4F0A-B46D-013720217EB7}" type="slidenum">
              <a:rPr lang="en-US" smtClean="0"/>
              <a:t>‹#›</a:t>
            </a:fld>
            <a:endParaRPr lang="en-US"/>
          </a:p>
        </p:txBody>
      </p:sp>
    </p:spTree>
    <p:extLst>
      <p:ext uri="{BB962C8B-B14F-4D97-AF65-F5344CB8AC3E}">
        <p14:creationId xmlns:p14="http://schemas.microsoft.com/office/powerpoint/2010/main" val="183613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0E152D7-519C-4BD4-B15A-37EE8FFB9F2D}" type="datetimeFigureOut">
              <a:rPr lang="en-US" smtClean="0"/>
              <a:t>9/13/2021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970E351-D679-4F0A-B46D-013720217EB7}" type="slidenum">
              <a:rPr lang="en-US" smtClean="0"/>
              <a:t>‹#›</a:t>
            </a:fld>
            <a:endParaRPr lang="en-US"/>
          </a:p>
        </p:txBody>
      </p:sp>
    </p:spTree>
    <p:extLst>
      <p:ext uri="{BB962C8B-B14F-4D97-AF65-F5344CB8AC3E}">
        <p14:creationId xmlns:p14="http://schemas.microsoft.com/office/powerpoint/2010/main" val="405968738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805758"/>
            <a:ext cx="7766936" cy="2652666"/>
          </a:xfrm>
        </p:spPr>
        <p:txBody>
          <a:bodyPr>
            <a:normAutofit/>
          </a:bodyPr>
          <a:lstStyle/>
          <a:p>
            <a:r>
              <a:rPr lang="en-SG" dirty="0"/>
              <a:t>STUDENT PERFORMANCE MONITORING SYSTEM</a:t>
            </a: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81696574"/>
              </p:ext>
            </p:extLst>
          </p:nvPr>
        </p:nvGraphicFramePr>
        <p:xfrm>
          <a:off x="1601055" y="3291237"/>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dirty="0"/>
                        <a:t>Name</a:t>
                      </a:r>
                    </a:p>
                  </a:txBody>
                  <a:tcPr/>
                </a:tc>
                <a:tc>
                  <a:txBody>
                    <a:bodyPr/>
                    <a:lstStyle/>
                    <a:p>
                      <a:r>
                        <a:rPr lang="en-US"/>
                        <a:t>ID</a:t>
                      </a:r>
                    </a:p>
                  </a:txBody>
                  <a:tcPr/>
                </a:tc>
                <a:extLst>
                  <a:ext uri="{0D108BD9-81ED-4DB2-BD59-A6C34878D82A}">
                    <a16:rowId xmlns:a16="http://schemas.microsoft.com/office/drawing/2014/main" val="10000"/>
                  </a:ext>
                </a:extLst>
              </a:tr>
              <a:tr h="370840">
                <a:tc>
                  <a:txBody>
                    <a:bodyPr/>
                    <a:lstStyle/>
                    <a:p>
                      <a:r>
                        <a:rPr lang="en-US" sz="1800" kern="1200" dirty="0">
                          <a:solidFill>
                            <a:schemeClr val="dk1"/>
                          </a:solidFill>
                          <a:effectLst/>
                          <a:latin typeface="+mn-lt"/>
                          <a:ea typeface="+mn-ea"/>
                          <a:cs typeface="+mn-cs"/>
                        </a:rPr>
                        <a:t>Rasula Makbul</a:t>
                      </a:r>
                      <a:endParaRPr lang="en-US" dirty="0"/>
                    </a:p>
                  </a:txBody>
                  <a:tcPr/>
                </a:tc>
                <a:tc>
                  <a:txBody>
                    <a:bodyPr/>
                    <a:lstStyle/>
                    <a:p>
                      <a:r>
                        <a:rPr lang="en-US" sz="1800" kern="1200" dirty="0">
                          <a:solidFill>
                            <a:schemeClr val="dk1"/>
                          </a:solidFill>
                          <a:effectLst/>
                          <a:latin typeface="+mn-lt"/>
                          <a:ea typeface="+mn-ea"/>
                          <a:cs typeface="+mn-cs"/>
                        </a:rPr>
                        <a:t>1730019</a:t>
                      </a:r>
                      <a:endParaRPr lang="en-US" dirty="0"/>
                    </a:p>
                  </a:txBody>
                  <a:tcPr/>
                </a:tc>
                <a:extLst>
                  <a:ext uri="{0D108BD9-81ED-4DB2-BD59-A6C34878D82A}">
                    <a16:rowId xmlns:a16="http://schemas.microsoft.com/office/drawing/2014/main" val="10001"/>
                  </a:ext>
                </a:extLst>
              </a:tr>
              <a:tr h="370840">
                <a:tc>
                  <a:txBody>
                    <a:bodyPr/>
                    <a:lstStyle/>
                    <a:p>
                      <a:r>
                        <a:rPr lang="en-US" sz="1800" kern="1200" dirty="0">
                          <a:solidFill>
                            <a:schemeClr val="dk1"/>
                          </a:solidFill>
                          <a:effectLst/>
                          <a:latin typeface="+mn-lt"/>
                          <a:ea typeface="+mn-ea"/>
                          <a:cs typeface="+mn-cs"/>
                        </a:rPr>
                        <a:t>Md. </a:t>
                      </a:r>
                      <a:r>
                        <a:rPr lang="en-US" sz="1800" kern="1200" dirty="0" err="1">
                          <a:solidFill>
                            <a:schemeClr val="dk1"/>
                          </a:solidFill>
                          <a:effectLst/>
                          <a:latin typeface="+mn-lt"/>
                          <a:ea typeface="+mn-ea"/>
                          <a:cs typeface="+mn-cs"/>
                        </a:rPr>
                        <a:t>Shadman</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Sakib</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Talukder</a:t>
                      </a:r>
                      <a:endParaRPr lang="en-US" dirty="0"/>
                    </a:p>
                  </a:txBody>
                  <a:tcPr/>
                </a:tc>
                <a:tc>
                  <a:txBody>
                    <a:bodyPr/>
                    <a:lstStyle/>
                    <a:p>
                      <a:r>
                        <a:rPr lang="en-US" sz="1800" kern="1200" dirty="0">
                          <a:solidFill>
                            <a:schemeClr val="dk1"/>
                          </a:solidFill>
                          <a:effectLst/>
                          <a:latin typeface="+mn-lt"/>
                          <a:ea typeface="+mn-ea"/>
                          <a:cs typeface="+mn-cs"/>
                        </a:rPr>
                        <a:t>1810762</a:t>
                      </a:r>
                      <a:endParaRPr lang="en-US" dirty="0"/>
                    </a:p>
                  </a:txBody>
                  <a:tcPr/>
                </a:tc>
                <a:extLst>
                  <a:ext uri="{0D108BD9-81ED-4DB2-BD59-A6C34878D82A}">
                    <a16:rowId xmlns:a16="http://schemas.microsoft.com/office/drawing/2014/main" val="10002"/>
                  </a:ext>
                </a:extLst>
              </a:tr>
              <a:tr h="370840">
                <a:tc>
                  <a:txBody>
                    <a:bodyPr/>
                    <a:lstStyle/>
                    <a:p>
                      <a:r>
                        <a:rPr lang="en-US" sz="1800" kern="1200" dirty="0">
                          <a:solidFill>
                            <a:schemeClr val="dk1"/>
                          </a:solidFill>
                          <a:effectLst/>
                          <a:latin typeface="+mn-lt"/>
                          <a:ea typeface="+mn-ea"/>
                          <a:cs typeface="+mn-cs"/>
                        </a:rPr>
                        <a:t>Tamanna Shabnam</a:t>
                      </a:r>
                      <a:endParaRPr lang="en-US" dirty="0"/>
                    </a:p>
                  </a:txBody>
                  <a:tcPr/>
                </a:tc>
                <a:tc>
                  <a:txBody>
                    <a:bodyPr/>
                    <a:lstStyle/>
                    <a:p>
                      <a:r>
                        <a:rPr lang="en-US" sz="1800" kern="1200" dirty="0">
                          <a:solidFill>
                            <a:schemeClr val="dk1"/>
                          </a:solidFill>
                          <a:effectLst/>
                          <a:latin typeface="+mn-lt"/>
                          <a:ea typeface="+mn-ea"/>
                          <a:cs typeface="+mn-cs"/>
                        </a:rPr>
                        <a:t>1821801</a:t>
                      </a:r>
                      <a:endParaRPr lang="en-US" dirty="0"/>
                    </a:p>
                  </a:txBody>
                  <a:tcPr/>
                </a:tc>
                <a:extLst>
                  <a:ext uri="{0D108BD9-81ED-4DB2-BD59-A6C34878D82A}">
                    <a16:rowId xmlns:a16="http://schemas.microsoft.com/office/drawing/2014/main" val="10003"/>
                  </a:ext>
                </a:extLst>
              </a:tr>
              <a:tr h="370840">
                <a:tc>
                  <a:txBody>
                    <a:bodyPr/>
                    <a:lstStyle/>
                    <a:p>
                      <a:r>
                        <a:rPr lang="en-US" sz="1800" kern="1200" dirty="0">
                          <a:solidFill>
                            <a:schemeClr val="dk1"/>
                          </a:solidFill>
                          <a:effectLst/>
                          <a:latin typeface="+mn-lt"/>
                          <a:ea typeface="+mn-ea"/>
                          <a:cs typeface="+mn-cs"/>
                        </a:rPr>
                        <a:t>Md. Mushfiqur Rahman</a:t>
                      </a:r>
                      <a:endParaRPr lang="en-US" dirty="0"/>
                    </a:p>
                  </a:txBody>
                  <a:tcPr/>
                </a:tc>
                <a:tc>
                  <a:txBody>
                    <a:bodyPr/>
                    <a:lstStyle/>
                    <a:p>
                      <a:r>
                        <a:rPr lang="en-US" sz="1800" kern="1200" dirty="0">
                          <a:solidFill>
                            <a:schemeClr val="dk1"/>
                          </a:solidFill>
                          <a:effectLst/>
                          <a:latin typeface="+mn-lt"/>
                          <a:ea typeface="+mn-ea"/>
                          <a:cs typeface="+mn-cs"/>
                        </a:rPr>
                        <a:t>1721684</a:t>
                      </a:r>
                      <a:endParaRPr lang="en-US" dirty="0"/>
                    </a:p>
                  </a:txBody>
                  <a:tcPr/>
                </a:tc>
                <a:extLst>
                  <a:ext uri="{0D108BD9-81ED-4DB2-BD59-A6C34878D82A}">
                    <a16:rowId xmlns:a16="http://schemas.microsoft.com/office/drawing/2014/main" val="10004"/>
                  </a:ext>
                </a:extLst>
              </a:tr>
              <a:tr h="370840">
                <a:tc>
                  <a:txBody>
                    <a:bodyPr/>
                    <a:lstStyle/>
                    <a:p>
                      <a:r>
                        <a:rPr lang="en-US" sz="1800" kern="1200" dirty="0">
                          <a:solidFill>
                            <a:schemeClr val="dk1"/>
                          </a:solidFill>
                          <a:effectLst/>
                          <a:latin typeface="+mn-lt"/>
                          <a:ea typeface="+mn-ea"/>
                          <a:cs typeface="+mn-cs"/>
                        </a:rPr>
                        <a:t>Ahmed </a:t>
                      </a:r>
                      <a:r>
                        <a:rPr lang="en-US" sz="1800" kern="1200" dirty="0" err="1">
                          <a:solidFill>
                            <a:schemeClr val="dk1"/>
                          </a:solidFill>
                          <a:effectLst/>
                          <a:latin typeface="+mn-lt"/>
                          <a:ea typeface="+mn-ea"/>
                          <a:cs typeface="+mn-cs"/>
                        </a:rPr>
                        <a:t>Jubair</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Nijum</a:t>
                      </a:r>
                      <a:endParaRPr lang="en-US" dirty="0"/>
                    </a:p>
                  </a:txBody>
                  <a:tcPr/>
                </a:tc>
                <a:tc>
                  <a:txBody>
                    <a:bodyPr/>
                    <a:lstStyle/>
                    <a:p>
                      <a:r>
                        <a:rPr lang="en-US" sz="1800" kern="1200" dirty="0">
                          <a:solidFill>
                            <a:schemeClr val="dk1"/>
                          </a:solidFill>
                          <a:effectLst/>
                          <a:latin typeface="+mn-lt"/>
                          <a:ea typeface="+mn-ea"/>
                          <a:cs typeface="+mn-cs"/>
                        </a:rPr>
                        <a:t>1730265</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51957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855"/>
            <a:ext cx="10515600" cy="1077363"/>
          </a:xfrm>
        </p:spPr>
        <p:txBody>
          <a:bodyPr>
            <a:normAutofit fontScale="90000"/>
          </a:bodyPr>
          <a:lstStyle/>
          <a:p>
            <a:r>
              <a:rPr lang="en-US" b="1" dirty="0"/>
              <a:t>SIX ELEMENTS (TO-BE)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64130000"/>
              </p:ext>
            </p:extLst>
          </p:nvPr>
        </p:nvGraphicFramePr>
        <p:xfrm>
          <a:off x="561975" y="914400"/>
          <a:ext cx="10791825" cy="3374679"/>
        </p:xfrm>
        <a:graphic>
          <a:graphicData uri="http://schemas.openxmlformats.org/drawingml/2006/table">
            <a:tbl>
              <a:tblPr firstRow="1" bandRow="1">
                <a:tableStyleId>{5C22544A-7EE6-4342-B048-85BDC9FD1C3A}</a:tableStyleId>
              </a:tblPr>
              <a:tblGrid>
                <a:gridCol w="10791825">
                  <a:extLst>
                    <a:ext uri="{9D8B030D-6E8A-4147-A177-3AD203B41FA5}">
                      <a16:colId xmlns:a16="http://schemas.microsoft.com/office/drawing/2014/main" val="20000"/>
                    </a:ext>
                  </a:extLst>
                </a:gridCol>
              </a:tblGrid>
              <a:tr h="482097">
                <a:tc>
                  <a:txBody>
                    <a:bodyPr/>
                    <a:lstStyle/>
                    <a:p>
                      <a:r>
                        <a:rPr lang="en-US" dirty="0"/>
                        <a:t>PROCESS NAME</a:t>
                      </a:r>
                    </a:p>
                  </a:txBody>
                  <a:tcPr/>
                </a:tc>
                <a:extLst>
                  <a:ext uri="{0D108BD9-81ED-4DB2-BD59-A6C34878D82A}">
                    <a16:rowId xmlns:a16="http://schemas.microsoft.com/office/drawing/2014/main" val="10000"/>
                  </a:ext>
                </a:extLst>
              </a:tr>
              <a:tr h="482097">
                <a:tc>
                  <a:txBody>
                    <a:bodyPr/>
                    <a:lstStyle/>
                    <a:p>
                      <a:pPr marL="0" marR="0">
                        <a:lnSpc>
                          <a:spcPct val="107000"/>
                        </a:lnSpc>
                        <a:spcBef>
                          <a:spcPts val="0"/>
                        </a:spcBef>
                        <a:spcAft>
                          <a:spcPts val="0"/>
                        </a:spcAft>
                      </a:pPr>
                      <a:r>
                        <a:rPr lang="en-US" sz="1800" dirty="0">
                          <a:solidFill>
                            <a:srgbClr val="000000"/>
                          </a:solidFill>
                          <a:effectLst/>
                          <a:latin typeface="Amasis MT Pro Light" panose="02040304050005020304" pitchFamily="18" charset="0"/>
                          <a:ea typeface="Calibri" panose="020F0502020204030204" pitchFamily="34" charset="0"/>
                          <a:cs typeface="Times New Roman" panose="02020603050405020304" pitchFamily="18" charset="0"/>
                        </a:rPr>
                        <a:t> </a:t>
                      </a:r>
                      <a:r>
                        <a:rPr lang="en-US" sz="1800" b="1" dirty="0">
                          <a:solidFill>
                            <a:srgbClr val="000000"/>
                          </a:solidFill>
                          <a:effectLst/>
                          <a:latin typeface="Amasis MT Pro Light" panose="02040304050005020304" pitchFamily="18" charset="0"/>
                          <a:ea typeface="Calibri" panose="020F0502020204030204" pitchFamily="34" charset="0"/>
                          <a:cs typeface="Times New Roman" panose="02020603050405020304" pitchFamily="18" charset="0"/>
                        </a:rPr>
                        <a:t>Mapping Course outcomes(COs) to Program Learning Outcomes (PLOs)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82097">
                <a:tc>
                  <a:txBody>
                    <a:bodyPr/>
                    <a:lstStyle/>
                    <a:p>
                      <a:pPr marL="0" marR="0">
                        <a:spcBef>
                          <a:spcPts val="0"/>
                        </a:spcBef>
                        <a:spcAft>
                          <a:spcPts val="0"/>
                        </a:spcAft>
                      </a:pPr>
                      <a:r>
                        <a:rPr lang="en-US" sz="2400" b="1" dirty="0">
                          <a:solidFill>
                            <a:srgbClr val="000000"/>
                          </a:solidFill>
                          <a:effectLst/>
                          <a:latin typeface="Amasis MT Pro Light" panose="02040304050005020304" pitchFamily="18" charset="0"/>
                          <a:ea typeface="Calibri" panose="020F0502020204030204" pitchFamily="34" charset="0"/>
                          <a:cs typeface="Times New Roman" panose="02020603050405020304" pitchFamily="18" charset="0"/>
                        </a:rPr>
                        <a:t>Student Assessment Data </a:t>
                      </a:r>
                      <a:endParaRPr lang="en-US" sz="2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82097">
                <a:tc>
                  <a:txBody>
                    <a:bodyPr/>
                    <a:lstStyle/>
                    <a:p>
                      <a:r>
                        <a:rPr lang="en-US" sz="2000" b="1" kern="1200" dirty="0">
                          <a:solidFill>
                            <a:schemeClr val="dk1"/>
                          </a:solidFill>
                          <a:effectLst/>
                          <a:latin typeface="+mn-lt"/>
                          <a:ea typeface="+mn-ea"/>
                          <a:cs typeface="+mn-cs"/>
                        </a:rPr>
                        <a:t>Creating &amp; Submitting OBE Report </a:t>
                      </a:r>
                    </a:p>
                  </a:txBody>
                  <a:tcPr/>
                </a:tc>
                <a:extLst>
                  <a:ext uri="{0D108BD9-81ED-4DB2-BD59-A6C34878D82A}">
                    <a16:rowId xmlns:a16="http://schemas.microsoft.com/office/drawing/2014/main" val="10003"/>
                  </a:ext>
                </a:extLst>
              </a:tr>
              <a:tr h="482097">
                <a:tc>
                  <a:txBody>
                    <a:bodyPr/>
                    <a:lstStyle/>
                    <a:p>
                      <a:pPr marL="0" marR="0">
                        <a:spcBef>
                          <a:spcPts val="0"/>
                        </a:spcBef>
                        <a:spcAft>
                          <a:spcPts val="0"/>
                        </a:spcAft>
                      </a:pPr>
                      <a:r>
                        <a:rPr lang="en-US" sz="2000" b="1" dirty="0">
                          <a:solidFill>
                            <a:srgbClr val="000000"/>
                          </a:solidFill>
                          <a:effectLst/>
                          <a:latin typeface="Amasis MT Pro Light" panose="02040304050005020304" pitchFamily="18" charset="0"/>
                          <a:ea typeface="Calibri" panose="020F0502020204030204" pitchFamily="34" charset="0"/>
                          <a:cs typeface="Times New Roman" panose="02020603050405020304" pitchFamily="18" charset="0"/>
                        </a:rPr>
                        <a:t>Preview Grades and Transcripts </a:t>
                      </a:r>
                      <a:endParaRPr lang="en-US"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482097">
                <a:tc>
                  <a:txBody>
                    <a:bodyPr/>
                    <a:lstStyle/>
                    <a:p>
                      <a:r>
                        <a:rPr lang="en-US" sz="1800" b="1" kern="1200" dirty="0">
                          <a:solidFill>
                            <a:schemeClr val="dk1"/>
                          </a:solidFill>
                          <a:effectLst/>
                          <a:latin typeface="+mn-lt"/>
                          <a:ea typeface="+mn-ea"/>
                          <a:cs typeface="+mn-cs"/>
                        </a:rPr>
                        <a:t>Student and Faculty account details </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0005"/>
                  </a:ext>
                </a:extLst>
              </a:tr>
              <a:tr h="482097">
                <a:tc>
                  <a:txBody>
                    <a:bodyPr/>
                    <a:lstStyle/>
                    <a:p>
                      <a:pPr marL="0" marR="0">
                        <a:lnSpc>
                          <a:spcPct val="107000"/>
                        </a:lnSpc>
                        <a:spcBef>
                          <a:spcPts val="0"/>
                        </a:spcBef>
                        <a:spcAft>
                          <a:spcPts val="0"/>
                        </a:spcAft>
                      </a:pPr>
                      <a:r>
                        <a:rPr lang="en-US" sz="2000" b="1" dirty="0">
                          <a:effectLst/>
                          <a:latin typeface="Amasis MT Pro Light" panose="02040304050005020304" pitchFamily="18" charset="0"/>
                          <a:ea typeface="Calibri" panose="020F0502020204030204" pitchFamily="34" charset="0"/>
                          <a:cs typeface="Times New Roman" panose="02020603050405020304" pitchFamily="18" charset="0"/>
                        </a:rPr>
                        <a:t>View OBE report and Mark Sheet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04692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331" y="365125"/>
            <a:ext cx="10620469" cy="585489"/>
          </a:xfrm>
        </p:spPr>
        <p:txBody>
          <a:bodyPr>
            <a:normAutofit/>
          </a:bodyPr>
          <a:lstStyle/>
          <a:p>
            <a:r>
              <a:rPr lang="en-US" dirty="0"/>
              <a:t>PROCESS DIAGRAM (TO-BE)</a:t>
            </a:r>
          </a:p>
        </p:txBody>
      </p:sp>
      <p:pic>
        <p:nvPicPr>
          <p:cNvPr id="6" name="Content Placeholder 5" descr="Diagram&#10;&#10;Description automatically generated">
            <a:extLst>
              <a:ext uri="{FF2B5EF4-FFF2-40B4-BE49-F238E27FC236}">
                <a16:creationId xmlns:a16="http://schemas.microsoft.com/office/drawing/2014/main" id="{838DC7F1-2615-49A9-9060-A850C074FF6C}"/>
              </a:ext>
            </a:extLst>
          </p:cNvPr>
          <p:cNvPicPr>
            <a:picLocks noGrp="1"/>
          </p:cNvPicPr>
          <p:nvPr>
            <p:ph idx="1"/>
          </p:nvPr>
        </p:nvPicPr>
        <p:blipFill>
          <a:blip r:embed="rId2"/>
          <a:stretch>
            <a:fillRect/>
          </a:stretch>
        </p:blipFill>
        <p:spPr>
          <a:xfrm>
            <a:off x="733331" y="1211351"/>
            <a:ext cx="10914718" cy="5119111"/>
          </a:xfrm>
          <a:prstGeom prst="rect">
            <a:avLst/>
          </a:prstGeom>
        </p:spPr>
      </p:pic>
    </p:spTree>
    <p:extLst>
      <p:ext uri="{BB962C8B-B14F-4D97-AF65-F5344CB8AC3E}">
        <p14:creationId xmlns:p14="http://schemas.microsoft.com/office/powerpoint/2010/main" val="100876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73" y="202163"/>
            <a:ext cx="10412240" cy="567382"/>
          </a:xfrm>
        </p:spPr>
        <p:txBody>
          <a:bodyPr>
            <a:normAutofit fontScale="90000"/>
          </a:bodyPr>
          <a:lstStyle/>
          <a:p>
            <a:r>
              <a:rPr lang="en-US" dirty="0"/>
              <a:t>PROCESS DIAGRAM (TO-BE) CONTINUED</a:t>
            </a:r>
          </a:p>
        </p:txBody>
      </p:sp>
      <p:pic>
        <p:nvPicPr>
          <p:cNvPr id="7" name="Content Placeholder 6" descr="Diagram&#10;&#10;Description automatically generated">
            <a:extLst>
              <a:ext uri="{FF2B5EF4-FFF2-40B4-BE49-F238E27FC236}">
                <a16:creationId xmlns:a16="http://schemas.microsoft.com/office/drawing/2014/main" id="{8F63773A-3479-4CBC-9B76-F09B2B75DD42}"/>
              </a:ext>
            </a:extLst>
          </p:cNvPr>
          <p:cNvPicPr>
            <a:picLocks noGrp="1"/>
          </p:cNvPicPr>
          <p:nvPr>
            <p:ph idx="1"/>
          </p:nvPr>
        </p:nvPicPr>
        <p:blipFill>
          <a:blip r:embed="rId2"/>
          <a:stretch>
            <a:fillRect/>
          </a:stretch>
        </p:blipFill>
        <p:spPr>
          <a:xfrm>
            <a:off x="716864" y="1002397"/>
            <a:ext cx="10917118" cy="5229591"/>
          </a:xfrm>
          <a:prstGeom prst="rect">
            <a:avLst/>
          </a:prstGeom>
        </p:spPr>
      </p:pic>
    </p:spTree>
    <p:extLst>
      <p:ext uri="{BB962C8B-B14F-4D97-AF65-F5344CB8AC3E}">
        <p14:creationId xmlns:p14="http://schemas.microsoft.com/office/powerpoint/2010/main" val="1427621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117" y="365126"/>
            <a:ext cx="10656683" cy="639810"/>
          </a:xfrm>
        </p:spPr>
        <p:txBody>
          <a:bodyPr>
            <a:normAutofit/>
          </a:bodyPr>
          <a:lstStyle/>
          <a:p>
            <a:r>
              <a:rPr lang="en-US" dirty="0"/>
              <a:t>PROCESS DIAGRAM (TO-BE)</a:t>
            </a:r>
          </a:p>
        </p:txBody>
      </p:sp>
      <p:pic>
        <p:nvPicPr>
          <p:cNvPr id="4" name="Picture 3" descr="Diagram&#10;&#10;Description automatically generated">
            <a:extLst>
              <a:ext uri="{FF2B5EF4-FFF2-40B4-BE49-F238E27FC236}">
                <a16:creationId xmlns:a16="http://schemas.microsoft.com/office/drawing/2014/main" id="{212923E0-A081-44E2-AA07-3B74F5CF314D}"/>
              </a:ext>
            </a:extLst>
          </p:cNvPr>
          <p:cNvPicPr/>
          <p:nvPr/>
        </p:nvPicPr>
        <p:blipFill>
          <a:blip r:embed="rId2"/>
          <a:stretch>
            <a:fillRect/>
          </a:stretch>
        </p:blipFill>
        <p:spPr>
          <a:xfrm>
            <a:off x="697116" y="1004935"/>
            <a:ext cx="10656683" cy="5367729"/>
          </a:xfrm>
          <a:prstGeom prst="rect">
            <a:avLst/>
          </a:prstGeom>
        </p:spPr>
      </p:pic>
    </p:spTree>
    <p:extLst>
      <p:ext uri="{BB962C8B-B14F-4D97-AF65-F5344CB8AC3E}">
        <p14:creationId xmlns:p14="http://schemas.microsoft.com/office/powerpoint/2010/main" val="2048961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4630"/>
          </a:xfrm>
        </p:spPr>
        <p:txBody>
          <a:bodyPr>
            <a:normAutofit fontScale="90000"/>
          </a:bodyPr>
          <a:lstStyle/>
          <a:p>
            <a:r>
              <a:rPr lang="en-US" dirty="0"/>
              <a:t>PROCESS DIAGRAM (TO-BE)</a:t>
            </a:r>
          </a:p>
        </p:txBody>
      </p:sp>
      <p:pic>
        <p:nvPicPr>
          <p:cNvPr id="6" name="Content Placeholder 5" descr="Diagram&#10;&#10;Description automatically generated">
            <a:extLst>
              <a:ext uri="{FF2B5EF4-FFF2-40B4-BE49-F238E27FC236}">
                <a16:creationId xmlns:a16="http://schemas.microsoft.com/office/drawing/2014/main" id="{67BFCA22-8905-4A11-A029-423F2C24D819}"/>
              </a:ext>
            </a:extLst>
          </p:cNvPr>
          <p:cNvPicPr>
            <a:picLocks noGrp="1"/>
          </p:cNvPicPr>
          <p:nvPr>
            <p:ph idx="1"/>
          </p:nvPr>
        </p:nvPicPr>
        <p:blipFill>
          <a:blip r:embed="rId2"/>
          <a:stretch>
            <a:fillRect/>
          </a:stretch>
        </p:blipFill>
        <p:spPr>
          <a:xfrm>
            <a:off x="630719" y="1030532"/>
            <a:ext cx="11158007" cy="5060779"/>
          </a:xfrm>
          <a:prstGeom prst="rect">
            <a:avLst/>
          </a:prstGeom>
        </p:spPr>
      </p:pic>
    </p:spTree>
    <p:extLst>
      <p:ext uri="{BB962C8B-B14F-4D97-AF65-F5344CB8AC3E}">
        <p14:creationId xmlns:p14="http://schemas.microsoft.com/office/powerpoint/2010/main" val="4139150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4630"/>
          </a:xfrm>
        </p:spPr>
        <p:txBody>
          <a:bodyPr>
            <a:normAutofit fontScale="90000"/>
          </a:bodyPr>
          <a:lstStyle/>
          <a:p>
            <a:r>
              <a:rPr lang="en-US" dirty="0"/>
              <a:t>PROCESS DIAGRAM (TO-BE)</a:t>
            </a:r>
          </a:p>
        </p:txBody>
      </p:sp>
      <p:pic>
        <p:nvPicPr>
          <p:cNvPr id="7" name="Content Placeholder 6" descr="Diagram&#10;&#10;Description automatically generated">
            <a:extLst>
              <a:ext uri="{FF2B5EF4-FFF2-40B4-BE49-F238E27FC236}">
                <a16:creationId xmlns:a16="http://schemas.microsoft.com/office/drawing/2014/main" id="{F2704AF5-C25E-4DD2-BF3E-493C69729BA7}"/>
              </a:ext>
            </a:extLst>
          </p:cNvPr>
          <p:cNvPicPr>
            <a:picLocks noGrp="1"/>
          </p:cNvPicPr>
          <p:nvPr>
            <p:ph idx="1"/>
          </p:nvPr>
        </p:nvPicPr>
        <p:blipFill>
          <a:blip r:embed="rId2"/>
          <a:stretch>
            <a:fillRect/>
          </a:stretch>
        </p:blipFill>
        <p:spPr>
          <a:xfrm>
            <a:off x="838199" y="1236825"/>
            <a:ext cx="10711375" cy="5037366"/>
          </a:xfrm>
          <a:prstGeom prst="rect">
            <a:avLst/>
          </a:prstGeom>
        </p:spPr>
      </p:pic>
    </p:spTree>
    <p:extLst>
      <p:ext uri="{BB962C8B-B14F-4D97-AF65-F5344CB8AC3E}">
        <p14:creationId xmlns:p14="http://schemas.microsoft.com/office/powerpoint/2010/main" val="2685670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423" y="162962"/>
            <a:ext cx="8694580" cy="660903"/>
          </a:xfrm>
        </p:spPr>
        <p:txBody>
          <a:bodyPr/>
          <a:lstStyle/>
          <a:p>
            <a:r>
              <a:rPr lang="en-US" dirty="0"/>
              <a:t>ERD</a:t>
            </a:r>
          </a:p>
        </p:txBody>
      </p:sp>
      <p:pic>
        <p:nvPicPr>
          <p:cNvPr id="6" name="Content Placeholder 5">
            <a:extLst>
              <a:ext uri="{FF2B5EF4-FFF2-40B4-BE49-F238E27FC236}">
                <a16:creationId xmlns:a16="http://schemas.microsoft.com/office/drawing/2014/main" id="{2ED2B004-8686-4332-8ECE-6A94F071B4D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8640" y="932058"/>
            <a:ext cx="7205363" cy="5243659"/>
          </a:xfrm>
          <a:prstGeom prst="rect">
            <a:avLst/>
          </a:prstGeom>
          <a:noFill/>
          <a:ln>
            <a:noFill/>
          </a:ln>
        </p:spPr>
      </p:pic>
    </p:spTree>
    <p:extLst>
      <p:ext uri="{BB962C8B-B14F-4D97-AF65-F5344CB8AC3E}">
        <p14:creationId xmlns:p14="http://schemas.microsoft.com/office/powerpoint/2010/main" val="4045434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30" y="63375"/>
            <a:ext cx="8594992" cy="552261"/>
          </a:xfrm>
        </p:spPr>
        <p:txBody>
          <a:bodyPr>
            <a:normAutofit fontScale="90000"/>
          </a:bodyPr>
          <a:lstStyle/>
          <a:p>
            <a:r>
              <a:rPr lang="en-US" dirty="0"/>
              <a:t>RELATIONSHIP SCHEMA</a:t>
            </a:r>
          </a:p>
        </p:txBody>
      </p:sp>
      <p:pic>
        <p:nvPicPr>
          <p:cNvPr id="7" name="Content Placeholder 6">
            <a:extLst>
              <a:ext uri="{FF2B5EF4-FFF2-40B4-BE49-F238E27FC236}">
                <a16:creationId xmlns:a16="http://schemas.microsoft.com/office/drawing/2014/main" id="{3EA41442-FFED-490F-9A21-43323E7CF34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4209" y="840719"/>
            <a:ext cx="7140978" cy="5686690"/>
          </a:xfrm>
          <a:prstGeom prst="rect">
            <a:avLst/>
          </a:prstGeom>
          <a:noFill/>
          <a:ln>
            <a:noFill/>
          </a:ln>
        </p:spPr>
      </p:pic>
    </p:spTree>
    <p:extLst>
      <p:ext uri="{BB962C8B-B14F-4D97-AF65-F5344CB8AC3E}">
        <p14:creationId xmlns:p14="http://schemas.microsoft.com/office/powerpoint/2010/main" val="2953358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582" y="244444"/>
            <a:ext cx="8667419" cy="624689"/>
          </a:xfrm>
        </p:spPr>
        <p:txBody>
          <a:bodyPr>
            <a:normAutofit/>
          </a:bodyPr>
          <a:lstStyle/>
          <a:p>
            <a:r>
              <a:rPr lang="en-US" dirty="0"/>
              <a:t>NORMALIZATION</a:t>
            </a:r>
          </a:p>
        </p:txBody>
      </p:sp>
      <p:pic>
        <p:nvPicPr>
          <p:cNvPr id="6" name="Content Placeholder 5" descr="Text&#10;&#10;Description automatically generated">
            <a:extLst>
              <a:ext uri="{FF2B5EF4-FFF2-40B4-BE49-F238E27FC236}">
                <a16:creationId xmlns:a16="http://schemas.microsoft.com/office/drawing/2014/main" id="{E839A020-E737-45E4-9347-86E5198B5309}"/>
              </a:ext>
            </a:extLst>
          </p:cNvPr>
          <p:cNvPicPr>
            <a:picLocks noGrp="1"/>
          </p:cNvPicPr>
          <p:nvPr>
            <p:ph idx="1"/>
          </p:nvPr>
        </p:nvPicPr>
        <p:blipFill>
          <a:blip r:embed="rId2"/>
          <a:stretch>
            <a:fillRect/>
          </a:stretch>
        </p:blipFill>
        <p:spPr>
          <a:xfrm>
            <a:off x="2216190" y="988330"/>
            <a:ext cx="7293570" cy="5215522"/>
          </a:xfrm>
          <a:prstGeom prst="rect">
            <a:avLst/>
          </a:prstGeom>
        </p:spPr>
      </p:pic>
    </p:spTree>
    <p:extLst>
      <p:ext uri="{BB962C8B-B14F-4D97-AF65-F5344CB8AC3E}">
        <p14:creationId xmlns:p14="http://schemas.microsoft.com/office/powerpoint/2010/main" val="356555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582" y="244444"/>
            <a:ext cx="8667419" cy="624689"/>
          </a:xfrm>
        </p:spPr>
        <p:txBody>
          <a:bodyPr>
            <a:normAutofit/>
          </a:bodyPr>
          <a:lstStyle/>
          <a:p>
            <a:r>
              <a:rPr lang="en-US" dirty="0"/>
              <a:t>NORMALIZATION(Continued)</a:t>
            </a:r>
          </a:p>
        </p:txBody>
      </p:sp>
      <p:pic>
        <p:nvPicPr>
          <p:cNvPr id="7" name="Content Placeholder 6" descr="Text, application, table, Word&#10;&#10;Description automatically generated">
            <a:extLst>
              <a:ext uri="{FF2B5EF4-FFF2-40B4-BE49-F238E27FC236}">
                <a16:creationId xmlns:a16="http://schemas.microsoft.com/office/drawing/2014/main" id="{CF9DB94F-FC24-4036-90C6-BD59D2BDF1C5}"/>
              </a:ext>
            </a:extLst>
          </p:cNvPr>
          <p:cNvPicPr>
            <a:picLocks noGrp="1"/>
          </p:cNvPicPr>
          <p:nvPr>
            <p:ph idx="1"/>
          </p:nvPr>
        </p:nvPicPr>
        <p:blipFill>
          <a:blip r:embed="rId2"/>
          <a:stretch>
            <a:fillRect/>
          </a:stretch>
        </p:blipFill>
        <p:spPr>
          <a:xfrm>
            <a:off x="1159603" y="869133"/>
            <a:ext cx="8504902" cy="5744423"/>
          </a:xfrm>
          <a:prstGeom prst="rect">
            <a:avLst/>
          </a:prstGeom>
        </p:spPr>
      </p:pic>
    </p:spTree>
    <p:extLst>
      <p:ext uri="{BB962C8B-B14F-4D97-AF65-F5344CB8AC3E}">
        <p14:creationId xmlns:p14="http://schemas.microsoft.com/office/powerpoint/2010/main" val="731545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6115"/>
          </a:xfrm>
        </p:spPr>
        <p:txBody>
          <a:bodyPr/>
          <a:lstStyle/>
          <a:p>
            <a:r>
              <a:rPr lang="en-US" b="1" dirty="0"/>
              <a:t>INTRODUCTION</a:t>
            </a:r>
          </a:p>
        </p:txBody>
      </p:sp>
      <p:sp>
        <p:nvSpPr>
          <p:cNvPr id="3" name="Content Placeholder 2"/>
          <p:cNvSpPr>
            <a:spLocks noGrp="1"/>
          </p:cNvSpPr>
          <p:nvPr>
            <p:ph idx="1"/>
          </p:nvPr>
        </p:nvSpPr>
        <p:spPr>
          <a:xfrm>
            <a:off x="561315" y="1792586"/>
            <a:ext cx="9144000" cy="4608213"/>
          </a:xfrm>
        </p:spPr>
        <p:txBody>
          <a:bodyPr>
            <a:normAutofit fontScale="77500" lnSpcReduction="20000"/>
          </a:bodyPr>
          <a:lstStyle/>
          <a:p>
            <a:r>
              <a:rPr lang="en-US" sz="3000" dirty="0">
                <a:latin typeface="Times New Roman" panose="02020603050405020304" pitchFamily="18" charset="0"/>
                <a:cs typeface="Times New Roman" panose="02020603050405020304" pitchFamily="18" charset="0"/>
              </a:rPr>
              <a:t>Student Performance Monitoring System focuses on the performance of students by taking assessments and exam marks.</a:t>
            </a:r>
          </a:p>
          <a:p>
            <a:r>
              <a:rPr lang="en-US" sz="3000" dirty="0">
                <a:latin typeface="Times New Roman" panose="02020603050405020304" pitchFamily="18" charset="0"/>
                <a:cs typeface="Times New Roman" panose="02020603050405020304" pitchFamily="18" charset="0"/>
              </a:rPr>
              <a:t>For monitoring the performance of students, the idea of this project is to evaluate the Course Outcome (CO) achieved in assessments with mapped PLO achieved by each student in each of the enrolled courses.</a:t>
            </a:r>
          </a:p>
          <a:p>
            <a:r>
              <a:rPr lang="en-US" sz="3000" dirty="0">
                <a:latin typeface="Times New Roman" panose="02020603050405020304" pitchFamily="18" charset="0"/>
                <a:cs typeface="Times New Roman" panose="02020603050405020304" pitchFamily="18" charset="0"/>
              </a:rPr>
              <a:t>In this system, we will get an idea about how learning might improve in a given course that is the course quality improve then the program quality will also improve.  </a:t>
            </a:r>
          </a:p>
          <a:p>
            <a:pPr marL="0" indent="0" algn="just">
              <a:buNone/>
            </a:pPr>
            <a:endParaRPr lang="en-US" b="1" dirty="0">
              <a:ln>
                <a:solidFill>
                  <a:srgbClr val="660066"/>
                </a:solidFill>
              </a:ln>
              <a:solidFill>
                <a:schemeClr val="accent1">
                  <a:lumMod val="50000"/>
                </a:schemeClr>
              </a:solidFill>
              <a:latin typeface="Aparajita" panose="020B0604020202020204" pitchFamily="34" charset="0"/>
              <a:cs typeface="Aparajita" panose="020B0604020202020204" pitchFamily="34" charset="0"/>
            </a:endParaRPr>
          </a:p>
          <a:p>
            <a:endParaRPr lang="en-US" dirty="0"/>
          </a:p>
        </p:txBody>
      </p:sp>
    </p:spTree>
    <p:extLst>
      <p:ext uri="{BB962C8B-B14F-4D97-AF65-F5344CB8AC3E}">
        <p14:creationId xmlns:p14="http://schemas.microsoft.com/office/powerpoint/2010/main" val="3940072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293BD-B460-4ED1-94D9-B1AF9CF3BEB2}"/>
              </a:ext>
            </a:extLst>
          </p:cNvPr>
          <p:cNvSpPr>
            <a:spLocks noGrp="1"/>
          </p:cNvSpPr>
          <p:nvPr>
            <p:ph type="title"/>
          </p:nvPr>
        </p:nvSpPr>
        <p:spPr/>
        <p:txBody>
          <a:bodyPr/>
          <a:lstStyle/>
          <a:p>
            <a:r>
              <a:rPr lang="en-US" dirty="0"/>
              <a:t>System design</a:t>
            </a:r>
            <a:br>
              <a:rPr lang="en-US" dirty="0"/>
            </a:br>
            <a:r>
              <a:rPr kumimoji="0" lang="en-US" altLang="en-US" sz="2000" b="0" i="0" u="none" strike="noStrike" cap="none" normalizeH="0" baseline="0" dirty="0">
                <a:ln>
                  <a:noFill/>
                </a:ln>
                <a:solidFill>
                  <a:schemeClr val="tx1"/>
                </a:solidFill>
                <a:effectLst/>
                <a:latin typeface="Amasis MT Pro Light" panose="02040304050005020304" pitchFamily="18" charset="0"/>
                <a:ea typeface="Calibri" panose="020F0502020204030204" pitchFamily="34" charset="0"/>
                <a:cs typeface="Times New Roman" panose="02020603050405020304" pitchFamily="18" charset="0"/>
              </a:rPr>
              <a:t>Figure 1: Users</a:t>
            </a:r>
            <a:endParaRPr lang="en-US" dirty="0"/>
          </a:p>
        </p:txBody>
      </p:sp>
      <p:sp>
        <p:nvSpPr>
          <p:cNvPr id="6" name="Rectangle 5">
            <a:extLst>
              <a:ext uri="{FF2B5EF4-FFF2-40B4-BE49-F238E27FC236}">
                <a16:creationId xmlns:a16="http://schemas.microsoft.com/office/drawing/2014/main" id="{52AE3C61-A4E9-4121-8D58-9774C5BF517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8" name="Picture 18" descr="A screenshot of a computer&#10;&#10;Description automatically generated">
            <a:extLst>
              <a:ext uri="{FF2B5EF4-FFF2-40B4-BE49-F238E27FC236}">
                <a16:creationId xmlns:a16="http://schemas.microsoft.com/office/drawing/2014/main" id="{688A07E0-74FE-46A4-833B-64347D4834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457" y="2063932"/>
            <a:ext cx="9872416" cy="4454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01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F6566-B76D-4A60-8091-BE8143F0DB54}"/>
              </a:ext>
            </a:extLst>
          </p:cNvPr>
          <p:cNvSpPr>
            <a:spLocks noGrp="1"/>
          </p:cNvSpPr>
          <p:nvPr>
            <p:ph type="title"/>
          </p:nvPr>
        </p:nvSpPr>
        <p:spPr>
          <a:xfrm>
            <a:off x="913775" y="618518"/>
            <a:ext cx="10364451" cy="1105780"/>
          </a:xfrm>
        </p:spPr>
        <p:txBody>
          <a:bodyPr/>
          <a:lstStyle/>
          <a:p>
            <a:r>
              <a:rPr lang="en-US" sz="1800" dirty="0">
                <a:effectLst/>
                <a:latin typeface="Amasis MT Pro Light" panose="02040304050005020304" pitchFamily="18" charset="0"/>
                <a:ea typeface="Calibri" panose="020F0502020204030204" pitchFamily="34" charset="0"/>
                <a:cs typeface="Times New Roman" panose="02020603050405020304" pitchFamily="18" charset="0"/>
              </a:rPr>
              <a:t>Figure 2: Add new User</a:t>
            </a:r>
            <a:endParaRPr lang="en-US" dirty="0"/>
          </a:p>
        </p:txBody>
      </p:sp>
      <p:pic>
        <p:nvPicPr>
          <p:cNvPr id="3" name="Picture 2" descr="Graphical user interface, text, application&#10;&#10;Description automatically generated">
            <a:extLst>
              <a:ext uri="{FF2B5EF4-FFF2-40B4-BE49-F238E27FC236}">
                <a16:creationId xmlns:a16="http://schemas.microsoft.com/office/drawing/2014/main" id="{008259CF-052C-4FC3-AD37-68BCB3CBE71D}"/>
              </a:ext>
            </a:extLst>
          </p:cNvPr>
          <p:cNvPicPr/>
          <p:nvPr/>
        </p:nvPicPr>
        <p:blipFill>
          <a:blip r:embed="rId2"/>
          <a:stretch>
            <a:fillRect/>
          </a:stretch>
        </p:blipFill>
        <p:spPr>
          <a:xfrm>
            <a:off x="1099457" y="1724298"/>
            <a:ext cx="10364450" cy="4728753"/>
          </a:xfrm>
          <a:prstGeom prst="rect">
            <a:avLst/>
          </a:prstGeom>
        </p:spPr>
      </p:pic>
    </p:spTree>
    <p:extLst>
      <p:ext uri="{BB962C8B-B14F-4D97-AF65-F5344CB8AC3E}">
        <p14:creationId xmlns:p14="http://schemas.microsoft.com/office/powerpoint/2010/main" val="2957473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F6566-B76D-4A60-8091-BE8143F0DB54}"/>
              </a:ext>
            </a:extLst>
          </p:cNvPr>
          <p:cNvSpPr>
            <a:spLocks noGrp="1"/>
          </p:cNvSpPr>
          <p:nvPr>
            <p:ph type="title"/>
          </p:nvPr>
        </p:nvSpPr>
        <p:spPr/>
        <p:txBody>
          <a:bodyPr/>
          <a:lstStyle/>
          <a:p>
            <a:r>
              <a:rPr lang="en-US" sz="1800" u="sng" dirty="0">
                <a:effectLst/>
                <a:latin typeface="Amasis MT Pro Light" panose="02040304050005020304" pitchFamily="18" charset="0"/>
                <a:ea typeface="Calibri" panose="020F0502020204030204" pitchFamily="34" charset="0"/>
                <a:cs typeface="Times New Roman" panose="02020603050405020304" pitchFamily="18" charset="0"/>
              </a:rPr>
              <a:t>Figure 3 : Courses</a:t>
            </a:r>
            <a:endParaRPr lang="en-US" dirty="0"/>
          </a:p>
        </p:txBody>
      </p:sp>
      <p:pic>
        <p:nvPicPr>
          <p:cNvPr id="3" name="Picture 2" descr="Graphical user interface, application, email, Teams&#10;&#10;Description automatically generated">
            <a:extLst>
              <a:ext uri="{FF2B5EF4-FFF2-40B4-BE49-F238E27FC236}">
                <a16:creationId xmlns:a16="http://schemas.microsoft.com/office/drawing/2014/main" id="{019F0165-4573-4424-A855-7A7F993644DA}"/>
              </a:ext>
            </a:extLst>
          </p:cNvPr>
          <p:cNvPicPr/>
          <p:nvPr/>
        </p:nvPicPr>
        <p:blipFill>
          <a:blip r:embed="rId2"/>
          <a:stretch>
            <a:fillRect/>
          </a:stretch>
        </p:blipFill>
        <p:spPr>
          <a:xfrm>
            <a:off x="576943" y="1878336"/>
            <a:ext cx="11231880" cy="4705344"/>
          </a:xfrm>
          <a:prstGeom prst="rect">
            <a:avLst/>
          </a:prstGeom>
        </p:spPr>
      </p:pic>
    </p:spTree>
    <p:extLst>
      <p:ext uri="{BB962C8B-B14F-4D97-AF65-F5344CB8AC3E}">
        <p14:creationId xmlns:p14="http://schemas.microsoft.com/office/powerpoint/2010/main" val="3619200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F6566-B76D-4A60-8091-BE8143F0DB54}"/>
              </a:ext>
            </a:extLst>
          </p:cNvPr>
          <p:cNvSpPr>
            <a:spLocks noGrp="1"/>
          </p:cNvSpPr>
          <p:nvPr>
            <p:ph type="title"/>
          </p:nvPr>
        </p:nvSpPr>
        <p:spPr/>
        <p:txBody>
          <a:bodyPr/>
          <a:lstStyle/>
          <a:p>
            <a:r>
              <a:rPr lang="en-US" sz="1800" dirty="0">
                <a:effectLst/>
                <a:latin typeface="Amasis MT Pro Light" panose="02040304050005020304" pitchFamily="18" charset="0"/>
                <a:ea typeface="Calibri" panose="020F0502020204030204" pitchFamily="34" charset="0"/>
                <a:cs typeface="Times New Roman" panose="02020603050405020304" pitchFamily="18" charset="0"/>
              </a:rPr>
              <a:t>Figure 4: Add New Course</a:t>
            </a:r>
            <a:endParaRPr lang="en-US" dirty="0"/>
          </a:p>
        </p:txBody>
      </p:sp>
      <p:pic>
        <p:nvPicPr>
          <p:cNvPr id="3" name="Picture 2" descr="Graphical user interface, application&#10;&#10;Description automatically generated">
            <a:extLst>
              <a:ext uri="{FF2B5EF4-FFF2-40B4-BE49-F238E27FC236}">
                <a16:creationId xmlns:a16="http://schemas.microsoft.com/office/drawing/2014/main" id="{2F0C3BCB-AEBE-4469-B687-F678D415112F}"/>
              </a:ext>
            </a:extLst>
          </p:cNvPr>
          <p:cNvPicPr/>
          <p:nvPr/>
        </p:nvPicPr>
        <p:blipFill>
          <a:blip r:embed="rId2"/>
          <a:stretch>
            <a:fillRect/>
          </a:stretch>
        </p:blipFill>
        <p:spPr>
          <a:xfrm>
            <a:off x="913773" y="1878517"/>
            <a:ext cx="10846817" cy="4578554"/>
          </a:xfrm>
          <a:prstGeom prst="rect">
            <a:avLst/>
          </a:prstGeom>
        </p:spPr>
      </p:pic>
    </p:spTree>
    <p:extLst>
      <p:ext uri="{BB962C8B-B14F-4D97-AF65-F5344CB8AC3E}">
        <p14:creationId xmlns:p14="http://schemas.microsoft.com/office/powerpoint/2010/main" val="1324436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F6566-B76D-4A60-8091-BE8143F0DB54}"/>
              </a:ext>
            </a:extLst>
          </p:cNvPr>
          <p:cNvSpPr>
            <a:spLocks noGrp="1"/>
          </p:cNvSpPr>
          <p:nvPr>
            <p:ph type="title"/>
          </p:nvPr>
        </p:nvSpPr>
        <p:spPr/>
        <p:txBody>
          <a:bodyPr/>
          <a:lstStyle/>
          <a:p>
            <a:r>
              <a:rPr lang="en-US" sz="1800" dirty="0">
                <a:effectLst/>
                <a:latin typeface="Amasis MT Pro Light" panose="02040304050005020304" pitchFamily="18" charset="0"/>
                <a:ea typeface="Calibri" panose="020F0502020204030204" pitchFamily="34" charset="0"/>
                <a:cs typeface="Times New Roman" panose="02020603050405020304" pitchFamily="18" charset="0"/>
              </a:rPr>
              <a:t>Figure 5 : Program</a:t>
            </a:r>
            <a:endParaRPr lang="en-US" dirty="0"/>
          </a:p>
        </p:txBody>
      </p:sp>
      <p:pic>
        <p:nvPicPr>
          <p:cNvPr id="3" name="Picture 2" descr="A screenshot of a computer&#10;&#10;Description automatically generated">
            <a:extLst>
              <a:ext uri="{FF2B5EF4-FFF2-40B4-BE49-F238E27FC236}">
                <a16:creationId xmlns:a16="http://schemas.microsoft.com/office/drawing/2014/main" id="{0E731C80-A461-46B1-B8AB-4ED9C6E9E550}"/>
              </a:ext>
            </a:extLst>
          </p:cNvPr>
          <p:cNvPicPr/>
          <p:nvPr/>
        </p:nvPicPr>
        <p:blipFill>
          <a:blip r:embed="rId2"/>
          <a:stretch>
            <a:fillRect/>
          </a:stretch>
        </p:blipFill>
        <p:spPr>
          <a:xfrm>
            <a:off x="913774" y="2053907"/>
            <a:ext cx="10699106" cy="4477522"/>
          </a:xfrm>
          <a:prstGeom prst="rect">
            <a:avLst/>
          </a:prstGeom>
        </p:spPr>
      </p:pic>
    </p:spTree>
    <p:extLst>
      <p:ext uri="{BB962C8B-B14F-4D97-AF65-F5344CB8AC3E}">
        <p14:creationId xmlns:p14="http://schemas.microsoft.com/office/powerpoint/2010/main" val="723524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F6566-B76D-4A60-8091-BE8143F0DB54}"/>
              </a:ext>
            </a:extLst>
          </p:cNvPr>
          <p:cNvSpPr>
            <a:spLocks noGrp="1"/>
          </p:cNvSpPr>
          <p:nvPr>
            <p:ph type="title"/>
          </p:nvPr>
        </p:nvSpPr>
        <p:spPr/>
        <p:txBody>
          <a:bodyPr/>
          <a:lstStyle/>
          <a:p>
            <a:r>
              <a:rPr lang="en-US" sz="1800" dirty="0">
                <a:effectLst/>
                <a:latin typeface="Amasis MT Pro Light" panose="02040304050005020304" pitchFamily="18" charset="0"/>
                <a:ea typeface="Calibri" panose="020F0502020204030204" pitchFamily="34" charset="0"/>
                <a:cs typeface="Times New Roman" panose="02020603050405020304" pitchFamily="18" charset="0"/>
              </a:rPr>
              <a:t>Figure 6: Add new Program</a:t>
            </a:r>
            <a:endParaRPr lang="en-US" dirty="0"/>
          </a:p>
        </p:txBody>
      </p:sp>
      <p:pic>
        <p:nvPicPr>
          <p:cNvPr id="3" name="Picture 2" descr="Graphical user interface, application&#10;&#10;Description automatically generated">
            <a:extLst>
              <a:ext uri="{FF2B5EF4-FFF2-40B4-BE49-F238E27FC236}">
                <a16:creationId xmlns:a16="http://schemas.microsoft.com/office/drawing/2014/main" id="{4E394C6B-AF53-49DA-B907-54CEC6A89E77}"/>
              </a:ext>
            </a:extLst>
          </p:cNvPr>
          <p:cNvPicPr/>
          <p:nvPr/>
        </p:nvPicPr>
        <p:blipFill>
          <a:blip r:embed="rId2"/>
          <a:stretch>
            <a:fillRect/>
          </a:stretch>
        </p:blipFill>
        <p:spPr>
          <a:xfrm>
            <a:off x="913773" y="1677307"/>
            <a:ext cx="10917155" cy="4695358"/>
          </a:xfrm>
          <a:prstGeom prst="rect">
            <a:avLst/>
          </a:prstGeom>
        </p:spPr>
      </p:pic>
    </p:spTree>
    <p:extLst>
      <p:ext uri="{BB962C8B-B14F-4D97-AF65-F5344CB8AC3E}">
        <p14:creationId xmlns:p14="http://schemas.microsoft.com/office/powerpoint/2010/main" val="1261594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F6566-B76D-4A60-8091-BE8143F0DB54}"/>
              </a:ext>
            </a:extLst>
          </p:cNvPr>
          <p:cNvSpPr>
            <a:spLocks noGrp="1"/>
          </p:cNvSpPr>
          <p:nvPr>
            <p:ph type="title"/>
          </p:nvPr>
        </p:nvSpPr>
        <p:spPr/>
        <p:txBody>
          <a:bodyPr/>
          <a:lstStyle/>
          <a:p>
            <a:r>
              <a:rPr lang="en-US" sz="1800" dirty="0">
                <a:effectLst/>
                <a:latin typeface="Amasis MT Pro Light" panose="02040304050005020304" pitchFamily="18" charset="0"/>
                <a:ea typeface="Calibri" panose="020F0502020204030204" pitchFamily="34" charset="0"/>
                <a:cs typeface="Times New Roman" panose="02020603050405020304" pitchFamily="18" charset="0"/>
              </a:rPr>
              <a:t>Figure 7: Entry Marks</a:t>
            </a:r>
            <a:endParaRPr lang="en-US" dirty="0"/>
          </a:p>
        </p:txBody>
      </p:sp>
      <p:pic>
        <p:nvPicPr>
          <p:cNvPr id="3" name="Picture 2" descr="Graphical user interface, application&#10;&#10;Description automatically generated">
            <a:extLst>
              <a:ext uri="{FF2B5EF4-FFF2-40B4-BE49-F238E27FC236}">
                <a16:creationId xmlns:a16="http://schemas.microsoft.com/office/drawing/2014/main" id="{FF089DE4-3FF5-4FB7-88CE-485A48CE43BB}"/>
              </a:ext>
            </a:extLst>
          </p:cNvPr>
          <p:cNvPicPr/>
          <p:nvPr/>
        </p:nvPicPr>
        <p:blipFill>
          <a:blip r:embed="rId2"/>
          <a:stretch>
            <a:fillRect/>
          </a:stretch>
        </p:blipFill>
        <p:spPr>
          <a:xfrm>
            <a:off x="550817" y="1743936"/>
            <a:ext cx="11209774" cy="4699067"/>
          </a:xfrm>
          <a:prstGeom prst="rect">
            <a:avLst/>
          </a:prstGeom>
        </p:spPr>
      </p:pic>
    </p:spTree>
    <p:extLst>
      <p:ext uri="{BB962C8B-B14F-4D97-AF65-F5344CB8AC3E}">
        <p14:creationId xmlns:p14="http://schemas.microsoft.com/office/powerpoint/2010/main" val="4087035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F6566-B76D-4A60-8091-BE8143F0DB54}"/>
              </a:ext>
            </a:extLst>
          </p:cNvPr>
          <p:cNvSpPr>
            <a:spLocks noGrp="1"/>
          </p:cNvSpPr>
          <p:nvPr>
            <p:ph type="title"/>
          </p:nvPr>
        </p:nvSpPr>
        <p:spPr/>
        <p:txBody>
          <a:bodyPr/>
          <a:lstStyle/>
          <a:p>
            <a:r>
              <a:rPr lang="en-US" sz="1800" dirty="0">
                <a:effectLst/>
                <a:latin typeface="Amasis MT Pro Light" panose="02040304050005020304" pitchFamily="18" charset="0"/>
                <a:ea typeface="Calibri" panose="020F0502020204030204" pitchFamily="34" charset="0"/>
                <a:cs typeface="Times New Roman" panose="02020603050405020304" pitchFamily="18" charset="0"/>
              </a:rPr>
              <a:t>Figure 8: Entry Marks Mass</a:t>
            </a:r>
            <a:endParaRPr lang="en-US" dirty="0"/>
          </a:p>
        </p:txBody>
      </p:sp>
      <p:pic>
        <p:nvPicPr>
          <p:cNvPr id="3" name="Picture 2" descr="Graphical user interface, application, Teams&#10;&#10;Description automatically generated">
            <a:extLst>
              <a:ext uri="{FF2B5EF4-FFF2-40B4-BE49-F238E27FC236}">
                <a16:creationId xmlns:a16="http://schemas.microsoft.com/office/drawing/2014/main" id="{6607B9A9-5C11-45CD-939A-321918A1701F}"/>
              </a:ext>
            </a:extLst>
          </p:cNvPr>
          <p:cNvPicPr/>
          <p:nvPr/>
        </p:nvPicPr>
        <p:blipFill>
          <a:blip r:embed="rId2"/>
          <a:stretch>
            <a:fillRect/>
          </a:stretch>
        </p:blipFill>
        <p:spPr>
          <a:xfrm>
            <a:off x="913773" y="1893756"/>
            <a:ext cx="10748343" cy="4591449"/>
          </a:xfrm>
          <a:prstGeom prst="rect">
            <a:avLst/>
          </a:prstGeom>
        </p:spPr>
      </p:pic>
    </p:spTree>
    <p:extLst>
      <p:ext uri="{BB962C8B-B14F-4D97-AF65-F5344CB8AC3E}">
        <p14:creationId xmlns:p14="http://schemas.microsoft.com/office/powerpoint/2010/main" val="1988681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F6566-B76D-4A60-8091-BE8143F0DB54}"/>
              </a:ext>
            </a:extLst>
          </p:cNvPr>
          <p:cNvSpPr>
            <a:spLocks noGrp="1"/>
          </p:cNvSpPr>
          <p:nvPr>
            <p:ph type="title"/>
          </p:nvPr>
        </p:nvSpPr>
        <p:spPr/>
        <p:txBody>
          <a:bodyPr/>
          <a:lstStyle/>
          <a:p>
            <a:r>
              <a:rPr lang="en-US" sz="1800" dirty="0">
                <a:effectLst/>
                <a:latin typeface="Amasis MT Pro Light" panose="02040304050005020304" pitchFamily="18" charset="0"/>
                <a:ea typeface="Calibri" panose="020F0502020204030204" pitchFamily="34" charset="0"/>
                <a:cs typeface="Times New Roman" panose="02020603050405020304" pitchFamily="18" charset="0"/>
              </a:rPr>
              <a:t>Figure 9: Higher Management Dashboard</a:t>
            </a:r>
            <a:endParaRPr lang="en-US" dirty="0"/>
          </a:p>
        </p:txBody>
      </p:sp>
      <p:pic>
        <p:nvPicPr>
          <p:cNvPr id="3" name="Picture 2" descr="Graphical user interface, text, application&#10;&#10;Description automatically generated">
            <a:extLst>
              <a:ext uri="{FF2B5EF4-FFF2-40B4-BE49-F238E27FC236}">
                <a16:creationId xmlns:a16="http://schemas.microsoft.com/office/drawing/2014/main" id="{7798571B-D8F1-4942-A2F4-9C0470DC0580}"/>
              </a:ext>
            </a:extLst>
          </p:cNvPr>
          <p:cNvPicPr/>
          <p:nvPr/>
        </p:nvPicPr>
        <p:blipFill>
          <a:blip r:embed="rId2"/>
          <a:stretch>
            <a:fillRect/>
          </a:stretch>
        </p:blipFill>
        <p:spPr>
          <a:xfrm>
            <a:off x="913773" y="1675675"/>
            <a:ext cx="10762411" cy="4781396"/>
          </a:xfrm>
          <a:prstGeom prst="rect">
            <a:avLst/>
          </a:prstGeom>
        </p:spPr>
      </p:pic>
    </p:spTree>
    <p:extLst>
      <p:ext uri="{BB962C8B-B14F-4D97-AF65-F5344CB8AC3E}">
        <p14:creationId xmlns:p14="http://schemas.microsoft.com/office/powerpoint/2010/main" val="1586280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F6566-B76D-4A60-8091-BE8143F0DB54}"/>
              </a:ext>
            </a:extLst>
          </p:cNvPr>
          <p:cNvSpPr>
            <a:spLocks noGrp="1"/>
          </p:cNvSpPr>
          <p:nvPr>
            <p:ph type="title"/>
          </p:nvPr>
        </p:nvSpPr>
        <p:spPr/>
        <p:txBody>
          <a:bodyPr/>
          <a:lstStyle/>
          <a:p>
            <a:r>
              <a:rPr lang="en-US" sz="1800" dirty="0">
                <a:effectLst/>
                <a:latin typeface="Amasis MT Pro Light" panose="02040304050005020304" pitchFamily="18" charset="0"/>
                <a:ea typeface="Calibri" panose="020F0502020204030204" pitchFamily="34" charset="0"/>
                <a:cs typeface="Times New Roman" panose="02020603050405020304" pitchFamily="18" charset="0"/>
              </a:rPr>
              <a:t>Figure 10: Student Result</a:t>
            </a:r>
            <a:endParaRPr lang="en-US" dirty="0"/>
          </a:p>
        </p:txBody>
      </p:sp>
      <p:pic>
        <p:nvPicPr>
          <p:cNvPr id="3" name="Picture 2" descr="Graphical user interface, text, application&#10;&#10;Description automatically generated">
            <a:extLst>
              <a:ext uri="{FF2B5EF4-FFF2-40B4-BE49-F238E27FC236}">
                <a16:creationId xmlns:a16="http://schemas.microsoft.com/office/drawing/2014/main" id="{604C04E2-A502-4F6B-A964-B80F0FD698CC}"/>
              </a:ext>
            </a:extLst>
          </p:cNvPr>
          <p:cNvPicPr/>
          <p:nvPr/>
        </p:nvPicPr>
        <p:blipFill>
          <a:blip r:embed="rId2"/>
          <a:stretch>
            <a:fillRect/>
          </a:stretch>
        </p:blipFill>
        <p:spPr>
          <a:xfrm>
            <a:off x="720633" y="1755683"/>
            <a:ext cx="10557591" cy="4483799"/>
          </a:xfrm>
          <a:prstGeom prst="rect">
            <a:avLst/>
          </a:prstGeom>
        </p:spPr>
      </p:pic>
    </p:spTree>
    <p:extLst>
      <p:ext uri="{BB962C8B-B14F-4D97-AF65-F5344CB8AC3E}">
        <p14:creationId xmlns:p14="http://schemas.microsoft.com/office/powerpoint/2010/main" val="1565054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117" y="162962"/>
            <a:ext cx="10588404" cy="534155"/>
          </a:xfrm>
        </p:spPr>
        <p:txBody>
          <a:bodyPr>
            <a:normAutofit fontScale="90000"/>
          </a:bodyPr>
          <a:lstStyle/>
          <a:p>
            <a:r>
              <a:rPr lang="en-US" dirty="0"/>
              <a:t>RICH PICTURE(AS-IS)</a:t>
            </a:r>
          </a:p>
        </p:txBody>
      </p:sp>
      <p:pic>
        <p:nvPicPr>
          <p:cNvPr id="7" name="Content Placeholder 6" descr="Diagram, schematic&#10;&#10;Description automatically generated">
            <a:extLst>
              <a:ext uri="{FF2B5EF4-FFF2-40B4-BE49-F238E27FC236}">
                <a16:creationId xmlns:a16="http://schemas.microsoft.com/office/drawing/2014/main" id="{D54E7B4F-BF83-4CC5-9D62-E3F6F1A80F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1004" y="815926"/>
            <a:ext cx="9115864" cy="5416061"/>
          </a:xfrm>
        </p:spPr>
      </p:pic>
    </p:spTree>
    <p:extLst>
      <p:ext uri="{BB962C8B-B14F-4D97-AF65-F5344CB8AC3E}">
        <p14:creationId xmlns:p14="http://schemas.microsoft.com/office/powerpoint/2010/main" val="2842030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F6566-B76D-4A60-8091-BE8143F0DB54}"/>
              </a:ext>
            </a:extLst>
          </p:cNvPr>
          <p:cNvSpPr>
            <a:spLocks noGrp="1"/>
          </p:cNvSpPr>
          <p:nvPr>
            <p:ph type="title"/>
          </p:nvPr>
        </p:nvSpPr>
        <p:spPr>
          <a:xfrm>
            <a:off x="913775" y="618518"/>
            <a:ext cx="10364451" cy="1340912"/>
          </a:xfrm>
        </p:spPr>
        <p:txBody>
          <a:bodyPr>
            <a:normAutofit fontScale="90000"/>
          </a:bodyPr>
          <a:lstStyle/>
          <a:p>
            <a:r>
              <a:rPr lang="en-US" sz="4400" b="1" dirty="0">
                <a:effectLst/>
                <a:latin typeface="Amasis MT Pro Light" panose="02040304050005020304" pitchFamily="18" charset="0"/>
                <a:ea typeface="Calibri" panose="020F0502020204030204" pitchFamily="34" charset="0"/>
                <a:cs typeface="Times New Roman" panose="02020603050405020304" pitchFamily="18" charset="0"/>
              </a:rPr>
              <a:t>CONCLUSION</a:t>
            </a:r>
            <a:br>
              <a:rPr lang="en-US" sz="4400" b="1" dirty="0">
                <a:effectLst/>
                <a:latin typeface="Amasis MT Pro Light" panose="02040304050005020304" pitchFamily="18"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solidFill>
                  <a:srgbClr val="000000"/>
                </a:solidFill>
                <a:effectLst/>
                <a:latin typeface="Amasis MT Pro Light" panose="02040304050005020304" pitchFamily="18" charset="0"/>
                <a:ea typeface="Calibri" panose="020F0502020204030204" pitchFamily="34" charset="0"/>
                <a:cs typeface="Times New Roman" panose="02020603050405020304" pitchFamily="18" charset="0"/>
              </a:rPr>
              <a:t>Analysis Phase </a:t>
            </a:r>
            <a:br>
              <a:rPr lang="en-US" sz="1800" dirty="0">
                <a:solidFill>
                  <a:srgbClr val="000000"/>
                </a:solidFill>
                <a:effectLst/>
                <a:latin typeface="Arial" panose="020B0604020202020204" pitchFamily="34" charset="0"/>
                <a:ea typeface="Calibri" panose="020F0502020204030204" pitchFamily="34" charset="0"/>
              </a:rPr>
            </a:br>
            <a:endParaRPr lang="en-US" dirty="0"/>
          </a:p>
        </p:txBody>
      </p:sp>
      <p:sp>
        <p:nvSpPr>
          <p:cNvPr id="6" name="TextBox 5">
            <a:extLst>
              <a:ext uri="{FF2B5EF4-FFF2-40B4-BE49-F238E27FC236}">
                <a16:creationId xmlns:a16="http://schemas.microsoft.com/office/drawing/2014/main" id="{EA4F566F-22CB-4786-9330-9FEBF2C0ABCB}"/>
              </a:ext>
            </a:extLst>
          </p:cNvPr>
          <p:cNvSpPr txBox="1"/>
          <p:nvPr/>
        </p:nvSpPr>
        <p:spPr>
          <a:xfrm>
            <a:off x="465909" y="1943061"/>
            <a:ext cx="11260182" cy="523220"/>
          </a:xfrm>
          <a:prstGeom prst="rect">
            <a:avLst/>
          </a:prstGeom>
          <a:noFill/>
        </p:spPr>
        <p:txBody>
          <a:bodyPr wrap="square">
            <a:spAutoFit/>
          </a:bodyPr>
          <a:lstStyle/>
          <a:p>
            <a:pPr marL="0" marR="0">
              <a:spcBef>
                <a:spcPts val="0"/>
              </a:spcBef>
              <a:spcAft>
                <a:spcPts val="0"/>
              </a:spcAft>
            </a:pPr>
            <a:r>
              <a:rPr lang="en-US" sz="1400" dirty="0">
                <a:solidFill>
                  <a:srgbClr val="000000"/>
                </a:solidFill>
                <a:effectLst/>
                <a:latin typeface="Amasis MT Pro Light" panose="02040304050005020304" pitchFamily="18" charset="0"/>
                <a:ea typeface="Calibri" panose="020F0502020204030204" pitchFamily="34" charset="0"/>
                <a:cs typeface="Times New Roman" panose="02020603050405020304" pitchFamily="18" charset="0"/>
              </a:rPr>
              <a:t>While creating the rich picture and six elements' analyses, assumptions were made about the organization’s operations. This required requalification from the instructor and thus slowed the pace. Following this, queries are made more explicitly when collecting information from a stakeholder. </a:t>
            </a:r>
            <a:endParaRPr lang="en-US" sz="1400" dirty="0">
              <a:solidFill>
                <a:srgbClr val="000000"/>
              </a:solidFill>
              <a:effectLst/>
              <a:latin typeface="Arial" panose="020B0604020202020204" pitchFamily="34" charset="0"/>
              <a:ea typeface="Calibri" panose="020F0502020204030204" pitchFamily="34" charset="0"/>
            </a:endParaRPr>
          </a:p>
        </p:txBody>
      </p:sp>
      <p:sp>
        <p:nvSpPr>
          <p:cNvPr id="11" name="TextBox 10">
            <a:extLst>
              <a:ext uri="{FF2B5EF4-FFF2-40B4-BE49-F238E27FC236}">
                <a16:creationId xmlns:a16="http://schemas.microsoft.com/office/drawing/2014/main" id="{6447C01C-445E-4807-A351-94A1F8F1B0ED}"/>
              </a:ext>
            </a:extLst>
          </p:cNvPr>
          <p:cNvSpPr txBox="1"/>
          <p:nvPr/>
        </p:nvSpPr>
        <p:spPr>
          <a:xfrm>
            <a:off x="465909" y="3145440"/>
            <a:ext cx="11260182" cy="772712"/>
          </a:xfrm>
          <a:prstGeom prst="rect">
            <a:avLst/>
          </a:prstGeom>
          <a:noFill/>
        </p:spPr>
        <p:txBody>
          <a:bodyPr wrap="square">
            <a:spAutoFit/>
          </a:bodyPr>
          <a:lstStyle/>
          <a:p>
            <a:pPr marL="0" marR="0">
              <a:lnSpc>
                <a:spcPct val="107000"/>
              </a:lnSpc>
              <a:spcBef>
                <a:spcPts val="0"/>
              </a:spcBef>
              <a:spcAft>
                <a:spcPts val="800"/>
              </a:spcAft>
            </a:pPr>
            <a:r>
              <a:rPr lang="en-US" sz="1400" dirty="0">
                <a:effectLst/>
                <a:latin typeface="Amasis MT Pro Light" panose="02040304050005020304" pitchFamily="18" charset="0"/>
                <a:ea typeface="Calibri" panose="020F0502020204030204" pitchFamily="34" charset="0"/>
                <a:cs typeface="Times New Roman" panose="02020603050405020304" pitchFamily="18" charset="0"/>
              </a:rPr>
              <a:t>A large percentage of the initially created entities (and their respective relations) were irrelevant to the needs of the project. Entities such as Grading Policy and Grade Change request had to be removed, and the final iteration of the ERD and Logical Schema were made while keeping only the bare minimum requirements in mind.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itle 1">
            <a:extLst>
              <a:ext uri="{FF2B5EF4-FFF2-40B4-BE49-F238E27FC236}">
                <a16:creationId xmlns:a16="http://schemas.microsoft.com/office/drawing/2014/main" id="{E73ADE9C-A1DF-42C0-8665-CE109EA46FD2}"/>
              </a:ext>
            </a:extLst>
          </p:cNvPr>
          <p:cNvSpPr txBox="1">
            <a:spLocks/>
          </p:cNvSpPr>
          <p:nvPr/>
        </p:nvSpPr>
        <p:spPr>
          <a:xfrm>
            <a:off x="3494002" y="2607287"/>
            <a:ext cx="5508796" cy="579733"/>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1800" b="1" dirty="0">
                <a:solidFill>
                  <a:srgbClr val="000000"/>
                </a:solidFill>
                <a:effectLst/>
                <a:latin typeface="Amasis MT Pro Light" panose="02040304050005020304" pitchFamily="18" charset="0"/>
                <a:ea typeface="Calibri" panose="020F0502020204030204" pitchFamily="34" charset="0"/>
                <a:cs typeface="Times New Roman" panose="02020603050405020304" pitchFamily="18" charset="0"/>
              </a:rPr>
              <a:t>Design Phase </a:t>
            </a:r>
            <a:endParaRPr lang="en-US" sz="1800" dirty="0">
              <a:solidFill>
                <a:srgbClr val="000000"/>
              </a:solidFill>
              <a:effectLst/>
              <a:latin typeface="Arial" panose="020B0604020202020204" pitchFamily="34" charset="0"/>
              <a:ea typeface="Calibri" panose="020F0502020204030204" pitchFamily="34" charset="0"/>
            </a:endParaRPr>
          </a:p>
        </p:txBody>
      </p:sp>
      <p:sp>
        <p:nvSpPr>
          <p:cNvPr id="15" name="Title 1">
            <a:extLst>
              <a:ext uri="{FF2B5EF4-FFF2-40B4-BE49-F238E27FC236}">
                <a16:creationId xmlns:a16="http://schemas.microsoft.com/office/drawing/2014/main" id="{63B85A00-570C-43F8-820F-F95768352641}"/>
              </a:ext>
            </a:extLst>
          </p:cNvPr>
          <p:cNvSpPr txBox="1">
            <a:spLocks/>
          </p:cNvSpPr>
          <p:nvPr/>
        </p:nvSpPr>
        <p:spPr>
          <a:xfrm>
            <a:off x="3494002" y="4192686"/>
            <a:ext cx="5508796" cy="579733"/>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0" marR="0">
              <a:lnSpc>
                <a:spcPct val="107000"/>
              </a:lnSpc>
              <a:spcBef>
                <a:spcPts val="0"/>
              </a:spcBef>
              <a:spcAft>
                <a:spcPts val="800"/>
              </a:spcAft>
            </a:pPr>
            <a:r>
              <a:rPr lang="en-US" sz="1800" b="1" dirty="0">
                <a:effectLst/>
                <a:latin typeface="Amasis MT Pro Light" panose="02040304050005020304" pitchFamily="18" charset="0"/>
                <a:ea typeface="Calibri" panose="020F0502020204030204" pitchFamily="34" charset="0"/>
                <a:cs typeface="Times New Roman" panose="02020603050405020304" pitchFamily="18" charset="0"/>
              </a:rPr>
              <a:t>Feature &amp; Future Development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1C17D8B0-C1BA-44B5-AF14-FD37B1BC0AF2}"/>
              </a:ext>
            </a:extLst>
          </p:cNvPr>
          <p:cNvSpPr txBox="1"/>
          <p:nvPr/>
        </p:nvSpPr>
        <p:spPr>
          <a:xfrm>
            <a:off x="531224" y="5017660"/>
            <a:ext cx="10812317" cy="311688"/>
          </a:xfrm>
          <a:prstGeom prst="rect">
            <a:avLst/>
          </a:prstGeom>
          <a:noFill/>
        </p:spPr>
        <p:txBody>
          <a:bodyPr wrap="square">
            <a:spAutoFit/>
          </a:bodyPr>
          <a:lstStyle/>
          <a:p>
            <a:pPr marL="0" marR="0">
              <a:lnSpc>
                <a:spcPct val="107000"/>
              </a:lnSpc>
              <a:spcBef>
                <a:spcPts val="0"/>
              </a:spcBef>
              <a:spcAft>
                <a:spcPts val="800"/>
              </a:spcAft>
            </a:pPr>
            <a:r>
              <a:rPr lang="en-US" sz="1400" dirty="0">
                <a:effectLst/>
                <a:latin typeface="Amasis MT Pro Light" panose="02040304050005020304" pitchFamily="18" charset="0"/>
                <a:ea typeface="Calibri" panose="020F0502020204030204" pitchFamily="34" charset="0"/>
                <a:cs typeface="Times New Roman" panose="02020603050405020304" pitchFamily="18" charset="0"/>
              </a:rPr>
              <a:t>Future plans for this project are to finish implementing the functionalities that are missing in the implementation stage.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9758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A9561-7722-492D-8113-893A5AEE6811}"/>
              </a:ext>
            </a:extLst>
          </p:cNvPr>
          <p:cNvSpPr>
            <a:spLocks noGrp="1"/>
          </p:cNvSpPr>
          <p:nvPr>
            <p:ph type="title"/>
          </p:nvPr>
        </p:nvSpPr>
        <p:spPr>
          <a:xfrm>
            <a:off x="913774" y="2630911"/>
            <a:ext cx="10364451" cy="1596177"/>
          </a:xfrm>
        </p:spPr>
        <p:txBody>
          <a:bodyPr/>
          <a:lstStyle/>
          <a:p>
            <a:r>
              <a:rPr lang="en-US" dirty="0"/>
              <a:t>Thank you</a:t>
            </a:r>
          </a:p>
        </p:txBody>
      </p:sp>
    </p:spTree>
    <p:extLst>
      <p:ext uri="{BB962C8B-B14F-4D97-AF65-F5344CB8AC3E}">
        <p14:creationId xmlns:p14="http://schemas.microsoft.com/office/powerpoint/2010/main" val="2570862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SIX ELEMENTS (AS-IS)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1026067"/>
              </p:ext>
            </p:extLst>
          </p:nvPr>
        </p:nvGraphicFramePr>
        <p:xfrm>
          <a:off x="914400" y="2366963"/>
          <a:ext cx="10363200" cy="2714066"/>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20000"/>
                    </a:ext>
                  </a:extLst>
                </a:gridCol>
              </a:tblGrid>
              <a:tr h="403517">
                <a:tc>
                  <a:txBody>
                    <a:bodyPr/>
                    <a:lstStyle/>
                    <a:p>
                      <a:r>
                        <a:rPr lang="en-US" dirty="0"/>
                        <a:t>PROCESS</a:t>
                      </a:r>
                    </a:p>
                  </a:txBody>
                  <a:tcPr marL="90116" marR="90116"/>
                </a:tc>
                <a:extLst>
                  <a:ext uri="{0D108BD9-81ED-4DB2-BD59-A6C34878D82A}">
                    <a16:rowId xmlns:a16="http://schemas.microsoft.com/office/drawing/2014/main" val="10000"/>
                  </a:ext>
                </a:extLst>
              </a:tr>
              <a:tr h="696481">
                <a:tc>
                  <a:txBody>
                    <a:bodyPr/>
                    <a:lstStyle/>
                    <a:p>
                      <a:r>
                        <a:rPr lang="en-US" sz="1800" kern="1200" dirty="0">
                          <a:solidFill>
                            <a:schemeClr val="dk1"/>
                          </a:solidFill>
                          <a:effectLst/>
                          <a:latin typeface="+mn-lt"/>
                          <a:ea typeface="+mn-ea"/>
                          <a:cs typeface="+mn-cs"/>
                        </a:rPr>
                        <a:t>Mapping Course outcomes(COs) to Program Learning Outcomes (PLOs) </a:t>
                      </a:r>
                    </a:p>
                  </a:txBody>
                  <a:tcPr marL="90116" marR="90116"/>
                </a:tc>
                <a:extLst>
                  <a:ext uri="{0D108BD9-81ED-4DB2-BD59-A6C34878D82A}">
                    <a16:rowId xmlns:a16="http://schemas.microsoft.com/office/drawing/2014/main" val="10001"/>
                  </a:ext>
                </a:extLst>
              </a:tr>
              <a:tr h="403517">
                <a:tc>
                  <a:txBody>
                    <a:bodyPr/>
                    <a:lstStyle/>
                    <a:p>
                      <a:r>
                        <a:rPr lang="en-US" sz="1800" kern="1200" dirty="0">
                          <a:solidFill>
                            <a:schemeClr val="dk1"/>
                          </a:solidFill>
                          <a:effectLst/>
                          <a:latin typeface="+mn-lt"/>
                          <a:ea typeface="+mn-ea"/>
                          <a:cs typeface="+mn-cs"/>
                        </a:rPr>
                        <a:t>Student Assessment</a:t>
                      </a:r>
                    </a:p>
                  </a:txBody>
                  <a:tcPr marL="90116" marR="90116"/>
                </a:tc>
                <a:extLst>
                  <a:ext uri="{0D108BD9-81ED-4DB2-BD59-A6C34878D82A}">
                    <a16:rowId xmlns:a16="http://schemas.microsoft.com/office/drawing/2014/main" val="10002"/>
                  </a:ext>
                </a:extLst>
              </a:tr>
              <a:tr h="403517">
                <a:tc>
                  <a:txBody>
                    <a:bodyPr/>
                    <a:lstStyle/>
                    <a:p>
                      <a:pPr marL="0" marR="0">
                        <a:spcBef>
                          <a:spcPts val="0"/>
                        </a:spcBef>
                        <a:spcAft>
                          <a:spcPts val="0"/>
                        </a:spcAft>
                      </a:pPr>
                      <a:r>
                        <a:rPr lang="en-US" sz="1600" b="1" dirty="0">
                          <a:solidFill>
                            <a:srgbClr val="000000"/>
                          </a:solidFill>
                          <a:effectLst/>
                          <a:latin typeface="Amasis MT Pro Light" panose="02040304050005020304" pitchFamily="18" charset="0"/>
                          <a:ea typeface="Calibri" panose="020F0502020204030204" pitchFamily="34" charset="0"/>
                          <a:cs typeface="Times New Roman" panose="02020603050405020304" pitchFamily="18" charset="0"/>
                        </a:rPr>
                        <a:t>Creating &amp; Submitting OBE Report</a:t>
                      </a:r>
                      <a:endPar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03517">
                <a:tc>
                  <a:txBody>
                    <a:bodyPr/>
                    <a:lstStyle/>
                    <a:p>
                      <a:pPr marL="0" marR="0">
                        <a:spcBef>
                          <a:spcPts val="0"/>
                        </a:spcBef>
                        <a:spcAft>
                          <a:spcPts val="0"/>
                        </a:spcAft>
                      </a:pPr>
                      <a:r>
                        <a:rPr lang="en-US" sz="1800" b="1" dirty="0">
                          <a:solidFill>
                            <a:srgbClr val="000000"/>
                          </a:solidFill>
                          <a:effectLst/>
                          <a:latin typeface="Amasis MT Pro Light" panose="02040304050005020304" pitchFamily="18" charset="0"/>
                          <a:ea typeface="Calibri" panose="020F0502020204030204" pitchFamily="34" charset="0"/>
                          <a:cs typeface="Times New Roman" panose="02020603050405020304" pitchFamily="18" charset="0"/>
                        </a:rPr>
                        <a:t>Preview Grades and Transcripts</a:t>
                      </a:r>
                      <a:endParaRPr lang="en-US" sz="2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403517">
                <a:tc>
                  <a:txBody>
                    <a:bodyPr/>
                    <a:lstStyle/>
                    <a:p>
                      <a:pPr marL="0" marR="0">
                        <a:spcBef>
                          <a:spcPts val="0"/>
                        </a:spcBef>
                        <a:spcAft>
                          <a:spcPts val="0"/>
                        </a:spcAft>
                      </a:pPr>
                      <a:r>
                        <a:rPr lang="en-US" sz="1800" b="1" dirty="0">
                          <a:solidFill>
                            <a:srgbClr val="000000"/>
                          </a:solidFill>
                          <a:effectLst/>
                          <a:latin typeface="Amasis MT Pro Light" panose="02040304050005020304" pitchFamily="18" charset="0"/>
                          <a:ea typeface="Calibri" panose="020F0502020204030204" pitchFamily="34" charset="0"/>
                          <a:cs typeface="Times New Roman" panose="02020603050405020304" pitchFamily="18" charset="0"/>
                        </a:rPr>
                        <a:t>Student and Faculty account details</a:t>
                      </a:r>
                      <a:endParaRPr lang="en-US" sz="2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89898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545" y="135803"/>
            <a:ext cx="10584255" cy="570368"/>
          </a:xfrm>
        </p:spPr>
        <p:txBody>
          <a:bodyPr>
            <a:normAutofit fontScale="90000"/>
          </a:bodyPr>
          <a:lstStyle/>
          <a:p>
            <a:r>
              <a:rPr lang="en-US" dirty="0"/>
              <a:t>PROCESS DIAGRAM (AS-IS)</a:t>
            </a:r>
          </a:p>
        </p:txBody>
      </p:sp>
      <p:pic>
        <p:nvPicPr>
          <p:cNvPr id="6" name="Content Placeholder 5" descr="Diagram&#10;&#10;Description automatically generated">
            <a:extLst>
              <a:ext uri="{FF2B5EF4-FFF2-40B4-BE49-F238E27FC236}">
                <a16:creationId xmlns:a16="http://schemas.microsoft.com/office/drawing/2014/main" id="{2C49A2C0-959A-413E-BB42-2439FD78BA24}"/>
              </a:ext>
            </a:extLst>
          </p:cNvPr>
          <p:cNvPicPr>
            <a:picLocks noGrp="1"/>
          </p:cNvPicPr>
          <p:nvPr>
            <p:ph idx="1"/>
          </p:nvPr>
        </p:nvPicPr>
        <p:blipFill>
          <a:blip r:embed="rId2"/>
          <a:stretch>
            <a:fillRect/>
          </a:stretch>
        </p:blipFill>
        <p:spPr>
          <a:xfrm>
            <a:off x="984738" y="1350498"/>
            <a:ext cx="10086535" cy="4670473"/>
          </a:xfrm>
          <a:prstGeom prst="rect">
            <a:avLst/>
          </a:prstGeom>
        </p:spPr>
      </p:pic>
    </p:spTree>
    <p:extLst>
      <p:ext uri="{BB962C8B-B14F-4D97-AF65-F5344CB8AC3E}">
        <p14:creationId xmlns:p14="http://schemas.microsoft.com/office/powerpoint/2010/main" val="2741505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384" y="172017"/>
            <a:ext cx="10611416" cy="606581"/>
          </a:xfrm>
        </p:spPr>
        <p:txBody>
          <a:bodyPr>
            <a:normAutofit/>
          </a:bodyPr>
          <a:lstStyle/>
          <a:p>
            <a:r>
              <a:rPr lang="en-US" dirty="0"/>
              <a:t>PROCESS DIAGRAM (AS-IS) CONTINUED</a:t>
            </a:r>
          </a:p>
        </p:txBody>
      </p:sp>
      <p:pic>
        <p:nvPicPr>
          <p:cNvPr id="7" name="Content Placeholder 6" descr="Diagram&#10;&#10;Description automatically generated">
            <a:extLst>
              <a:ext uri="{FF2B5EF4-FFF2-40B4-BE49-F238E27FC236}">
                <a16:creationId xmlns:a16="http://schemas.microsoft.com/office/drawing/2014/main" id="{59516A75-1CC7-4668-BD37-CA4CF09BA4A1}"/>
              </a:ext>
            </a:extLst>
          </p:cNvPr>
          <p:cNvPicPr>
            <a:picLocks noGrp="1"/>
          </p:cNvPicPr>
          <p:nvPr>
            <p:ph idx="1"/>
          </p:nvPr>
        </p:nvPicPr>
        <p:blipFill>
          <a:blip r:embed="rId2"/>
          <a:stretch>
            <a:fillRect/>
          </a:stretch>
        </p:blipFill>
        <p:spPr>
          <a:xfrm>
            <a:off x="1184440" y="1325954"/>
            <a:ext cx="10169359" cy="5102981"/>
          </a:xfrm>
          <a:prstGeom prst="rect">
            <a:avLst/>
          </a:prstGeom>
        </p:spPr>
      </p:pic>
    </p:spTree>
    <p:extLst>
      <p:ext uri="{BB962C8B-B14F-4D97-AF65-F5344CB8AC3E}">
        <p14:creationId xmlns:p14="http://schemas.microsoft.com/office/powerpoint/2010/main" val="4082687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826" y="247430"/>
            <a:ext cx="10515600" cy="676024"/>
          </a:xfrm>
        </p:spPr>
        <p:txBody>
          <a:bodyPr>
            <a:normAutofit/>
          </a:bodyPr>
          <a:lstStyle/>
          <a:p>
            <a:r>
              <a:rPr lang="en-US" dirty="0"/>
              <a:t>PROCESS DIAGRAM (AS-IS) CONTINUED</a:t>
            </a:r>
          </a:p>
        </p:txBody>
      </p:sp>
      <p:pic>
        <p:nvPicPr>
          <p:cNvPr id="6" name="Content Placeholder 5" descr="Diagram&#10;&#10;Description automatically generated">
            <a:extLst>
              <a:ext uri="{FF2B5EF4-FFF2-40B4-BE49-F238E27FC236}">
                <a16:creationId xmlns:a16="http://schemas.microsoft.com/office/drawing/2014/main" id="{AD236531-F0E9-450F-8E19-17F2470D2237}"/>
              </a:ext>
            </a:extLst>
          </p:cNvPr>
          <p:cNvPicPr>
            <a:picLocks noGrp="1"/>
          </p:cNvPicPr>
          <p:nvPr>
            <p:ph idx="1"/>
          </p:nvPr>
        </p:nvPicPr>
        <p:blipFill>
          <a:blip r:embed="rId2"/>
          <a:stretch>
            <a:fillRect/>
          </a:stretch>
        </p:blipFill>
        <p:spPr>
          <a:xfrm>
            <a:off x="774826" y="1492038"/>
            <a:ext cx="10676276" cy="4627407"/>
          </a:xfrm>
          <a:prstGeom prst="rect">
            <a:avLst/>
          </a:prstGeom>
        </p:spPr>
      </p:pic>
    </p:spTree>
    <p:extLst>
      <p:ext uri="{BB962C8B-B14F-4D97-AF65-F5344CB8AC3E}">
        <p14:creationId xmlns:p14="http://schemas.microsoft.com/office/powerpoint/2010/main" val="1473166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331" y="365126"/>
            <a:ext cx="10620469" cy="766558"/>
          </a:xfrm>
        </p:spPr>
        <p:txBody>
          <a:bodyPr/>
          <a:lstStyle/>
          <a:p>
            <a:r>
              <a:rPr lang="en-US" dirty="0"/>
              <a:t>PROBLEM ANALYSIS  :</a:t>
            </a:r>
          </a:p>
        </p:txBody>
      </p:sp>
      <p:graphicFrame>
        <p:nvGraphicFramePr>
          <p:cNvPr id="14" name="Content Placeholder 13"/>
          <p:cNvGraphicFramePr>
            <a:graphicFrameLocks noGrp="1"/>
          </p:cNvGraphicFramePr>
          <p:nvPr>
            <p:ph idx="1"/>
            <p:extLst>
              <p:ext uri="{D42A27DB-BD31-4B8C-83A1-F6EECF244321}">
                <p14:modId xmlns:p14="http://schemas.microsoft.com/office/powerpoint/2010/main" val="2221557501"/>
              </p:ext>
            </p:extLst>
          </p:nvPr>
        </p:nvGraphicFramePr>
        <p:xfrm>
          <a:off x="914400" y="2366963"/>
          <a:ext cx="10363200" cy="3120774"/>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20000"/>
                    </a:ext>
                  </a:extLst>
                </a:gridCol>
              </a:tblGrid>
              <a:tr h="520129">
                <a:tc>
                  <a:txBody>
                    <a:bodyPr/>
                    <a:lstStyle/>
                    <a:p>
                      <a:r>
                        <a:rPr lang="en-US" dirty="0"/>
                        <a:t>PROCESS NAME</a:t>
                      </a:r>
                    </a:p>
                  </a:txBody>
                  <a:tcPr marL="90116" marR="90116"/>
                </a:tc>
                <a:extLst>
                  <a:ext uri="{0D108BD9-81ED-4DB2-BD59-A6C34878D82A}">
                    <a16:rowId xmlns:a16="http://schemas.microsoft.com/office/drawing/2014/main" val="10000"/>
                  </a:ext>
                </a:extLst>
              </a:tr>
              <a:tr h="520129">
                <a:tc>
                  <a:txBody>
                    <a:bodyPr/>
                    <a:lstStyle/>
                    <a:p>
                      <a:pPr marL="0" marR="0">
                        <a:lnSpc>
                          <a:spcPct val="107000"/>
                        </a:lnSpc>
                        <a:spcBef>
                          <a:spcPts val="0"/>
                        </a:spcBef>
                        <a:spcAft>
                          <a:spcPts val="0"/>
                        </a:spcAft>
                      </a:pPr>
                      <a:r>
                        <a:rPr lang="en-US" sz="2000" dirty="0">
                          <a:solidFill>
                            <a:srgbClr val="000000"/>
                          </a:solidFill>
                          <a:effectLst/>
                          <a:latin typeface="Amasis MT Pro Light" panose="02040304050005020304" pitchFamily="18" charset="0"/>
                          <a:ea typeface="Calibri" panose="020F0502020204030204" pitchFamily="34" charset="0"/>
                          <a:cs typeface="Times New Roman" panose="02020603050405020304" pitchFamily="18" charset="0"/>
                        </a:rPr>
                        <a:t> </a:t>
                      </a:r>
                      <a:r>
                        <a:rPr lang="en-US" sz="2000" b="1" dirty="0">
                          <a:solidFill>
                            <a:srgbClr val="000000"/>
                          </a:solidFill>
                          <a:effectLst/>
                          <a:latin typeface="Amasis MT Pro Light" panose="02040304050005020304" pitchFamily="18" charset="0"/>
                          <a:ea typeface="Calibri" panose="020F0502020204030204" pitchFamily="34" charset="0"/>
                          <a:cs typeface="Times New Roman" panose="02020603050405020304" pitchFamily="18" charset="0"/>
                        </a:rPr>
                        <a:t>Mapping Course outcomes(COs) to Program Learning Outcomes (PLOs) </a:t>
                      </a:r>
                      <a:endParaRPr lang="en-US"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20129">
                <a:tc>
                  <a:txBody>
                    <a:bodyPr/>
                    <a:lstStyle/>
                    <a:p>
                      <a:r>
                        <a:rPr lang="en-US" sz="1800" b="1" kern="1200" dirty="0">
                          <a:solidFill>
                            <a:schemeClr val="dk1"/>
                          </a:solidFill>
                          <a:effectLst/>
                          <a:latin typeface="+mn-lt"/>
                          <a:ea typeface="+mn-ea"/>
                          <a:cs typeface="+mn-cs"/>
                        </a:rPr>
                        <a:t>Student Assessment </a:t>
                      </a:r>
                      <a:endParaRPr lang="en-US" sz="1800" kern="1200" dirty="0">
                        <a:solidFill>
                          <a:schemeClr val="dk1"/>
                        </a:solidFill>
                        <a:effectLst/>
                        <a:latin typeface="+mn-lt"/>
                        <a:ea typeface="+mn-ea"/>
                        <a:cs typeface="+mn-cs"/>
                      </a:endParaRPr>
                    </a:p>
                  </a:txBody>
                  <a:tcPr marL="90116" marR="90116"/>
                </a:tc>
                <a:extLst>
                  <a:ext uri="{0D108BD9-81ED-4DB2-BD59-A6C34878D82A}">
                    <a16:rowId xmlns:a16="http://schemas.microsoft.com/office/drawing/2014/main" val="10002"/>
                  </a:ext>
                </a:extLst>
              </a:tr>
              <a:tr h="520129">
                <a:tc>
                  <a:txBody>
                    <a:bodyPr/>
                    <a:lstStyle/>
                    <a:p>
                      <a:pPr marL="0" marR="0">
                        <a:spcBef>
                          <a:spcPts val="0"/>
                        </a:spcBef>
                        <a:spcAft>
                          <a:spcPts val="0"/>
                        </a:spcAft>
                      </a:pPr>
                      <a:r>
                        <a:rPr lang="en-US" sz="2000" b="1" dirty="0">
                          <a:solidFill>
                            <a:srgbClr val="000000"/>
                          </a:solidFill>
                          <a:effectLst/>
                          <a:latin typeface="Amasis MT Pro Light" panose="02040304050005020304" pitchFamily="18" charset="0"/>
                          <a:ea typeface="Calibri" panose="020F0502020204030204" pitchFamily="34" charset="0"/>
                          <a:cs typeface="Times New Roman" panose="02020603050405020304" pitchFamily="18" charset="0"/>
                        </a:rPr>
                        <a:t>Creating &amp; Submitting OBE Report </a:t>
                      </a:r>
                      <a:endParaRPr lang="en-US"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0853865"/>
                  </a:ext>
                </a:extLst>
              </a:tr>
              <a:tr h="5201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dk1"/>
                          </a:solidFill>
                          <a:effectLst/>
                          <a:latin typeface="+mn-lt"/>
                          <a:ea typeface="+mn-ea"/>
                          <a:cs typeface="+mn-cs"/>
                        </a:rPr>
                        <a:t>Preview Grades and Transcripts </a:t>
                      </a:r>
                    </a:p>
                  </a:txBody>
                  <a:tcPr marL="90116" marR="90116"/>
                </a:tc>
                <a:extLst>
                  <a:ext uri="{0D108BD9-81ED-4DB2-BD59-A6C34878D82A}">
                    <a16:rowId xmlns:a16="http://schemas.microsoft.com/office/drawing/2014/main" val="2151183228"/>
                  </a:ext>
                </a:extLst>
              </a:tr>
              <a:tr h="5201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dk1"/>
                          </a:solidFill>
                          <a:effectLst/>
                          <a:latin typeface="+mn-lt"/>
                          <a:ea typeface="+mn-ea"/>
                          <a:cs typeface="+mn-cs"/>
                        </a:rPr>
                        <a:t>Student and Faculty account details </a:t>
                      </a:r>
                    </a:p>
                  </a:txBody>
                  <a:tcPr marL="90116" marR="90116"/>
                </a:tc>
                <a:extLst>
                  <a:ext uri="{0D108BD9-81ED-4DB2-BD59-A6C34878D82A}">
                    <a16:rowId xmlns:a16="http://schemas.microsoft.com/office/drawing/2014/main" val="776406143"/>
                  </a:ext>
                </a:extLst>
              </a:tr>
            </a:tbl>
          </a:graphicData>
        </a:graphic>
      </p:graphicFrame>
    </p:spTree>
    <p:extLst>
      <p:ext uri="{BB962C8B-B14F-4D97-AF65-F5344CB8AC3E}">
        <p14:creationId xmlns:p14="http://schemas.microsoft.com/office/powerpoint/2010/main" val="2721829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715" y="147843"/>
            <a:ext cx="10538988" cy="603596"/>
          </a:xfrm>
        </p:spPr>
        <p:txBody>
          <a:bodyPr>
            <a:normAutofit/>
          </a:bodyPr>
          <a:lstStyle/>
          <a:p>
            <a:r>
              <a:rPr lang="en-US" dirty="0"/>
              <a:t>RICH PICTURE (TO-BE)</a:t>
            </a:r>
          </a:p>
        </p:txBody>
      </p:sp>
      <p:pic>
        <p:nvPicPr>
          <p:cNvPr id="7" name="Content Placeholder 6" descr="Diagram&#10;&#10;Description automatically generated">
            <a:extLst>
              <a:ext uri="{FF2B5EF4-FFF2-40B4-BE49-F238E27FC236}">
                <a16:creationId xmlns:a16="http://schemas.microsoft.com/office/drawing/2014/main" id="{622DCA87-A29F-4C0B-BB87-426D4A40F7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4732" y="879808"/>
            <a:ext cx="6046953" cy="5712868"/>
          </a:xfrm>
        </p:spPr>
      </p:pic>
    </p:spTree>
    <p:extLst>
      <p:ext uri="{BB962C8B-B14F-4D97-AF65-F5344CB8AC3E}">
        <p14:creationId xmlns:p14="http://schemas.microsoft.com/office/powerpoint/2010/main" val="223835044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388</TotalTime>
  <Words>485</Words>
  <Application>Microsoft Office PowerPoint</Application>
  <PresentationFormat>Widescreen</PresentationFormat>
  <Paragraphs>70</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Amasis MT Pro Light</vt:lpstr>
      <vt:lpstr>Aparajita</vt:lpstr>
      <vt:lpstr>Arial</vt:lpstr>
      <vt:lpstr>Calibri</vt:lpstr>
      <vt:lpstr>Times New Roman</vt:lpstr>
      <vt:lpstr>Tw Cen MT</vt:lpstr>
      <vt:lpstr>Droplet</vt:lpstr>
      <vt:lpstr>STUDENT PERFORMANCE MONITORING SYSTEM </vt:lpstr>
      <vt:lpstr>INTRODUCTION</vt:lpstr>
      <vt:lpstr>RICH PICTURE(AS-IS)</vt:lpstr>
      <vt:lpstr>SIX ELEMENTS (AS-IS)</vt:lpstr>
      <vt:lpstr>PROCESS DIAGRAM (AS-IS)</vt:lpstr>
      <vt:lpstr>PROCESS DIAGRAM (AS-IS) CONTINUED</vt:lpstr>
      <vt:lpstr>PROCESS DIAGRAM (AS-IS) CONTINUED</vt:lpstr>
      <vt:lpstr>PROBLEM ANALYSIS  :</vt:lpstr>
      <vt:lpstr>RICH PICTURE (TO-BE)</vt:lpstr>
      <vt:lpstr>SIX ELEMENTS (TO-BE)  </vt:lpstr>
      <vt:lpstr>PROCESS DIAGRAM (TO-BE)</vt:lpstr>
      <vt:lpstr>PROCESS DIAGRAM (TO-BE) CONTINUED</vt:lpstr>
      <vt:lpstr>PROCESS DIAGRAM (TO-BE)</vt:lpstr>
      <vt:lpstr>PROCESS DIAGRAM (TO-BE)</vt:lpstr>
      <vt:lpstr>PROCESS DIAGRAM (TO-BE)</vt:lpstr>
      <vt:lpstr>ERD</vt:lpstr>
      <vt:lpstr>RELATIONSHIP SCHEMA</vt:lpstr>
      <vt:lpstr>NORMALIZATION</vt:lpstr>
      <vt:lpstr>NORMALIZATION(Continued)</vt:lpstr>
      <vt:lpstr>System design Figure 1: Users</vt:lpstr>
      <vt:lpstr>Figure 2: Add new User</vt:lpstr>
      <vt:lpstr>Figure 3 : Courses</vt:lpstr>
      <vt:lpstr>Figure 4: Add New Course</vt:lpstr>
      <vt:lpstr>Figure 5 : Program</vt:lpstr>
      <vt:lpstr>Figure 6: Add new Program</vt:lpstr>
      <vt:lpstr>Figure 7: Entry Marks</vt:lpstr>
      <vt:lpstr>Figure 8: Entry Marks Mass</vt:lpstr>
      <vt:lpstr>Figure 9: Higher Management Dashboard</vt:lpstr>
      <vt:lpstr>Figure 10: Student Result</vt:lpstr>
      <vt:lpstr>CONCLUSION  Analysis Phase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Rasula Makbul</cp:lastModifiedBy>
  <cp:revision>23</cp:revision>
  <dcterms:created xsi:type="dcterms:W3CDTF">2021-05-22T19:52:58Z</dcterms:created>
  <dcterms:modified xsi:type="dcterms:W3CDTF">2021-09-13T05:57:04Z</dcterms:modified>
</cp:coreProperties>
</file>