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5" r:id="rId6"/>
    <p:sldId id="276" r:id="rId7"/>
    <p:sldId id="262" r:id="rId8"/>
    <p:sldId id="263" r:id="rId9"/>
    <p:sldId id="277" r:id="rId10"/>
    <p:sldId id="260" r:id="rId11"/>
    <p:sldId id="278" r:id="rId12"/>
    <p:sldId id="265" r:id="rId13"/>
    <p:sldId id="268" r:id="rId14"/>
    <p:sldId id="281" r:id="rId15"/>
    <p:sldId id="280" r:id="rId16"/>
    <p:sldId id="279" r:id="rId17"/>
  </p:sldIdLst>
  <p:sldSz cx="18288000" cy="10287000"/>
  <p:notesSz cx="6858000" cy="9144000"/>
  <p:embeddedFontLst>
    <p:embeddedFont>
      <p:font typeface="Alatsi" panose="020B0604020202020204" charset="0"/>
      <p:regular r:id="rId18"/>
    </p:embeddedFont>
    <p:embeddedFont>
      <p:font typeface="Open Sans" panose="020B0606030504020204" pitchFamily="34" charset="0"/>
      <p:regular r:id="rId19"/>
      <p:bold r:id="rId20"/>
      <p:italic r:id="rId21"/>
      <p:boldItalic r:id="rId22"/>
    </p:embeddedFont>
    <p:embeddedFont>
      <p:font typeface="Open Sans Bold" panose="020B0806030504020204" pitchFamily="34"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61078-0F3A-3E33-083E-476D0CB74A49}" v="61" dt="2025-02-06T04:30:10.811"/>
    <p1510:client id="{3D50E99C-A4E0-0B72-636A-2BFCBAA305F2}" v="92" dt="2025-02-05T20:34:38.319"/>
    <p1510:client id="{41B25A0E-A764-A6F1-6F03-7553F1FC0053}" v="223" dt="2025-02-06T03:09:28.386"/>
    <p1510:client id="{55585C51-38A7-2E8B-A4A8-782DABE3CBAF}" v="23" dt="2025-02-06T02:48:10.138"/>
    <p1510:client id="{75E1DB29-1408-B60F-1AA2-EFCDFF914B13}" v="10" dt="2025-02-06T01:42:54.484"/>
    <p1510:client id="{83394857-C2C9-829C-8A69-BE8C365DE3DE}" v="654" dt="2025-02-05T19:24:09.317"/>
    <p1510:client id="{9935316B-1080-6223-3D9A-D0C0E2BA6B18}" v="514" dt="2025-02-05T18:57:03.605"/>
    <p1510:client id="{A11B2D97-36C1-E6E7-C6A4-8F103DE1662F}" v="230" dt="2025-02-05T20:25:22.654"/>
    <p1510:client id="{AE4D43CA-9B42-E3FB-8677-4461D3A1B681}" v="53" dt="2025-02-05T19:38:16.789"/>
    <p1510:client id="{B9BF8A4F-371D-4FC6-71A7-071323865827}" v="11" dt="2025-02-05T17:21:52.142"/>
    <p1510:client id="{DD5E6847-C0E5-06BF-300E-8F93BB9E229B}" v="73" dt="2025-02-05T18:28:48.787"/>
    <p1510:client id="{F25A1F77-A1DA-448C-EC49-4252D3696F2A}" v="469" dt="2025-02-05T17:33:37.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DF60B1-B916-4390-81E2-1C8943FF62E8}" type="doc">
      <dgm:prSet loTypeId="urn:microsoft.com/office/officeart/2016/7/layout/BasicTimeline" loCatId="timeline" qsTypeId="urn:microsoft.com/office/officeart/2005/8/quickstyle/simple1" qsCatId="simple" csTypeId="urn:microsoft.com/office/officeart/2005/8/colors/accent1_1" csCatId="accent1" phldr="1"/>
      <dgm:spPr/>
      <dgm:t>
        <a:bodyPr/>
        <a:lstStyle/>
        <a:p>
          <a:endParaRPr lang="en-US"/>
        </a:p>
      </dgm:t>
    </dgm:pt>
    <dgm:pt modelId="{5908A515-C475-4F70-AEB5-418F757F1100}">
      <dgm:prSet phldrT="[Text]" phldr="0"/>
      <dgm:spPr/>
      <dgm:t>
        <a:bodyPr/>
        <a:lstStyle/>
        <a:p>
          <a:pPr>
            <a:defRPr b="1"/>
          </a:pPr>
          <a:r>
            <a:rPr lang="en-US" dirty="0">
              <a:latin typeface="Times New Roman"/>
              <a:cs typeface="Times New Roman"/>
            </a:rPr>
            <a:t>1st review</a:t>
          </a:r>
        </a:p>
      </dgm:t>
    </dgm:pt>
    <dgm:pt modelId="{BE435F47-3287-4F65-A224-81372638DF6C}" type="parTrans" cxnId="{7A80F29C-58F0-4323-88DD-4A668AB81015}">
      <dgm:prSet/>
      <dgm:spPr/>
      <dgm:t>
        <a:bodyPr/>
        <a:lstStyle/>
        <a:p>
          <a:endParaRPr lang="en-US"/>
        </a:p>
      </dgm:t>
    </dgm:pt>
    <dgm:pt modelId="{08365B84-3C9C-4E6C-B92D-30B3C4F28243}" type="sibTrans" cxnId="{7A80F29C-58F0-4323-88DD-4A668AB81015}">
      <dgm:prSet/>
      <dgm:spPr/>
      <dgm:t>
        <a:bodyPr/>
        <a:lstStyle/>
        <a:p>
          <a:endParaRPr lang="en-US"/>
        </a:p>
      </dgm:t>
    </dgm:pt>
    <dgm:pt modelId="{D1B4C845-7F1D-46F1-81B3-66739CD90885}">
      <dgm:prSet phldrT="[Text]" phldr="0"/>
      <dgm:spPr/>
      <dgm:t>
        <a:bodyPr/>
        <a:lstStyle/>
        <a:p>
          <a:pPr>
            <a:defRPr b="1"/>
          </a:pPr>
          <a:r>
            <a:rPr lang="en-US" b="1" dirty="0">
              <a:latin typeface="Times New Roman"/>
              <a:cs typeface="Times New Roman"/>
            </a:rPr>
            <a:t>2nd Review</a:t>
          </a:r>
        </a:p>
      </dgm:t>
    </dgm:pt>
    <dgm:pt modelId="{45E3DF0C-14EF-435E-B36C-6EC831341FB7}" type="parTrans" cxnId="{3553601C-A840-459D-8BF4-8D5CAD5D8DA7}">
      <dgm:prSet/>
      <dgm:spPr/>
      <dgm:t>
        <a:bodyPr/>
        <a:lstStyle/>
        <a:p>
          <a:endParaRPr lang="en-US"/>
        </a:p>
      </dgm:t>
    </dgm:pt>
    <dgm:pt modelId="{12FF4741-62C5-443C-A06D-A29949FCB12F}" type="sibTrans" cxnId="{3553601C-A840-459D-8BF4-8D5CAD5D8DA7}">
      <dgm:prSet/>
      <dgm:spPr/>
      <dgm:t>
        <a:bodyPr/>
        <a:lstStyle/>
        <a:p>
          <a:endParaRPr lang="en-US"/>
        </a:p>
      </dgm:t>
    </dgm:pt>
    <dgm:pt modelId="{F0C95ACB-AB6E-4373-BDA7-C2B19D2354E4}">
      <dgm:prSet phldrT="[Text]" phldr="0"/>
      <dgm:spPr/>
      <dgm:t>
        <a:bodyPr/>
        <a:lstStyle/>
        <a:p>
          <a:pPr>
            <a:defRPr b="1"/>
          </a:pPr>
          <a:r>
            <a:rPr lang="en-US" b="1" dirty="0">
              <a:latin typeface="Times New Roman"/>
              <a:cs typeface="Times New Roman"/>
            </a:rPr>
            <a:t>Final Review</a:t>
          </a:r>
        </a:p>
      </dgm:t>
    </dgm:pt>
    <dgm:pt modelId="{2B58E18D-E5A4-4589-87B0-31C0534B1229}" type="parTrans" cxnId="{9719255B-09E3-4EB5-BA7B-74E34A5A02D0}">
      <dgm:prSet/>
      <dgm:spPr/>
      <dgm:t>
        <a:bodyPr/>
        <a:lstStyle/>
        <a:p>
          <a:endParaRPr lang="en-US"/>
        </a:p>
      </dgm:t>
    </dgm:pt>
    <dgm:pt modelId="{FC5BCFF4-D631-4E1C-AD23-74604B116896}" type="sibTrans" cxnId="{9719255B-09E3-4EB5-BA7B-74E34A5A02D0}">
      <dgm:prSet/>
      <dgm:spPr/>
      <dgm:t>
        <a:bodyPr/>
        <a:lstStyle/>
        <a:p>
          <a:endParaRPr lang="en-US"/>
        </a:p>
      </dgm:t>
    </dgm:pt>
    <dgm:pt modelId="{229E17FE-2AB1-4619-9FDD-9F96904A2030}">
      <dgm:prSet phldrT="[Text]" phldr="0"/>
      <dgm:spPr/>
      <dgm:t>
        <a:bodyPr/>
        <a:lstStyle/>
        <a:p>
          <a:r>
            <a:rPr lang="en-US" b="0" dirty="0">
              <a:latin typeface="Times New Roman"/>
              <a:cs typeface="Times New Roman"/>
            </a:rPr>
            <a:t>Model Refinement </a:t>
          </a:r>
        </a:p>
      </dgm:t>
    </dgm:pt>
    <dgm:pt modelId="{B53CC5C8-88A8-4842-AC6D-E790EE0F5046}" type="parTrans" cxnId="{2418D62C-6061-41FF-8524-83FF1AEE4F25}">
      <dgm:prSet/>
      <dgm:spPr/>
      <dgm:t>
        <a:bodyPr/>
        <a:lstStyle/>
        <a:p>
          <a:endParaRPr lang="en-US"/>
        </a:p>
      </dgm:t>
    </dgm:pt>
    <dgm:pt modelId="{19F7C07B-12FE-42BF-9806-4B3828603614}" type="sibTrans" cxnId="{2418D62C-6061-41FF-8524-83FF1AEE4F25}">
      <dgm:prSet/>
      <dgm:spPr/>
      <dgm:t>
        <a:bodyPr/>
        <a:lstStyle/>
        <a:p>
          <a:endParaRPr lang="en-US"/>
        </a:p>
      </dgm:t>
    </dgm:pt>
    <dgm:pt modelId="{79FB8CBF-F634-46B8-BF88-92440B0C92E1}">
      <dgm:prSet phldr="0"/>
      <dgm:spPr/>
      <dgm:t>
        <a:bodyPr/>
        <a:lstStyle/>
        <a:p>
          <a:r>
            <a:rPr lang="en-US" b="0" dirty="0">
              <a:latin typeface="Times New Roman"/>
              <a:cs typeface="Times New Roman"/>
            </a:rPr>
            <a:t>Literature Review</a:t>
          </a:r>
        </a:p>
      </dgm:t>
    </dgm:pt>
    <dgm:pt modelId="{7D1DA4C9-A3D1-4AD2-A381-B8EE62C80418}" type="parTrans" cxnId="{AD90B21A-D03B-4F9B-940A-9D315CBBCEE0}">
      <dgm:prSet/>
      <dgm:spPr/>
    </dgm:pt>
    <dgm:pt modelId="{9E394335-FECD-43D6-8DA2-A76B74D76CFE}" type="sibTrans" cxnId="{AD90B21A-D03B-4F9B-940A-9D315CBBCEE0}">
      <dgm:prSet/>
      <dgm:spPr/>
    </dgm:pt>
    <dgm:pt modelId="{5993286E-5B8D-48D9-A53F-2834DD69DEF1}">
      <dgm:prSet phldr="0"/>
      <dgm:spPr/>
      <dgm:t>
        <a:bodyPr/>
        <a:lstStyle/>
        <a:p>
          <a:r>
            <a:rPr lang="en-US" b="0" dirty="0">
              <a:latin typeface="Times New Roman"/>
              <a:cs typeface="Times New Roman"/>
            </a:rPr>
            <a:t>Understanding the project</a:t>
          </a:r>
        </a:p>
      </dgm:t>
    </dgm:pt>
    <dgm:pt modelId="{E299FC6F-C369-4307-ADE4-04A2BDDF2BA6}" type="parTrans" cxnId="{36962D88-22B0-4519-9730-60E96AF2288C}">
      <dgm:prSet/>
      <dgm:spPr/>
    </dgm:pt>
    <dgm:pt modelId="{53FF95F4-F2DE-44DE-A13C-26A58647B2A5}" type="sibTrans" cxnId="{36962D88-22B0-4519-9730-60E96AF2288C}">
      <dgm:prSet/>
      <dgm:spPr/>
    </dgm:pt>
    <dgm:pt modelId="{758FB009-3120-4F55-BE28-B41844B6AAD7}">
      <dgm:prSet phldr="0"/>
      <dgm:spPr/>
      <dgm:t>
        <a:bodyPr/>
        <a:lstStyle/>
        <a:p>
          <a:endParaRPr lang="en-US" dirty="0">
            <a:latin typeface="Times New Roman"/>
            <a:cs typeface="Times New Roman"/>
          </a:endParaRPr>
        </a:p>
      </dgm:t>
    </dgm:pt>
    <dgm:pt modelId="{3AE56F27-1662-4CB8-A311-B50B1D9E7772}" type="parTrans" cxnId="{BE7A1FCD-D790-4DAC-90A8-51BC622D9C36}">
      <dgm:prSet/>
      <dgm:spPr/>
    </dgm:pt>
    <dgm:pt modelId="{BA585204-B719-4AAE-B898-77E45448BA54}" type="sibTrans" cxnId="{BE7A1FCD-D790-4DAC-90A8-51BC622D9C36}">
      <dgm:prSet/>
      <dgm:spPr/>
    </dgm:pt>
    <dgm:pt modelId="{C9BCA034-DAF6-46E4-BCC7-D89EF0C9E0C9}">
      <dgm:prSet phldr="0"/>
      <dgm:spPr/>
      <dgm:t>
        <a:bodyPr/>
        <a:lstStyle/>
        <a:p>
          <a:r>
            <a:rPr lang="en-US" b="0" dirty="0">
              <a:latin typeface="Times New Roman"/>
              <a:cs typeface="Times New Roman"/>
            </a:rPr>
            <a:t>Hardware </a:t>
          </a:r>
        </a:p>
      </dgm:t>
    </dgm:pt>
    <dgm:pt modelId="{A0248EEC-B41D-4CCA-9CB7-2277512CEE48}" type="parTrans" cxnId="{12A4E7BC-7660-4882-A412-BB48373BB0D0}">
      <dgm:prSet/>
      <dgm:spPr/>
    </dgm:pt>
    <dgm:pt modelId="{F96206DF-7486-4114-AB6F-AC6C9F0B1611}" type="sibTrans" cxnId="{12A4E7BC-7660-4882-A412-BB48373BB0D0}">
      <dgm:prSet/>
      <dgm:spPr/>
    </dgm:pt>
    <dgm:pt modelId="{E4C58986-CD2B-495E-A779-380E099A2FCF}">
      <dgm:prSet phldr="0"/>
      <dgm:spPr/>
      <dgm:t>
        <a:bodyPr/>
        <a:lstStyle/>
        <a:p>
          <a:r>
            <a:rPr lang="en-US" b="0" dirty="0">
              <a:solidFill>
                <a:srgbClr val="444444"/>
              </a:solidFill>
              <a:latin typeface="Times New Roman"/>
              <a:cs typeface="Times New Roman"/>
            </a:rPr>
            <a:t>Model Development and Evaluation</a:t>
          </a:r>
        </a:p>
      </dgm:t>
    </dgm:pt>
    <dgm:pt modelId="{9BD1519A-7E43-4581-8AB1-7BEFDD83F2CF}" type="parTrans" cxnId="{5CC64D7F-55E8-4B81-8960-164C0C7AED1C}">
      <dgm:prSet/>
      <dgm:spPr/>
    </dgm:pt>
    <dgm:pt modelId="{92EF6122-9498-4653-8DCD-9B43EE6896ED}" type="sibTrans" cxnId="{5CC64D7F-55E8-4B81-8960-164C0C7AED1C}">
      <dgm:prSet/>
      <dgm:spPr/>
    </dgm:pt>
    <dgm:pt modelId="{BF381AD8-534F-4FDF-99B9-AD63A7ED7747}">
      <dgm:prSet phldr="0"/>
      <dgm:spPr/>
      <dgm:t>
        <a:bodyPr/>
        <a:lstStyle/>
        <a:p>
          <a:endParaRPr lang="en-US" b="0" dirty="0">
            <a:latin typeface="Times New Roman"/>
            <a:cs typeface="Times New Roman"/>
          </a:endParaRPr>
        </a:p>
      </dgm:t>
    </dgm:pt>
    <dgm:pt modelId="{B36E7156-0728-4E38-9F87-7060F3E8EC64}" type="parTrans" cxnId="{547DF2D4-B257-4AB1-9FC3-1C73C94E13EE}">
      <dgm:prSet/>
      <dgm:spPr/>
    </dgm:pt>
    <dgm:pt modelId="{63145F44-0753-451E-84F3-D85AA20344AD}" type="sibTrans" cxnId="{547DF2D4-B257-4AB1-9FC3-1C73C94E13EE}">
      <dgm:prSet/>
      <dgm:spPr/>
    </dgm:pt>
    <dgm:pt modelId="{57241846-4470-4A7C-BBA6-35BEB94ADDE6}">
      <dgm:prSet phldr="0"/>
      <dgm:spPr/>
      <dgm:t>
        <a:bodyPr/>
        <a:lstStyle/>
        <a:p>
          <a:endParaRPr lang="en-US" b="0" dirty="0">
            <a:latin typeface="Times New Roman"/>
            <a:cs typeface="Times New Roman"/>
          </a:endParaRPr>
        </a:p>
      </dgm:t>
    </dgm:pt>
    <dgm:pt modelId="{2302C43F-2FCA-417B-9539-8181DC086A73}" type="parTrans" cxnId="{424099AC-61FF-4052-8227-86323C07DAD1}">
      <dgm:prSet/>
      <dgm:spPr/>
    </dgm:pt>
    <dgm:pt modelId="{32278A99-5849-4CFA-BF11-989FC4D5C838}" type="sibTrans" cxnId="{424099AC-61FF-4052-8227-86323C07DAD1}">
      <dgm:prSet/>
      <dgm:spPr/>
    </dgm:pt>
    <dgm:pt modelId="{8983C691-8B3A-41BD-B0CB-A456AB2EC2C8}">
      <dgm:prSet phldr="0"/>
      <dgm:spPr/>
      <dgm:t>
        <a:bodyPr/>
        <a:lstStyle/>
        <a:p>
          <a:r>
            <a:rPr lang="en-US" b="0" dirty="0">
              <a:latin typeface="Times New Roman"/>
              <a:cs typeface="Times New Roman"/>
            </a:rPr>
            <a:t>Deployment</a:t>
          </a:r>
        </a:p>
      </dgm:t>
    </dgm:pt>
    <dgm:pt modelId="{390C8104-58B2-4EB9-B188-23EC3C8AD8F0}" type="parTrans" cxnId="{C1ECA7B6-E00C-4AE1-93B6-721BF6A6901D}">
      <dgm:prSet/>
      <dgm:spPr/>
    </dgm:pt>
    <dgm:pt modelId="{1449E9AD-D41B-46AD-90EE-E156DE68A8D9}" type="sibTrans" cxnId="{C1ECA7B6-E00C-4AE1-93B6-721BF6A6901D}">
      <dgm:prSet/>
      <dgm:spPr/>
    </dgm:pt>
    <dgm:pt modelId="{4DCBD79E-D447-45C1-BC0F-FD4B36F9B7D1}" type="pres">
      <dgm:prSet presAssocID="{49DF60B1-B916-4390-81E2-1C8943FF62E8}" presName="root" presStyleCnt="0">
        <dgm:presLayoutVars>
          <dgm:chMax/>
          <dgm:chPref/>
          <dgm:animLvl val="lvl"/>
        </dgm:presLayoutVars>
      </dgm:prSet>
      <dgm:spPr/>
    </dgm:pt>
    <dgm:pt modelId="{920F4ED5-AFD1-4B66-A297-48FB657B6DE4}" type="pres">
      <dgm:prSet presAssocID="{49DF60B1-B916-4390-81E2-1C8943FF62E8}" presName="divider" presStyleLbl="fgAccFollowNode1" presStyleIdx="0" presStyleCnt="1"/>
      <dgm:spPr>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tailEnd type="triangle" w="lg" len="lg"/>
        </a:ln>
        <a:effectLst/>
      </dgm:spPr>
    </dgm:pt>
    <dgm:pt modelId="{31F22407-42D3-4972-A8A7-1BF887B89317}" type="pres">
      <dgm:prSet presAssocID="{49DF60B1-B916-4390-81E2-1C8943FF62E8}" presName="nodes" presStyleCnt="0">
        <dgm:presLayoutVars>
          <dgm:chMax/>
          <dgm:chPref/>
          <dgm:animLvl val="lvl"/>
        </dgm:presLayoutVars>
      </dgm:prSet>
      <dgm:spPr/>
    </dgm:pt>
    <dgm:pt modelId="{674E607C-66F3-466A-B292-73D831D68B58}" type="pres">
      <dgm:prSet presAssocID="{5908A515-C475-4F70-AEB5-418F757F1100}" presName="composite" presStyleCnt="0"/>
      <dgm:spPr/>
    </dgm:pt>
    <dgm:pt modelId="{9EE09A0C-35B2-4453-A0EC-A5E43F69078C}" type="pres">
      <dgm:prSet presAssocID="{5908A515-C475-4F70-AEB5-418F757F1100}" presName="L1TextContainer" presStyleLbl="revTx" presStyleIdx="0" presStyleCnt="3">
        <dgm:presLayoutVars>
          <dgm:chMax val="1"/>
          <dgm:chPref val="1"/>
          <dgm:bulletEnabled val="1"/>
        </dgm:presLayoutVars>
      </dgm:prSet>
      <dgm:spPr/>
    </dgm:pt>
    <dgm:pt modelId="{7F473EB1-01DB-4CC8-B4B1-87DD450D81FE}" type="pres">
      <dgm:prSet presAssocID="{5908A515-C475-4F70-AEB5-418F757F1100}" presName="L2TextContainerWrapper" presStyleCnt="0">
        <dgm:presLayoutVars>
          <dgm:chMax val="0"/>
          <dgm:chPref val="0"/>
          <dgm:bulletEnabled val="1"/>
        </dgm:presLayoutVars>
      </dgm:prSet>
      <dgm:spPr/>
    </dgm:pt>
    <dgm:pt modelId="{46A0ECC5-1B78-4782-B1CC-F0BBA4C3CD2A}" type="pres">
      <dgm:prSet presAssocID="{5908A515-C475-4F70-AEB5-418F757F1100}" presName="L2TextContainer" presStyleLbl="bgAcc1" presStyleIdx="0" presStyleCnt="3"/>
      <dgm:spPr/>
    </dgm:pt>
    <dgm:pt modelId="{7C863F5E-F623-4CA0-86BD-EB7E79846E37}" type="pres">
      <dgm:prSet presAssocID="{5908A515-C475-4F70-AEB5-418F757F1100}" presName="FlexibleEmptyPlaceHolder" presStyleCnt="0"/>
      <dgm:spPr/>
    </dgm:pt>
    <dgm:pt modelId="{0A9BCE3B-383E-47D8-A17D-B819353C13CC}" type="pres">
      <dgm:prSet presAssocID="{5908A515-C475-4F70-AEB5-418F757F1100}" presName="ConnectLine" presStyleLbl="sibTrans1D1" presStyleIdx="0" presStyleCnt="3"/>
      <dgm:spPr>
        <a:noFill/>
        <a:ln w="9525" cap="flat" cmpd="sng" algn="ctr">
          <a:solidFill>
            <a:schemeClr val="accent1">
              <a:hueOff val="0"/>
              <a:satOff val="0"/>
              <a:lumOff val="0"/>
              <a:alphaOff val="0"/>
            </a:schemeClr>
          </a:solidFill>
          <a:prstDash val="dash"/>
        </a:ln>
        <a:effectLst/>
      </dgm:spPr>
    </dgm:pt>
    <dgm:pt modelId="{CB9ECE3C-AF3D-4ECC-8D52-50B9277818A5}" type="pres">
      <dgm:prSet presAssocID="{5908A515-C475-4F70-AEB5-418F757F1100}" presName="ConnectorPoint" presStyleLbl="alignNode1" presStyleIdx="0" presStyleCnt="3"/>
      <dgm:spPr/>
    </dgm:pt>
    <dgm:pt modelId="{F403157A-BBED-4C79-B130-3D3F1F0B9B3D}" type="pres">
      <dgm:prSet presAssocID="{5908A515-C475-4F70-AEB5-418F757F1100}" presName="EmptyPlaceHolder" presStyleCnt="0"/>
      <dgm:spPr/>
    </dgm:pt>
    <dgm:pt modelId="{70B157B6-5547-4338-B3F6-1F319B24BA17}" type="pres">
      <dgm:prSet presAssocID="{08365B84-3C9C-4E6C-B92D-30B3C4F28243}" presName="spaceBetweenRectangles" presStyleCnt="0"/>
      <dgm:spPr/>
    </dgm:pt>
    <dgm:pt modelId="{5332FBD2-CF81-46AF-B235-046A3DEACF3F}" type="pres">
      <dgm:prSet presAssocID="{D1B4C845-7F1D-46F1-81B3-66739CD90885}" presName="composite" presStyleCnt="0"/>
      <dgm:spPr/>
    </dgm:pt>
    <dgm:pt modelId="{C4E0FEE0-ECF3-48A2-8E92-0CDD4CD1B840}" type="pres">
      <dgm:prSet presAssocID="{D1B4C845-7F1D-46F1-81B3-66739CD90885}" presName="L1TextContainer" presStyleLbl="revTx" presStyleIdx="1" presStyleCnt="3">
        <dgm:presLayoutVars>
          <dgm:chMax val="1"/>
          <dgm:chPref val="1"/>
          <dgm:bulletEnabled val="1"/>
        </dgm:presLayoutVars>
      </dgm:prSet>
      <dgm:spPr/>
    </dgm:pt>
    <dgm:pt modelId="{53BD9DB4-55D7-4E3D-9A32-3CEE52746031}" type="pres">
      <dgm:prSet presAssocID="{D1B4C845-7F1D-46F1-81B3-66739CD90885}" presName="L2TextContainerWrapper" presStyleCnt="0">
        <dgm:presLayoutVars>
          <dgm:chMax val="0"/>
          <dgm:chPref val="0"/>
          <dgm:bulletEnabled val="1"/>
        </dgm:presLayoutVars>
      </dgm:prSet>
      <dgm:spPr/>
    </dgm:pt>
    <dgm:pt modelId="{3D233A7C-CB2A-4180-BF36-96A9652D1BFF}" type="pres">
      <dgm:prSet presAssocID="{D1B4C845-7F1D-46F1-81B3-66739CD90885}" presName="L2TextContainer" presStyleLbl="bgAcc1" presStyleIdx="1" presStyleCnt="3"/>
      <dgm:spPr/>
    </dgm:pt>
    <dgm:pt modelId="{1DE5B6A3-D42D-485A-A25E-8414A978A625}" type="pres">
      <dgm:prSet presAssocID="{D1B4C845-7F1D-46F1-81B3-66739CD90885}" presName="FlexibleEmptyPlaceHolder" presStyleCnt="0"/>
      <dgm:spPr/>
    </dgm:pt>
    <dgm:pt modelId="{B2719A10-762B-482A-B8D8-1A877E896DAC}" type="pres">
      <dgm:prSet presAssocID="{D1B4C845-7F1D-46F1-81B3-66739CD90885}" presName="ConnectLine" presStyleLbl="sibTrans1D1" presStyleIdx="1" presStyleCnt="3"/>
      <dgm:spPr>
        <a:noFill/>
        <a:ln w="9525" cap="flat" cmpd="sng" algn="ctr">
          <a:solidFill>
            <a:schemeClr val="accent1">
              <a:hueOff val="0"/>
              <a:satOff val="0"/>
              <a:lumOff val="0"/>
              <a:alphaOff val="0"/>
            </a:schemeClr>
          </a:solidFill>
          <a:prstDash val="dash"/>
        </a:ln>
        <a:effectLst/>
      </dgm:spPr>
    </dgm:pt>
    <dgm:pt modelId="{2F65643F-AF3C-4E2E-8D28-17A3972DAA1D}" type="pres">
      <dgm:prSet presAssocID="{D1B4C845-7F1D-46F1-81B3-66739CD90885}" presName="ConnectorPoint" presStyleLbl="alignNode1" presStyleIdx="1" presStyleCnt="3"/>
      <dgm:spPr/>
    </dgm:pt>
    <dgm:pt modelId="{B2AFCAE4-C8BC-40CE-87A5-76CB3B135DDA}" type="pres">
      <dgm:prSet presAssocID="{D1B4C845-7F1D-46F1-81B3-66739CD90885}" presName="EmptyPlaceHolder" presStyleCnt="0"/>
      <dgm:spPr/>
    </dgm:pt>
    <dgm:pt modelId="{D865B062-D583-4E50-80AA-72CC2EE922BA}" type="pres">
      <dgm:prSet presAssocID="{12FF4741-62C5-443C-A06D-A29949FCB12F}" presName="spaceBetweenRectangles" presStyleCnt="0"/>
      <dgm:spPr/>
    </dgm:pt>
    <dgm:pt modelId="{483AE28E-3B56-4381-B5D1-E369FDF52AE1}" type="pres">
      <dgm:prSet presAssocID="{F0C95ACB-AB6E-4373-BDA7-C2B19D2354E4}" presName="composite" presStyleCnt="0"/>
      <dgm:spPr/>
    </dgm:pt>
    <dgm:pt modelId="{DB0BAC88-6754-4FA0-AB05-C5CAE6A142E4}" type="pres">
      <dgm:prSet presAssocID="{F0C95ACB-AB6E-4373-BDA7-C2B19D2354E4}" presName="L1TextContainer" presStyleLbl="revTx" presStyleIdx="2" presStyleCnt="3">
        <dgm:presLayoutVars>
          <dgm:chMax val="1"/>
          <dgm:chPref val="1"/>
          <dgm:bulletEnabled val="1"/>
        </dgm:presLayoutVars>
      </dgm:prSet>
      <dgm:spPr/>
    </dgm:pt>
    <dgm:pt modelId="{12AFA07A-F011-4329-95CC-8DCE3C3E4FCC}" type="pres">
      <dgm:prSet presAssocID="{F0C95ACB-AB6E-4373-BDA7-C2B19D2354E4}" presName="L2TextContainerWrapper" presStyleCnt="0">
        <dgm:presLayoutVars>
          <dgm:chMax val="0"/>
          <dgm:chPref val="0"/>
          <dgm:bulletEnabled val="1"/>
        </dgm:presLayoutVars>
      </dgm:prSet>
      <dgm:spPr/>
    </dgm:pt>
    <dgm:pt modelId="{D4770061-1114-4C2E-A203-C85C04DE2F41}" type="pres">
      <dgm:prSet presAssocID="{F0C95ACB-AB6E-4373-BDA7-C2B19D2354E4}" presName="L2TextContainer" presStyleLbl="bgAcc1" presStyleIdx="2" presStyleCnt="3"/>
      <dgm:spPr/>
    </dgm:pt>
    <dgm:pt modelId="{2B53BAE1-1651-46F1-924F-3E24BB411A97}" type="pres">
      <dgm:prSet presAssocID="{F0C95ACB-AB6E-4373-BDA7-C2B19D2354E4}" presName="FlexibleEmptyPlaceHolder" presStyleCnt="0"/>
      <dgm:spPr/>
    </dgm:pt>
    <dgm:pt modelId="{36661B16-FA09-41EE-91B9-DAB83D1404AA}" type="pres">
      <dgm:prSet presAssocID="{F0C95ACB-AB6E-4373-BDA7-C2B19D2354E4}" presName="ConnectLine" presStyleLbl="sibTrans1D1" presStyleIdx="2" presStyleCnt="3"/>
      <dgm:spPr>
        <a:noFill/>
        <a:ln w="9525" cap="flat" cmpd="sng" algn="ctr">
          <a:solidFill>
            <a:schemeClr val="accent1">
              <a:hueOff val="0"/>
              <a:satOff val="0"/>
              <a:lumOff val="0"/>
              <a:alphaOff val="0"/>
            </a:schemeClr>
          </a:solidFill>
          <a:prstDash val="dash"/>
        </a:ln>
        <a:effectLst/>
      </dgm:spPr>
    </dgm:pt>
    <dgm:pt modelId="{A0A67F3D-FB17-41B5-A988-758BAED26103}" type="pres">
      <dgm:prSet presAssocID="{F0C95ACB-AB6E-4373-BDA7-C2B19D2354E4}" presName="ConnectorPoint" presStyleLbl="alignNode1" presStyleIdx="2" presStyleCnt="3"/>
      <dgm:spPr/>
    </dgm:pt>
    <dgm:pt modelId="{3CD3AAB0-233B-49C1-B94D-8B13133143FC}" type="pres">
      <dgm:prSet presAssocID="{F0C95ACB-AB6E-4373-BDA7-C2B19D2354E4}" presName="EmptyPlaceHolder" presStyleCnt="0"/>
      <dgm:spPr/>
    </dgm:pt>
  </dgm:ptLst>
  <dgm:cxnLst>
    <dgm:cxn modelId="{46931101-7C71-42A3-B8A7-0E7B97E2B8A8}" type="presOf" srcId="{5908A515-C475-4F70-AEB5-418F757F1100}" destId="{9EE09A0C-35B2-4453-A0EC-A5E43F69078C}" srcOrd="0" destOrd="0" presId="urn:microsoft.com/office/officeart/2016/7/layout/BasicTimeline"/>
    <dgm:cxn modelId="{0DC2200D-02FD-4047-A5F1-F0B1FE3A28A5}" type="presOf" srcId="{BF381AD8-534F-4FDF-99B9-AD63A7ED7747}" destId="{3D233A7C-CB2A-4180-BF36-96A9652D1BFF}" srcOrd="0" destOrd="1" presId="urn:microsoft.com/office/officeart/2016/7/layout/BasicTimeline"/>
    <dgm:cxn modelId="{AD90B21A-D03B-4F9B-940A-9D315CBBCEE0}" srcId="{5908A515-C475-4F70-AEB5-418F757F1100}" destId="{79FB8CBF-F634-46B8-BF88-92440B0C92E1}" srcOrd="2" destOrd="0" parTransId="{7D1DA4C9-A3D1-4AD2-A381-B8EE62C80418}" sibTransId="{9E394335-FECD-43D6-8DA2-A76B74D76CFE}"/>
    <dgm:cxn modelId="{D5CB471B-816C-4566-B920-FF727AD6C623}" type="presOf" srcId="{5993286E-5B8D-48D9-A53F-2834DD69DEF1}" destId="{46A0ECC5-1B78-4782-B1CC-F0BBA4C3CD2A}" srcOrd="0" destOrd="0" presId="urn:microsoft.com/office/officeart/2016/7/layout/BasicTimeline"/>
    <dgm:cxn modelId="{3553601C-A840-459D-8BF4-8D5CAD5D8DA7}" srcId="{49DF60B1-B916-4390-81E2-1C8943FF62E8}" destId="{D1B4C845-7F1D-46F1-81B3-66739CD90885}" srcOrd="1" destOrd="0" parTransId="{45E3DF0C-14EF-435E-B36C-6EC831341FB7}" sibTransId="{12FF4741-62C5-443C-A06D-A29949FCB12F}"/>
    <dgm:cxn modelId="{E808DC25-7C62-4B31-A66B-37B4A82AA5BB}" type="presOf" srcId="{79FB8CBF-F634-46B8-BF88-92440B0C92E1}" destId="{46A0ECC5-1B78-4782-B1CC-F0BBA4C3CD2A}" srcOrd="0" destOrd="2" presId="urn:microsoft.com/office/officeart/2016/7/layout/BasicTimeline"/>
    <dgm:cxn modelId="{4D60AF2B-2CB6-432E-854E-58BC1276008B}" type="presOf" srcId="{229E17FE-2AB1-4619-9FDD-9F96904A2030}" destId="{D4770061-1114-4C2E-A203-C85C04DE2F41}" srcOrd="0" destOrd="0" presId="urn:microsoft.com/office/officeart/2016/7/layout/BasicTimeline"/>
    <dgm:cxn modelId="{2418D62C-6061-41FF-8524-83FF1AEE4F25}" srcId="{F0C95ACB-AB6E-4373-BDA7-C2B19D2354E4}" destId="{229E17FE-2AB1-4619-9FDD-9F96904A2030}" srcOrd="0" destOrd="0" parTransId="{B53CC5C8-88A8-4842-AC6D-E790EE0F5046}" sibTransId="{19F7C07B-12FE-42BF-9806-4B3828603614}"/>
    <dgm:cxn modelId="{9719255B-09E3-4EB5-BA7B-74E34A5A02D0}" srcId="{49DF60B1-B916-4390-81E2-1C8943FF62E8}" destId="{F0C95ACB-AB6E-4373-BDA7-C2B19D2354E4}" srcOrd="2" destOrd="0" parTransId="{2B58E18D-E5A4-4589-87B0-31C0534B1229}" sibTransId="{FC5BCFF4-D631-4E1C-AD23-74604B116896}"/>
    <dgm:cxn modelId="{94BEE772-B951-4B86-9C62-F0090E4AA6F2}" type="presOf" srcId="{C9BCA034-DAF6-46E4-BCC7-D89EF0C9E0C9}" destId="{3D233A7C-CB2A-4180-BF36-96A9652D1BFF}" srcOrd="0" destOrd="0" presId="urn:microsoft.com/office/officeart/2016/7/layout/BasicTimeline"/>
    <dgm:cxn modelId="{3F035879-CE93-4D74-8B47-2726B7619821}" type="presOf" srcId="{E4C58986-CD2B-495E-A779-380E099A2FCF}" destId="{3D233A7C-CB2A-4180-BF36-96A9652D1BFF}" srcOrd="0" destOrd="2" presId="urn:microsoft.com/office/officeart/2016/7/layout/BasicTimeline"/>
    <dgm:cxn modelId="{5CC64D7F-55E8-4B81-8960-164C0C7AED1C}" srcId="{D1B4C845-7F1D-46F1-81B3-66739CD90885}" destId="{E4C58986-CD2B-495E-A779-380E099A2FCF}" srcOrd="2" destOrd="0" parTransId="{9BD1519A-7E43-4581-8AB1-7BEFDD83F2CF}" sibTransId="{92EF6122-9498-4653-8DCD-9B43EE6896ED}"/>
    <dgm:cxn modelId="{36962D88-22B0-4519-9730-60E96AF2288C}" srcId="{5908A515-C475-4F70-AEB5-418F757F1100}" destId="{5993286E-5B8D-48D9-A53F-2834DD69DEF1}" srcOrd="0" destOrd="0" parTransId="{E299FC6F-C369-4307-ADE4-04A2BDDF2BA6}" sibTransId="{53FF95F4-F2DE-44DE-A13C-26A58647B2A5}"/>
    <dgm:cxn modelId="{EC2E778F-54BF-43B9-B0E9-C4B8BE8818A7}" type="presOf" srcId="{49DF60B1-B916-4390-81E2-1C8943FF62E8}" destId="{4DCBD79E-D447-45C1-BC0F-FD4B36F9B7D1}" srcOrd="0" destOrd="0" presId="urn:microsoft.com/office/officeart/2016/7/layout/BasicTimeline"/>
    <dgm:cxn modelId="{7A80F29C-58F0-4323-88DD-4A668AB81015}" srcId="{49DF60B1-B916-4390-81E2-1C8943FF62E8}" destId="{5908A515-C475-4F70-AEB5-418F757F1100}" srcOrd="0" destOrd="0" parTransId="{BE435F47-3287-4F65-A224-81372638DF6C}" sibTransId="{08365B84-3C9C-4E6C-B92D-30B3C4F28243}"/>
    <dgm:cxn modelId="{424099AC-61FF-4052-8227-86323C07DAD1}" srcId="{F0C95ACB-AB6E-4373-BDA7-C2B19D2354E4}" destId="{57241846-4470-4A7C-BBA6-35BEB94ADDE6}" srcOrd="1" destOrd="0" parTransId="{2302C43F-2FCA-417B-9539-8181DC086A73}" sibTransId="{32278A99-5849-4CFA-BF11-989FC4D5C838}"/>
    <dgm:cxn modelId="{631851AF-D808-419D-A1B2-3A80A1743611}" type="presOf" srcId="{F0C95ACB-AB6E-4373-BDA7-C2B19D2354E4}" destId="{DB0BAC88-6754-4FA0-AB05-C5CAE6A142E4}" srcOrd="0" destOrd="0" presId="urn:microsoft.com/office/officeart/2016/7/layout/BasicTimeline"/>
    <dgm:cxn modelId="{C1ECA7B6-E00C-4AE1-93B6-721BF6A6901D}" srcId="{F0C95ACB-AB6E-4373-BDA7-C2B19D2354E4}" destId="{8983C691-8B3A-41BD-B0CB-A456AB2EC2C8}" srcOrd="2" destOrd="0" parTransId="{390C8104-58B2-4EB9-B188-23EC3C8AD8F0}" sibTransId="{1449E9AD-D41B-46AD-90EE-E156DE68A8D9}"/>
    <dgm:cxn modelId="{D47624B8-6739-49AE-A4E0-B70D0FB3726F}" type="presOf" srcId="{D1B4C845-7F1D-46F1-81B3-66739CD90885}" destId="{C4E0FEE0-ECF3-48A2-8E92-0CDD4CD1B840}" srcOrd="0" destOrd="0" presId="urn:microsoft.com/office/officeart/2016/7/layout/BasicTimeline"/>
    <dgm:cxn modelId="{12A4E7BC-7660-4882-A412-BB48373BB0D0}" srcId="{D1B4C845-7F1D-46F1-81B3-66739CD90885}" destId="{C9BCA034-DAF6-46E4-BCC7-D89EF0C9E0C9}" srcOrd="0" destOrd="0" parTransId="{A0248EEC-B41D-4CCA-9CB7-2277512CEE48}" sibTransId="{F96206DF-7486-4114-AB6F-AC6C9F0B1611}"/>
    <dgm:cxn modelId="{8E69D6CB-3C46-4746-B77F-81CD34E6CD90}" type="presOf" srcId="{8983C691-8B3A-41BD-B0CB-A456AB2EC2C8}" destId="{D4770061-1114-4C2E-A203-C85C04DE2F41}" srcOrd="0" destOrd="2" presId="urn:microsoft.com/office/officeart/2016/7/layout/BasicTimeline"/>
    <dgm:cxn modelId="{BE7A1FCD-D790-4DAC-90A8-51BC622D9C36}" srcId="{5908A515-C475-4F70-AEB5-418F757F1100}" destId="{758FB009-3120-4F55-BE28-B41844B6AAD7}" srcOrd="1" destOrd="0" parTransId="{3AE56F27-1662-4CB8-A311-B50B1D9E7772}" sibTransId="{BA585204-B719-4AAE-B898-77E45448BA54}"/>
    <dgm:cxn modelId="{EC3830CD-3D97-48AA-B635-96B686E23DF0}" type="presOf" srcId="{57241846-4470-4A7C-BBA6-35BEB94ADDE6}" destId="{D4770061-1114-4C2E-A203-C85C04DE2F41}" srcOrd="0" destOrd="1" presId="urn:microsoft.com/office/officeart/2016/7/layout/BasicTimeline"/>
    <dgm:cxn modelId="{547DF2D4-B257-4AB1-9FC3-1C73C94E13EE}" srcId="{D1B4C845-7F1D-46F1-81B3-66739CD90885}" destId="{BF381AD8-534F-4FDF-99B9-AD63A7ED7747}" srcOrd="1" destOrd="0" parTransId="{B36E7156-0728-4E38-9F87-7060F3E8EC64}" sibTransId="{63145F44-0753-451E-84F3-D85AA20344AD}"/>
    <dgm:cxn modelId="{AD6A32FD-5692-4FAE-8B32-9F8DD2DA70C9}" type="presOf" srcId="{758FB009-3120-4F55-BE28-B41844B6AAD7}" destId="{46A0ECC5-1B78-4782-B1CC-F0BBA4C3CD2A}" srcOrd="0" destOrd="1" presId="urn:microsoft.com/office/officeart/2016/7/layout/BasicTimeline"/>
    <dgm:cxn modelId="{ED591E6B-0B75-412B-86E9-34554CE719B0}" type="presParOf" srcId="{4DCBD79E-D447-45C1-BC0F-FD4B36F9B7D1}" destId="{920F4ED5-AFD1-4B66-A297-48FB657B6DE4}" srcOrd="0" destOrd="0" presId="urn:microsoft.com/office/officeart/2016/7/layout/BasicTimeline"/>
    <dgm:cxn modelId="{570C4127-5680-41F2-840E-DF7795417F42}" type="presParOf" srcId="{4DCBD79E-D447-45C1-BC0F-FD4B36F9B7D1}" destId="{31F22407-42D3-4972-A8A7-1BF887B89317}" srcOrd="1" destOrd="0" presId="urn:microsoft.com/office/officeart/2016/7/layout/BasicTimeline"/>
    <dgm:cxn modelId="{F90911ED-14C1-4E88-AF2B-4462A566E734}" type="presParOf" srcId="{31F22407-42D3-4972-A8A7-1BF887B89317}" destId="{674E607C-66F3-466A-B292-73D831D68B58}" srcOrd="0" destOrd="0" presId="urn:microsoft.com/office/officeart/2016/7/layout/BasicTimeline"/>
    <dgm:cxn modelId="{4957373B-CF2E-4708-AF62-BA372D419812}" type="presParOf" srcId="{674E607C-66F3-466A-B292-73D831D68B58}" destId="{9EE09A0C-35B2-4453-A0EC-A5E43F69078C}" srcOrd="0" destOrd="0" presId="urn:microsoft.com/office/officeart/2016/7/layout/BasicTimeline"/>
    <dgm:cxn modelId="{965AE61B-D89E-4691-AA91-EFD2ACC75F2D}" type="presParOf" srcId="{674E607C-66F3-466A-B292-73D831D68B58}" destId="{7F473EB1-01DB-4CC8-B4B1-87DD450D81FE}" srcOrd="1" destOrd="0" presId="urn:microsoft.com/office/officeart/2016/7/layout/BasicTimeline"/>
    <dgm:cxn modelId="{457C85B9-7459-4CF0-8449-E110466FAEB1}" type="presParOf" srcId="{7F473EB1-01DB-4CC8-B4B1-87DD450D81FE}" destId="{46A0ECC5-1B78-4782-B1CC-F0BBA4C3CD2A}" srcOrd="0" destOrd="0" presId="urn:microsoft.com/office/officeart/2016/7/layout/BasicTimeline"/>
    <dgm:cxn modelId="{EECD7DC4-E628-456C-85FB-3C02A59F65C2}" type="presParOf" srcId="{7F473EB1-01DB-4CC8-B4B1-87DD450D81FE}" destId="{7C863F5E-F623-4CA0-86BD-EB7E79846E37}" srcOrd="1" destOrd="0" presId="urn:microsoft.com/office/officeart/2016/7/layout/BasicTimeline"/>
    <dgm:cxn modelId="{882598A5-9E20-49CA-9B2B-F8478EE1B442}" type="presParOf" srcId="{674E607C-66F3-466A-B292-73D831D68B58}" destId="{0A9BCE3B-383E-47D8-A17D-B819353C13CC}" srcOrd="2" destOrd="0" presId="urn:microsoft.com/office/officeart/2016/7/layout/BasicTimeline"/>
    <dgm:cxn modelId="{21404595-84FD-42EF-97C7-A0EDA1EE4569}" type="presParOf" srcId="{674E607C-66F3-466A-B292-73D831D68B58}" destId="{CB9ECE3C-AF3D-4ECC-8D52-50B9277818A5}" srcOrd="3" destOrd="0" presId="urn:microsoft.com/office/officeart/2016/7/layout/BasicTimeline"/>
    <dgm:cxn modelId="{19A39F68-BADD-45F7-802B-F5BB06F1C1EF}" type="presParOf" srcId="{674E607C-66F3-466A-B292-73D831D68B58}" destId="{F403157A-BBED-4C79-B130-3D3F1F0B9B3D}" srcOrd="4" destOrd="0" presId="urn:microsoft.com/office/officeart/2016/7/layout/BasicTimeline"/>
    <dgm:cxn modelId="{11A99B57-432C-43A1-82A8-15EDCAF00030}" type="presParOf" srcId="{31F22407-42D3-4972-A8A7-1BF887B89317}" destId="{70B157B6-5547-4338-B3F6-1F319B24BA17}" srcOrd="1" destOrd="0" presId="urn:microsoft.com/office/officeart/2016/7/layout/BasicTimeline"/>
    <dgm:cxn modelId="{9D7479A3-9647-494D-A7C2-A4EAD014B224}" type="presParOf" srcId="{31F22407-42D3-4972-A8A7-1BF887B89317}" destId="{5332FBD2-CF81-46AF-B235-046A3DEACF3F}" srcOrd="2" destOrd="0" presId="urn:microsoft.com/office/officeart/2016/7/layout/BasicTimeline"/>
    <dgm:cxn modelId="{4E6447CC-77AF-4F56-8115-A61F284A12FC}" type="presParOf" srcId="{5332FBD2-CF81-46AF-B235-046A3DEACF3F}" destId="{C4E0FEE0-ECF3-48A2-8E92-0CDD4CD1B840}" srcOrd="0" destOrd="0" presId="urn:microsoft.com/office/officeart/2016/7/layout/BasicTimeline"/>
    <dgm:cxn modelId="{97352412-FE5F-4324-8432-B87512C102AC}" type="presParOf" srcId="{5332FBD2-CF81-46AF-B235-046A3DEACF3F}" destId="{53BD9DB4-55D7-4E3D-9A32-3CEE52746031}" srcOrd="1" destOrd="0" presId="urn:microsoft.com/office/officeart/2016/7/layout/BasicTimeline"/>
    <dgm:cxn modelId="{B06D0790-489A-4690-A3C5-A5A5F2048E3E}" type="presParOf" srcId="{53BD9DB4-55D7-4E3D-9A32-3CEE52746031}" destId="{3D233A7C-CB2A-4180-BF36-96A9652D1BFF}" srcOrd="0" destOrd="0" presId="urn:microsoft.com/office/officeart/2016/7/layout/BasicTimeline"/>
    <dgm:cxn modelId="{9714643D-E64E-4DDD-BBBB-BB4D50FDA63C}" type="presParOf" srcId="{53BD9DB4-55D7-4E3D-9A32-3CEE52746031}" destId="{1DE5B6A3-D42D-485A-A25E-8414A978A625}" srcOrd="1" destOrd="0" presId="urn:microsoft.com/office/officeart/2016/7/layout/BasicTimeline"/>
    <dgm:cxn modelId="{C1D9B5C4-112F-47F2-91B1-5E4CA9FE65E5}" type="presParOf" srcId="{5332FBD2-CF81-46AF-B235-046A3DEACF3F}" destId="{B2719A10-762B-482A-B8D8-1A877E896DAC}" srcOrd="2" destOrd="0" presId="urn:microsoft.com/office/officeart/2016/7/layout/BasicTimeline"/>
    <dgm:cxn modelId="{575F0C8B-5D59-4610-8DE3-5E949800B8D9}" type="presParOf" srcId="{5332FBD2-CF81-46AF-B235-046A3DEACF3F}" destId="{2F65643F-AF3C-4E2E-8D28-17A3972DAA1D}" srcOrd="3" destOrd="0" presId="urn:microsoft.com/office/officeart/2016/7/layout/BasicTimeline"/>
    <dgm:cxn modelId="{37EC6E61-A62C-48B0-991B-544B9B8F741E}" type="presParOf" srcId="{5332FBD2-CF81-46AF-B235-046A3DEACF3F}" destId="{B2AFCAE4-C8BC-40CE-87A5-76CB3B135DDA}" srcOrd="4" destOrd="0" presId="urn:microsoft.com/office/officeart/2016/7/layout/BasicTimeline"/>
    <dgm:cxn modelId="{296843B4-511C-4FCF-9A9B-2E06EB483DC8}" type="presParOf" srcId="{31F22407-42D3-4972-A8A7-1BF887B89317}" destId="{D865B062-D583-4E50-80AA-72CC2EE922BA}" srcOrd="3" destOrd="0" presId="urn:microsoft.com/office/officeart/2016/7/layout/BasicTimeline"/>
    <dgm:cxn modelId="{DB9EDF7E-0F86-4D08-9840-EA53530484F8}" type="presParOf" srcId="{31F22407-42D3-4972-A8A7-1BF887B89317}" destId="{483AE28E-3B56-4381-B5D1-E369FDF52AE1}" srcOrd="4" destOrd="0" presId="urn:microsoft.com/office/officeart/2016/7/layout/BasicTimeline"/>
    <dgm:cxn modelId="{B7B38387-87E0-4A49-87EA-4C27EDA63BD4}" type="presParOf" srcId="{483AE28E-3B56-4381-B5D1-E369FDF52AE1}" destId="{DB0BAC88-6754-4FA0-AB05-C5CAE6A142E4}" srcOrd="0" destOrd="0" presId="urn:microsoft.com/office/officeart/2016/7/layout/BasicTimeline"/>
    <dgm:cxn modelId="{A5319768-D187-475F-82FC-CD8B2B9BD26E}" type="presParOf" srcId="{483AE28E-3B56-4381-B5D1-E369FDF52AE1}" destId="{12AFA07A-F011-4329-95CC-8DCE3C3E4FCC}" srcOrd="1" destOrd="0" presId="urn:microsoft.com/office/officeart/2016/7/layout/BasicTimeline"/>
    <dgm:cxn modelId="{97D0D92E-5797-4C9B-8264-1805ADD70C42}" type="presParOf" srcId="{12AFA07A-F011-4329-95CC-8DCE3C3E4FCC}" destId="{D4770061-1114-4C2E-A203-C85C04DE2F41}" srcOrd="0" destOrd="0" presId="urn:microsoft.com/office/officeart/2016/7/layout/BasicTimeline"/>
    <dgm:cxn modelId="{117A8601-152F-4746-BD12-3D6C40C96AB1}" type="presParOf" srcId="{12AFA07A-F011-4329-95CC-8DCE3C3E4FCC}" destId="{2B53BAE1-1651-46F1-924F-3E24BB411A97}" srcOrd="1" destOrd="0" presId="urn:microsoft.com/office/officeart/2016/7/layout/BasicTimeline"/>
    <dgm:cxn modelId="{1CA24D98-E758-4424-9960-9A9739A7EE88}" type="presParOf" srcId="{483AE28E-3B56-4381-B5D1-E369FDF52AE1}" destId="{36661B16-FA09-41EE-91B9-DAB83D1404AA}" srcOrd="2" destOrd="0" presId="urn:microsoft.com/office/officeart/2016/7/layout/BasicTimeline"/>
    <dgm:cxn modelId="{56F6F5EF-43C5-46D3-A0C9-2EE73914614C}" type="presParOf" srcId="{483AE28E-3B56-4381-B5D1-E369FDF52AE1}" destId="{A0A67F3D-FB17-41B5-A988-758BAED26103}" srcOrd="3" destOrd="0" presId="urn:microsoft.com/office/officeart/2016/7/layout/BasicTimeline"/>
    <dgm:cxn modelId="{A2905F1B-6936-46C7-8BBA-4AA7DCEB3A4C}" type="presParOf" srcId="{483AE28E-3B56-4381-B5D1-E369FDF52AE1}" destId="{3CD3AAB0-233B-49C1-B94D-8B13133143FC}" srcOrd="4" destOrd="0" presId="urn:microsoft.com/office/officeart/2016/7/layout/Basic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4ED5-AFD1-4B66-A297-48FB657B6DE4}">
      <dsp:nvSpPr>
        <dsp:cNvPr id="0" name=""/>
        <dsp:cNvSpPr/>
      </dsp:nvSpPr>
      <dsp:spPr>
        <a:xfrm>
          <a:off x="0" y="3919476"/>
          <a:ext cx="13180669" cy="0"/>
        </a:xfrm>
        <a:prstGeom prst="line">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9EE09A0C-35B2-4453-A0EC-A5E43F69078C}">
      <dsp:nvSpPr>
        <dsp:cNvPr id="0" name=""/>
        <dsp:cNvSpPr/>
      </dsp:nvSpPr>
      <dsp:spPr>
        <a:xfrm>
          <a:off x="367102" y="4209517"/>
          <a:ext cx="5369063" cy="885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latin typeface="Times New Roman"/>
              <a:cs typeface="Times New Roman"/>
            </a:rPr>
            <a:t>1st review</a:t>
          </a:r>
        </a:p>
      </dsp:txBody>
      <dsp:txXfrm>
        <a:off x="367102" y="4209517"/>
        <a:ext cx="5369063" cy="885801"/>
      </dsp:txXfrm>
    </dsp:sp>
    <dsp:sp modelId="{46A0ECC5-1B78-4782-B1CC-F0BBA4C3CD2A}">
      <dsp:nvSpPr>
        <dsp:cNvPr id="0" name=""/>
        <dsp:cNvSpPr/>
      </dsp:nvSpPr>
      <dsp:spPr>
        <a:xfrm>
          <a:off x="1029" y="1093533"/>
          <a:ext cx="6101208" cy="1336541"/>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b="0" kern="1200" dirty="0">
              <a:latin typeface="Times New Roman"/>
              <a:cs typeface="Times New Roman"/>
            </a:rPr>
            <a:t>Understanding the project</a:t>
          </a:r>
        </a:p>
        <a:p>
          <a:pPr marL="0" lvl="0" indent="0" algn="l" defTabSz="755650">
            <a:lnSpc>
              <a:spcPct val="90000"/>
            </a:lnSpc>
            <a:spcBef>
              <a:spcPct val="0"/>
            </a:spcBef>
            <a:spcAft>
              <a:spcPct val="35000"/>
            </a:spcAft>
            <a:buNone/>
          </a:pPr>
          <a:endParaRPr lang="en-US" sz="1700" kern="1200" dirty="0">
            <a:latin typeface="Times New Roman"/>
            <a:cs typeface="Times New Roman"/>
          </a:endParaRPr>
        </a:p>
        <a:p>
          <a:pPr marL="0" lvl="0" indent="0" algn="l" defTabSz="755650">
            <a:lnSpc>
              <a:spcPct val="90000"/>
            </a:lnSpc>
            <a:spcBef>
              <a:spcPct val="0"/>
            </a:spcBef>
            <a:spcAft>
              <a:spcPct val="35000"/>
            </a:spcAft>
            <a:buNone/>
          </a:pPr>
          <a:r>
            <a:rPr lang="en-US" sz="1700" b="0" kern="1200" dirty="0">
              <a:latin typeface="Times New Roman"/>
              <a:cs typeface="Times New Roman"/>
            </a:rPr>
            <a:t>Literature Review</a:t>
          </a:r>
        </a:p>
      </dsp:txBody>
      <dsp:txXfrm>
        <a:off x="66274" y="1158778"/>
        <a:ext cx="5970718" cy="1206051"/>
      </dsp:txXfrm>
    </dsp:sp>
    <dsp:sp modelId="{0A9BCE3B-383E-47D8-A17D-B819353C13CC}">
      <dsp:nvSpPr>
        <dsp:cNvPr id="0" name=""/>
        <dsp:cNvSpPr/>
      </dsp:nvSpPr>
      <dsp:spPr>
        <a:xfrm>
          <a:off x="3051634" y="2430075"/>
          <a:ext cx="0" cy="148940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4E0FEE0-ECF3-48A2-8E92-0CDD4CD1B840}">
      <dsp:nvSpPr>
        <dsp:cNvPr id="0" name=""/>
        <dsp:cNvSpPr/>
      </dsp:nvSpPr>
      <dsp:spPr>
        <a:xfrm>
          <a:off x="3905803" y="2743633"/>
          <a:ext cx="5369063" cy="885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1" kern="1200" dirty="0">
              <a:latin typeface="Times New Roman"/>
              <a:cs typeface="Times New Roman"/>
            </a:rPr>
            <a:t>2nd Review</a:t>
          </a:r>
        </a:p>
      </dsp:txBody>
      <dsp:txXfrm>
        <a:off x="3905803" y="2743633"/>
        <a:ext cx="5369063" cy="885801"/>
      </dsp:txXfrm>
    </dsp:sp>
    <dsp:sp modelId="{CB9ECE3C-AF3D-4ECC-8D52-50B9277818A5}">
      <dsp:nvSpPr>
        <dsp:cNvPr id="0" name=""/>
        <dsp:cNvSpPr/>
      </dsp:nvSpPr>
      <dsp:spPr>
        <a:xfrm>
          <a:off x="2992841" y="3860684"/>
          <a:ext cx="117584" cy="11758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33A7C-CB2A-4180-BF36-96A9652D1BFF}">
      <dsp:nvSpPr>
        <dsp:cNvPr id="0" name=""/>
        <dsp:cNvSpPr/>
      </dsp:nvSpPr>
      <dsp:spPr>
        <a:xfrm>
          <a:off x="3539730" y="5408877"/>
          <a:ext cx="6101208" cy="1336541"/>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b="0" kern="1200" dirty="0">
              <a:latin typeface="Times New Roman"/>
              <a:cs typeface="Times New Roman"/>
            </a:rPr>
            <a:t>Hardware </a:t>
          </a:r>
        </a:p>
        <a:p>
          <a:pPr marL="0" lvl="0" indent="0" algn="l" defTabSz="755650">
            <a:lnSpc>
              <a:spcPct val="90000"/>
            </a:lnSpc>
            <a:spcBef>
              <a:spcPct val="0"/>
            </a:spcBef>
            <a:spcAft>
              <a:spcPct val="35000"/>
            </a:spcAft>
            <a:buNone/>
          </a:pPr>
          <a:endParaRPr lang="en-US" sz="1700" b="0" kern="1200" dirty="0">
            <a:latin typeface="Times New Roman"/>
            <a:cs typeface="Times New Roman"/>
          </a:endParaRPr>
        </a:p>
        <a:p>
          <a:pPr marL="0" lvl="0" indent="0" algn="l" defTabSz="755650">
            <a:lnSpc>
              <a:spcPct val="90000"/>
            </a:lnSpc>
            <a:spcBef>
              <a:spcPct val="0"/>
            </a:spcBef>
            <a:spcAft>
              <a:spcPct val="35000"/>
            </a:spcAft>
            <a:buNone/>
          </a:pPr>
          <a:r>
            <a:rPr lang="en-US" sz="1700" b="0" kern="1200" dirty="0">
              <a:solidFill>
                <a:srgbClr val="444444"/>
              </a:solidFill>
              <a:latin typeface="Times New Roman"/>
              <a:cs typeface="Times New Roman"/>
            </a:rPr>
            <a:t>Model Development and Evaluation</a:t>
          </a:r>
        </a:p>
      </dsp:txBody>
      <dsp:txXfrm>
        <a:off x="3604975" y="5474122"/>
        <a:ext cx="5970718" cy="1206051"/>
      </dsp:txXfrm>
    </dsp:sp>
    <dsp:sp modelId="{B2719A10-762B-482A-B8D8-1A877E896DAC}">
      <dsp:nvSpPr>
        <dsp:cNvPr id="0" name=""/>
        <dsp:cNvSpPr/>
      </dsp:nvSpPr>
      <dsp:spPr>
        <a:xfrm>
          <a:off x="6590335" y="3919476"/>
          <a:ext cx="0" cy="148940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B0BAC88-6754-4FA0-AB05-C5CAE6A142E4}">
      <dsp:nvSpPr>
        <dsp:cNvPr id="0" name=""/>
        <dsp:cNvSpPr/>
      </dsp:nvSpPr>
      <dsp:spPr>
        <a:xfrm>
          <a:off x="7444504" y="4209517"/>
          <a:ext cx="5369063" cy="885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1" kern="1200" dirty="0">
              <a:latin typeface="Times New Roman"/>
              <a:cs typeface="Times New Roman"/>
            </a:rPr>
            <a:t>Final Review</a:t>
          </a:r>
        </a:p>
      </dsp:txBody>
      <dsp:txXfrm>
        <a:off x="7444504" y="4209517"/>
        <a:ext cx="5369063" cy="885801"/>
      </dsp:txXfrm>
    </dsp:sp>
    <dsp:sp modelId="{2F65643F-AF3C-4E2E-8D28-17A3972DAA1D}">
      <dsp:nvSpPr>
        <dsp:cNvPr id="0" name=""/>
        <dsp:cNvSpPr/>
      </dsp:nvSpPr>
      <dsp:spPr>
        <a:xfrm>
          <a:off x="6531542" y="3860684"/>
          <a:ext cx="117584" cy="11758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770061-1114-4C2E-A203-C85C04DE2F41}">
      <dsp:nvSpPr>
        <dsp:cNvPr id="0" name=""/>
        <dsp:cNvSpPr/>
      </dsp:nvSpPr>
      <dsp:spPr>
        <a:xfrm>
          <a:off x="7078431" y="1093533"/>
          <a:ext cx="6101208" cy="1336541"/>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b="0" kern="1200" dirty="0">
              <a:latin typeface="Times New Roman"/>
              <a:cs typeface="Times New Roman"/>
            </a:rPr>
            <a:t>Model Refinement </a:t>
          </a:r>
        </a:p>
        <a:p>
          <a:pPr marL="0" lvl="0" indent="0" algn="l" defTabSz="755650">
            <a:lnSpc>
              <a:spcPct val="90000"/>
            </a:lnSpc>
            <a:spcBef>
              <a:spcPct val="0"/>
            </a:spcBef>
            <a:spcAft>
              <a:spcPct val="35000"/>
            </a:spcAft>
            <a:buNone/>
          </a:pPr>
          <a:endParaRPr lang="en-US" sz="1700" b="0" kern="1200" dirty="0">
            <a:latin typeface="Times New Roman"/>
            <a:cs typeface="Times New Roman"/>
          </a:endParaRPr>
        </a:p>
        <a:p>
          <a:pPr marL="0" lvl="0" indent="0" algn="l" defTabSz="755650">
            <a:lnSpc>
              <a:spcPct val="90000"/>
            </a:lnSpc>
            <a:spcBef>
              <a:spcPct val="0"/>
            </a:spcBef>
            <a:spcAft>
              <a:spcPct val="35000"/>
            </a:spcAft>
            <a:buNone/>
          </a:pPr>
          <a:r>
            <a:rPr lang="en-US" sz="1700" b="0" kern="1200" dirty="0">
              <a:latin typeface="Times New Roman"/>
              <a:cs typeface="Times New Roman"/>
            </a:rPr>
            <a:t>Deployment</a:t>
          </a:r>
        </a:p>
      </dsp:txBody>
      <dsp:txXfrm>
        <a:off x="7143676" y="1158778"/>
        <a:ext cx="5970718" cy="1206051"/>
      </dsp:txXfrm>
    </dsp:sp>
    <dsp:sp modelId="{36661B16-FA09-41EE-91B9-DAB83D1404AA}">
      <dsp:nvSpPr>
        <dsp:cNvPr id="0" name=""/>
        <dsp:cNvSpPr/>
      </dsp:nvSpPr>
      <dsp:spPr>
        <a:xfrm>
          <a:off x="10129035" y="2430075"/>
          <a:ext cx="0" cy="148940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0A67F3D-FB17-41B5-A988-758BAED26103}">
      <dsp:nvSpPr>
        <dsp:cNvPr id="0" name=""/>
        <dsp:cNvSpPr/>
      </dsp:nvSpPr>
      <dsp:spPr>
        <a:xfrm>
          <a:off x="10070243" y="3860684"/>
          <a:ext cx="117584" cy="11758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nature.com/articles/s41540-024-00432-7?utm_source=chatgpt.com#auth-Taijiao-Jiang-Aff2-Aff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327007" cy="10287000"/>
            <a:chOff x="0" y="0"/>
            <a:chExt cx="4436009" cy="13716000"/>
          </a:xfrm>
        </p:grpSpPr>
        <p:grpSp>
          <p:nvGrpSpPr>
            <p:cNvPr id="3" name="Group 3"/>
            <p:cNvGrpSpPr/>
            <p:nvPr/>
          </p:nvGrpSpPr>
          <p:grpSpPr>
            <a:xfrm>
              <a:off x="2218004" y="0"/>
              <a:ext cx="2218004" cy="13716000"/>
              <a:chOff x="0" y="0"/>
              <a:chExt cx="438124" cy="2709333"/>
            </a:xfrm>
          </p:grpSpPr>
          <p:sp>
            <p:nvSpPr>
              <p:cNvPr id="4" name="Freeform 4"/>
              <p:cNvSpPr/>
              <p:nvPr/>
            </p:nvSpPr>
            <p:spPr>
              <a:xfrm>
                <a:off x="0" y="0"/>
                <a:ext cx="438124" cy="2709333"/>
              </a:xfrm>
              <a:custGeom>
                <a:avLst/>
                <a:gdLst/>
                <a:ahLst/>
                <a:cxnLst/>
                <a:rect l="l" t="t" r="r" b="b"/>
                <a:pathLst>
                  <a:path w="438124" h="2709333">
                    <a:moveTo>
                      <a:pt x="0" y="0"/>
                    </a:moveTo>
                    <a:lnTo>
                      <a:pt x="438124" y="0"/>
                    </a:lnTo>
                    <a:lnTo>
                      <a:pt x="438124" y="2709333"/>
                    </a:lnTo>
                    <a:lnTo>
                      <a:pt x="0" y="2709333"/>
                    </a:lnTo>
                    <a:close/>
                  </a:path>
                </a:pathLst>
              </a:custGeom>
              <a:solidFill>
                <a:srgbClr val="E9E0D9"/>
              </a:solidFill>
            </p:spPr>
          </p:sp>
          <p:sp>
            <p:nvSpPr>
              <p:cNvPr id="5" name="TextBox 5"/>
              <p:cNvSpPr txBox="1"/>
              <p:nvPr/>
            </p:nvSpPr>
            <p:spPr>
              <a:xfrm>
                <a:off x="0" y="-47625"/>
                <a:ext cx="438124"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09002" y="0"/>
              <a:ext cx="2218004" cy="13716000"/>
              <a:chOff x="0" y="0"/>
              <a:chExt cx="438124" cy="2709333"/>
            </a:xfrm>
          </p:grpSpPr>
          <p:sp>
            <p:nvSpPr>
              <p:cNvPr id="7" name="Freeform 7"/>
              <p:cNvSpPr/>
              <p:nvPr/>
            </p:nvSpPr>
            <p:spPr>
              <a:xfrm>
                <a:off x="0" y="0"/>
                <a:ext cx="438124" cy="2709333"/>
              </a:xfrm>
              <a:custGeom>
                <a:avLst/>
                <a:gdLst/>
                <a:ahLst/>
                <a:cxnLst/>
                <a:rect l="l" t="t" r="r" b="b"/>
                <a:pathLst>
                  <a:path w="438124" h="2709333">
                    <a:moveTo>
                      <a:pt x="0" y="0"/>
                    </a:moveTo>
                    <a:lnTo>
                      <a:pt x="438124" y="0"/>
                    </a:lnTo>
                    <a:lnTo>
                      <a:pt x="438124" y="2709333"/>
                    </a:lnTo>
                    <a:lnTo>
                      <a:pt x="0" y="2709333"/>
                    </a:lnTo>
                    <a:close/>
                  </a:path>
                </a:pathLst>
              </a:custGeom>
              <a:solidFill>
                <a:srgbClr val="9FC3D0"/>
              </a:solidFill>
            </p:spPr>
          </p:sp>
          <p:sp>
            <p:nvSpPr>
              <p:cNvPr id="8" name="TextBox 8"/>
              <p:cNvSpPr txBox="1"/>
              <p:nvPr/>
            </p:nvSpPr>
            <p:spPr>
              <a:xfrm>
                <a:off x="0" y="-47625"/>
                <a:ext cx="438124"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218004" cy="13716000"/>
              <a:chOff x="0" y="0"/>
              <a:chExt cx="438124" cy="2709333"/>
            </a:xfrm>
          </p:grpSpPr>
          <p:sp>
            <p:nvSpPr>
              <p:cNvPr id="10" name="Freeform 10"/>
              <p:cNvSpPr/>
              <p:nvPr/>
            </p:nvSpPr>
            <p:spPr>
              <a:xfrm>
                <a:off x="0" y="0"/>
                <a:ext cx="438124" cy="2709333"/>
              </a:xfrm>
              <a:custGeom>
                <a:avLst/>
                <a:gdLst/>
                <a:ahLst/>
                <a:cxnLst/>
                <a:rect l="l" t="t" r="r" b="b"/>
                <a:pathLst>
                  <a:path w="438124" h="2709333">
                    <a:moveTo>
                      <a:pt x="0" y="0"/>
                    </a:moveTo>
                    <a:lnTo>
                      <a:pt x="438124" y="0"/>
                    </a:lnTo>
                    <a:lnTo>
                      <a:pt x="438124" y="2709333"/>
                    </a:lnTo>
                    <a:lnTo>
                      <a:pt x="0" y="2709333"/>
                    </a:lnTo>
                    <a:close/>
                  </a:path>
                </a:pathLst>
              </a:custGeom>
              <a:solidFill>
                <a:srgbClr val="E9C7C6"/>
              </a:solidFill>
            </p:spPr>
          </p:sp>
          <p:sp>
            <p:nvSpPr>
              <p:cNvPr id="11" name="TextBox 11"/>
              <p:cNvSpPr txBox="1"/>
              <p:nvPr/>
            </p:nvSpPr>
            <p:spPr>
              <a:xfrm>
                <a:off x="0" y="-47625"/>
                <a:ext cx="438124"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3679150" y="3432401"/>
            <a:ext cx="12625348" cy="1944315"/>
          </a:xfrm>
          <a:prstGeom prst="rect">
            <a:avLst/>
          </a:prstGeom>
        </p:spPr>
        <p:txBody>
          <a:bodyPr lIns="0" tIns="0" rIns="0" bIns="0" rtlCol="0" anchor="t">
            <a:spAutoFit/>
          </a:bodyPr>
          <a:lstStyle/>
          <a:p>
            <a:pPr algn="ctr">
              <a:lnSpc>
                <a:spcPts val="8029"/>
              </a:lnSpc>
            </a:pPr>
            <a:r>
              <a:rPr lang="en-US" sz="5400">
                <a:solidFill>
                  <a:srgbClr val="000000"/>
                </a:solidFill>
                <a:latin typeface="Times New Roman"/>
                <a:ea typeface="Alatsi"/>
                <a:cs typeface="Alatsi"/>
                <a:sym typeface="Alatsi"/>
              </a:rPr>
              <a:t>Intelligence of Biological Systems -2</a:t>
            </a:r>
            <a:endParaRPr lang="en-US" sz="5400">
              <a:latin typeface="Times New Roman"/>
              <a:ea typeface="Calibri"/>
              <a:cs typeface="Calibri"/>
            </a:endParaRPr>
          </a:p>
          <a:p>
            <a:pPr algn="ctr">
              <a:lnSpc>
                <a:spcPts val="8029"/>
              </a:lnSpc>
            </a:pPr>
            <a:r>
              <a:rPr lang="en-US" sz="5400">
                <a:latin typeface="Times New Roman"/>
                <a:ea typeface="+mn-lt"/>
                <a:cs typeface="+mn-lt"/>
              </a:rPr>
              <a:t>Design and Analysis of Algorithms.</a:t>
            </a:r>
            <a:endParaRPr lang="en-US" sz="5400">
              <a:latin typeface="Times New Roman"/>
              <a:ea typeface="Calibri"/>
              <a:cs typeface="Calibri"/>
            </a:endParaRPr>
          </a:p>
        </p:txBody>
      </p:sp>
      <p:sp>
        <p:nvSpPr>
          <p:cNvPr id="14" name="TextBox 14"/>
          <p:cNvSpPr txBox="1"/>
          <p:nvPr/>
        </p:nvSpPr>
        <p:spPr>
          <a:xfrm>
            <a:off x="6745110" y="7186119"/>
            <a:ext cx="6882108" cy="2785443"/>
          </a:xfrm>
          <a:prstGeom prst="rect">
            <a:avLst/>
          </a:prstGeom>
        </p:spPr>
        <p:txBody>
          <a:bodyPr lIns="0" tIns="0" rIns="0" bIns="0" rtlCol="0" anchor="t">
            <a:spAutoFit/>
          </a:bodyPr>
          <a:lstStyle/>
          <a:p>
            <a:pPr algn="ctr">
              <a:lnSpc>
                <a:spcPts val="4376"/>
              </a:lnSpc>
            </a:pPr>
            <a:r>
              <a:rPr lang="en-US" sz="3100">
                <a:solidFill>
                  <a:srgbClr val="000000"/>
                </a:solidFill>
                <a:latin typeface="Times New Roman"/>
                <a:ea typeface="Alatsi"/>
                <a:cs typeface="Alatsi"/>
                <a:sym typeface="Alatsi"/>
              </a:rPr>
              <a:t>Department Of Artificial Intelligence</a:t>
            </a:r>
            <a:endParaRPr lang="en-US" sz="3100">
              <a:solidFill>
                <a:srgbClr val="000000"/>
              </a:solidFill>
              <a:latin typeface="Times New Roman"/>
              <a:ea typeface="Alatsi"/>
              <a:cs typeface="Alatsi"/>
            </a:endParaRPr>
          </a:p>
          <a:p>
            <a:pPr algn="ctr">
              <a:lnSpc>
                <a:spcPts val="4376"/>
              </a:lnSpc>
            </a:pPr>
            <a:r>
              <a:rPr lang="en-US" sz="3100">
                <a:solidFill>
                  <a:srgbClr val="000000"/>
                </a:solidFill>
                <a:latin typeface="Times New Roman"/>
                <a:ea typeface="Alatsi"/>
                <a:cs typeface="Alatsi"/>
                <a:sym typeface="Alatsi"/>
              </a:rPr>
              <a:t>Amrita Vishwa Vidyapeetham, Coimbatore</a:t>
            </a:r>
            <a:endParaRPr lang="en-US" sz="3100">
              <a:solidFill>
                <a:srgbClr val="000000"/>
              </a:solidFill>
              <a:latin typeface="Times New Roman"/>
              <a:ea typeface="Alatsi"/>
              <a:cs typeface="Alatsi"/>
            </a:endParaRPr>
          </a:p>
          <a:p>
            <a:pPr algn="ctr">
              <a:lnSpc>
                <a:spcPts val="4376"/>
              </a:lnSpc>
            </a:pPr>
            <a:endParaRPr lang="en-US" sz="3100">
              <a:solidFill>
                <a:srgbClr val="000000"/>
              </a:solidFill>
              <a:latin typeface="Times New Roman"/>
              <a:ea typeface="Alatsi"/>
              <a:cs typeface="Alatsi"/>
            </a:endParaRPr>
          </a:p>
          <a:p>
            <a:pPr algn="ctr">
              <a:lnSpc>
                <a:spcPts val="4376"/>
              </a:lnSpc>
            </a:pPr>
            <a:r>
              <a:rPr lang="en-US" sz="3100">
                <a:solidFill>
                  <a:srgbClr val="000000"/>
                </a:solidFill>
                <a:latin typeface="Times New Roman"/>
                <a:ea typeface="Alatsi"/>
                <a:cs typeface="Alatsi"/>
                <a:sym typeface="Alatsi"/>
              </a:rPr>
              <a:t>Batch:- C-1</a:t>
            </a:r>
            <a:endParaRPr lang="en-US" sz="3100">
              <a:solidFill>
                <a:srgbClr val="000000"/>
              </a:solidFill>
              <a:latin typeface="Times New Roman"/>
              <a:ea typeface="Alatsi"/>
              <a:cs typeface="Alatsi"/>
            </a:endParaRPr>
          </a:p>
          <a:p>
            <a:pPr algn="ctr">
              <a:lnSpc>
                <a:spcPts val="4376"/>
              </a:lnSpc>
            </a:pPr>
            <a:endParaRPr lang="en-US" sz="3126">
              <a:solidFill>
                <a:srgbClr val="000000"/>
              </a:solidFill>
              <a:latin typeface="Alatsi"/>
              <a:ea typeface="Alatsi"/>
              <a:cs typeface="Alatsi"/>
              <a:sym typeface="Alatsi"/>
            </a:endParaRPr>
          </a:p>
        </p:txBody>
      </p:sp>
      <p:sp>
        <p:nvSpPr>
          <p:cNvPr id="15" name="Freeform 15"/>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4340456" y="869021"/>
            <a:ext cx="9917630" cy="2318246"/>
          </a:xfrm>
          <a:custGeom>
            <a:avLst/>
            <a:gdLst/>
            <a:ahLst/>
            <a:cxnLst/>
            <a:rect l="l" t="t" r="r" b="b"/>
            <a:pathLst>
              <a:path w="9917630" h="2318246">
                <a:moveTo>
                  <a:pt x="0" y="0"/>
                </a:moveTo>
                <a:lnTo>
                  <a:pt x="9917630" y="0"/>
                </a:lnTo>
                <a:lnTo>
                  <a:pt x="9917630" y="2318246"/>
                </a:lnTo>
                <a:lnTo>
                  <a:pt x="0" y="2318246"/>
                </a:lnTo>
                <a:lnTo>
                  <a:pt x="0" y="0"/>
                </a:lnTo>
                <a:close/>
              </a:path>
            </a:pathLst>
          </a:custGeom>
          <a:blipFill>
            <a:blip r:embed="rId4"/>
            <a:stretch>
              <a:fillRect/>
            </a:stretch>
          </a:blipFill>
        </p:spPr>
      </p:sp>
      <p:sp>
        <p:nvSpPr>
          <p:cNvPr id="17" name="TextBox 17"/>
          <p:cNvSpPr txBox="1"/>
          <p:nvPr/>
        </p:nvSpPr>
        <p:spPr>
          <a:xfrm>
            <a:off x="4587460" y="5794615"/>
            <a:ext cx="11197407" cy="600229"/>
          </a:xfrm>
          <a:prstGeom prst="rect">
            <a:avLst/>
          </a:prstGeom>
        </p:spPr>
        <p:txBody>
          <a:bodyPr lIns="0" tIns="0" rIns="0" bIns="0" rtlCol="0" anchor="t">
            <a:spAutoFit/>
          </a:bodyPr>
          <a:lstStyle/>
          <a:p>
            <a:pPr algn="ctr">
              <a:lnSpc>
                <a:spcPts val="5122"/>
              </a:lnSpc>
              <a:spcBef>
                <a:spcPct val="0"/>
              </a:spcBef>
            </a:pPr>
            <a:r>
              <a:rPr lang="en-US" sz="3650">
                <a:solidFill>
                  <a:srgbClr val="000000"/>
                </a:solidFill>
                <a:latin typeface="Times New Roman"/>
                <a:ea typeface="Times New Roman"/>
                <a:cs typeface="Times New Roman"/>
                <a:sym typeface="Times New Roman"/>
              </a:rPr>
              <a:t>EPITOPE PREDICTION USING HMM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4672846" y="-4990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830794" y="715426"/>
            <a:ext cx="5255890" cy="1054969"/>
          </a:xfrm>
          <a:prstGeom prst="rect">
            <a:avLst/>
          </a:prstGeom>
        </p:spPr>
        <p:txBody>
          <a:bodyPr wrap="square" lIns="0" tIns="0" rIns="0" bIns="0" rtlCol="0" anchor="t">
            <a:spAutoFit/>
          </a:bodyPr>
          <a:lstStyle/>
          <a:p>
            <a:pPr algn="ctr">
              <a:lnSpc>
                <a:spcPts val="8819"/>
              </a:lnSpc>
            </a:pPr>
            <a:r>
              <a:rPr lang="en-US" sz="6250" b="1">
                <a:solidFill>
                  <a:srgbClr val="000000"/>
                </a:solidFill>
                <a:latin typeface="Times New Roman"/>
                <a:ea typeface="Canva Sans Bold"/>
                <a:cs typeface="Canva Sans Bold"/>
                <a:sym typeface="Canva Sans Bold"/>
              </a:rPr>
              <a:t>THE B-CELL</a:t>
            </a:r>
            <a:endParaRPr lang="en-US" sz="6250" b="1">
              <a:solidFill>
                <a:srgbClr val="000000"/>
              </a:solidFill>
              <a:latin typeface="Times New Roman"/>
              <a:ea typeface="Canva Sans Bold"/>
              <a:cs typeface="Canva Sans Bold"/>
            </a:endParaRPr>
          </a:p>
        </p:txBody>
      </p:sp>
      <p:sp>
        <p:nvSpPr>
          <p:cNvPr id="4" name="Freeform 4"/>
          <p:cNvSpPr/>
          <p:nvPr/>
        </p:nvSpPr>
        <p:spPr>
          <a:xfrm>
            <a:off x="13603005" y="809082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828968" y="1971504"/>
            <a:ext cx="15314831" cy="6894195"/>
          </a:xfrm>
          <a:prstGeom prst="rect">
            <a:avLst/>
          </a:prstGeom>
        </p:spPr>
        <p:txBody>
          <a:bodyPr lIns="0" tIns="0" rIns="0" bIns="0" rtlCol="0" anchor="t">
            <a:spAutoFit/>
          </a:bodyPr>
          <a:lstStyle/>
          <a:p>
            <a:pPr marL="914400" lvl="1" indent="-457200" algn="just">
              <a:buFont typeface="Arial"/>
              <a:buChar char="•"/>
            </a:pPr>
            <a:r>
              <a:rPr lang="en-US" sz="3200">
                <a:solidFill>
                  <a:srgbClr val="000000"/>
                </a:solidFill>
                <a:latin typeface="Times New Roman"/>
                <a:ea typeface="+mn-lt"/>
                <a:cs typeface="+mn-lt"/>
                <a:sym typeface="Open Sans"/>
              </a:rPr>
              <a:t>B-cells, i.e. B lymphocytes, are responsible for producing antibodies that help protect the body against pathogens. </a:t>
            </a:r>
            <a:endParaRPr lang="en-US" sz="3200">
              <a:solidFill>
                <a:srgbClr val="000000"/>
              </a:solidFill>
              <a:latin typeface="Times New Roman"/>
              <a:ea typeface="+mn-lt"/>
              <a:cs typeface="+mn-lt"/>
            </a:endParaRPr>
          </a:p>
          <a:p>
            <a:pPr lvl="1" algn="just"/>
            <a:endParaRPr lang="en-US" sz="3200">
              <a:solidFill>
                <a:srgbClr val="000000"/>
              </a:solidFill>
              <a:latin typeface="Times New Roman"/>
              <a:ea typeface="+mn-lt"/>
              <a:cs typeface="+mn-lt"/>
            </a:endParaRPr>
          </a:p>
          <a:p>
            <a:pPr marL="914400" lvl="1" indent="-457200" algn="just">
              <a:buFont typeface="Arial"/>
              <a:buChar char="•"/>
            </a:pPr>
            <a:r>
              <a:rPr lang="en-US" sz="3200">
                <a:solidFill>
                  <a:srgbClr val="000000"/>
                </a:solidFill>
                <a:latin typeface="Times New Roman"/>
                <a:ea typeface="+mn-lt"/>
                <a:cs typeface="+mn-lt"/>
                <a:sym typeface="Open Sans"/>
              </a:rPr>
              <a:t>They originate and mature in the bone marrow and play a vital role in humoral immunity. </a:t>
            </a:r>
            <a:r>
              <a:rPr lang="en-US" sz="3200">
                <a:solidFill>
                  <a:srgbClr val="000000"/>
                </a:solidFill>
                <a:latin typeface="Times New Roman"/>
                <a:ea typeface="+mn-lt"/>
                <a:cs typeface="+mn-lt"/>
              </a:rPr>
              <a:t>B-cells </a:t>
            </a:r>
            <a:r>
              <a:rPr lang="en-US" sz="3200">
                <a:solidFill>
                  <a:srgbClr val="000000"/>
                </a:solidFill>
                <a:latin typeface="Times New Roman"/>
                <a:ea typeface="+mn-lt"/>
                <a:cs typeface="+mn-lt"/>
                <a:sym typeface="Open Sans"/>
              </a:rPr>
              <a:t>are equipped with receptors (BCRs) that recognize the epitopes.</a:t>
            </a:r>
            <a:endParaRPr lang="en-US" sz="3200">
              <a:solidFill>
                <a:srgbClr val="000000"/>
              </a:solidFill>
              <a:latin typeface="Times New Roman"/>
              <a:ea typeface="+mn-lt"/>
              <a:cs typeface="+mn-lt"/>
            </a:endParaRPr>
          </a:p>
          <a:p>
            <a:pPr lvl="1" algn="just"/>
            <a:endParaRPr lang="en-US" sz="3200">
              <a:solidFill>
                <a:srgbClr val="000000"/>
              </a:solidFill>
              <a:latin typeface="Times New Roman"/>
              <a:ea typeface="+mn-lt"/>
              <a:cs typeface="+mn-lt"/>
            </a:endParaRPr>
          </a:p>
          <a:p>
            <a:pPr marL="914400" lvl="1" indent="-457200" algn="just">
              <a:buFont typeface="Arial"/>
              <a:buChar char="•"/>
            </a:pPr>
            <a:r>
              <a:rPr lang="en-US" sz="3200">
                <a:solidFill>
                  <a:srgbClr val="000000"/>
                </a:solidFill>
                <a:latin typeface="Times New Roman"/>
                <a:ea typeface="+mn-lt"/>
                <a:cs typeface="+mn-lt"/>
                <a:sym typeface="Open Sans"/>
              </a:rPr>
              <a:t>When a B-cell encounters an epitope on an antigen, the antigen binds to the BCR on the surface</a:t>
            </a:r>
            <a:r>
              <a:rPr lang="en-US" sz="3200">
                <a:solidFill>
                  <a:srgbClr val="000000"/>
                </a:solidFill>
                <a:latin typeface="Times New Roman"/>
                <a:ea typeface="+mn-lt"/>
                <a:cs typeface="+mn-lt"/>
              </a:rPr>
              <a:t> of the B-cell</a:t>
            </a:r>
            <a:r>
              <a:rPr lang="en-US" sz="3200">
                <a:solidFill>
                  <a:srgbClr val="000000"/>
                </a:solidFill>
                <a:latin typeface="Times New Roman"/>
                <a:ea typeface="+mn-lt"/>
                <a:cs typeface="+mn-lt"/>
                <a:sym typeface="Open Sans"/>
              </a:rPr>
              <a:t>, activating the B-cell. </a:t>
            </a:r>
            <a:endParaRPr lang="en-US" sz="3200">
              <a:solidFill>
                <a:srgbClr val="000000"/>
              </a:solidFill>
              <a:latin typeface="Times New Roman"/>
              <a:ea typeface="+mn-lt"/>
              <a:cs typeface="+mn-lt"/>
            </a:endParaRPr>
          </a:p>
          <a:p>
            <a:pPr lvl="1" algn="just"/>
            <a:endParaRPr lang="en-US" sz="3200">
              <a:solidFill>
                <a:srgbClr val="000000"/>
              </a:solidFill>
              <a:latin typeface="Times New Roman"/>
              <a:ea typeface="+mn-lt"/>
              <a:cs typeface="+mn-lt"/>
            </a:endParaRPr>
          </a:p>
          <a:p>
            <a:pPr marL="914400" lvl="1" indent="-457200" algn="just">
              <a:buFont typeface="Arial"/>
              <a:buChar char="•"/>
            </a:pPr>
            <a:r>
              <a:rPr lang="en-US" sz="3200">
                <a:solidFill>
                  <a:srgbClr val="000000"/>
                </a:solidFill>
                <a:latin typeface="Times New Roman"/>
                <a:ea typeface="+mn-lt"/>
                <a:cs typeface="+mn-lt"/>
                <a:sym typeface="Open Sans"/>
              </a:rPr>
              <a:t>Soluble antigens, even without being membrane-bound, can activate B cells through interaction with antigen-presenting cells (APCs) like macrophages and dendritic cells.</a:t>
            </a:r>
            <a:endParaRPr lang="en-US" sz="3200">
              <a:solidFill>
                <a:srgbClr val="000000"/>
              </a:solidFill>
              <a:latin typeface="Times New Roman"/>
              <a:ea typeface="+mn-lt"/>
              <a:cs typeface="+mn-lt"/>
            </a:endParaRPr>
          </a:p>
          <a:p>
            <a:pPr marL="914400" lvl="1" indent="-457200" algn="just">
              <a:buFont typeface="Arial"/>
              <a:buChar char="•"/>
            </a:pPr>
            <a:endParaRPr lang="en-US" sz="3200">
              <a:solidFill>
                <a:srgbClr val="000000"/>
              </a:solidFill>
              <a:latin typeface="Times New Roman"/>
              <a:ea typeface="+mn-lt"/>
              <a:cs typeface="+mn-lt"/>
              <a:sym typeface="Open Sans"/>
            </a:endParaRPr>
          </a:p>
          <a:p>
            <a:pPr marL="914400" lvl="1" indent="-457200" algn="just">
              <a:buFont typeface="Arial"/>
              <a:buChar char="•"/>
            </a:pPr>
            <a:r>
              <a:rPr lang="en-US" sz="3200">
                <a:solidFill>
                  <a:srgbClr val="000000"/>
                </a:solidFill>
                <a:latin typeface="Times New Roman"/>
                <a:ea typeface="+mn-lt"/>
                <a:cs typeface="+mn-lt"/>
                <a:sym typeface="Open Sans"/>
              </a:rPr>
              <a:t>APCs </a:t>
            </a:r>
            <a:r>
              <a:rPr lang="en-US" sz="3200">
                <a:solidFill>
                  <a:srgbClr val="000000"/>
                </a:solidFill>
                <a:latin typeface="Times New Roman"/>
                <a:ea typeface="+mn-lt"/>
                <a:cs typeface="+mn-lt"/>
              </a:rPr>
              <a:t>internalize and process these antigens, presenting fragments on MHC class II molecules for recognition by T helper </a:t>
            </a:r>
            <a:r>
              <a:rPr lang="en-US" sz="3200">
                <a:solidFill>
                  <a:srgbClr val="000000"/>
                </a:solidFill>
                <a:latin typeface="Times New Roman"/>
                <a:ea typeface="+mn-lt"/>
                <a:cs typeface="+mn-lt"/>
                <a:sym typeface="Open Sans"/>
              </a:rPr>
              <a:t>cells. </a:t>
            </a:r>
            <a:endParaRPr lang="en-US" sz="3200">
              <a:solidFill>
                <a:srgbClr val="000000"/>
              </a:solidFill>
              <a:latin typeface="Times New Roman"/>
              <a:ea typeface="+mn-lt"/>
              <a:cs typeface="+mn-lt"/>
            </a:endParaRPr>
          </a:p>
        </p:txBody>
      </p:sp>
      <p:grpSp>
        <p:nvGrpSpPr>
          <p:cNvPr id="6" name="Group 5">
            <a:extLst>
              <a:ext uri="{FF2B5EF4-FFF2-40B4-BE49-F238E27FC236}">
                <a16:creationId xmlns:a16="http://schemas.microsoft.com/office/drawing/2014/main" id="{05A1153B-355D-AE89-9DAC-009D6B588F6C}"/>
              </a:ext>
            </a:extLst>
          </p:cNvPr>
          <p:cNvGrpSpPr/>
          <p:nvPr/>
        </p:nvGrpSpPr>
        <p:grpSpPr>
          <a:xfrm>
            <a:off x="15859155" y="-98041"/>
            <a:ext cx="1562612" cy="1771266"/>
            <a:chOff x="15859155" y="-130721"/>
            <a:chExt cx="2083482" cy="2361688"/>
          </a:xfrm>
        </p:grpSpPr>
        <p:grpSp>
          <p:nvGrpSpPr>
            <p:cNvPr id="7" name="Group 6">
              <a:extLst>
                <a:ext uri="{FF2B5EF4-FFF2-40B4-BE49-F238E27FC236}">
                  <a16:creationId xmlns:a16="http://schemas.microsoft.com/office/drawing/2014/main" id="{B6C4BE1A-70C9-42E6-F4F6-2A8FD7F83427}"/>
                </a:ext>
              </a:extLst>
            </p:cNvPr>
            <p:cNvGrpSpPr/>
            <p:nvPr/>
          </p:nvGrpSpPr>
          <p:grpSpPr>
            <a:xfrm>
              <a:off x="15934754" y="-130721"/>
              <a:ext cx="1932284" cy="2361688"/>
              <a:chOff x="15934754" y="-47625"/>
              <a:chExt cx="703982" cy="860425"/>
            </a:xfrm>
          </p:grpSpPr>
          <p:sp>
            <p:nvSpPr>
              <p:cNvPr id="9" name="Freeform 6">
                <a:extLst>
                  <a:ext uri="{FF2B5EF4-FFF2-40B4-BE49-F238E27FC236}">
                    <a16:creationId xmlns:a16="http://schemas.microsoft.com/office/drawing/2014/main" id="{93018466-D995-71CE-A378-48F0CA3A14E0}"/>
                  </a:ext>
                </a:extLst>
              </p:cNvPr>
              <p:cNvSpPr/>
              <p:nvPr/>
            </p:nvSpPr>
            <p:spPr>
              <a:xfrm>
                <a:off x="15934754"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0" name="TextBox 7">
                <a:extLst>
                  <a:ext uri="{FF2B5EF4-FFF2-40B4-BE49-F238E27FC236}">
                    <a16:creationId xmlns:a16="http://schemas.microsoft.com/office/drawing/2014/main" id="{BBE0FBCB-5B3B-028F-910A-B79A2629A6E8}"/>
                  </a:ext>
                </a:extLst>
              </p:cNvPr>
              <p:cNvSpPr txBox="1"/>
              <p:nvPr/>
            </p:nvSpPr>
            <p:spPr>
              <a:xfrm>
                <a:off x="15934754" y="-47625"/>
                <a:ext cx="703982" cy="73342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sp>
          <p:nvSpPr>
            <p:cNvPr id="8" name="TextBox 8">
              <a:extLst>
                <a:ext uri="{FF2B5EF4-FFF2-40B4-BE49-F238E27FC236}">
                  <a16:creationId xmlns:a16="http://schemas.microsoft.com/office/drawing/2014/main" id="{304C9079-A900-5EEF-C939-4D81D007A54F}"/>
                </a:ext>
              </a:extLst>
            </p:cNvPr>
            <p:cNvSpPr txBox="1"/>
            <p:nvPr/>
          </p:nvSpPr>
          <p:spPr>
            <a:xfrm>
              <a:off x="15859155" y="437582"/>
              <a:ext cx="2083482" cy="124150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805"/>
                </a:lnSpc>
              </a:pPr>
              <a:r>
                <a:rPr lang="en-US" sz="5550" b="1">
                  <a:solidFill>
                    <a:srgbClr val="000000"/>
                  </a:solidFill>
                  <a:latin typeface="Open Sans Bold"/>
                  <a:ea typeface="Open Sans Bold"/>
                  <a:cs typeface="Open Sans Bold"/>
                </a:rPr>
                <a:t>10</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01B69697-E356-9F80-BFD8-6CAD02D072E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A291B08-A706-3A1E-0AA6-B8A008D53BB5}"/>
              </a:ext>
            </a:extLst>
          </p:cNvPr>
          <p:cNvSpPr/>
          <p:nvPr/>
        </p:nvSpPr>
        <p:spPr>
          <a:xfrm>
            <a:off x="-4672846" y="-4990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a:extLst>
              <a:ext uri="{FF2B5EF4-FFF2-40B4-BE49-F238E27FC236}">
                <a16:creationId xmlns:a16="http://schemas.microsoft.com/office/drawing/2014/main" id="{6D2B2219-CCAE-02F5-3C4B-D3F0B14AC9DA}"/>
              </a:ext>
            </a:extLst>
          </p:cNvPr>
          <p:cNvSpPr txBox="1"/>
          <p:nvPr/>
        </p:nvSpPr>
        <p:spPr>
          <a:xfrm>
            <a:off x="6830794" y="715426"/>
            <a:ext cx="5255890" cy="1054969"/>
          </a:xfrm>
          <a:prstGeom prst="rect">
            <a:avLst/>
          </a:prstGeom>
        </p:spPr>
        <p:txBody>
          <a:bodyPr wrap="square" lIns="0" tIns="0" rIns="0" bIns="0" rtlCol="0" anchor="t">
            <a:spAutoFit/>
          </a:bodyPr>
          <a:lstStyle/>
          <a:p>
            <a:pPr algn="ctr">
              <a:lnSpc>
                <a:spcPts val="8819"/>
              </a:lnSpc>
            </a:pPr>
            <a:r>
              <a:rPr lang="en-US" sz="6250" b="1">
                <a:solidFill>
                  <a:srgbClr val="000000"/>
                </a:solidFill>
                <a:latin typeface="Times New Roman"/>
                <a:ea typeface="Canva Sans Bold"/>
                <a:cs typeface="Canva Sans Bold"/>
                <a:sym typeface="Canva Sans Bold"/>
              </a:rPr>
              <a:t>THE B-CELL</a:t>
            </a:r>
            <a:endParaRPr lang="en-US" sz="6250" b="1">
              <a:solidFill>
                <a:srgbClr val="000000"/>
              </a:solidFill>
              <a:latin typeface="Times New Roman"/>
              <a:ea typeface="Canva Sans Bold"/>
              <a:cs typeface="Canva Sans Bold"/>
            </a:endParaRPr>
          </a:p>
        </p:txBody>
      </p:sp>
      <p:sp>
        <p:nvSpPr>
          <p:cNvPr id="4" name="Freeform 4">
            <a:extLst>
              <a:ext uri="{FF2B5EF4-FFF2-40B4-BE49-F238E27FC236}">
                <a16:creationId xmlns:a16="http://schemas.microsoft.com/office/drawing/2014/main" id="{A39F470B-1CCF-0B6F-75FE-8B542D1CA3EC}"/>
              </a:ext>
            </a:extLst>
          </p:cNvPr>
          <p:cNvSpPr/>
          <p:nvPr/>
        </p:nvSpPr>
        <p:spPr>
          <a:xfrm>
            <a:off x="13989154" y="864688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0950A13C-C0FD-46C4-E71F-0D6BB468D155}"/>
              </a:ext>
            </a:extLst>
          </p:cNvPr>
          <p:cNvSpPr txBox="1"/>
          <p:nvPr/>
        </p:nvSpPr>
        <p:spPr>
          <a:xfrm>
            <a:off x="828968" y="1971504"/>
            <a:ext cx="15314831" cy="6894195"/>
          </a:xfrm>
          <a:prstGeom prst="rect">
            <a:avLst/>
          </a:prstGeom>
        </p:spPr>
        <p:txBody>
          <a:bodyPr lIns="0" tIns="0" rIns="0" bIns="0" rtlCol="0" anchor="t">
            <a:spAutoFit/>
          </a:bodyPr>
          <a:lstStyle/>
          <a:p>
            <a:pPr marL="914400" lvl="1" indent="-457200" algn="just">
              <a:buFont typeface="Arial,Sans-Serif"/>
              <a:buChar char="•"/>
            </a:pPr>
            <a:r>
              <a:rPr lang="en-US" sz="3200">
                <a:solidFill>
                  <a:srgbClr val="000000"/>
                </a:solidFill>
                <a:latin typeface="Times New Roman"/>
                <a:ea typeface="+mn-lt"/>
                <a:cs typeface="Times New Roman"/>
                <a:sym typeface="Open Sans"/>
              </a:rPr>
              <a:t>T </a:t>
            </a:r>
            <a:r>
              <a:rPr lang="en-US" sz="3200">
                <a:solidFill>
                  <a:srgbClr val="000000"/>
                </a:solidFill>
                <a:latin typeface="Times New Roman"/>
                <a:ea typeface="+mn-lt"/>
                <a:cs typeface="Times New Roman"/>
              </a:rPr>
              <a:t>helper cells provide additional activation signals</a:t>
            </a:r>
            <a:r>
              <a:rPr lang="en-US" sz="3200">
                <a:solidFill>
                  <a:srgbClr val="000000"/>
                </a:solidFill>
                <a:latin typeface="Times New Roman"/>
                <a:ea typeface="+mn-lt"/>
                <a:cs typeface="Times New Roman"/>
                <a:sym typeface="Open Sans"/>
              </a:rPr>
              <a:t>, </a:t>
            </a:r>
            <a:r>
              <a:rPr lang="en-US" sz="3200">
                <a:solidFill>
                  <a:srgbClr val="000000"/>
                </a:solidFill>
                <a:latin typeface="Times New Roman"/>
                <a:ea typeface="+mn-lt"/>
                <a:cs typeface="Times New Roman"/>
              </a:rPr>
              <a:t>facilitating a robust </a:t>
            </a:r>
            <a:r>
              <a:rPr lang="en-US" sz="3200">
                <a:solidFill>
                  <a:srgbClr val="000000"/>
                </a:solidFill>
                <a:latin typeface="Times New Roman"/>
                <a:ea typeface="+mn-lt"/>
                <a:cs typeface="Times New Roman"/>
                <a:sym typeface="Open Sans"/>
              </a:rPr>
              <a:t>and coordinated immune response involving B cells.</a:t>
            </a:r>
            <a:endParaRPr lang="en-US">
              <a:solidFill>
                <a:srgbClr val="000000"/>
              </a:solidFill>
              <a:latin typeface="Calibri"/>
              <a:ea typeface="+mn-lt"/>
              <a:cs typeface="Calibri"/>
              <a:sym typeface="Open Sans"/>
            </a:endParaRPr>
          </a:p>
          <a:p>
            <a:pPr lvl="1" algn="just"/>
            <a:endParaRPr lang="en-US" sz="3200">
              <a:solidFill>
                <a:srgbClr val="000000"/>
              </a:solidFill>
              <a:latin typeface="Times New Roman"/>
              <a:ea typeface="+mn-lt"/>
              <a:cs typeface="Times New Roman"/>
            </a:endParaRPr>
          </a:p>
          <a:p>
            <a:pPr marL="914400" lvl="1" indent="-457200" algn="just">
              <a:buFont typeface="Arial,Sans-Serif"/>
              <a:buChar char="•"/>
            </a:pPr>
            <a:r>
              <a:rPr lang="en-US" sz="3200">
                <a:solidFill>
                  <a:srgbClr val="000000"/>
                </a:solidFill>
                <a:latin typeface="Times New Roman"/>
                <a:ea typeface="+mn-lt"/>
                <a:cs typeface="+mn-lt"/>
              </a:rPr>
              <a:t>Upon activation, B-cells differentiate into plasma cells. </a:t>
            </a:r>
            <a:endParaRPr lang="en-US"/>
          </a:p>
          <a:p>
            <a:pPr lvl="1" algn="just"/>
            <a:endParaRPr lang="en-US" sz="3200">
              <a:solidFill>
                <a:srgbClr val="000000"/>
              </a:solidFill>
              <a:latin typeface="Times New Roman"/>
              <a:ea typeface="+mn-lt"/>
              <a:cs typeface="+mn-lt"/>
            </a:endParaRPr>
          </a:p>
          <a:p>
            <a:pPr marL="914400" lvl="1" indent="-457200" algn="just">
              <a:buFont typeface="Arial"/>
              <a:buChar char="•"/>
            </a:pPr>
            <a:r>
              <a:rPr lang="en-US" sz="3200">
                <a:solidFill>
                  <a:srgbClr val="000000"/>
                </a:solidFill>
                <a:latin typeface="Times New Roman"/>
                <a:ea typeface="+mn-lt"/>
                <a:cs typeface="+mn-lt"/>
              </a:rPr>
              <a:t>These cells secrete large amounts of antibodies (also called immunoglobulins) that target and neutralize the antigen. Some B-cells differentiate into memory B-cells, which persist in the body and provide long-term immunity. </a:t>
            </a:r>
          </a:p>
          <a:p>
            <a:pPr lvl="1" algn="just"/>
            <a:endParaRPr lang="en-US" sz="3200">
              <a:solidFill>
                <a:srgbClr val="000000"/>
              </a:solidFill>
              <a:latin typeface="Times New Roman"/>
              <a:ea typeface="+mn-lt"/>
              <a:cs typeface="+mn-lt"/>
            </a:endParaRPr>
          </a:p>
          <a:p>
            <a:pPr marL="914400" lvl="1" indent="-457200" algn="just">
              <a:buFont typeface="Arial"/>
              <a:buChar char="•"/>
            </a:pPr>
            <a:r>
              <a:rPr lang="en-US" sz="3200">
                <a:solidFill>
                  <a:srgbClr val="000000"/>
                </a:solidFill>
                <a:latin typeface="Times New Roman"/>
                <a:ea typeface="+mn-lt"/>
                <a:cs typeface="+mn-lt"/>
              </a:rPr>
              <a:t>Upon re-exposure to the same antigen, memory B-cells respond faster and stronger. They also present processed epitopes on MHC Class II molecules to helper T-cells, activating the immune response.</a:t>
            </a:r>
          </a:p>
          <a:p>
            <a:pPr lvl="1" algn="just"/>
            <a:endParaRPr lang="en-US" sz="3200">
              <a:solidFill>
                <a:srgbClr val="000000"/>
              </a:solidFill>
              <a:latin typeface="Times New Roman"/>
              <a:ea typeface="+mn-lt"/>
              <a:cs typeface="+mn-lt"/>
            </a:endParaRPr>
          </a:p>
          <a:p>
            <a:pPr marL="914400" lvl="1" indent="-457200" algn="just">
              <a:buFont typeface="Arial"/>
              <a:buChar char="•"/>
            </a:pPr>
            <a:r>
              <a:rPr lang="en-US" sz="3200">
                <a:solidFill>
                  <a:srgbClr val="000000"/>
                </a:solidFill>
                <a:latin typeface="Times New Roman"/>
                <a:ea typeface="+mn-lt"/>
                <a:cs typeface="+mn-lt"/>
              </a:rPr>
              <a:t>This process helps to bridge the adaptive immune response between B-cells and T-cells. </a:t>
            </a:r>
          </a:p>
        </p:txBody>
      </p:sp>
      <p:grpSp>
        <p:nvGrpSpPr>
          <p:cNvPr id="6" name="Group 5">
            <a:extLst>
              <a:ext uri="{FF2B5EF4-FFF2-40B4-BE49-F238E27FC236}">
                <a16:creationId xmlns:a16="http://schemas.microsoft.com/office/drawing/2014/main" id="{E05FB232-3C03-25C2-117C-E49D52EF2369}"/>
              </a:ext>
            </a:extLst>
          </p:cNvPr>
          <p:cNvGrpSpPr/>
          <p:nvPr/>
        </p:nvGrpSpPr>
        <p:grpSpPr>
          <a:xfrm>
            <a:off x="15859155" y="-98041"/>
            <a:ext cx="1562612" cy="1771266"/>
            <a:chOff x="15859155" y="-130721"/>
            <a:chExt cx="2083482" cy="2361688"/>
          </a:xfrm>
        </p:grpSpPr>
        <p:grpSp>
          <p:nvGrpSpPr>
            <p:cNvPr id="7" name="Group 6">
              <a:extLst>
                <a:ext uri="{FF2B5EF4-FFF2-40B4-BE49-F238E27FC236}">
                  <a16:creationId xmlns:a16="http://schemas.microsoft.com/office/drawing/2014/main" id="{E3DFA96F-9D66-0F04-3A9B-A2F300481A18}"/>
                </a:ext>
              </a:extLst>
            </p:cNvPr>
            <p:cNvGrpSpPr/>
            <p:nvPr/>
          </p:nvGrpSpPr>
          <p:grpSpPr>
            <a:xfrm>
              <a:off x="15934754" y="-130721"/>
              <a:ext cx="1932284" cy="2361688"/>
              <a:chOff x="15934754" y="-47625"/>
              <a:chExt cx="703982" cy="860425"/>
            </a:xfrm>
          </p:grpSpPr>
          <p:sp>
            <p:nvSpPr>
              <p:cNvPr id="9" name="Freeform 6">
                <a:extLst>
                  <a:ext uri="{FF2B5EF4-FFF2-40B4-BE49-F238E27FC236}">
                    <a16:creationId xmlns:a16="http://schemas.microsoft.com/office/drawing/2014/main" id="{0E1BD028-DD1C-CDAE-7BBD-F000AFCE6D2C}"/>
                  </a:ext>
                </a:extLst>
              </p:cNvPr>
              <p:cNvSpPr/>
              <p:nvPr/>
            </p:nvSpPr>
            <p:spPr>
              <a:xfrm>
                <a:off x="15934754"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0" name="TextBox 7">
                <a:extLst>
                  <a:ext uri="{FF2B5EF4-FFF2-40B4-BE49-F238E27FC236}">
                    <a16:creationId xmlns:a16="http://schemas.microsoft.com/office/drawing/2014/main" id="{FB9CB9A1-B2F5-89BA-3281-A4DF1DAE35CC}"/>
                  </a:ext>
                </a:extLst>
              </p:cNvPr>
              <p:cNvSpPr txBox="1"/>
              <p:nvPr/>
            </p:nvSpPr>
            <p:spPr>
              <a:xfrm>
                <a:off x="15934754" y="-47625"/>
                <a:ext cx="703982" cy="73342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sp>
          <p:nvSpPr>
            <p:cNvPr id="8" name="TextBox 8">
              <a:extLst>
                <a:ext uri="{FF2B5EF4-FFF2-40B4-BE49-F238E27FC236}">
                  <a16:creationId xmlns:a16="http://schemas.microsoft.com/office/drawing/2014/main" id="{DE1C3FD0-BABB-ED57-8CC1-A49C445CAE2B}"/>
                </a:ext>
              </a:extLst>
            </p:cNvPr>
            <p:cNvSpPr txBox="1"/>
            <p:nvPr/>
          </p:nvSpPr>
          <p:spPr>
            <a:xfrm>
              <a:off x="15859155" y="437582"/>
              <a:ext cx="2083482" cy="124150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805"/>
                </a:lnSpc>
              </a:pPr>
              <a:r>
                <a:rPr lang="en-US" sz="5550" b="1">
                  <a:solidFill>
                    <a:srgbClr val="000000"/>
                  </a:solidFill>
                  <a:latin typeface="Open Sans Bold"/>
                  <a:ea typeface="Open Sans Bold"/>
                  <a:cs typeface="Open Sans Bold"/>
                </a:rPr>
                <a:t>11</a:t>
              </a:r>
            </a:p>
          </p:txBody>
        </p:sp>
      </p:grpSp>
    </p:spTree>
    <p:extLst>
      <p:ext uri="{BB962C8B-B14F-4D97-AF65-F5344CB8AC3E}">
        <p14:creationId xmlns:p14="http://schemas.microsoft.com/office/powerpoint/2010/main" val="177826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57903"/>
            <a:ext cx="13320956" cy="1058431"/>
          </a:xfrm>
          <a:prstGeom prst="rect">
            <a:avLst/>
          </a:prstGeom>
        </p:spPr>
        <p:txBody>
          <a:bodyPr wrap="square" lIns="0" tIns="0" rIns="0" bIns="0" rtlCol="0" anchor="t">
            <a:spAutoFit/>
          </a:bodyPr>
          <a:lstStyle/>
          <a:p>
            <a:pPr algn="ctr">
              <a:lnSpc>
                <a:spcPts val="8819"/>
              </a:lnSpc>
            </a:pPr>
            <a:r>
              <a:rPr lang="en-US" sz="6300" b="1">
                <a:solidFill>
                  <a:srgbClr val="000000"/>
                </a:solidFill>
                <a:latin typeface="Times New Roman"/>
                <a:ea typeface="Alatsi"/>
                <a:cs typeface="Times New Roman"/>
                <a:sym typeface="Alatsi"/>
              </a:rPr>
              <a:t>METHODOLOGY</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b="1">
                  <a:solidFill>
                    <a:srgbClr val="000000"/>
                  </a:solidFill>
                  <a:latin typeface="Open Sans Bold"/>
                  <a:ea typeface="Open Sans Bold"/>
                  <a:cs typeface="Open Sans Bold"/>
                </a:rPr>
                <a:t>12</a:t>
              </a:r>
            </a:p>
          </p:txBody>
        </p:sp>
      </p:grpSp>
      <p:sp>
        <p:nvSpPr>
          <p:cNvPr id="8" name="Freeform 8"/>
          <p:cNvSpPr/>
          <p:nvPr/>
        </p:nvSpPr>
        <p:spPr>
          <a:xfrm>
            <a:off x="-3389641" y="-124828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28700" y="2611635"/>
            <a:ext cx="16230600" cy="5431487"/>
          </a:xfrm>
          <a:prstGeom prst="rect">
            <a:avLst/>
          </a:prstGeom>
        </p:spPr>
        <p:txBody>
          <a:bodyPr lIns="0" tIns="0" rIns="0" bIns="0" rtlCol="0" anchor="t">
            <a:spAutoFit/>
          </a:bodyPr>
          <a:lstStyle/>
          <a:p>
            <a:pPr algn="just">
              <a:lnSpc>
                <a:spcPts val="3906"/>
              </a:lnSpc>
              <a:spcBef>
                <a:spcPct val="0"/>
              </a:spcBef>
            </a:pPr>
            <a:r>
              <a:rPr lang="en-US" sz="2750" b="1">
                <a:solidFill>
                  <a:srgbClr val="000000"/>
                </a:solidFill>
                <a:latin typeface="Times New Roman"/>
                <a:ea typeface="Open Sans"/>
                <a:cs typeface="Times New Roman"/>
                <a:sym typeface="Open Sans"/>
              </a:rPr>
              <a:t>Data Collection and Preparation:</a:t>
            </a:r>
          </a:p>
          <a:p>
            <a:pPr marL="601980" lvl="1" indent="-300990" algn="just">
              <a:lnSpc>
                <a:spcPts val="3906"/>
              </a:lnSpc>
              <a:spcBef>
                <a:spcPct val="0"/>
              </a:spcBef>
              <a:buFont typeface="Arial"/>
              <a:buChar char="•"/>
            </a:pPr>
            <a:r>
              <a:rPr lang="en-US" sz="2750">
                <a:solidFill>
                  <a:srgbClr val="000000"/>
                </a:solidFill>
                <a:latin typeface="Times New Roman"/>
                <a:ea typeface="Open Sans"/>
                <a:cs typeface="Times New Roman"/>
                <a:sym typeface="Open Sans"/>
              </a:rPr>
              <a:t>Compile antigen sequence datasets, which include known epitopes and their corresponding antigen sequences.</a:t>
            </a:r>
            <a:endParaRPr lang="en-US" sz="2750">
              <a:solidFill>
                <a:srgbClr val="000000"/>
              </a:solidFill>
              <a:latin typeface="Times New Roman"/>
              <a:ea typeface="Open Sans"/>
              <a:cs typeface="Times New Roman"/>
            </a:endParaRPr>
          </a:p>
          <a:p>
            <a:pPr marL="601980" lvl="1" indent="-300990" algn="just">
              <a:lnSpc>
                <a:spcPts val="3906"/>
              </a:lnSpc>
              <a:spcBef>
                <a:spcPct val="0"/>
              </a:spcBef>
              <a:buFont typeface="Arial"/>
              <a:buChar char="•"/>
            </a:pPr>
            <a:r>
              <a:rPr lang="en-US" sz="2750">
                <a:solidFill>
                  <a:srgbClr val="000000"/>
                </a:solidFill>
                <a:latin typeface="Times New Roman"/>
                <a:ea typeface="Open Sans"/>
                <a:cs typeface="Times New Roman"/>
                <a:sym typeface="Open Sans"/>
              </a:rPr>
              <a:t>Gathering a mix of positive and negative examples to build a comprehensive training dataset.</a:t>
            </a:r>
            <a:endParaRPr lang="en-US" sz="2750">
              <a:solidFill>
                <a:srgbClr val="000000"/>
              </a:solidFill>
              <a:latin typeface="Times New Roman"/>
              <a:ea typeface="Open Sans"/>
              <a:cs typeface="Times New Roman"/>
            </a:endParaRPr>
          </a:p>
          <a:p>
            <a:pPr marL="601980" lvl="1" indent="-300990" algn="just">
              <a:lnSpc>
                <a:spcPts val="3906"/>
              </a:lnSpc>
              <a:spcBef>
                <a:spcPct val="0"/>
              </a:spcBef>
              <a:buFont typeface="Arial"/>
              <a:buChar char="•"/>
            </a:pPr>
            <a:r>
              <a:rPr lang="en-US" sz="2750">
                <a:solidFill>
                  <a:srgbClr val="000000"/>
                </a:solidFill>
                <a:latin typeface="Times New Roman"/>
                <a:ea typeface="Open Sans"/>
                <a:cs typeface="Times New Roman"/>
                <a:sym typeface="Open Sans"/>
              </a:rPr>
              <a:t>Preprocess the sequences by standardizing their formats, handling missing data, and removing redundant or irrelevant entries.</a:t>
            </a:r>
            <a:endParaRPr lang="en-US" sz="2750">
              <a:solidFill>
                <a:srgbClr val="000000"/>
              </a:solidFill>
              <a:latin typeface="Times New Roman"/>
              <a:ea typeface="Open Sans"/>
              <a:cs typeface="Times New Roman"/>
            </a:endParaRPr>
          </a:p>
          <a:p>
            <a:pPr algn="just">
              <a:lnSpc>
                <a:spcPts val="3906"/>
              </a:lnSpc>
              <a:spcBef>
                <a:spcPct val="0"/>
              </a:spcBef>
            </a:pPr>
            <a:endParaRPr lang="en-US" sz="2750" b="1">
              <a:solidFill>
                <a:srgbClr val="000000"/>
              </a:solidFill>
              <a:latin typeface="Times New Roman"/>
              <a:ea typeface="Open Sans"/>
              <a:cs typeface="Times New Roman"/>
            </a:endParaRPr>
          </a:p>
          <a:p>
            <a:pPr algn="just">
              <a:lnSpc>
                <a:spcPts val="3906"/>
              </a:lnSpc>
              <a:spcBef>
                <a:spcPct val="0"/>
              </a:spcBef>
            </a:pPr>
            <a:r>
              <a:rPr lang="en-US" sz="2750" b="1">
                <a:solidFill>
                  <a:srgbClr val="000000"/>
                </a:solidFill>
                <a:latin typeface="Times New Roman"/>
                <a:ea typeface="Open Sans"/>
                <a:cs typeface="Times New Roman"/>
                <a:sym typeface="Open Sans"/>
              </a:rPr>
              <a:t>Feature Extraction:</a:t>
            </a:r>
            <a:endParaRPr lang="en-US" sz="2750" b="1">
              <a:solidFill>
                <a:srgbClr val="000000"/>
              </a:solidFill>
              <a:latin typeface="Times New Roman"/>
              <a:ea typeface="Open Sans"/>
              <a:cs typeface="Times New Roman"/>
            </a:endParaRPr>
          </a:p>
          <a:p>
            <a:pPr marL="601980" lvl="1" indent="-300990" algn="just">
              <a:lnSpc>
                <a:spcPts val="3906"/>
              </a:lnSpc>
              <a:spcBef>
                <a:spcPct val="0"/>
              </a:spcBef>
              <a:buFont typeface="Arial"/>
              <a:buChar char="•"/>
            </a:pPr>
            <a:r>
              <a:rPr lang="en-US" sz="2750">
                <a:solidFill>
                  <a:srgbClr val="000000"/>
                </a:solidFill>
                <a:latin typeface="Times New Roman"/>
                <a:ea typeface="Open Sans"/>
                <a:cs typeface="Times New Roman"/>
                <a:sym typeface="Open Sans"/>
              </a:rPr>
              <a:t>Extracting features that influence epitope formation.</a:t>
            </a:r>
            <a:endParaRPr lang="en-US" sz="2750">
              <a:solidFill>
                <a:srgbClr val="000000"/>
              </a:solidFill>
              <a:latin typeface="Times New Roman"/>
              <a:ea typeface="Open Sans"/>
              <a:cs typeface="Times New Roman"/>
            </a:endParaRPr>
          </a:p>
          <a:p>
            <a:pPr marL="601980" lvl="1" indent="-300990" algn="just">
              <a:lnSpc>
                <a:spcPts val="3906"/>
              </a:lnSpc>
              <a:spcBef>
                <a:spcPct val="0"/>
              </a:spcBef>
              <a:buFont typeface="Arial"/>
              <a:buChar char="•"/>
            </a:pPr>
            <a:r>
              <a:rPr lang="en-US" sz="2750">
                <a:solidFill>
                  <a:srgbClr val="000000"/>
                </a:solidFill>
                <a:latin typeface="Times New Roman"/>
                <a:ea typeface="Open Sans"/>
                <a:cs typeface="Times New Roman"/>
                <a:sym typeface="Open Sans"/>
              </a:rPr>
              <a:t>Use of additional bioinformatics tools to calculate properties which are crucial for identifying potential epitopes.</a:t>
            </a:r>
            <a:endParaRPr lang="en-US" sz="2750">
              <a:solidFill>
                <a:srgbClr val="000000"/>
              </a:solidFill>
              <a:latin typeface="Times New Roman"/>
              <a:ea typeface="Open Sans"/>
              <a:cs typeface="Times New Roman"/>
            </a:endParaRPr>
          </a:p>
          <a:p>
            <a:pPr algn="just">
              <a:lnSpc>
                <a:spcPts val="3626"/>
              </a:lnSpc>
              <a:spcBef>
                <a:spcPct val="0"/>
              </a:spcBef>
            </a:pPr>
            <a:endParaRPr lang="en-US" sz="2790">
              <a:solidFill>
                <a:srgbClr val="000000"/>
              </a:solidFill>
              <a:latin typeface="Times New Roman"/>
              <a:ea typeface="Open Sans"/>
              <a:cs typeface="Times New Roman"/>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b="1">
                  <a:solidFill>
                    <a:srgbClr val="000000"/>
                  </a:solidFill>
                  <a:latin typeface="Open Sans Bold"/>
                  <a:ea typeface="Open Sans Bold"/>
                  <a:cs typeface="Open Sans Bold"/>
                </a:rPr>
                <a:t>13</a:t>
              </a:r>
            </a:p>
          </p:txBody>
        </p:sp>
      </p:grpSp>
      <p:sp>
        <p:nvSpPr>
          <p:cNvPr id="8" name="Freeform 8"/>
          <p:cNvSpPr/>
          <p:nvPr/>
        </p:nvSpPr>
        <p:spPr>
          <a:xfrm>
            <a:off x="1833020" y="-163482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692650" y="9045344"/>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2">
            <a:extLst>
              <a:ext uri="{FF2B5EF4-FFF2-40B4-BE49-F238E27FC236}">
                <a16:creationId xmlns:a16="http://schemas.microsoft.com/office/drawing/2014/main" id="{3D5A31F4-CDF5-69B1-F65A-347C4F92E98F}"/>
              </a:ext>
            </a:extLst>
          </p:cNvPr>
          <p:cNvSpPr txBox="1"/>
          <p:nvPr/>
        </p:nvSpPr>
        <p:spPr>
          <a:xfrm>
            <a:off x="796945" y="828675"/>
            <a:ext cx="15519380" cy="849431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3659"/>
              </a:lnSpc>
              <a:spcBef>
                <a:spcPct val="0"/>
              </a:spcBef>
            </a:pPr>
            <a:r>
              <a:rPr lang="en-US" sz="2400" b="1">
                <a:solidFill>
                  <a:srgbClr val="000000"/>
                </a:solidFill>
                <a:latin typeface="Times New Roman"/>
                <a:ea typeface="Open Sans Bold"/>
                <a:cs typeface="Times New Roman"/>
                <a:sym typeface="Open Sans Bold"/>
              </a:rPr>
              <a:t>Model Development:</a:t>
            </a:r>
          </a:p>
          <a:p>
            <a:pPr marL="563880" lvl="1" indent="-281940">
              <a:lnSpc>
                <a:spcPts val="3659"/>
              </a:lnSpc>
              <a:buFont typeface="Arial"/>
              <a:buChar char="•"/>
            </a:pPr>
            <a:r>
              <a:rPr lang="en-US" sz="2400">
                <a:solidFill>
                  <a:srgbClr val="000000"/>
                </a:solidFill>
                <a:latin typeface="Times New Roman"/>
                <a:ea typeface="Open Sans"/>
                <a:cs typeface="Times New Roman"/>
                <a:sym typeface="Open Sans"/>
              </a:rPr>
              <a:t>The appropriate machine learning models suited to predict epitope presence from antigen sequences.</a:t>
            </a:r>
            <a:endParaRPr lang="en-US" sz="2400">
              <a:solidFill>
                <a:srgbClr val="000000"/>
              </a:solidFill>
              <a:latin typeface="Times New Roman"/>
              <a:ea typeface="Open Sans"/>
              <a:cs typeface="Times New Roman"/>
            </a:endParaRPr>
          </a:p>
          <a:p>
            <a:pPr marL="563880" lvl="1" indent="-281940" algn="l">
              <a:lnSpc>
                <a:spcPts val="3659"/>
              </a:lnSpc>
              <a:buFont typeface="Arial"/>
              <a:buChar char="•"/>
            </a:pPr>
            <a:r>
              <a:rPr lang="en-US" sz="2400">
                <a:solidFill>
                  <a:srgbClr val="000000"/>
                </a:solidFill>
                <a:latin typeface="Times New Roman"/>
                <a:ea typeface="Open Sans"/>
                <a:cs typeface="Times New Roman"/>
                <a:sym typeface="Open Sans"/>
              </a:rPr>
              <a:t>Train the model using labeled datasets and adjust for overfitting using cross-validation.</a:t>
            </a:r>
            <a:endParaRPr lang="en-US" sz="2400">
              <a:solidFill>
                <a:srgbClr val="000000"/>
              </a:solidFill>
              <a:latin typeface="Times New Roman"/>
              <a:ea typeface="Open Sans"/>
              <a:cs typeface="Times New Roman"/>
            </a:endParaRPr>
          </a:p>
          <a:p>
            <a:pPr marL="563880" lvl="1" indent="-281940" algn="l">
              <a:lnSpc>
                <a:spcPts val="3659"/>
              </a:lnSpc>
              <a:buFont typeface="Arial"/>
              <a:buChar char="•"/>
            </a:pPr>
            <a:r>
              <a:rPr lang="en-US" sz="2400">
                <a:solidFill>
                  <a:srgbClr val="000000"/>
                </a:solidFill>
                <a:latin typeface="Times New Roman"/>
                <a:ea typeface="Open Sans"/>
                <a:cs typeface="Times New Roman"/>
                <a:sym typeface="Open Sans"/>
              </a:rPr>
              <a:t>Explore feature importance to determine which features contribute most to accurate predictions.</a:t>
            </a:r>
            <a:endParaRPr lang="en-US" sz="2400">
              <a:solidFill>
                <a:srgbClr val="000000"/>
              </a:solidFill>
              <a:latin typeface="Times New Roman"/>
              <a:ea typeface="Open Sans"/>
              <a:cs typeface="Times New Roman"/>
            </a:endParaRPr>
          </a:p>
          <a:p>
            <a:pPr algn="l">
              <a:lnSpc>
                <a:spcPts val="3659"/>
              </a:lnSpc>
            </a:pPr>
            <a:endParaRPr lang="en-US" sz="2400">
              <a:solidFill>
                <a:srgbClr val="000000"/>
              </a:solidFill>
              <a:latin typeface="Times New Roman"/>
              <a:ea typeface="Open Sans"/>
              <a:cs typeface="Times New Roman"/>
              <a:sym typeface="Open Sans"/>
            </a:endParaRPr>
          </a:p>
          <a:p>
            <a:pPr algn="l">
              <a:lnSpc>
                <a:spcPts val="3659"/>
              </a:lnSpc>
              <a:spcBef>
                <a:spcPct val="0"/>
              </a:spcBef>
            </a:pPr>
            <a:r>
              <a:rPr lang="en-US" sz="2400" b="1">
                <a:solidFill>
                  <a:srgbClr val="000000"/>
                </a:solidFill>
                <a:latin typeface="Times New Roman"/>
                <a:ea typeface="Open Sans Bold"/>
                <a:cs typeface="Times New Roman"/>
                <a:sym typeface="Open Sans Bold"/>
              </a:rPr>
              <a:t>Model Evaluation:</a:t>
            </a:r>
            <a:endParaRPr lang="en-US" sz="2400" b="1">
              <a:solidFill>
                <a:srgbClr val="000000"/>
              </a:solidFill>
              <a:latin typeface="Times New Roman"/>
              <a:ea typeface="Open Sans Bold"/>
              <a:cs typeface="Times New Roman"/>
            </a:endParaRPr>
          </a:p>
          <a:p>
            <a:pPr marL="563880" lvl="1" indent="-281940" algn="l">
              <a:lnSpc>
                <a:spcPts val="3659"/>
              </a:lnSpc>
              <a:buFont typeface="Arial"/>
              <a:buChar char="•"/>
            </a:pPr>
            <a:r>
              <a:rPr lang="en-US" sz="2400">
                <a:solidFill>
                  <a:srgbClr val="000000"/>
                </a:solidFill>
                <a:latin typeface="Times New Roman"/>
                <a:ea typeface="Open Sans"/>
                <a:cs typeface="Times New Roman"/>
                <a:sym typeface="Open Sans"/>
              </a:rPr>
              <a:t>Evaluate the model's performance using metrics and compare the predictions with known experimental results to assess the model's predictive reliability.</a:t>
            </a:r>
            <a:endParaRPr lang="en-US" sz="2400">
              <a:solidFill>
                <a:srgbClr val="000000"/>
              </a:solidFill>
              <a:latin typeface="Times New Roman"/>
              <a:ea typeface="Open Sans"/>
              <a:cs typeface="Times New Roman"/>
            </a:endParaRPr>
          </a:p>
          <a:p>
            <a:pPr algn="l">
              <a:lnSpc>
                <a:spcPts val="3659"/>
              </a:lnSpc>
            </a:pPr>
            <a:endParaRPr lang="en-US" sz="2400">
              <a:solidFill>
                <a:srgbClr val="000000"/>
              </a:solidFill>
              <a:latin typeface="Times New Roman"/>
              <a:ea typeface="Open Sans"/>
              <a:cs typeface="Times New Roman"/>
              <a:sym typeface="Open Sans"/>
            </a:endParaRPr>
          </a:p>
          <a:p>
            <a:pPr algn="l">
              <a:lnSpc>
                <a:spcPts val="3659"/>
              </a:lnSpc>
              <a:spcBef>
                <a:spcPct val="0"/>
              </a:spcBef>
            </a:pPr>
            <a:r>
              <a:rPr lang="en-US" sz="2400" b="1">
                <a:solidFill>
                  <a:srgbClr val="000000"/>
                </a:solidFill>
                <a:latin typeface="Times New Roman"/>
                <a:ea typeface="Open Sans Bold"/>
                <a:cs typeface="Times New Roman"/>
                <a:sym typeface="Open Sans Bold"/>
              </a:rPr>
              <a:t>Epitope Prediction:</a:t>
            </a:r>
            <a:endParaRPr lang="en-US" sz="2400" b="1">
              <a:solidFill>
                <a:srgbClr val="000000"/>
              </a:solidFill>
              <a:latin typeface="Times New Roman"/>
              <a:ea typeface="Open Sans Bold"/>
              <a:cs typeface="Times New Roman"/>
            </a:endParaRPr>
          </a:p>
          <a:p>
            <a:pPr marL="563880" lvl="1" indent="-281940" algn="l">
              <a:lnSpc>
                <a:spcPts val="3659"/>
              </a:lnSpc>
              <a:buFont typeface="Arial"/>
              <a:buChar char="•"/>
            </a:pPr>
            <a:r>
              <a:rPr lang="en-US" sz="2400">
                <a:solidFill>
                  <a:srgbClr val="000000"/>
                </a:solidFill>
                <a:latin typeface="Times New Roman"/>
                <a:ea typeface="Open Sans"/>
                <a:cs typeface="Times New Roman"/>
                <a:sym typeface="Open Sans"/>
              </a:rPr>
              <a:t>Apply the trained model to predict potential epitopes within new antigen sequences, focusing on those sequences most likely to trigger an immune response.</a:t>
            </a:r>
            <a:endParaRPr lang="en-US" sz="2400">
              <a:solidFill>
                <a:srgbClr val="000000"/>
              </a:solidFill>
              <a:latin typeface="Times New Roman"/>
              <a:ea typeface="Open Sans"/>
              <a:cs typeface="Times New Roman"/>
            </a:endParaRPr>
          </a:p>
          <a:p>
            <a:pPr algn="l">
              <a:lnSpc>
                <a:spcPts val="3659"/>
              </a:lnSpc>
            </a:pPr>
            <a:endParaRPr lang="en-US" sz="2400">
              <a:solidFill>
                <a:srgbClr val="000000"/>
              </a:solidFill>
              <a:latin typeface="Times New Roman"/>
              <a:ea typeface="Open Sans"/>
              <a:cs typeface="Times New Roman"/>
              <a:sym typeface="Open Sans"/>
            </a:endParaRPr>
          </a:p>
          <a:p>
            <a:pPr algn="l">
              <a:lnSpc>
                <a:spcPts val="3659"/>
              </a:lnSpc>
            </a:pPr>
            <a:r>
              <a:rPr lang="en-US" sz="2400" b="1">
                <a:solidFill>
                  <a:srgbClr val="000000"/>
                </a:solidFill>
                <a:latin typeface="Times New Roman"/>
                <a:ea typeface="Open Sans Bold"/>
                <a:cs typeface="Times New Roman"/>
                <a:sym typeface="Open Sans Bold"/>
              </a:rPr>
              <a:t>Model Refinement and Iteration:</a:t>
            </a:r>
            <a:endParaRPr lang="en-US" sz="2400" b="1">
              <a:solidFill>
                <a:srgbClr val="000000"/>
              </a:solidFill>
              <a:latin typeface="Times New Roman"/>
              <a:ea typeface="Open Sans Bold"/>
              <a:cs typeface="Times New Roman"/>
            </a:endParaRPr>
          </a:p>
          <a:p>
            <a:pPr marL="563880" lvl="1" indent="-281940" algn="l">
              <a:lnSpc>
                <a:spcPts val="3659"/>
              </a:lnSpc>
              <a:buFont typeface="Arial"/>
              <a:buChar char="•"/>
            </a:pPr>
            <a:r>
              <a:rPr lang="en-US" sz="2400">
                <a:solidFill>
                  <a:srgbClr val="000000"/>
                </a:solidFill>
                <a:latin typeface="Times New Roman"/>
                <a:ea typeface="Open Sans"/>
                <a:cs typeface="Times New Roman"/>
                <a:sym typeface="Open Sans"/>
              </a:rPr>
              <a:t>Refine the model based on new data, feedback from experimental results, or improved understanding of immune mechanisms.</a:t>
            </a:r>
            <a:endParaRPr lang="en-US" sz="2400">
              <a:solidFill>
                <a:srgbClr val="000000"/>
              </a:solidFill>
              <a:latin typeface="Times New Roman"/>
              <a:ea typeface="Open Sans"/>
              <a:cs typeface="Times New Roman"/>
            </a:endParaRPr>
          </a:p>
          <a:p>
            <a:pPr marL="563880" lvl="1" indent="-281940" algn="l">
              <a:lnSpc>
                <a:spcPts val="3659"/>
              </a:lnSpc>
              <a:buFont typeface="Arial"/>
              <a:buChar char="•"/>
            </a:pPr>
            <a:r>
              <a:rPr lang="en-US" sz="2400">
                <a:solidFill>
                  <a:srgbClr val="000000"/>
                </a:solidFill>
                <a:latin typeface="Times New Roman"/>
                <a:ea typeface="Open Sans"/>
                <a:cs typeface="Times New Roman"/>
                <a:sym typeface="Open Sans"/>
              </a:rPr>
              <a:t>Continuously update and retrain the model to include emerging data, enhancing its ability to predict epitopes accurately.</a:t>
            </a:r>
            <a:endParaRPr lang="en-US" sz="2400">
              <a:solidFill>
                <a:srgbClr val="000000"/>
              </a:solidFill>
              <a:latin typeface="Times New Roman"/>
              <a:ea typeface="Open Sans"/>
              <a:cs typeface="Times New Roman"/>
            </a:endParaRPr>
          </a:p>
          <a:p>
            <a:pPr algn="l">
              <a:lnSpc>
                <a:spcPts val="3659"/>
              </a:lnSpc>
            </a:pPr>
            <a:endParaRPr lang="en-US" sz="2400">
              <a:solidFill>
                <a:srgbClr val="000000"/>
              </a:solidFill>
              <a:latin typeface="Times New Roman"/>
              <a:ea typeface="Open Sans"/>
              <a:cs typeface="Times New Roman"/>
              <a:sym typeface="Open Sans"/>
            </a:endParaRPr>
          </a:p>
        </p:txBody>
      </p:sp>
    </p:spTree>
    <p:extLst>
      <p:ext uri="{BB962C8B-B14F-4D97-AF65-F5344CB8AC3E}">
        <p14:creationId xmlns:p14="http://schemas.microsoft.com/office/powerpoint/2010/main" val="75590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5A3110D0-61B6-FFA4-12B1-56C9A2257B7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D245DC2-32D3-263B-FF42-38AB07B6D537}"/>
              </a:ext>
            </a:extLst>
          </p:cNvPr>
          <p:cNvSpPr txBox="1"/>
          <p:nvPr/>
        </p:nvSpPr>
        <p:spPr>
          <a:xfrm>
            <a:off x="2553980" y="857903"/>
            <a:ext cx="13320956" cy="1058431"/>
          </a:xfrm>
          <a:prstGeom prst="rect">
            <a:avLst/>
          </a:prstGeom>
        </p:spPr>
        <p:txBody>
          <a:bodyPr wrap="square" lIns="0" tIns="0" rIns="0" bIns="0" rtlCol="0" anchor="t">
            <a:spAutoFit/>
          </a:bodyPr>
          <a:lstStyle/>
          <a:p>
            <a:pPr algn="ctr">
              <a:lnSpc>
                <a:spcPts val="8819"/>
              </a:lnSpc>
            </a:pPr>
            <a:r>
              <a:rPr lang="en-US" sz="6300" b="1">
                <a:solidFill>
                  <a:srgbClr val="000000"/>
                </a:solidFill>
                <a:latin typeface="Times New Roman"/>
                <a:ea typeface="Alatsi"/>
                <a:cs typeface="Times New Roman"/>
                <a:sym typeface="Alatsi"/>
              </a:rPr>
              <a:t>EXPECTED OUTCOMES</a:t>
            </a:r>
          </a:p>
        </p:txBody>
      </p:sp>
      <p:grpSp>
        <p:nvGrpSpPr>
          <p:cNvPr id="3" name="Group 3">
            <a:extLst>
              <a:ext uri="{FF2B5EF4-FFF2-40B4-BE49-F238E27FC236}">
                <a16:creationId xmlns:a16="http://schemas.microsoft.com/office/drawing/2014/main" id="{1B72FAAA-CC9D-41D0-2B36-FA501E563D8F}"/>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2BCB3305-E348-7B11-DF3A-431B6DD81D74}"/>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3DDEBA88-7DFC-12CD-AF64-30F6E520BC0E}"/>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DDBCEC46-7B3F-93B6-900A-91A63D814551}"/>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A6272460-7B34-1FE6-CCCA-B704CF72467B}"/>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b="1">
                  <a:solidFill>
                    <a:srgbClr val="000000"/>
                  </a:solidFill>
                  <a:latin typeface="Open Sans Bold"/>
                  <a:ea typeface="Open Sans Bold"/>
                  <a:cs typeface="Open Sans Bold"/>
                </a:rPr>
                <a:t>14</a:t>
              </a:r>
            </a:p>
          </p:txBody>
        </p:sp>
      </p:grpSp>
      <p:sp>
        <p:nvSpPr>
          <p:cNvPr id="8" name="Freeform 8">
            <a:extLst>
              <a:ext uri="{FF2B5EF4-FFF2-40B4-BE49-F238E27FC236}">
                <a16:creationId xmlns:a16="http://schemas.microsoft.com/office/drawing/2014/main" id="{015D159E-57A3-AF38-1281-515547958B3A}"/>
              </a:ext>
            </a:extLst>
          </p:cNvPr>
          <p:cNvSpPr/>
          <p:nvPr/>
        </p:nvSpPr>
        <p:spPr>
          <a:xfrm>
            <a:off x="-3389641" y="-124828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A40A0452-E991-21E0-A677-F6487203D498}"/>
              </a:ext>
            </a:extLst>
          </p:cNvPr>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a:extLst>
              <a:ext uri="{FF2B5EF4-FFF2-40B4-BE49-F238E27FC236}">
                <a16:creationId xmlns:a16="http://schemas.microsoft.com/office/drawing/2014/main" id="{EEF085FE-73ED-20BE-FFCA-3264BC543042}"/>
              </a:ext>
            </a:extLst>
          </p:cNvPr>
          <p:cNvSpPr txBox="1"/>
          <p:nvPr/>
        </p:nvSpPr>
        <p:spPr>
          <a:xfrm>
            <a:off x="1708713" y="2568230"/>
            <a:ext cx="14856107" cy="4870051"/>
          </a:xfrm>
          <a:prstGeom prst="rect">
            <a:avLst/>
          </a:prstGeom>
        </p:spPr>
        <p:txBody>
          <a:bodyPr wrap="square" lIns="0" tIns="0" rIns="0" bIns="0" rtlCol="0" anchor="t">
            <a:spAutoFit/>
          </a:bodyPr>
          <a:lstStyle/>
          <a:p>
            <a:pPr marL="457200" indent="-457200" algn="just">
              <a:buFont typeface="Arial"/>
              <a:buChar char="•"/>
            </a:pPr>
            <a:r>
              <a:rPr lang="en-US" sz="3200">
                <a:solidFill>
                  <a:srgbClr val="000000"/>
                </a:solidFill>
                <a:latin typeface="Times New Roman"/>
                <a:ea typeface="Open Sans"/>
                <a:cs typeface="Times New Roman"/>
                <a:sym typeface="Open Sans"/>
              </a:rPr>
              <a:t>Improved accuracy in predicting linear epitopes using HMM's sequence pattern recognition capabilities.</a:t>
            </a:r>
            <a:endParaRPr lang="en-US" sz="3200">
              <a:latin typeface="Times New Roman"/>
              <a:ea typeface="Calibri"/>
              <a:cs typeface="Calibri"/>
            </a:endParaRPr>
          </a:p>
          <a:p>
            <a:pPr marL="457200" indent="-457200" algn="just">
              <a:buFont typeface="Arial"/>
              <a:buChar char="•"/>
            </a:pPr>
            <a:endParaRPr lang="en-US" sz="3200">
              <a:latin typeface="Times New Roman"/>
              <a:ea typeface="Open Sans"/>
              <a:cs typeface="Times New Roman"/>
            </a:endParaRPr>
          </a:p>
          <a:p>
            <a:pPr marL="457200" indent="-457200" algn="just">
              <a:buFont typeface="Arial"/>
              <a:buChar char="•"/>
            </a:pPr>
            <a:r>
              <a:rPr lang="en-US" sz="3200">
                <a:solidFill>
                  <a:srgbClr val="000000"/>
                </a:solidFill>
                <a:latin typeface="Times New Roman"/>
                <a:ea typeface="Open Sans"/>
                <a:cs typeface="Times New Roman"/>
                <a:sym typeface="Open Sans"/>
              </a:rPr>
              <a:t>Facilitation of targeted vaccine and therapeutic development.</a:t>
            </a:r>
            <a:endParaRPr lang="en-US" sz="3200">
              <a:latin typeface="Times New Roman"/>
              <a:ea typeface="Calibri"/>
              <a:cs typeface="Calibri"/>
            </a:endParaRPr>
          </a:p>
          <a:p>
            <a:pPr marL="457200" indent="-457200" algn="just">
              <a:buFont typeface="Arial"/>
              <a:buChar char="•"/>
            </a:pPr>
            <a:endParaRPr lang="en-US" sz="3200">
              <a:latin typeface="Times New Roman"/>
              <a:ea typeface="Open Sans"/>
              <a:cs typeface="Times New Roman"/>
            </a:endParaRPr>
          </a:p>
          <a:p>
            <a:pPr marL="457200" indent="-457200" algn="just">
              <a:buFont typeface="Arial"/>
              <a:buChar char="•"/>
            </a:pPr>
            <a:r>
              <a:rPr lang="en-US" sz="3200">
                <a:latin typeface="Times New Roman"/>
                <a:ea typeface="Open Sans"/>
                <a:cs typeface="Times New Roman"/>
              </a:rPr>
              <a:t>Discovery of novel sequence motifs and immune-related patterns.</a:t>
            </a:r>
            <a:endParaRPr lang="en-US" sz="3200">
              <a:latin typeface="Times New Roman"/>
              <a:ea typeface="Calibri"/>
              <a:cs typeface="Calibri"/>
            </a:endParaRPr>
          </a:p>
          <a:p>
            <a:pPr marL="457200" indent="-457200" algn="just">
              <a:buFont typeface="Arial"/>
              <a:buChar char="•"/>
            </a:pPr>
            <a:endParaRPr lang="en-US" sz="3200">
              <a:solidFill>
                <a:srgbClr val="000000"/>
              </a:solidFill>
              <a:latin typeface="Times New Roman"/>
              <a:ea typeface="Open Sans"/>
              <a:cs typeface="Times New Roman"/>
            </a:endParaRPr>
          </a:p>
          <a:p>
            <a:pPr marL="457200" indent="-457200" algn="just">
              <a:buFont typeface="Arial"/>
              <a:buChar char="•"/>
            </a:pPr>
            <a:r>
              <a:rPr lang="en-US" sz="3200">
                <a:solidFill>
                  <a:srgbClr val="000000"/>
                </a:solidFill>
                <a:latin typeface="Times New Roman"/>
                <a:ea typeface="Open Sans"/>
                <a:cs typeface="Times New Roman"/>
                <a:sym typeface="Open Sans"/>
              </a:rPr>
              <a:t>Addressing limitations of traditional methods, such as data sparsity and inefficiency.</a:t>
            </a:r>
            <a:endParaRPr lang="en-US" sz="3200">
              <a:latin typeface="Times New Roman"/>
              <a:ea typeface="Calibri"/>
              <a:cs typeface="Calibri"/>
            </a:endParaRPr>
          </a:p>
          <a:p>
            <a:pPr algn="just">
              <a:lnSpc>
                <a:spcPts val="3906"/>
              </a:lnSpc>
              <a:spcBef>
                <a:spcPct val="0"/>
              </a:spcBef>
            </a:pPr>
            <a:endParaRPr lang="en-US" sz="3200" b="1">
              <a:latin typeface="Times New Roman"/>
              <a:ea typeface="Open Sans"/>
              <a:cs typeface="Times New Roman"/>
            </a:endParaRPr>
          </a:p>
          <a:p>
            <a:pPr algn="just">
              <a:lnSpc>
                <a:spcPts val="3626"/>
              </a:lnSpc>
              <a:spcBef>
                <a:spcPct val="0"/>
              </a:spcBef>
            </a:pPr>
            <a:endParaRPr lang="en-US" sz="2800">
              <a:solidFill>
                <a:srgbClr val="000000"/>
              </a:solidFill>
              <a:latin typeface="Times New Roman"/>
              <a:ea typeface="Open Sans"/>
              <a:cs typeface="Times New Roman"/>
            </a:endParaRPr>
          </a:p>
        </p:txBody>
      </p:sp>
    </p:spTree>
    <p:extLst>
      <p:ext uri="{BB962C8B-B14F-4D97-AF65-F5344CB8AC3E}">
        <p14:creationId xmlns:p14="http://schemas.microsoft.com/office/powerpoint/2010/main" val="139313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26F407C3-07CC-D804-50B7-4740157CC5E7}"/>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21F5DAFA-26AB-139F-07DD-8F3331872498}"/>
              </a:ext>
            </a:extLst>
          </p:cNvPr>
          <p:cNvGrpSpPr/>
          <p:nvPr/>
        </p:nvGrpSpPr>
        <p:grpSpPr>
          <a:xfrm>
            <a:off x="15859155" y="0"/>
            <a:ext cx="1562612" cy="1673225"/>
            <a:chOff x="0" y="0"/>
            <a:chExt cx="2083482" cy="2230967"/>
          </a:xfrm>
        </p:grpSpPr>
        <p:grpSp>
          <p:nvGrpSpPr>
            <p:cNvPr id="4" name="Group 4">
              <a:extLst>
                <a:ext uri="{FF2B5EF4-FFF2-40B4-BE49-F238E27FC236}">
                  <a16:creationId xmlns:a16="http://schemas.microsoft.com/office/drawing/2014/main" id="{E815BF6F-B97F-C49E-0700-77DDE0A4EF37}"/>
                </a:ext>
              </a:extLst>
            </p:cNvPr>
            <p:cNvGrpSpPr/>
            <p:nvPr/>
          </p:nvGrpSpPr>
          <p:grpSpPr>
            <a:xfrm>
              <a:off x="75599" y="0"/>
              <a:ext cx="1932284" cy="2230967"/>
              <a:chOff x="0" y="0"/>
              <a:chExt cx="703982" cy="812800"/>
            </a:xfrm>
          </p:grpSpPr>
          <p:sp>
            <p:nvSpPr>
              <p:cNvPr id="5" name="Freeform 5">
                <a:extLst>
                  <a:ext uri="{FF2B5EF4-FFF2-40B4-BE49-F238E27FC236}">
                    <a16:creationId xmlns:a16="http://schemas.microsoft.com/office/drawing/2014/main" id="{331BB57C-9A50-2CCB-0317-C7FC3A3E9418}"/>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E7B33D9C-784B-57E8-4D74-64A62EDB7FB0}"/>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8ED7E90E-7440-DE53-F08D-8B3BBB288E8C}"/>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b="1">
                  <a:solidFill>
                    <a:srgbClr val="000000"/>
                  </a:solidFill>
                  <a:latin typeface="Open Sans Bold"/>
                  <a:ea typeface="Open Sans Bold"/>
                  <a:cs typeface="Open Sans Bold"/>
                </a:rPr>
                <a:t>15</a:t>
              </a:r>
            </a:p>
          </p:txBody>
        </p:sp>
      </p:grpSp>
      <p:sp>
        <p:nvSpPr>
          <p:cNvPr id="8" name="Freeform 8">
            <a:extLst>
              <a:ext uri="{FF2B5EF4-FFF2-40B4-BE49-F238E27FC236}">
                <a16:creationId xmlns:a16="http://schemas.microsoft.com/office/drawing/2014/main" id="{EDABBA22-3BC2-B7F6-EDAD-A86BFE00B34A}"/>
              </a:ext>
            </a:extLst>
          </p:cNvPr>
          <p:cNvSpPr/>
          <p:nvPr/>
        </p:nvSpPr>
        <p:spPr>
          <a:xfrm>
            <a:off x="1475832"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9C2488D7-F9C8-782D-330E-7C0132752B99}"/>
              </a:ext>
            </a:extLst>
          </p:cNvPr>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2">
            <a:extLst>
              <a:ext uri="{FF2B5EF4-FFF2-40B4-BE49-F238E27FC236}">
                <a16:creationId xmlns:a16="http://schemas.microsoft.com/office/drawing/2014/main" id="{2DECD1CC-941C-3C45-9417-C2B7445334C7}"/>
              </a:ext>
            </a:extLst>
          </p:cNvPr>
          <p:cNvSpPr txBox="1"/>
          <p:nvPr/>
        </p:nvSpPr>
        <p:spPr>
          <a:xfrm>
            <a:off x="2553980" y="904875"/>
            <a:ext cx="13180039" cy="1054969"/>
          </a:xfrm>
          <a:prstGeom prst="rect">
            <a:avLst/>
          </a:prstGeom>
        </p:spPr>
        <p:txBody>
          <a:bodyPr lIns="0" tIns="0" rIns="0" bIns="0" rtlCol="0" anchor="t">
            <a:spAutoFit/>
          </a:bodyPr>
          <a:lstStyle/>
          <a:p>
            <a:pPr algn="ctr">
              <a:lnSpc>
                <a:spcPts val="8819"/>
              </a:lnSpc>
            </a:pPr>
            <a:r>
              <a:rPr lang="en-US" sz="6300" b="1">
                <a:solidFill>
                  <a:srgbClr val="000000"/>
                </a:solidFill>
                <a:latin typeface="Times New Roman"/>
              </a:rPr>
              <a:t>TIMELINE</a:t>
            </a:r>
            <a:endParaRPr lang="en-US"/>
          </a:p>
        </p:txBody>
      </p:sp>
      <p:graphicFrame>
        <p:nvGraphicFramePr>
          <p:cNvPr id="68" name="Diagram 67">
            <a:extLst>
              <a:ext uri="{FF2B5EF4-FFF2-40B4-BE49-F238E27FC236}">
                <a16:creationId xmlns:a16="http://schemas.microsoft.com/office/drawing/2014/main" id="{588173EB-9832-C128-CEB4-A3F2FE002A05}"/>
              </a:ext>
            </a:extLst>
          </p:cNvPr>
          <p:cNvGraphicFramePr/>
          <p:nvPr>
            <p:extLst>
              <p:ext uri="{D42A27DB-BD31-4B8C-83A1-F6EECF244321}">
                <p14:modId xmlns:p14="http://schemas.microsoft.com/office/powerpoint/2010/main" val="2459098548"/>
              </p:ext>
            </p:extLst>
          </p:nvPr>
        </p:nvGraphicFramePr>
        <p:xfrm>
          <a:off x="2676646" y="1419346"/>
          <a:ext cx="13180670" cy="78389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5232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D1D60020-2CE8-A7EF-B2EA-CF9C6229B09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42241E70-97EB-4963-AB78-D57E04DBC37F}"/>
              </a:ext>
            </a:extLst>
          </p:cNvPr>
          <p:cNvGrpSpPr/>
          <p:nvPr/>
        </p:nvGrpSpPr>
        <p:grpSpPr>
          <a:xfrm>
            <a:off x="15859155" y="-98041"/>
            <a:ext cx="1562612" cy="1771266"/>
            <a:chOff x="0" y="-130721"/>
            <a:chExt cx="2083482" cy="2361688"/>
          </a:xfrm>
        </p:grpSpPr>
        <p:grpSp>
          <p:nvGrpSpPr>
            <p:cNvPr id="4" name="Group 4">
              <a:extLst>
                <a:ext uri="{FF2B5EF4-FFF2-40B4-BE49-F238E27FC236}">
                  <a16:creationId xmlns:a16="http://schemas.microsoft.com/office/drawing/2014/main" id="{6B4A5F8F-6DA7-B75A-9255-5B2F092C3B17}"/>
                </a:ext>
              </a:extLst>
            </p:cNvPr>
            <p:cNvGrpSpPr/>
            <p:nvPr/>
          </p:nvGrpSpPr>
          <p:grpSpPr>
            <a:xfrm>
              <a:off x="75599" y="-130721"/>
              <a:ext cx="1932284" cy="2361688"/>
              <a:chOff x="0" y="-47625"/>
              <a:chExt cx="703982" cy="860425"/>
            </a:xfrm>
          </p:grpSpPr>
          <p:sp>
            <p:nvSpPr>
              <p:cNvPr id="5" name="Freeform 5">
                <a:extLst>
                  <a:ext uri="{FF2B5EF4-FFF2-40B4-BE49-F238E27FC236}">
                    <a16:creationId xmlns:a16="http://schemas.microsoft.com/office/drawing/2014/main" id="{6D91AC6C-0BF2-A190-E54A-B99EDCA43DD7}"/>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a:extLst>
                  <a:ext uri="{FF2B5EF4-FFF2-40B4-BE49-F238E27FC236}">
                    <a16:creationId xmlns:a16="http://schemas.microsoft.com/office/drawing/2014/main" id="{7984201F-D071-C7EF-4975-E33464299568}"/>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a:extLst>
                <a:ext uri="{FF2B5EF4-FFF2-40B4-BE49-F238E27FC236}">
                  <a16:creationId xmlns:a16="http://schemas.microsoft.com/office/drawing/2014/main" id="{265B97D9-FE1C-BA4C-D07D-B79713B56ED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b="1">
                  <a:solidFill>
                    <a:srgbClr val="000000"/>
                  </a:solidFill>
                  <a:latin typeface="Open Sans Bold"/>
                  <a:ea typeface="Open Sans Bold"/>
                  <a:cs typeface="Open Sans Bold"/>
                </a:rPr>
                <a:t>16</a:t>
              </a:r>
            </a:p>
          </p:txBody>
        </p:sp>
      </p:grpSp>
      <p:sp>
        <p:nvSpPr>
          <p:cNvPr id="8" name="Freeform 8">
            <a:extLst>
              <a:ext uri="{FF2B5EF4-FFF2-40B4-BE49-F238E27FC236}">
                <a16:creationId xmlns:a16="http://schemas.microsoft.com/office/drawing/2014/main" id="{9982B5E2-A10C-FDF4-6936-CB0587611C94}"/>
              </a:ext>
            </a:extLst>
          </p:cNvPr>
          <p:cNvSpPr/>
          <p:nvPr/>
        </p:nvSpPr>
        <p:spPr>
          <a:xfrm>
            <a:off x="-1423081" y="-123373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5C44A130-9843-35D4-E0D1-637816D1C3A9}"/>
              </a:ext>
            </a:extLst>
          </p:cNvPr>
          <p:cNvSpPr/>
          <p:nvPr/>
        </p:nvSpPr>
        <p:spPr>
          <a:xfrm>
            <a:off x="12692486"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2">
            <a:extLst>
              <a:ext uri="{FF2B5EF4-FFF2-40B4-BE49-F238E27FC236}">
                <a16:creationId xmlns:a16="http://schemas.microsoft.com/office/drawing/2014/main" id="{8B6A3124-DD57-1168-55B8-432D10D41087}"/>
              </a:ext>
            </a:extLst>
          </p:cNvPr>
          <p:cNvSpPr txBox="1"/>
          <p:nvPr/>
        </p:nvSpPr>
        <p:spPr>
          <a:xfrm>
            <a:off x="2235676" y="644445"/>
            <a:ext cx="13180039" cy="1054969"/>
          </a:xfrm>
          <a:prstGeom prst="rect">
            <a:avLst/>
          </a:prstGeom>
        </p:spPr>
        <p:txBody>
          <a:bodyPr lIns="0" tIns="0" rIns="0" bIns="0" rtlCol="0" anchor="t">
            <a:spAutoFit/>
          </a:bodyPr>
          <a:lstStyle/>
          <a:p>
            <a:pPr algn="ctr">
              <a:lnSpc>
                <a:spcPts val="8819"/>
              </a:lnSpc>
            </a:pPr>
            <a:r>
              <a:rPr lang="en-US" sz="6300" b="1">
                <a:solidFill>
                  <a:srgbClr val="000000"/>
                </a:solidFill>
                <a:latin typeface="Times New Roman"/>
                <a:ea typeface="Alatsi"/>
                <a:cs typeface="Alatsi"/>
              </a:rPr>
              <a:t>REFERENCES </a:t>
            </a:r>
          </a:p>
        </p:txBody>
      </p:sp>
      <p:sp>
        <p:nvSpPr>
          <p:cNvPr id="10" name="TextBox 9">
            <a:extLst>
              <a:ext uri="{FF2B5EF4-FFF2-40B4-BE49-F238E27FC236}">
                <a16:creationId xmlns:a16="http://schemas.microsoft.com/office/drawing/2014/main" id="{2A11054E-6B58-F4C2-8668-53F32D05233D}"/>
              </a:ext>
            </a:extLst>
          </p:cNvPr>
          <p:cNvSpPr txBox="1"/>
          <p:nvPr/>
        </p:nvSpPr>
        <p:spPr>
          <a:xfrm>
            <a:off x="2253352" y="2046166"/>
            <a:ext cx="1437930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ea typeface="+mn-lt"/>
                <a:cs typeface="+mn-lt"/>
              </a:rPr>
              <a:t>[1] B. Yao, L. Zhang, S. Liang, and C. Zhang, “</a:t>
            </a:r>
            <a:r>
              <a:rPr lang="en-US" sz="2400" err="1">
                <a:latin typeface="Times New Roman"/>
                <a:ea typeface="+mn-lt"/>
                <a:cs typeface="+mn-lt"/>
              </a:rPr>
              <a:t>SVMTriP</a:t>
            </a:r>
            <a:r>
              <a:rPr lang="en-US" sz="2400">
                <a:latin typeface="Times New Roman"/>
                <a:ea typeface="+mn-lt"/>
                <a:cs typeface="+mn-lt"/>
              </a:rPr>
              <a:t>: A method to predict antigenic epitopes using support vector machine to integrate tri-peptide similarity and propensity,” </a:t>
            </a:r>
            <a:r>
              <a:rPr lang="en-US" sz="2400" i="1" err="1">
                <a:latin typeface="Times New Roman"/>
                <a:ea typeface="+mn-lt"/>
                <a:cs typeface="+mn-lt"/>
              </a:rPr>
              <a:t>PLoS</a:t>
            </a:r>
            <a:r>
              <a:rPr lang="en-US" sz="2400" i="1">
                <a:latin typeface="Times New Roman"/>
                <a:ea typeface="+mn-lt"/>
                <a:cs typeface="+mn-lt"/>
              </a:rPr>
              <a:t> One</a:t>
            </a:r>
            <a:r>
              <a:rPr lang="en-US" sz="2400">
                <a:latin typeface="Times New Roman"/>
                <a:ea typeface="+mn-lt"/>
                <a:cs typeface="+mn-lt"/>
              </a:rPr>
              <a:t>, vol. 7, no. 9, p. e45152, Sep. 2012.</a:t>
            </a:r>
            <a:endParaRPr lang="en-US" sz="2400">
              <a:latin typeface="Times New Roman"/>
              <a:ea typeface="+mn-lt"/>
              <a:cs typeface="Times New Roman"/>
            </a:endParaRPr>
          </a:p>
          <a:p>
            <a:endParaRPr lang="en-US" sz="2400">
              <a:latin typeface="Times New Roman"/>
              <a:ea typeface="+mn-lt"/>
              <a:cs typeface="+mn-lt"/>
            </a:endParaRPr>
          </a:p>
          <a:p>
            <a:r>
              <a:rPr lang="en-US" sz="2400">
                <a:latin typeface="Times New Roman"/>
                <a:ea typeface="+mn-lt"/>
                <a:cs typeface="+mn-lt"/>
              </a:rPr>
              <a:t>[2] J. V. Ponomarenko and P. E. Bourne, “Antibody-protein interactions: benchmark datasets and prediction tools evaluation,” </a:t>
            </a:r>
            <a:r>
              <a:rPr lang="en-US" sz="2400" i="1">
                <a:latin typeface="Times New Roman"/>
                <a:ea typeface="+mn-lt"/>
                <a:cs typeface="+mn-lt"/>
              </a:rPr>
              <a:t>BMC Structural Biology</a:t>
            </a:r>
            <a:r>
              <a:rPr lang="en-US" sz="2400">
                <a:latin typeface="Times New Roman"/>
                <a:ea typeface="+mn-lt"/>
                <a:cs typeface="+mn-lt"/>
              </a:rPr>
              <a:t>, vol. 7, no. 64, 2007.</a:t>
            </a:r>
            <a:endParaRPr lang="en-US" sz="2400">
              <a:latin typeface="Times New Roman"/>
              <a:cs typeface="Times New Roman"/>
            </a:endParaRPr>
          </a:p>
          <a:p>
            <a:endParaRPr lang="en-US" sz="2400">
              <a:latin typeface="Times New Roman"/>
              <a:ea typeface="+mn-lt"/>
              <a:cs typeface="+mn-lt"/>
            </a:endParaRPr>
          </a:p>
          <a:p>
            <a:r>
              <a:rPr lang="en-US" sz="2400">
                <a:latin typeface="Times New Roman"/>
                <a:ea typeface="+mn-lt"/>
                <a:cs typeface="+mn-lt"/>
              </a:rPr>
              <a:t>[3] J. L. Sanchez-Trincado, M. Gomez-</a:t>
            </a:r>
            <a:r>
              <a:rPr lang="en-US" sz="2400" err="1">
                <a:latin typeface="Times New Roman"/>
                <a:ea typeface="+mn-lt"/>
                <a:cs typeface="+mn-lt"/>
              </a:rPr>
              <a:t>Perosanz</a:t>
            </a:r>
            <a:r>
              <a:rPr lang="en-US" sz="2400">
                <a:latin typeface="Times New Roman"/>
                <a:ea typeface="+mn-lt"/>
                <a:cs typeface="+mn-lt"/>
              </a:rPr>
              <a:t>, and P. A. Reche, “Fundamentals and methods for T- and B-cell epitope prediction,” </a:t>
            </a:r>
            <a:r>
              <a:rPr lang="en-US" sz="2400" i="1">
                <a:latin typeface="Times New Roman"/>
                <a:ea typeface="+mn-lt"/>
                <a:cs typeface="+mn-lt"/>
              </a:rPr>
              <a:t>J. Immunol. Res.</a:t>
            </a:r>
            <a:r>
              <a:rPr lang="en-US" sz="2400">
                <a:latin typeface="Times New Roman"/>
                <a:ea typeface="+mn-lt"/>
                <a:cs typeface="+mn-lt"/>
              </a:rPr>
              <a:t>, vol. 2017, p. 2680160, 2017.</a:t>
            </a:r>
            <a:endParaRPr lang="en-US" sz="2400">
              <a:latin typeface="Times New Roman"/>
              <a:cs typeface="Times New Roman"/>
            </a:endParaRPr>
          </a:p>
          <a:p>
            <a:endParaRPr lang="en-US" sz="2400">
              <a:latin typeface="Times New Roman"/>
              <a:ea typeface="+mn-lt"/>
              <a:cs typeface="+mn-lt"/>
            </a:endParaRPr>
          </a:p>
          <a:p>
            <a:r>
              <a:rPr lang="en-US" sz="2400">
                <a:latin typeface="Times New Roman"/>
                <a:ea typeface="+mn-lt"/>
                <a:cs typeface="+mn-lt"/>
              </a:rPr>
              <a:t>[4] L. Backert and O. Kohlbacher, “</a:t>
            </a:r>
            <a:r>
              <a:rPr lang="en-US" sz="2400" err="1">
                <a:latin typeface="Times New Roman"/>
                <a:ea typeface="+mn-lt"/>
                <a:cs typeface="+mn-lt"/>
              </a:rPr>
              <a:t>Immunoinformatics</a:t>
            </a:r>
            <a:r>
              <a:rPr lang="en-US" sz="2400">
                <a:latin typeface="Times New Roman"/>
                <a:ea typeface="+mn-lt"/>
                <a:cs typeface="+mn-lt"/>
              </a:rPr>
              <a:t> and epitope prediction in the age of genomic medicine,” </a:t>
            </a:r>
            <a:r>
              <a:rPr lang="en-US" sz="2400" i="1">
                <a:latin typeface="Times New Roman"/>
                <a:ea typeface="+mn-lt"/>
                <a:cs typeface="+mn-lt"/>
              </a:rPr>
              <a:t>Genome Med.</a:t>
            </a:r>
            <a:r>
              <a:rPr lang="en-US" sz="2400">
                <a:latin typeface="Times New Roman"/>
                <a:ea typeface="+mn-lt"/>
                <a:cs typeface="+mn-lt"/>
              </a:rPr>
              <a:t>, vol. 7, no. 1, p. 119, Nov. 2015.</a:t>
            </a:r>
            <a:endParaRPr lang="en-US" sz="2400">
              <a:latin typeface="Times New Roman"/>
              <a:cs typeface="Times New Roman"/>
            </a:endParaRPr>
          </a:p>
          <a:p>
            <a:endParaRPr lang="en-US" sz="2400">
              <a:latin typeface="Times New Roman"/>
              <a:ea typeface="+mn-lt"/>
              <a:cs typeface="+mn-lt"/>
            </a:endParaRPr>
          </a:p>
          <a:p>
            <a:r>
              <a:rPr lang="en-US" sz="2400">
                <a:latin typeface="Times New Roman"/>
                <a:ea typeface="+mn-lt"/>
                <a:cs typeface="+mn-lt"/>
              </a:rPr>
              <a:t>[5] R. Viswanathan, M. Carroll, A. Roffe, J. E. Fajardo, and A. Fiser, “Computational prediction of multiple antigen epitopes,” </a:t>
            </a:r>
            <a:r>
              <a:rPr lang="en-US" sz="2400" i="1">
                <a:latin typeface="Times New Roman"/>
                <a:ea typeface="+mn-lt"/>
                <a:cs typeface="+mn-lt"/>
              </a:rPr>
              <a:t>Bioinformatics</a:t>
            </a:r>
            <a:r>
              <a:rPr lang="en-US" sz="2400">
                <a:latin typeface="Times New Roman"/>
                <a:ea typeface="+mn-lt"/>
                <a:cs typeface="+mn-lt"/>
              </a:rPr>
              <a:t>, vol. 40, no. 10, p. btae556, Oct. 2024.</a:t>
            </a:r>
            <a:endParaRPr lang="en-US" sz="2400">
              <a:latin typeface="Times New Roman"/>
              <a:cs typeface="Times New Roman"/>
            </a:endParaRPr>
          </a:p>
          <a:p>
            <a:endParaRPr lang="en-US" sz="2400">
              <a:latin typeface="Times New Roman"/>
              <a:ea typeface="+mn-lt"/>
              <a:cs typeface="+mn-lt"/>
            </a:endParaRPr>
          </a:p>
          <a:p>
            <a:r>
              <a:rPr lang="en-US" sz="2400">
                <a:latin typeface="Times New Roman"/>
                <a:ea typeface="+mn-lt"/>
                <a:cs typeface="+mn-lt"/>
              </a:rPr>
              <a:t>[6] C. Wang, J. Wang, W. Song, G. Luo, and T. Jiang, “</a:t>
            </a:r>
            <a:r>
              <a:rPr lang="en-US" sz="2400" err="1">
                <a:latin typeface="Times New Roman"/>
                <a:ea typeface="+mn-lt"/>
                <a:cs typeface="+mn-lt"/>
              </a:rPr>
              <a:t>EpiScan</a:t>
            </a:r>
            <a:r>
              <a:rPr lang="en-US" sz="2400">
                <a:latin typeface="Times New Roman"/>
                <a:ea typeface="+mn-lt"/>
                <a:cs typeface="+mn-lt"/>
              </a:rPr>
              <a:t>: Accurate high-throughput mapping of antibody-specific epitopes using sequence information,” </a:t>
            </a:r>
            <a:r>
              <a:rPr lang="en-US" sz="2400" i="1" err="1">
                <a:latin typeface="Times New Roman"/>
                <a:ea typeface="+mn-lt"/>
                <a:cs typeface="+mn-lt"/>
              </a:rPr>
              <a:t>npj</a:t>
            </a:r>
            <a:r>
              <a:rPr lang="en-US" sz="2400" i="1">
                <a:latin typeface="Times New Roman"/>
                <a:ea typeface="+mn-lt"/>
                <a:cs typeface="+mn-lt"/>
              </a:rPr>
              <a:t> Syst. Biol. Appl.</a:t>
            </a:r>
            <a:r>
              <a:rPr lang="en-US" sz="2400">
                <a:latin typeface="Times New Roman"/>
                <a:ea typeface="+mn-lt"/>
                <a:cs typeface="+mn-lt"/>
              </a:rPr>
              <a:t>, vol. 10, no. 101, 2024.</a:t>
            </a:r>
            <a:endParaRPr lang="en-US" sz="2400">
              <a:latin typeface="Times New Roman"/>
              <a:cs typeface="Times New Roman"/>
            </a:endParaRPr>
          </a:p>
          <a:p>
            <a:pPr algn="l"/>
            <a:endParaRPr lang="en-US" sz="2400">
              <a:ea typeface="Calibri"/>
              <a:cs typeface="Calibri"/>
            </a:endParaRPr>
          </a:p>
        </p:txBody>
      </p:sp>
    </p:spTree>
    <p:extLst>
      <p:ext uri="{BB962C8B-B14F-4D97-AF65-F5344CB8AC3E}">
        <p14:creationId xmlns:p14="http://schemas.microsoft.com/office/powerpoint/2010/main" val="85164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TextBox 5"/>
          <p:cNvSpPr txBox="1"/>
          <p:nvPr/>
        </p:nvSpPr>
        <p:spPr>
          <a:xfrm>
            <a:off x="2553980" y="904875"/>
            <a:ext cx="13180039" cy="1035733"/>
          </a:xfrm>
          <a:prstGeom prst="rect">
            <a:avLst/>
          </a:prstGeom>
        </p:spPr>
        <p:txBody>
          <a:bodyPr lIns="0" tIns="0" rIns="0" bIns="0" rtlCol="0" anchor="t">
            <a:spAutoFit/>
          </a:bodyPr>
          <a:lstStyle/>
          <a:p>
            <a:pPr algn="ctr">
              <a:lnSpc>
                <a:spcPts val="8819"/>
              </a:lnSpc>
            </a:pPr>
            <a:r>
              <a:rPr lang="en-US" sz="6300" b="1">
                <a:solidFill>
                  <a:srgbClr val="000000"/>
                </a:solidFill>
                <a:latin typeface="Times New Roman"/>
                <a:ea typeface="Alatsi"/>
                <a:cs typeface="Alatsi"/>
                <a:sym typeface="Alatsi"/>
              </a:rPr>
              <a:t>TEAM MEMBERS</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2</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030028" y="2942875"/>
            <a:ext cx="15898144" cy="7344125"/>
          </a:xfrm>
          <a:prstGeom prst="rect">
            <a:avLst/>
          </a:prstGeom>
        </p:spPr>
        <p:txBody>
          <a:bodyPr lIns="0" tIns="0" rIns="0" bIns="0" rtlCol="0" anchor="t">
            <a:spAutoFit/>
          </a:bodyPr>
          <a:lstStyle/>
          <a:p>
            <a:pPr algn="ctr">
              <a:lnSpc>
                <a:spcPts val="5800"/>
              </a:lnSpc>
              <a:spcBef>
                <a:spcPct val="0"/>
              </a:spcBef>
            </a:pPr>
            <a:r>
              <a:rPr lang="en-US" sz="4100">
                <a:solidFill>
                  <a:srgbClr val="000000"/>
                </a:solidFill>
                <a:latin typeface="Times New Roman"/>
                <a:ea typeface="Times New Roman"/>
                <a:cs typeface="Times New Roman"/>
                <a:sym typeface="Times New Roman"/>
              </a:rPr>
              <a:t>               </a:t>
            </a:r>
            <a:endParaRPr lang="en-US">
              <a:ea typeface="Calibri"/>
              <a:cs typeface="Calibri"/>
            </a:endParaRPr>
          </a:p>
          <a:p>
            <a:pPr algn="just">
              <a:lnSpc>
                <a:spcPts val="5800"/>
              </a:lnSpc>
              <a:spcBef>
                <a:spcPct val="0"/>
              </a:spcBef>
            </a:pPr>
            <a:r>
              <a:rPr lang="en-US" sz="4100">
                <a:solidFill>
                  <a:srgbClr val="000000"/>
                </a:solidFill>
                <a:latin typeface="Times New Roman"/>
                <a:ea typeface="Times New Roman"/>
                <a:cs typeface="Times New Roman"/>
                <a:sym typeface="Times New Roman"/>
              </a:rPr>
              <a:t>SURYA NARAYAN.S.                               CB.SC.U4AIE23251</a:t>
            </a:r>
            <a:endParaRPr lang="en-US" sz="4100">
              <a:solidFill>
                <a:srgbClr val="000000"/>
              </a:solidFill>
              <a:latin typeface="Times New Roman"/>
              <a:ea typeface="Times New Roman"/>
              <a:cs typeface="Times New Roman"/>
            </a:endParaRPr>
          </a:p>
          <a:p>
            <a:pPr algn="just">
              <a:lnSpc>
                <a:spcPts val="5800"/>
              </a:lnSpc>
              <a:spcBef>
                <a:spcPct val="0"/>
              </a:spcBef>
            </a:pPr>
            <a:r>
              <a:rPr lang="en-US" sz="4100">
                <a:solidFill>
                  <a:srgbClr val="000000"/>
                </a:solidFill>
                <a:latin typeface="Times New Roman"/>
                <a:ea typeface="Times New Roman"/>
                <a:cs typeface="Times New Roman"/>
                <a:sym typeface="Times New Roman"/>
              </a:rPr>
              <a:t>DIVAGAR.S                                               CB.SC.U4AIE23223</a:t>
            </a:r>
            <a:endParaRPr lang="en-US" sz="4100">
              <a:solidFill>
                <a:srgbClr val="000000"/>
              </a:solidFill>
              <a:latin typeface="Times New Roman"/>
              <a:ea typeface="Times New Roman"/>
              <a:cs typeface="Times New Roman"/>
            </a:endParaRPr>
          </a:p>
          <a:p>
            <a:pPr algn="just">
              <a:lnSpc>
                <a:spcPts val="5800"/>
              </a:lnSpc>
              <a:spcBef>
                <a:spcPct val="0"/>
              </a:spcBef>
            </a:pPr>
            <a:r>
              <a:rPr lang="en-US" sz="4100">
                <a:solidFill>
                  <a:srgbClr val="000000"/>
                </a:solidFill>
                <a:latin typeface="Times New Roman"/>
                <a:ea typeface="Times New Roman"/>
                <a:cs typeface="Times New Roman"/>
                <a:sym typeface="Times New Roman"/>
              </a:rPr>
              <a:t>PULLEPU MOUNINDRA                         CB.SC.U4AIE23273</a:t>
            </a:r>
            <a:endParaRPr lang="en-US" sz="4100">
              <a:solidFill>
                <a:srgbClr val="000000"/>
              </a:solidFill>
              <a:latin typeface="Times New Roman"/>
              <a:ea typeface="Times New Roman"/>
              <a:cs typeface="Times New Roman"/>
            </a:endParaRPr>
          </a:p>
          <a:p>
            <a:pPr algn="just">
              <a:lnSpc>
                <a:spcPts val="5800"/>
              </a:lnSpc>
              <a:spcBef>
                <a:spcPct val="0"/>
              </a:spcBef>
            </a:pPr>
            <a:r>
              <a:rPr lang="en-US" sz="4100">
                <a:solidFill>
                  <a:srgbClr val="000000"/>
                </a:solidFill>
                <a:latin typeface="Times New Roman"/>
                <a:ea typeface="Times New Roman"/>
                <a:cs typeface="Times New Roman"/>
                <a:sym typeface="Times New Roman"/>
              </a:rPr>
              <a:t>RASWANTHKRISHNA M                        CB.SC.U4AIE23266</a:t>
            </a:r>
            <a:endParaRPr lang="en-US" sz="4100">
              <a:solidFill>
                <a:srgbClr val="000000"/>
              </a:solidFill>
              <a:latin typeface="Times New Roman"/>
              <a:ea typeface="Times New Roman"/>
              <a:cs typeface="Times New Roman"/>
            </a:endParaRPr>
          </a:p>
          <a:p>
            <a:pPr algn="just">
              <a:lnSpc>
                <a:spcPts val="5800"/>
              </a:lnSpc>
              <a:spcBef>
                <a:spcPct val="0"/>
              </a:spcBef>
            </a:pPr>
            <a:r>
              <a:rPr lang="en-US" sz="4100">
                <a:solidFill>
                  <a:srgbClr val="000000"/>
                </a:solidFill>
                <a:latin typeface="Times New Roman"/>
                <a:ea typeface="Times New Roman"/>
                <a:cs typeface="Times New Roman"/>
                <a:sym typeface="Times New Roman"/>
              </a:rPr>
              <a:t>ADITHYAN P V                                         CB.SC.U4AIE23206</a:t>
            </a:r>
            <a:endParaRPr lang="en-US" sz="4100">
              <a:solidFill>
                <a:srgbClr val="000000"/>
              </a:solidFill>
              <a:latin typeface="Times New Roman"/>
              <a:ea typeface="Times New Roman"/>
              <a:cs typeface="Times New Roman"/>
            </a:endParaRPr>
          </a:p>
          <a:p>
            <a:pPr marL="571500" indent="-571500" algn="ctr">
              <a:lnSpc>
                <a:spcPts val="5800"/>
              </a:lnSpc>
              <a:spcBef>
                <a:spcPct val="0"/>
              </a:spcBef>
              <a:buFont typeface="Arial"/>
              <a:buChar char="•"/>
            </a:pPr>
            <a:endParaRPr lang="en-US" sz="4143">
              <a:solidFill>
                <a:srgbClr val="000000"/>
              </a:solidFill>
              <a:latin typeface="Times New Roman"/>
              <a:ea typeface="Times New Roman"/>
              <a:cs typeface="Times New Roman"/>
            </a:endParaRPr>
          </a:p>
          <a:p>
            <a:pPr marL="571500" indent="-571500" algn="ctr">
              <a:lnSpc>
                <a:spcPts val="5800"/>
              </a:lnSpc>
              <a:spcBef>
                <a:spcPct val="0"/>
              </a:spcBef>
              <a:buFont typeface="Arial"/>
              <a:buChar char="•"/>
            </a:pPr>
            <a:endParaRPr lang="en-US" sz="4143">
              <a:solidFill>
                <a:srgbClr val="000000"/>
              </a:solidFill>
              <a:latin typeface="Times New Roman"/>
              <a:ea typeface="Times New Roman"/>
              <a:cs typeface="Times New Roman"/>
            </a:endParaRPr>
          </a:p>
          <a:p>
            <a:pPr marL="571500" indent="-571500" algn="ctr">
              <a:lnSpc>
                <a:spcPts val="5800"/>
              </a:lnSpc>
              <a:spcBef>
                <a:spcPct val="0"/>
              </a:spcBef>
              <a:buFont typeface="Arial"/>
              <a:buChar char="•"/>
            </a:pPr>
            <a:endParaRPr lang="en-US" sz="4143">
              <a:solidFill>
                <a:srgbClr val="000000"/>
              </a:solidFill>
              <a:latin typeface="Times New Roman"/>
              <a:ea typeface="Times New Roman"/>
              <a:cs typeface="Times New Roman"/>
            </a:endParaRPr>
          </a:p>
          <a:p>
            <a:pPr marL="571500" indent="-571500" algn="ctr">
              <a:lnSpc>
                <a:spcPts val="5800"/>
              </a:lnSpc>
              <a:spcBef>
                <a:spcPct val="0"/>
              </a:spcBef>
              <a:buFont typeface="Arial"/>
              <a:buChar char="•"/>
            </a:pPr>
            <a:endParaRPr lang="en-US" sz="4143">
              <a:solidFill>
                <a:srgbClr val="000000"/>
              </a:solidFill>
              <a:latin typeface="Times New Roman"/>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3</a:t>
              </a:r>
            </a:p>
          </p:txBody>
        </p:sp>
      </p:grpSp>
      <p:sp>
        <p:nvSpPr>
          <p:cNvPr id="2" name="Freeform 2"/>
          <p:cNvSpPr/>
          <p:nvPr/>
        </p:nvSpPr>
        <p:spPr>
          <a:xfrm>
            <a:off x="12999426" y="865404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3679044" y="904875"/>
            <a:ext cx="10929913" cy="1035733"/>
          </a:xfrm>
          <a:prstGeom prst="rect">
            <a:avLst/>
          </a:prstGeom>
        </p:spPr>
        <p:txBody>
          <a:bodyPr lIns="0" tIns="0" rIns="0" bIns="0" rtlCol="0" anchor="t">
            <a:spAutoFit/>
          </a:bodyPr>
          <a:lstStyle/>
          <a:p>
            <a:pPr algn="ctr">
              <a:lnSpc>
                <a:spcPts val="8819"/>
              </a:lnSpc>
            </a:pPr>
            <a:r>
              <a:rPr lang="en-US" sz="6300" b="1">
                <a:solidFill>
                  <a:srgbClr val="000000"/>
                </a:solidFill>
                <a:latin typeface="Times New Roman"/>
                <a:ea typeface="Alatsi"/>
                <a:cs typeface="Alatsi"/>
                <a:sym typeface="Alatsi"/>
              </a:rPr>
              <a:t>INTRODUCTION</a:t>
            </a:r>
            <a:endParaRPr lang="en-US" sz="6300" b="1">
              <a:solidFill>
                <a:srgbClr val="000000"/>
              </a:solidFill>
              <a:latin typeface="Times New Roman"/>
              <a:ea typeface="Alatsi"/>
              <a:cs typeface="Alatsi"/>
            </a:endParaRPr>
          </a:p>
        </p:txBody>
      </p:sp>
      <p:sp>
        <p:nvSpPr>
          <p:cNvPr id="9" name="Freeform 9"/>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826143" y="2291490"/>
            <a:ext cx="16640461" cy="7836056"/>
          </a:xfrm>
          <a:prstGeom prst="rect">
            <a:avLst/>
          </a:prstGeom>
        </p:spPr>
        <p:txBody>
          <a:bodyPr lIns="0" tIns="0" rIns="0" bIns="0" rtlCol="0" anchor="t">
            <a:spAutoFit/>
          </a:bodyPr>
          <a:lstStyle/>
          <a:p>
            <a:pPr lvl="1" algn="just"/>
            <a:r>
              <a:rPr lang="en-US" sz="3200" err="1">
                <a:solidFill>
                  <a:srgbClr val="000000"/>
                </a:solidFill>
                <a:latin typeface="Times New Roman"/>
                <a:ea typeface="+mn-lt"/>
                <a:cs typeface="+mn-lt"/>
                <a:sym typeface="Open Sans"/>
              </a:rPr>
              <a:t>Immunoinformatics</a:t>
            </a:r>
            <a:r>
              <a:rPr lang="en-US" sz="3200">
                <a:solidFill>
                  <a:srgbClr val="000000"/>
                </a:solidFill>
                <a:latin typeface="Times New Roman"/>
                <a:ea typeface="+mn-lt"/>
                <a:cs typeface="+mn-lt"/>
                <a:sym typeface="Open Sans"/>
              </a:rPr>
              <a:t> is a subfield of bioinformatics that focuses on employing computational methods to study and understand immune system processes.</a:t>
            </a:r>
            <a:endParaRPr lang="en-US" sz="3200">
              <a:latin typeface="Times New Roman"/>
              <a:ea typeface="+mn-lt"/>
              <a:cs typeface="+mn-lt"/>
            </a:endParaRPr>
          </a:p>
          <a:p>
            <a:pPr lvl="1" algn="just"/>
            <a:endParaRPr lang="en-US" sz="3200">
              <a:solidFill>
                <a:srgbClr val="000000"/>
              </a:solidFill>
              <a:latin typeface="Times New Roman"/>
              <a:ea typeface="+mn-lt"/>
              <a:cs typeface="+mn-lt"/>
              <a:sym typeface="Open Sans"/>
            </a:endParaRPr>
          </a:p>
          <a:p>
            <a:pPr lvl="1" algn="just"/>
            <a:r>
              <a:rPr lang="en-US" sz="3200">
                <a:solidFill>
                  <a:srgbClr val="000000"/>
                </a:solidFill>
                <a:latin typeface="Times New Roman"/>
                <a:ea typeface="+mn-lt"/>
                <a:cs typeface="+mn-lt"/>
                <a:sym typeface="Open Sans"/>
              </a:rPr>
              <a:t>Epitopes, also known as antigenic determinants, are specific regions of an antigen recognized by components of the adaptive immune system such as antibodies, B cells, initiating a targeted immune response.</a:t>
            </a:r>
            <a:endParaRPr lang="en-US" sz="3200">
              <a:latin typeface="Times New Roman"/>
              <a:ea typeface="+mn-lt"/>
              <a:cs typeface="+mn-lt"/>
            </a:endParaRPr>
          </a:p>
          <a:p>
            <a:pPr lvl="1" algn="just"/>
            <a:endParaRPr lang="en-US" sz="3200">
              <a:solidFill>
                <a:srgbClr val="000000"/>
              </a:solidFill>
              <a:latin typeface="Times New Roman"/>
              <a:ea typeface="+mn-lt"/>
              <a:cs typeface="+mn-lt"/>
              <a:sym typeface="Open Sans"/>
            </a:endParaRPr>
          </a:p>
          <a:p>
            <a:pPr lvl="1" algn="just"/>
            <a:r>
              <a:rPr lang="en-US" sz="3200">
                <a:solidFill>
                  <a:srgbClr val="000000"/>
                </a:solidFill>
                <a:latin typeface="Times New Roman"/>
                <a:ea typeface="+mn-lt"/>
                <a:cs typeface="+mn-lt"/>
                <a:sym typeface="Open Sans"/>
              </a:rPr>
              <a:t>Prediction of these regions helps improve the efficiency of antibody and vaccine development, benefiting preventive medicine.</a:t>
            </a:r>
            <a:endParaRPr lang="en-US" sz="3200">
              <a:latin typeface="Times New Roman"/>
              <a:ea typeface="+mn-lt"/>
              <a:cs typeface="+mn-lt"/>
            </a:endParaRPr>
          </a:p>
          <a:p>
            <a:pPr lvl="1" algn="just"/>
            <a:endParaRPr lang="en-US" sz="3200">
              <a:solidFill>
                <a:srgbClr val="000000"/>
              </a:solidFill>
              <a:latin typeface="Times New Roman"/>
              <a:ea typeface="+mn-lt"/>
              <a:cs typeface="+mn-lt"/>
            </a:endParaRPr>
          </a:p>
          <a:p>
            <a:pPr lvl="1" algn="just"/>
            <a:r>
              <a:rPr lang="en-US" sz="3200">
                <a:solidFill>
                  <a:srgbClr val="000000"/>
                </a:solidFill>
                <a:latin typeface="Times New Roman"/>
                <a:ea typeface="+mn-lt"/>
                <a:cs typeface="+mn-lt"/>
              </a:rPr>
              <a:t>Hidden Markov Models </a:t>
            </a:r>
            <a:r>
              <a:rPr lang="en-US" sz="3200">
                <a:solidFill>
                  <a:srgbClr val="000000"/>
                </a:solidFill>
                <a:latin typeface="Times New Roman"/>
                <a:ea typeface="+mn-lt"/>
                <a:cs typeface="+mn-lt"/>
                <a:sym typeface="Open Sans"/>
              </a:rPr>
              <a:t>(HMM) and dynamic programming efficiently analyze protein sequences to predict epitopes. This accelerates epitope identification and reveals patterns in immune system interactions.</a:t>
            </a:r>
            <a:endParaRPr lang="en-US">
              <a:latin typeface="Times New Roman"/>
              <a:ea typeface="+mn-lt"/>
              <a:cs typeface="+mn-lt"/>
            </a:endParaRPr>
          </a:p>
          <a:p>
            <a:pPr lvl="1" algn="just"/>
            <a:endParaRPr lang="en-US" sz="3200">
              <a:latin typeface="Times New Roman"/>
              <a:ea typeface="Calibri"/>
              <a:cs typeface="Calibri"/>
            </a:endParaRPr>
          </a:p>
          <a:p>
            <a:pPr marL="290830" lvl="1" algn="just">
              <a:lnSpc>
                <a:spcPts val="3767"/>
              </a:lnSpc>
            </a:pPr>
            <a:endParaRPr lang="en-US" sz="2650">
              <a:solidFill>
                <a:srgbClr val="000000"/>
              </a:solidFill>
              <a:latin typeface="Times New Roman"/>
              <a:ea typeface="Open Sans"/>
              <a:cs typeface="Open Sans"/>
            </a:endParaRPr>
          </a:p>
          <a:p>
            <a:pPr algn="just">
              <a:lnSpc>
                <a:spcPts val="3767"/>
              </a:lnSpc>
              <a:spcBef>
                <a:spcPct val="0"/>
              </a:spcBef>
            </a:pPr>
            <a:endParaRPr lang="en-US" sz="2691">
              <a:solidFill>
                <a:srgbClr val="000000"/>
              </a:solidFill>
              <a:latin typeface="Open Sans"/>
              <a:ea typeface="Open Sans"/>
              <a:cs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271701" y="78092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53980" y="904875"/>
            <a:ext cx="13180039" cy="1035733"/>
          </a:xfrm>
          <a:prstGeom prst="rect">
            <a:avLst/>
          </a:prstGeom>
        </p:spPr>
        <p:txBody>
          <a:bodyPr lIns="0" tIns="0" rIns="0" bIns="0" rtlCol="0" anchor="t">
            <a:spAutoFit/>
          </a:bodyPr>
          <a:lstStyle/>
          <a:p>
            <a:pPr algn="ctr">
              <a:lnSpc>
                <a:spcPts val="8819"/>
              </a:lnSpc>
            </a:pPr>
            <a:r>
              <a:rPr lang="en-US" sz="6300" b="1">
                <a:solidFill>
                  <a:srgbClr val="000000"/>
                </a:solidFill>
                <a:latin typeface="Times New Roman"/>
                <a:ea typeface="Alatsi"/>
                <a:cs typeface="Alatsi"/>
                <a:sym typeface="Alatsi"/>
              </a:rPr>
              <a:t>PROBLEM STATEMENT</a:t>
            </a:r>
            <a:endParaRPr lang="en-US" sz="6300" b="1">
              <a:solidFill>
                <a:srgbClr val="000000"/>
              </a:solidFill>
              <a:latin typeface="Times New Roman"/>
              <a:ea typeface="Alatsi"/>
              <a:cs typeface="Alatsi"/>
            </a:endParaRP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4</a:t>
              </a:r>
            </a:p>
          </p:txBody>
        </p:sp>
      </p:grpSp>
      <p:sp>
        <p:nvSpPr>
          <p:cNvPr id="9" name="Freeform 9"/>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0453" y="3135889"/>
            <a:ext cx="14896972" cy="3663760"/>
          </a:xfrm>
          <a:prstGeom prst="rect">
            <a:avLst/>
          </a:prstGeom>
        </p:spPr>
        <p:txBody>
          <a:bodyPr wrap="square" lIns="0" tIns="0" rIns="0" bIns="0" rtlCol="0" anchor="t">
            <a:spAutoFit/>
          </a:bodyPr>
          <a:lstStyle/>
          <a:p>
            <a:pPr algn="just"/>
            <a:r>
              <a:rPr lang="en-US" sz="3200">
                <a:solidFill>
                  <a:srgbClr val="000000"/>
                </a:solidFill>
                <a:latin typeface="Times New Roman"/>
                <a:ea typeface="+mn-lt"/>
                <a:cs typeface="+mn-lt"/>
              </a:rPr>
              <a:t>The lack of efficient and scalable methods for epitope identification limits progress in immunology and delays the development of vaccines and therapeutics. We aim to leverage design analysis algorithms, specifically utilizing the Hidden Markov Model (HMM), to enable accurate epitope predictions. This approach addresses the limitations of traditional experimental methods and accelerates progress in immunology research.</a:t>
            </a:r>
            <a:endParaRPr lang="en-US" sz="3200">
              <a:latin typeface="Times New Roman"/>
              <a:ea typeface="+mn-lt"/>
              <a:cs typeface="+mn-lt"/>
            </a:endParaRPr>
          </a:p>
          <a:p>
            <a:pPr algn="just">
              <a:lnSpc>
                <a:spcPts val="5014"/>
              </a:lnSpc>
              <a:spcBef>
                <a:spcPct val="0"/>
              </a:spcBef>
            </a:pPr>
            <a:endParaRPr lang="en-US"/>
          </a:p>
          <a:p>
            <a:pPr algn="just">
              <a:lnSpc>
                <a:spcPts val="5014"/>
              </a:lnSpc>
              <a:spcBef>
                <a:spcPct val="0"/>
              </a:spcBef>
            </a:pPr>
            <a:endParaRPr lang="en-US" sz="2400">
              <a:solidFill>
                <a:srgbClr val="000000"/>
              </a:solidFill>
              <a:latin typeface="Open Sans"/>
              <a:ea typeface="Open Sans"/>
              <a:cs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74E0A55B-5FBF-6F4B-6905-6E76DCF0ACD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267E7BD-85DF-CDF5-D320-BAAB7828E524}"/>
              </a:ext>
            </a:extLst>
          </p:cNvPr>
          <p:cNvGrpSpPr/>
          <p:nvPr/>
        </p:nvGrpSpPr>
        <p:grpSpPr>
          <a:xfrm>
            <a:off x="1271591" y="6969657"/>
            <a:ext cx="16150176" cy="4577285"/>
            <a:chOff x="0" y="0"/>
            <a:chExt cx="21533567" cy="6103047"/>
          </a:xfrm>
        </p:grpSpPr>
        <p:sp>
          <p:nvSpPr>
            <p:cNvPr id="3" name="TextBox 3">
              <a:extLst>
                <a:ext uri="{FF2B5EF4-FFF2-40B4-BE49-F238E27FC236}">
                  <a16:creationId xmlns:a16="http://schemas.microsoft.com/office/drawing/2014/main" id="{46829BE9-A989-E6BC-9CE5-F29F723FF806}"/>
                </a:ext>
              </a:extLst>
            </p:cNvPr>
            <p:cNvSpPr txBox="1"/>
            <p:nvPr/>
          </p:nvSpPr>
          <p:spPr>
            <a:xfrm>
              <a:off x="0" y="-66675"/>
              <a:ext cx="21533567" cy="689202"/>
            </a:xfrm>
            <a:prstGeom prst="rect">
              <a:avLst/>
            </a:prstGeom>
          </p:spPr>
          <p:txBody>
            <a:bodyPr lIns="0" tIns="0" rIns="0" bIns="0" rtlCol="0" anchor="t">
              <a:spAutoFit/>
            </a:bodyPr>
            <a:lstStyle/>
            <a:p>
              <a:pPr algn="l">
                <a:lnSpc>
                  <a:spcPts val="4322"/>
                </a:lnSpc>
              </a:pPr>
              <a:endParaRPr/>
            </a:p>
          </p:txBody>
        </p:sp>
        <p:sp>
          <p:nvSpPr>
            <p:cNvPr id="4" name="TextBox 4">
              <a:extLst>
                <a:ext uri="{FF2B5EF4-FFF2-40B4-BE49-F238E27FC236}">
                  <a16:creationId xmlns:a16="http://schemas.microsoft.com/office/drawing/2014/main" id="{0CA9934F-3668-79A8-105B-FAF66CF8E628}"/>
                </a:ext>
              </a:extLst>
            </p:cNvPr>
            <p:cNvSpPr txBox="1"/>
            <p:nvPr/>
          </p:nvSpPr>
          <p:spPr>
            <a:xfrm>
              <a:off x="0" y="2673585"/>
              <a:ext cx="21533567" cy="689202"/>
            </a:xfrm>
            <a:prstGeom prst="rect">
              <a:avLst/>
            </a:prstGeom>
          </p:spPr>
          <p:txBody>
            <a:bodyPr lIns="0" tIns="0" rIns="0" bIns="0" rtlCol="0" anchor="t">
              <a:spAutoFit/>
            </a:bodyPr>
            <a:lstStyle/>
            <a:p>
              <a:pPr algn="l">
                <a:lnSpc>
                  <a:spcPts val="4322"/>
                </a:lnSpc>
              </a:pPr>
              <a:endParaRPr/>
            </a:p>
          </p:txBody>
        </p:sp>
        <p:sp>
          <p:nvSpPr>
            <p:cNvPr id="5" name="TextBox 5">
              <a:extLst>
                <a:ext uri="{FF2B5EF4-FFF2-40B4-BE49-F238E27FC236}">
                  <a16:creationId xmlns:a16="http://schemas.microsoft.com/office/drawing/2014/main" id="{322294C5-688C-0030-6814-088DF8C06A60}"/>
                </a:ext>
              </a:extLst>
            </p:cNvPr>
            <p:cNvSpPr txBox="1"/>
            <p:nvPr/>
          </p:nvSpPr>
          <p:spPr>
            <a:xfrm>
              <a:off x="0" y="5413845"/>
              <a:ext cx="21533567" cy="689202"/>
            </a:xfrm>
            <a:prstGeom prst="rect">
              <a:avLst/>
            </a:prstGeom>
          </p:spPr>
          <p:txBody>
            <a:bodyPr lIns="0" tIns="0" rIns="0" bIns="0" rtlCol="0" anchor="t">
              <a:spAutoFit/>
            </a:bodyPr>
            <a:lstStyle/>
            <a:p>
              <a:pPr algn="l">
                <a:lnSpc>
                  <a:spcPts val="4322"/>
                </a:lnSpc>
              </a:pPr>
              <a:endParaRPr/>
            </a:p>
          </p:txBody>
        </p:sp>
      </p:grpSp>
      <p:grpSp>
        <p:nvGrpSpPr>
          <p:cNvPr id="6" name="Group 6">
            <a:extLst>
              <a:ext uri="{FF2B5EF4-FFF2-40B4-BE49-F238E27FC236}">
                <a16:creationId xmlns:a16="http://schemas.microsoft.com/office/drawing/2014/main" id="{69FDB8CA-62AC-7C55-1E96-02DD068B722F}"/>
              </a:ext>
            </a:extLst>
          </p:cNvPr>
          <p:cNvGrpSpPr/>
          <p:nvPr/>
        </p:nvGrpSpPr>
        <p:grpSpPr>
          <a:xfrm>
            <a:off x="627362" y="0"/>
            <a:ext cx="937061" cy="10287000"/>
            <a:chOff x="0" y="0"/>
            <a:chExt cx="246798" cy="2709333"/>
          </a:xfrm>
        </p:grpSpPr>
        <p:sp>
          <p:nvSpPr>
            <p:cNvPr id="7" name="Freeform 7">
              <a:extLst>
                <a:ext uri="{FF2B5EF4-FFF2-40B4-BE49-F238E27FC236}">
                  <a16:creationId xmlns:a16="http://schemas.microsoft.com/office/drawing/2014/main" id="{7EA6BE85-09B3-6C88-6018-39C7F9D5D703}"/>
                </a:ext>
              </a:extLst>
            </p:cNvPr>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8" name="TextBox 8">
              <a:extLst>
                <a:ext uri="{FF2B5EF4-FFF2-40B4-BE49-F238E27FC236}">
                  <a16:creationId xmlns:a16="http://schemas.microsoft.com/office/drawing/2014/main" id="{FB95101E-93A5-BD03-D434-4A5979504B9C}"/>
                </a:ext>
              </a:extLst>
            </p:cNvPr>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41635FC4-234E-21F7-7B36-74085928E194}"/>
              </a:ext>
            </a:extLst>
          </p:cNvPr>
          <p:cNvGrpSpPr/>
          <p:nvPr/>
        </p:nvGrpSpPr>
        <p:grpSpPr>
          <a:xfrm>
            <a:off x="15859155" y="0"/>
            <a:ext cx="1562612" cy="1673225"/>
            <a:chOff x="0" y="0"/>
            <a:chExt cx="2083482" cy="2230967"/>
          </a:xfrm>
        </p:grpSpPr>
        <p:grpSp>
          <p:nvGrpSpPr>
            <p:cNvPr id="10" name="Group 10">
              <a:extLst>
                <a:ext uri="{FF2B5EF4-FFF2-40B4-BE49-F238E27FC236}">
                  <a16:creationId xmlns:a16="http://schemas.microsoft.com/office/drawing/2014/main" id="{33E78783-7D45-58D6-49ED-47AB6CDEC53C}"/>
                </a:ext>
              </a:extLst>
            </p:cNvPr>
            <p:cNvGrpSpPr/>
            <p:nvPr/>
          </p:nvGrpSpPr>
          <p:grpSpPr>
            <a:xfrm>
              <a:off x="75599" y="0"/>
              <a:ext cx="1932284" cy="2230967"/>
              <a:chOff x="0" y="0"/>
              <a:chExt cx="703982" cy="812800"/>
            </a:xfrm>
          </p:grpSpPr>
          <p:sp>
            <p:nvSpPr>
              <p:cNvPr id="11" name="Freeform 11">
                <a:extLst>
                  <a:ext uri="{FF2B5EF4-FFF2-40B4-BE49-F238E27FC236}">
                    <a16:creationId xmlns:a16="http://schemas.microsoft.com/office/drawing/2014/main" id="{CC6EC9A9-8155-A140-36B8-F7CB90CE0917}"/>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a:extLst>
                  <a:ext uri="{FF2B5EF4-FFF2-40B4-BE49-F238E27FC236}">
                    <a16:creationId xmlns:a16="http://schemas.microsoft.com/office/drawing/2014/main" id="{7CFD45B7-D1B9-D332-27AB-767C6640D578}"/>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03010F5F-A052-C110-EB59-CCDC569FA46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b="1">
                  <a:solidFill>
                    <a:srgbClr val="000000"/>
                  </a:solidFill>
                  <a:latin typeface="Open Sans Bold"/>
                  <a:ea typeface="Open Sans Bold"/>
                  <a:cs typeface="Open Sans Bold"/>
                </a:rPr>
                <a:t>5</a:t>
              </a:r>
            </a:p>
          </p:txBody>
        </p:sp>
      </p:grpSp>
      <p:sp>
        <p:nvSpPr>
          <p:cNvPr id="14" name="Freeform 14">
            <a:extLst>
              <a:ext uri="{FF2B5EF4-FFF2-40B4-BE49-F238E27FC236}">
                <a16:creationId xmlns:a16="http://schemas.microsoft.com/office/drawing/2014/main" id="{18D51EEC-A8B1-04A1-EDB9-46FD72748818}"/>
              </a:ext>
            </a:extLst>
          </p:cNvPr>
          <p:cNvSpPr/>
          <p:nvPr/>
        </p:nvSpPr>
        <p:spPr>
          <a:xfrm>
            <a:off x="11922676" y="904762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a:extLst>
              <a:ext uri="{FF2B5EF4-FFF2-40B4-BE49-F238E27FC236}">
                <a16:creationId xmlns:a16="http://schemas.microsoft.com/office/drawing/2014/main" id="{5F6B6A9E-EAF5-84D1-B0F9-1E9C5AE95239}"/>
              </a:ext>
            </a:extLst>
          </p:cNvPr>
          <p:cNvSpPr/>
          <p:nvPr/>
        </p:nvSpPr>
        <p:spPr>
          <a:xfrm>
            <a:off x="-3968360" y="-81291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6">
            <a:extLst>
              <a:ext uri="{FF2B5EF4-FFF2-40B4-BE49-F238E27FC236}">
                <a16:creationId xmlns:a16="http://schemas.microsoft.com/office/drawing/2014/main" id="{A91C504A-33C8-A3BD-C519-DAC8DDF7C3EB}"/>
              </a:ext>
            </a:extLst>
          </p:cNvPr>
          <p:cNvSpPr txBox="1"/>
          <p:nvPr/>
        </p:nvSpPr>
        <p:spPr>
          <a:xfrm>
            <a:off x="1669301" y="835576"/>
            <a:ext cx="1494822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b="1">
                <a:latin typeface="Times New Roman"/>
                <a:ea typeface="Calibri"/>
                <a:cs typeface="Calibri"/>
              </a:rPr>
              <a:t>BIOLOGICAL CONCEPTS</a:t>
            </a:r>
          </a:p>
        </p:txBody>
      </p:sp>
      <p:sp>
        <p:nvSpPr>
          <p:cNvPr id="18" name="TextBox 17">
            <a:extLst>
              <a:ext uri="{FF2B5EF4-FFF2-40B4-BE49-F238E27FC236}">
                <a16:creationId xmlns:a16="http://schemas.microsoft.com/office/drawing/2014/main" id="{5CF98241-38AA-3F54-FF84-C563779ACD09}"/>
              </a:ext>
            </a:extLst>
          </p:cNvPr>
          <p:cNvSpPr txBox="1"/>
          <p:nvPr/>
        </p:nvSpPr>
        <p:spPr>
          <a:xfrm>
            <a:off x="778215" y="2448135"/>
            <a:ext cx="1671541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b="1">
                <a:latin typeface="Times New Roman"/>
                <a:ea typeface="+mn-lt"/>
                <a:cs typeface="+mn-lt"/>
              </a:rPr>
              <a:t>Epitope Identification</a:t>
            </a:r>
            <a:r>
              <a:rPr lang="en-US" sz="3200">
                <a:latin typeface="Times New Roman"/>
                <a:ea typeface="+mn-lt"/>
                <a:cs typeface="+mn-lt"/>
              </a:rPr>
              <a:t>: Focuses on predicting specific regions on antigens (proteins/peptides) that are recognized by antibodies or immune cells, crucial for immune response activation.</a:t>
            </a:r>
            <a:endParaRPr lang="en-US" sz="3200">
              <a:ea typeface="Calibri"/>
              <a:cs typeface="Calibri"/>
            </a:endParaRPr>
          </a:p>
          <a:p>
            <a:pPr marL="285750" indent="-285750">
              <a:buFont typeface="Arial"/>
              <a:buChar char="•"/>
            </a:pPr>
            <a:endParaRPr lang="en-US" sz="3200">
              <a:latin typeface="Times New Roman"/>
              <a:ea typeface="+mn-lt"/>
              <a:cs typeface="+mn-lt"/>
            </a:endParaRPr>
          </a:p>
          <a:p>
            <a:pPr marL="285750" indent="-285750">
              <a:buFont typeface="Arial"/>
              <a:buChar char="•"/>
            </a:pPr>
            <a:endParaRPr lang="en-US" sz="3200">
              <a:latin typeface="Times New Roman"/>
              <a:ea typeface="+mn-lt"/>
              <a:cs typeface="+mn-lt"/>
            </a:endParaRPr>
          </a:p>
          <a:p>
            <a:pPr marL="285750" indent="-285750">
              <a:buFont typeface="Arial"/>
              <a:buChar char="•"/>
            </a:pPr>
            <a:r>
              <a:rPr lang="en-US" sz="3200" b="1">
                <a:latin typeface="Times New Roman"/>
                <a:ea typeface="+mn-lt"/>
                <a:cs typeface="+mn-lt"/>
              </a:rPr>
              <a:t>Sequence Analysis</a:t>
            </a:r>
            <a:r>
              <a:rPr lang="en-US" sz="3200">
                <a:latin typeface="Times New Roman"/>
                <a:ea typeface="+mn-lt"/>
                <a:cs typeface="+mn-lt"/>
              </a:rPr>
              <a:t>: Analyzes biological sequences to identify conserved or variable epitopes, enabling the discovery of effective immune targets.</a:t>
            </a:r>
            <a:endParaRPr lang="en-US" sz="3200">
              <a:latin typeface="Times New Roman"/>
              <a:cs typeface="Times New Roman"/>
            </a:endParaRPr>
          </a:p>
          <a:p>
            <a:endParaRPr lang="en-US" sz="3200">
              <a:latin typeface="Times New Roman"/>
              <a:ea typeface="+mn-lt"/>
              <a:cs typeface="+mn-lt"/>
            </a:endParaRPr>
          </a:p>
          <a:p>
            <a:pPr marL="285750" indent="-285750">
              <a:buFont typeface="Arial"/>
              <a:buChar char="•"/>
            </a:pPr>
            <a:endParaRPr lang="en-US" sz="3200">
              <a:latin typeface="Times New Roman"/>
              <a:ea typeface="+mn-lt"/>
              <a:cs typeface="+mn-lt"/>
            </a:endParaRPr>
          </a:p>
          <a:p>
            <a:pPr marL="285750" indent="-285750">
              <a:buFont typeface="Arial"/>
              <a:buChar char="•"/>
            </a:pPr>
            <a:r>
              <a:rPr lang="en-US" sz="3200" b="1">
                <a:latin typeface="Times New Roman"/>
                <a:ea typeface="+mn-lt"/>
                <a:cs typeface="+mn-lt"/>
              </a:rPr>
              <a:t>Immunogenicity</a:t>
            </a:r>
            <a:r>
              <a:rPr lang="en-US" sz="3200">
                <a:latin typeface="Times New Roman"/>
                <a:ea typeface="+mn-lt"/>
                <a:cs typeface="+mn-lt"/>
              </a:rPr>
              <a:t>: Evaluates epitope features like accessibility and binding affinity to predict regions capable of triggering strong immune responses.</a:t>
            </a:r>
          </a:p>
          <a:p>
            <a:endParaRPr lang="en-US" sz="3200">
              <a:latin typeface="Times New Roman"/>
              <a:ea typeface="+mn-lt"/>
              <a:cs typeface="+mn-lt"/>
            </a:endParaRPr>
          </a:p>
        </p:txBody>
      </p:sp>
    </p:spTree>
    <p:extLst>
      <p:ext uri="{BB962C8B-B14F-4D97-AF65-F5344CB8AC3E}">
        <p14:creationId xmlns:p14="http://schemas.microsoft.com/office/powerpoint/2010/main" val="62557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B44B8DAE-8B45-C064-98C6-FE4897E9274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5C415D4-A1F9-214C-E20A-EE9E108BECD6}"/>
              </a:ext>
            </a:extLst>
          </p:cNvPr>
          <p:cNvGrpSpPr/>
          <p:nvPr/>
        </p:nvGrpSpPr>
        <p:grpSpPr>
          <a:xfrm>
            <a:off x="1271591" y="6969657"/>
            <a:ext cx="16150176" cy="4577285"/>
            <a:chOff x="0" y="0"/>
            <a:chExt cx="21533567" cy="6103047"/>
          </a:xfrm>
        </p:grpSpPr>
        <p:sp>
          <p:nvSpPr>
            <p:cNvPr id="3" name="TextBox 3">
              <a:extLst>
                <a:ext uri="{FF2B5EF4-FFF2-40B4-BE49-F238E27FC236}">
                  <a16:creationId xmlns:a16="http://schemas.microsoft.com/office/drawing/2014/main" id="{03F15ED2-9C1E-07F4-02A2-35B0F6E90BAF}"/>
                </a:ext>
              </a:extLst>
            </p:cNvPr>
            <p:cNvSpPr txBox="1"/>
            <p:nvPr/>
          </p:nvSpPr>
          <p:spPr>
            <a:xfrm>
              <a:off x="0" y="-66675"/>
              <a:ext cx="21533567" cy="689202"/>
            </a:xfrm>
            <a:prstGeom prst="rect">
              <a:avLst/>
            </a:prstGeom>
          </p:spPr>
          <p:txBody>
            <a:bodyPr lIns="0" tIns="0" rIns="0" bIns="0" rtlCol="0" anchor="t">
              <a:spAutoFit/>
            </a:bodyPr>
            <a:lstStyle/>
            <a:p>
              <a:pPr algn="l">
                <a:lnSpc>
                  <a:spcPts val="4322"/>
                </a:lnSpc>
              </a:pPr>
              <a:endParaRPr/>
            </a:p>
          </p:txBody>
        </p:sp>
        <p:sp>
          <p:nvSpPr>
            <p:cNvPr id="4" name="TextBox 4">
              <a:extLst>
                <a:ext uri="{FF2B5EF4-FFF2-40B4-BE49-F238E27FC236}">
                  <a16:creationId xmlns:a16="http://schemas.microsoft.com/office/drawing/2014/main" id="{E0D7756A-1567-A7DD-5928-70506104B6BD}"/>
                </a:ext>
              </a:extLst>
            </p:cNvPr>
            <p:cNvSpPr txBox="1"/>
            <p:nvPr/>
          </p:nvSpPr>
          <p:spPr>
            <a:xfrm>
              <a:off x="0" y="2673585"/>
              <a:ext cx="21533567" cy="689202"/>
            </a:xfrm>
            <a:prstGeom prst="rect">
              <a:avLst/>
            </a:prstGeom>
          </p:spPr>
          <p:txBody>
            <a:bodyPr lIns="0" tIns="0" rIns="0" bIns="0" rtlCol="0" anchor="t">
              <a:spAutoFit/>
            </a:bodyPr>
            <a:lstStyle/>
            <a:p>
              <a:pPr algn="l">
                <a:lnSpc>
                  <a:spcPts val="4322"/>
                </a:lnSpc>
              </a:pPr>
              <a:endParaRPr/>
            </a:p>
          </p:txBody>
        </p:sp>
        <p:sp>
          <p:nvSpPr>
            <p:cNvPr id="5" name="TextBox 5">
              <a:extLst>
                <a:ext uri="{FF2B5EF4-FFF2-40B4-BE49-F238E27FC236}">
                  <a16:creationId xmlns:a16="http://schemas.microsoft.com/office/drawing/2014/main" id="{294665A5-827C-B0AC-F16A-67378D3DDFCB}"/>
                </a:ext>
              </a:extLst>
            </p:cNvPr>
            <p:cNvSpPr txBox="1"/>
            <p:nvPr/>
          </p:nvSpPr>
          <p:spPr>
            <a:xfrm>
              <a:off x="0" y="5413845"/>
              <a:ext cx="21533567" cy="689202"/>
            </a:xfrm>
            <a:prstGeom prst="rect">
              <a:avLst/>
            </a:prstGeom>
          </p:spPr>
          <p:txBody>
            <a:bodyPr lIns="0" tIns="0" rIns="0" bIns="0" rtlCol="0" anchor="t">
              <a:spAutoFit/>
            </a:bodyPr>
            <a:lstStyle/>
            <a:p>
              <a:pPr algn="l">
                <a:lnSpc>
                  <a:spcPts val="4322"/>
                </a:lnSpc>
              </a:pPr>
              <a:endParaRPr/>
            </a:p>
          </p:txBody>
        </p:sp>
      </p:grpSp>
      <p:grpSp>
        <p:nvGrpSpPr>
          <p:cNvPr id="9" name="Group 9">
            <a:extLst>
              <a:ext uri="{FF2B5EF4-FFF2-40B4-BE49-F238E27FC236}">
                <a16:creationId xmlns:a16="http://schemas.microsoft.com/office/drawing/2014/main" id="{02AA0042-9C17-B14F-A00E-645073FE3B4E}"/>
              </a:ext>
            </a:extLst>
          </p:cNvPr>
          <p:cNvGrpSpPr/>
          <p:nvPr/>
        </p:nvGrpSpPr>
        <p:grpSpPr>
          <a:xfrm>
            <a:off x="15859155" y="0"/>
            <a:ext cx="1562612" cy="1673225"/>
            <a:chOff x="0" y="0"/>
            <a:chExt cx="2083482" cy="2230967"/>
          </a:xfrm>
        </p:grpSpPr>
        <p:grpSp>
          <p:nvGrpSpPr>
            <p:cNvPr id="10" name="Group 10">
              <a:extLst>
                <a:ext uri="{FF2B5EF4-FFF2-40B4-BE49-F238E27FC236}">
                  <a16:creationId xmlns:a16="http://schemas.microsoft.com/office/drawing/2014/main" id="{5977F69F-43BF-94FA-0E7F-11C57B840B4A}"/>
                </a:ext>
              </a:extLst>
            </p:cNvPr>
            <p:cNvGrpSpPr/>
            <p:nvPr/>
          </p:nvGrpSpPr>
          <p:grpSpPr>
            <a:xfrm>
              <a:off x="75599" y="0"/>
              <a:ext cx="1932284" cy="2230967"/>
              <a:chOff x="0" y="0"/>
              <a:chExt cx="703982" cy="812800"/>
            </a:xfrm>
          </p:grpSpPr>
          <p:sp>
            <p:nvSpPr>
              <p:cNvPr id="11" name="Freeform 11">
                <a:extLst>
                  <a:ext uri="{FF2B5EF4-FFF2-40B4-BE49-F238E27FC236}">
                    <a16:creationId xmlns:a16="http://schemas.microsoft.com/office/drawing/2014/main" id="{EDAC80DC-1AA3-B1F9-711B-8C1C4E780B6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a:extLst>
                  <a:ext uri="{FF2B5EF4-FFF2-40B4-BE49-F238E27FC236}">
                    <a16:creationId xmlns:a16="http://schemas.microsoft.com/office/drawing/2014/main" id="{7769B7BD-084E-8D56-B6B8-909911257EE0}"/>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EAA39C30-117A-E276-362D-5FA8CD94E02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b="1">
                  <a:solidFill>
                    <a:srgbClr val="000000"/>
                  </a:solidFill>
                  <a:latin typeface="Open Sans Bold"/>
                  <a:ea typeface="Open Sans Bold"/>
                  <a:cs typeface="Open Sans Bold"/>
                </a:rPr>
                <a:t>6</a:t>
              </a:r>
            </a:p>
          </p:txBody>
        </p:sp>
      </p:grpSp>
      <p:sp>
        <p:nvSpPr>
          <p:cNvPr id="14" name="Freeform 14">
            <a:extLst>
              <a:ext uri="{FF2B5EF4-FFF2-40B4-BE49-F238E27FC236}">
                <a16:creationId xmlns:a16="http://schemas.microsoft.com/office/drawing/2014/main" id="{B2B3C7D4-DA9A-D121-2911-D3AD2522BFDA}"/>
              </a:ext>
            </a:extLst>
          </p:cNvPr>
          <p:cNvSpPr/>
          <p:nvPr/>
        </p:nvSpPr>
        <p:spPr>
          <a:xfrm>
            <a:off x="11922676" y="904762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a:extLst>
              <a:ext uri="{FF2B5EF4-FFF2-40B4-BE49-F238E27FC236}">
                <a16:creationId xmlns:a16="http://schemas.microsoft.com/office/drawing/2014/main" id="{0338C947-6D32-3038-1B53-9758E7ABE282}"/>
              </a:ext>
            </a:extLst>
          </p:cNvPr>
          <p:cNvSpPr/>
          <p:nvPr/>
        </p:nvSpPr>
        <p:spPr>
          <a:xfrm>
            <a:off x="-3968360" y="-81291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5">
            <a:extLst>
              <a:ext uri="{FF2B5EF4-FFF2-40B4-BE49-F238E27FC236}">
                <a16:creationId xmlns:a16="http://schemas.microsoft.com/office/drawing/2014/main" id="{21C347B6-C88D-093B-1A65-1725D6FAFF6F}"/>
              </a:ext>
            </a:extLst>
          </p:cNvPr>
          <p:cNvSpPr txBox="1"/>
          <p:nvPr/>
        </p:nvSpPr>
        <p:spPr>
          <a:xfrm>
            <a:off x="437746" y="2853456"/>
            <a:ext cx="171207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Calibri"/>
              <a:cs typeface="Calibri"/>
            </a:endParaRPr>
          </a:p>
          <a:p>
            <a:endParaRPr lang="en-US">
              <a:ea typeface="Calibri"/>
              <a:cs typeface="Calibri"/>
            </a:endParaRPr>
          </a:p>
        </p:txBody>
      </p:sp>
      <p:sp>
        <p:nvSpPr>
          <p:cNvPr id="17" name="TextBox 16">
            <a:extLst>
              <a:ext uri="{FF2B5EF4-FFF2-40B4-BE49-F238E27FC236}">
                <a16:creationId xmlns:a16="http://schemas.microsoft.com/office/drawing/2014/main" id="{976DB8B1-9FFD-3247-EC61-55A79CA9BCBC}"/>
              </a:ext>
            </a:extLst>
          </p:cNvPr>
          <p:cNvSpPr txBox="1"/>
          <p:nvPr/>
        </p:nvSpPr>
        <p:spPr>
          <a:xfrm>
            <a:off x="1712706" y="1052601"/>
            <a:ext cx="14311613"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Times New Roman"/>
                <a:cs typeface="Times New Roman"/>
              </a:rPr>
              <a:t>DESIGN &amp; ANALYSIS OF ALGORITHMS CONCEPTS </a:t>
            </a:r>
            <a:endParaRPr lang="en-US" sz="4800" b="1">
              <a:latin typeface="Times New Roman"/>
              <a:ea typeface="Calibri"/>
              <a:cs typeface="Times New Roman"/>
            </a:endParaRPr>
          </a:p>
          <a:p>
            <a:pPr algn="ctr"/>
            <a:endParaRPr lang="en-US" sz="3600" b="1">
              <a:latin typeface="Times New Roman"/>
              <a:ea typeface="Calibri"/>
              <a:cs typeface="Calibri"/>
            </a:endParaRPr>
          </a:p>
        </p:txBody>
      </p:sp>
      <p:sp>
        <p:nvSpPr>
          <p:cNvPr id="18" name="TextBox 17">
            <a:extLst>
              <a:ext uri="{FF2B5EF4-FFF2-40B4-BE49-F238E27FC236}">
                <a16:creationId xmlns:a16="http://schemas.microsoft.com/office/drawing/2014/main" id="{31CD65EE-9F9D-7334-06B3-D13164772525}"/>
              </a:ext>
            </a:extLst>
          </p:cNvPr>
          <p:cNvSpPr txBox="1"/>
          <p:nvPr/>
        </p:nvSpPr>
        <p:spPr>
          <a:xfrm>
            <a:off x="388595" y="2701076"/>
            <a:ext cx="17509845"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latin typeface="Times New Roman"/>
                <a:ea typeface="+mn-lt"/>
                <a:cs typeface="+mn-lt"/>
              </a:rPr>
              <a:t>Dynamic Programming:</a:t>
            </a:r>
            <a:endParaRPr lang="en-US" sz="3000">
              <a:latin typeface="Times New Roman"/>
              <a:ea typeface="Calibri"/>
              <a:cs typeface="Calibri"/>
            </a:endParaRPr>
          </a:p>
          <a:p>
            <a:pPr marL="457200" indent="-457200">
              <a:buFont typeface="Arial"/>
              <a:buChar char="•"/>
            </a:pPr>
            <a:r>
              <a:rPr lang="en-US" sz="3000">
                <a:latin typeface="Times New Roman"/>
                <a:ea typeface="+mn-lt"/>
                <a:cs typeface="+mn-lt"/>
              </a:rPr>
              <a:t>Dynamic programming is used to efficiently compute optimal state transitions in the Hidden Markov Model (HMM).</a:t>
            </a:r>
          </a:p>
          <a:p>
            <a:pPr marL="457200" indent="-457200">
              <a:buFont typeface="Arial"/>
              <a:buChar char="•"/>
            </a:pPr>
            <a:r>
              <a:rPr lang="en-US" sz="3000">
                <a:latin typeface="Times New Roman"/>
                <a:ea typeface="+mn-lt"/>
                <a:cs typeface="+mn-lt"/>
              </a:rPr>
              <a:t>This approach ensures that overlapping subproblems are solved only once, reducing computational overhead.</a:t>
            </a:r>
            <a:endParaRPr lang="en-US" sz="3000">
              <a:latin typeface="Times New Roman"/>
              <a:ea typeface="Calibri"/>
              <a:cs typeface="Calibri"/>
            </a:endParaRPr>
          </a:p>
          <a:p>
            <a:endParaRPr lang="en-US" sz="3000">
              <a:latin typeface="Times New Roman"/>
              <a:ea typeface="+mn-lt"/>
              <a:cs typeface="+mn-lt"/>
            </a:endParaRPr>
          </a:p>
          <a:p>
            <a:r>
              <a:rPr lang="en-US" sz="3000" b="1">
                <a:latin typeface="Times New Roman"/>
                <a:ea typeface="+mn-lt"/>
                <a:cs typeface="+mn-lt"/>
              </a:rPr>
              <a:t>Probabilistic Modeling:</a:t>
            </a:r>
            <a:endParaRPr lang="en-US" sz="3000">
              <a:latin typeface="Times New Roman"/>
              <a:ea typeface="Calibri"/>
              <a:cs typeface="Calibri"/>
            </a:endParaRPr>
          </a:p>
          <a:p>
            <a:pPr marL="457200" indent="-457200">
              <a:buFont typeface="Arial"/>
              <a:buChar char="•"/>
            </a:pPr>
            <a:r>
              <a:rPr lang="en-US" sz="3000">
                <a:latin typeface="Times New Roman"/>
                <a:ea typeface="+mn-lt"/>
                <a:cs typeface="+mn-lt"/>
              </a:rPr>
              <a:t>The Hidden Markov Model is a probabilistic framework that captures the likelihood of sequence transitions. </a:t>
            </a:r>
          </a:p>
          <a:p>
            <a:pPr marL="457200" indent="-457200">
              <a:buFont typeface="Arial"/>
              <a:buChar char="•"/>
            </a:pPr>
            <a:r>
              <a:rPr lang="en-US" sz="3000">
                <a:latin typeface="Times New Roman"/>
                <a:ea typeface="+mn-lt"/>
                <a:cs typeface="+mn-lt"/>
              </a:rPr>
              <a:t>It is particularly effective for modeling the sequential nature of biological data like amino acid sequences.</a:t>
            </a:r>
            <a:endParaRPr lang="en-US" sz="3000">
              <a:latin typeface="Times New Roman"/>
              <a:ea typeface="Calibri"/>
              <a:cs typeface="Calibri"/>
            </a:endParaRPr>
          </a:p>
          <a:p>
            <a:endParaRPr lang="en-US" sz="3000">
              <a:latin typeface="Times New Roman"/>
              <a:ea typeface="+mn-lt"/>
              <a:cs typeface="+mn-lt"/>
            </a:endParaRPr>
          </a:p>
          <a:p>
            <a:r>
              <a:rPr lang="en-US" sz="3000" b="1">
                <a:latin typeface="Times New Roman"/>
                <a:ea typeface="+mn-lt"/>
                <a:cs typeface="+mn-lt"/>
              </a:rPr>
              <a:t>Divide and Conquer:</a:t>
            </a:r>
            <a:endParaRPr lang="en-US" sz="3000">
              <a:latin typeface="Times New Roman"/>
              <a:ea typeface="Calibri"/>
              <a:cs typeface="Calibri"/>
            </a:endParaRPr>
          </a:p>
          <a:p>
            <a:pPr marL="457200" indent="-457200">
              <a:buFont typeface="Arial"/>
              <a:buChar char="•"/>
            </a:pPr>
            <a:r>
              <a:rPr lang="en-US" sz="3000">
                <a:latin typeface="Times New Roman"/>
                <a:ea typeface="+mn-lt"/>
                <a:cs typeface="+mn-lt"/>
              </a:rPr>
              <a:t>The sequence analysis task is decomposed into smaller, manageable subproblems. </a:t>
            </a:r>
          </a:p>
          <a:p>
            <a:pPr marL="457200" indent="-457200">
              <a:buFont typeface="Arial"/>
              <a:buChar char="•"/>
            </a:pPr>
            <a:r>
              <a:rPr lang="en-US" sz="3000">
                <a:latin typeface="Times New Roman"/>
                <a:ea typeface="+mn-lt"/>
                <a:cs typeface="+mn-lt"/>
              </a:rPr>
              <a:t>This modular approach simplifies complex computations and improves scalability.</a:t>
            </a:r>
            <a:endParaRPr lang="en-US" sz="3000">
              <a:latin typeface="Times New Roman"/>
              <a:ea typeface="Calibri"/>
              <a:cs typeface="Calibri"/>
            </a:endParaRPr>
          </a:p>
          <a:p>
            <a:pPr marL="457200" indent="-457200" algn="l">
              <a:buFont typeface="Arial"/>
              <a:buChar char="•"/>
            </a:pPr>
            <a:endParaRPr lang="en-US" sz="3000">
              <a:latin typeface="Times New Roman"/>
              <a:ea typeface="Calibri"/>
              <a:cs typeface="Calibri"/>
            </a:endParaRPr>
          </a:p>
        </p:txBody>
      </p:sp>
    </p:spTree>
    <p:extLst>
      <p:ext uri="{BB962C8B-B14F-4D97-AF65-F5344CB8AC3E}">
        <p14:creationId xmlns:p14="http://schemas.microsoft.com/office/powerpoint/2010/main" val="123787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394656"/>
            <a:ext cx="16230600" cy="1035733"/>
          </a:xfrm>
          <a:prstGeom prst="rect">
            <a:avLst/>
          </a:prstGeom>
        </p:spPr>
        <p:txBody>
          <a:bodyPr lIns="0" tIns="0" rIns="0" bIns="0" rtlCol="0" anchor="t">
            <a:spAutoFit/>
          </a:bodyPr>
          <a:lstStyle/>
          <a:p>
            <a:pPr algn="ctr">
              <a:lnSpc>
                <a:spcPts val="8820"/>
              </a:lnSpc>
            </a:pPr>
            <a:r>
              <a:rPr lang="en-US" sz="6300" b="1">
                <a:solidFill>
                  <a:srgbClr val="000000"/>
                </a:solidFill>
                <a:latin typeface="Times New Roman"/>
                <a:ea typeface="Alatsi"/>
                <a:cs typeface="Times New Roman"/>
                <a:sym typeface="Alatsi"/>
              </a:rPr>
              <a:t>LITERATURE REVIEW</a:t>
            </a:r>
          </a:p>
        </p:txBody>
      </p:sp>
      <p:grpSp>
        <p:nvGrpSpPr>
          <p:cNvPr id="3" name="Group 3"/>
          <p:cNvGrpSpPr/>
          <p:nvPr/>
        </p:nvGrpSpPr>
        <p:grpSpPr>
          <a:xfrm>
            <a:off x="1271591" y="6969657"/>
            <a:ext cx="16150176" cy="4577285"/>
            <a:chOff x="0" y="0"/>
            <a:chExt cx="21533567" cy="6103047"/>
          </a:xfrm>
        </p:grpSpPr>
        <p:sp>
          <p:nvSpPr>
            <p:cNvPr id="4" name="TextBox 4"/>
            <p:cNvSpPr txBox="1"/>
            <p:nvPr/>
          </p:nvSpPr>
          <p:spPr>
            <a:xfrm>
              <a:off x="0" y="-66675"/>
              <a:ext cx="21533567" cy="689202"/>
            </a:xfrm>
            <a:prstGeom prst="rect">
              <a:avLst/>
            </a:prstGeom>
          </p:spPr>
          <p:txBody>
            <a:bodyPr lIns="0" tIns="0" rIns="0" bIns="0" rtlCol="0" anchor="t">
              <a:spAutoFit/>
            </a:bodyPr>
            <a:lstStyle/>
            <a:p>
              <a:pPr algn="l">
                <a:lnSpc>
                  <a:spcPts val="4322"/>
                </a:lnSpc>
              </a:pPr>
              <a:endParaRPr/>
            </a:p>
          </p:txBody>
        </p:sp>
        <p:sp>
          <p:nvSpPr>
            <p:cNvPr id="5" name="TextBox 5"/>
            <p:cNvSpPr txBox="1"/>
            <p:nvPr/>
          </p:nvSpPr>
          <p:spPr>
            <a:xfrm>
              <a:off x="0" y="2673585"/>
              <a:ext cx="21533567" cy="689202"/>
            </a:xfrm>
            <a:prstGeom prst="rect">
              <a:avLst/>
            </a:prstGeom>
          </p:spPr>
          <p:txBody>
            <a:bodyPr lIns="0" tIns="0" rIns="0" bIns="0" rtlCol="0" anchor="t">
              <a:spAutoFit/>
            </a:bodyPr>
            <a:lstStyle/>
            <a:p>
              <a:pPr algn="l">
                <a:lnSpc>
                  <a:spcPts val="4322"/>
                </a:lnSpc>
              </a:pPr>
              <a:endParaRPr/>
            </a:p>
          </p:txBody>
        </p:sp>
        <p:sp>
          <p:nvSpPr>
            <p:cNvPr id="6" name="TextBox 6"/>
            <p:cNvSpPr txBox="1"/>
            <p:nvPr/>
          </p:nvSpPr>
          <p:spPr>
            <a:xfrm>
              <a:off x="0" y="5413845"/>
              <a:ext cx="21533567" cy="689202"/>
            </a:xfrm>
            <a:prstGeom prst="rect">
              <a:avLst/>
            </a:prstGeom>
          </p:spPr>
          <p:txBody>
            <a:bodyPr lIns="0" tIns="0" rIns="0" bIns="0" rtlCol="0" anchor="t">
              <a:spAutoFit/>
            </a:bodyPr>
            <a:lstStyle/>
            <a:p>
              <a:pPr algn="l">
                <a:lnSpc>
                  <a:spcPts val="4322"/>
                </a:lnSpc>
              </a:pPr>
              <a:endParaRPr/>
            </a:p>
          </p:txBody>
        </p:sp>
      </p:grpSp>
      <p:grpSp>
        <p:nvGrpSpPr>
          <p:cNvPr id="7" name="Group 7"/>
          <p:cNvGrpSpPr/>
          <p:nvPr/>
        </p:nvGrpSpPr>
        <p:grpSpPr>
          <a:xfrm>
            <a:off x="627362" y="0"/>
            <a:ext cx="937061" cy="10287000"/>
            <a:chOff x="0" y="0"/>
            <a:chExt cx="246798" cy="2709333"/>
          </a:xfrm>
        </p:grpSpPr>
        <p:sp>
          <p:nvSpPr>
            <p:cNvPr id="8" name="Freeform 8"/>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9" name="TextBox 9"/>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859155" y="0"/>
            <a:ext cx="1562612" cy="1673225"/>
            <a:chOff x="0" y="0"/>
            <a:chExt cx="2083482" cy="2230967"/>
          </a:xfrm>
        </p:grpSpPr>
        <p:grpSp>
          <p:nvGrpSpPr>
            <p:cNvPr id="11" name="Group 11"/>
            <p:cNvGrpSpPr/>
            <p:nvPr/>
          </p:nvGrpSpPr>
          <p:grpSpPr>
            <a:xfrm>
              <a:off x="75599" y="0"/>
              <a:ext cx="1932284" cy="2230967"/>
              <a:chOff x="0" y="0"/>
              <a:chExt cx="703982" cy="812800"/>
            </a:xfrm>
          </p:grpSpPr>
          <p:sp>
            <p:nvSpPr>
              <p:cNvPr id="12" name="Freeform 12"/>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3" name="TextBox 13"/>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b="1">
                  <a:solidFill>
                    <a:srgbClr val="000000"/>
                  </a:solidFill>
                  <a:latin typeface="Open Sans Bold"/>
                  <a:ea typeface="Open Sans Bold"/>
                  <a:cs typeface="Open Sans Bold"/>
                </a:rPr>
                <a:t>7</a:t>
              </a:r>
            </a:p>
          </p:txBody>
        </p:sp>
      </p:grpSp>
      <p:sp>
        <p:nvSpPr>
          <p:cNvPr id="15" name="Freeform 15"/>
          <p:cNvSpPr/>
          <p:nvPr/>
        </p:nvSpPr>
        <p:spPr>
          <a:xfrm>
            <a:off x="11541676" y="951144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266930"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7" name="Table 17"/>
          <p:cNvGraphicFramePr>
            <a:graphicFrameLocks noGrp="1"/>
          </p:cNvGraphicFramePr>
          <p:nvPr>
            <p:extLst>
              <p:ext uri="{D42A27DB-BD31-4B8C-83A1-F6EECF244321}">
                <p14:modId xmlns:p14="http://schemas.microsoft.com/office/powerpoint/2010/main" val="3021749149"/>
              </p:ext>
            </p:extLst>
          </p:nvPr>
        </p:nvGraphicFramePr>
        <p:xfrm>
          <a:off x="1751111" y="1668036"/>
          <a:ext cx="14784037" cy="7572556"/>
        </p:xfrm>
        <a:graphic>
          <a:graphicData uri="http://schemas.openxmlformats.org/drawingml/2006/table">
            <a:tbl>
              <a:tblPr/>
              <a:tblGrid>
                <a:gridCol w="1018341">
                  <a:extLst>
                    <a:ext uri="{9D8B030D-6E8A-4147-A177-3AD203B41FA5}">
                      <a16:colId xmlns:a16="http://schemas.microsoft.com/office/drawing/2014/main" val="20000"/>
                    </a:ext>
                  </a:extLst>
                </a:gridCol>
                <a:gridCol w="2588933">
                  <a:extLst>
                    <a:ext uri="{9D8B030D-6E8A-4147-A177-3AD203B41FA5}">
                      <a16:colId xmlns:a16="http://schemas.microsoft.com/office/drawing/2014/main" val="20001"/>
                    </a:ext>
                  </a:extLst>
                </a:gridCol>
                <a:gridCol w="1301725">
                  <a:extLst>
                    <a:ext uri="{9D8B030D-6E8A-4147-A177-3AD203B41FA5}">
                      <a16:colId xmlns:a16="http://schemas.microsoft.com/office/drawing/2014/main" val="20002"/>
                    </a:ext>
                  </a:extLst>
                </a:gridCol>
                <a:gridCol w="4937519">
                  <a:extLst>
                    <a:ext uri="{9D8B030D-6E8A-4147-A177-3AD203B41FA5}">
                      <a16:colId xmlns:a16="http://schemas.microsoft.com/office/drawing/2014/main" val="20003"/>
                    </a:ext>
                  </a:extLst>
                </a:gridCol>
                <a:gridCol w="4937519">
                  <a:extLst>
                    <a:ext uri="{9D8B030D-6E8A-4147-A177-3AD203B41FA5}">
                      <a16:colId xmlns:a16="http://schemas.microsoft.com/office/drawing/2014/main" val="369979874"/>
                    </a:ext>
                  </a:extLst>
                </a:gridCol>
              </a:tblGrid>
              <a:tr h="801003">
                <a:tc>
                  <a:txBody>
                    <a:bodyPr/>
                    <a:lstStyle/>
                    <a:p>
                      <a:pPr algn="l">
                        <a:lnSpc>
                          <a:spcPts val="2380"/>
                        </a:lnSpc>
                        <a:defRPr/>
                      </a:pPr>
                      <a:r>
                        <a:rPr lang="en-US" sz="1700" b="1">
                          <a:solidFill>
                            <a:srgbClr val="000000"/>
                          </a:solidFill>
                          <a:latin typeface="Times New Roman"/>
                          <a:ea typeface="Open Sans Bold"/>
                          <a:cs typeface="Open Sans Bold"/>
                          <a:sym typeface="Open Sans Bold"/>
                        </a:rPr>
                        <a:t>S. No.</a:t>
                      </a:r>
                      <a:endParaRPr lang="en-US" sz="110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239"/>
                        </a:lnSpc>
                        <a:defRPr/>
                      </a:pPr>
                      <a:r>
                        <a:rPr lang="en-US" sz="1550" b="1">
                          <a:solidFill>
                            <a:srgbClr val="000000"/>
                          </a:solidFill>
                          <a:latin typeface="Times New Roman"/>
                          <a:ea typeface="Open Sans Bold"/>
                          <a:cs typeface="Open Sans Bold"/>
                          <a:sym typeface="Open Sans Bold"/>
                        </a:rPr>
                        <a:t>Title</a:t>
                      </a:r>
                      <a:endParaRPr lang="en-US" sz="155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239"/>
                        </a:lnSpc>
                      </a:pPr>
                      <a:r>
                        <a:rPr lang="en-US" sz="1550" b="1">
                          <a:solidFill>
                            <a:srgbClr val="000000"/>
                          </a:solidFill>
                          <a:latin typeface="Times New Roman"/>
                          <a:ea typeface="Open Sans Bold"/>
                          <a:cs typeface="Open Sans Bold"/>
                        </a:rPr>
                        <a:t>Authors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239"/>
                        </a:lnSpc>
                        <a:defRPr/>
                      </a:pPr>
                      <a:r>
                        <a:rPr lang="en-US" sz="1550" b="1">
                          <a:solidFill>
                            <a:srgbClr val="000000"/>
                          </a:solidFill>
                          <a:latin typeface="Times New Roman"/>
                          <a:ea typeface="Open Sans Bold"/>
                          <a:cs typeface="Open Sans Bold"/>
                          <a:sym typeface="Open Sans Bold"/>
                        </a:rPr>
                        <a:t>Observations</a:t>
                      </a:r>
                      <a:endParaRPr lang="en-US" sz="155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b="1">
                          <a:solidFill>
                            <a:srgbClr val="000000"/>
                          </a:solidFill>
                          <a:latin typeface="Times New Roman"/>
                          <a:ea typeface="Open Sans Bold"/>
                          <a:cs typeface="Open Sans Bold"/>
                        </a:rPr>
                        <a:t>Challenges </a:t>
                      </a:r>
                    </a:p>
                  </a:txBody>
                  <a:tcPr marL="190500" marR="190500" marT="190500" marB="190500" anchor="ctr">
                    <a:lnL w="38100" cap="flat" cmpd="sng" algn="ctr">
                      <a:solidFill>
                        <a:srgbClr val="000000"/>
                      </a:solidFill>
                      <a:prstDash val="solid"/>
                      <a:round/>
                      <a:headEnd type="none" w="med" len="med"/>
                      <a:tailEnd type="none" w="med" len="med"/>
                    </a:lnL>
                    <a:lnR w="38099">
                      <a:solidFill>
                        <a:srgbClr val="000000"/>
                      </a:solidFill>
                    </a:lnR>
                    <a:lnT w="38099">
                      <a:solidFill>
                        <a:srgbClr val="000000"/>
                      </a:solidFill>
                    </a:lnT>
                    <a:lnB w="38099">
                      <a:solidFill>
                        <a:srgbClr val="000000"/>
                      </a:solidFill>
                    </a:lnB>
                  </a:tcPr>
                </a:tc>
                <a:extLst>
                  <a:ext uri="{0D108BD9-81ED-4DB2-BD59-A6C34878D82A}">
                    <a16:rowId xmlns:a16="http://schemas.microsoft.com/office/drawing/2014/main" val="10000"/>
                  </a:ext>
                </a:extLst>
              </a:tr>
              <a:tr h="2089519">
                <a:tc>
                  <a:txBody>
                    <a:bodyPr/>
                    <a:lstStyle/>
                    <a:p>
                      <a:pPr algn="l">
                        <a:lnSpc>
                          <a:spcPts val="2239"/>
                        </a:lnSpc>
                        <a:defRPr/>
                      </a:pPr>
                      <a:r>
                        <a:rPr lang="en-US" sz="1550">
                          <a:solidFill>
                            <a:srgbClr val="000000"/>
                          </a:solidFill>
                          <a:latin typeface="Times New Roman"/>
                          <a:ea typeface="Open Sans"/>
                          <a:cs typeface="Open Sans"/>
                        </a:rPr>
                        <a:t>1</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239"/>
                        </a:lnSpc>
                        <a:defRPr/>
                      </a:pPr>
                      <a:r>
                        <a:rPr lang="en-US" sz="1550" err="1">
                          <a:solidFill>
                            <a:srgbClr val="000000"/>
                          </a:solidFill>
                          <a:latin typeface="Times New Roman"/>
                          <a:ea typeface="Open Sans"/>
                          <a:cs typeface="Open Sans"/>
                          <a:sym typeface="Open Sans"/>
                        </a:rPr>
                        <a:t>SVMTriP</a:t>
                      </a:r>
                      <a:r>
                        <a:rPr lang="en-US" sz="1550">
                          <a:solidFill>
                            <a:srgbClr val="000000"/>
                          </a:solidFill>
                          <a:latin typeface="Times New Roman"/>
                          <a:ea typeface="Open Sans"/>
                          <a:cs typeface="Open Sans"/>
                          <a:sym typeface="Open Sans"/>
                        </a:rPr>
                        <a:t>: A Method to Predict Antigenic Epitopes Using</a:t>
                      </a:r>
                      <a:endParaRPr lang="en-US" sz="1550">
                        <a:latin typeface="Times New Roman"/>
                      </a:endParaRPr>
                    </a:p>
                    <a:p>
                      <a:pPr algn="l">
                        <a:lnSpc>
                          <a:spcPts val="2239"/>
                        </a:lnSpc>
                      </a:pPr>
                      <a:r>
                        <a:rPr lang="en-US" sz="1550">
                          <a:solidFill>
                            <a:srgbClr val="000000"/>
                          </a:solidFill>
                          <a:latin typeface="Times New Roman"/>
                          <a:ea typeface="Open Sans"/>
                          <a:cs typeface="Open Sans"/>
                          <a:sym typeface="Open Sans"/>
                        </a:rPr>
                        <a:t>Support Vector Machine to Integrate Tri-Peptide</a:t>
                      </a:r>
                    </a:p>
                    <a:p>
                      <a:pPr algn="l">
                        <a:lnSpc>
                          <a:spcPts val="2239"/>
                        </a:lnSpc>
                      </a:pPr>
                      <a:r>
                        <a:rPr lang="en-US" sz="1550">
                          <a:solidFill>
                            <a:srgbClr val="000000"/>
                          </a:solidFill>
                          <a:latin typeface="Times New Roman"/>
                          <a:ea typeface="Open Sans"/>
                          <a:cs typeface="Open Sans"/>
                          <a:sym typeface="Open Sans"/>
                        </a:rPr>
                        <a:t>Similarity and Propensity</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b="0" i="0" u="none" strike="noStrike" baseline="0" noProof="0">
                          <a:solidFill>
                            <a:srgbClr val="000000"/>
                          </a:solidFill>
                          <a:latin typeface="Times New Roman"/>
                        </a:rPr>
                        <a:t>Bo Yao, Lin Zhang, Shide Zhang, Chi Zhang</a:t>
                      </a:r>
                      <a:endParaRPr lang="en-US">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239"/>
                        </a:lnSpc>
                        <a:defRPr/>
                      </a:pPr>
                      <a:r>
                        <a:rPr lang="en-US" sz="1550">
                          <a:solidFill>
                            <a:srgbClr val="000000"/>
                          </a:solidFill>
                          <a:latin typeface="Times New Roman"/>
                          <a:ea typeface="Open Sans"/>
                          <a:cs typeface="Open Sans"/>
                          <a:sym typeface="Open Sans"/>
                        </a:rPr>
                        <a:t>A novel method for predicting linear B-cell epitopes using a Support Vector Machine (SVM) model that integrates tri-peptide similarity and propensity scores.  It outperforms other models in distinguishing viral peptides from human peptides, with a higher area under the curve (AUC) value of 0.702.</a:t>
                      </a:r>
                      <a:endParaRPr lang="en-US" sz="155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b="0" i="0" u="none" strike="noStrike" baseline="0" noProof="0">
                          <a:solidFill>
                            <a:srgbClr val="000000"/>
                          </a:solidFill>
                          <a:latin typeface="Times New Roman"/>
                        </a:rPr>
                        <a:t>It performs best with 20AA-length epitopes, the majority of experimentally determined epitopes in the IEDB database are shorter, raising concerns about the method's relevance for real-world data. Despite a higher AUC than AAP and </a:t>
                      </a:r>
                      <a:r>
                        <a:rPr lang="en-US" sz="1550" b="0" i="0" u="none" strike="noStrike" baseline="0" noProof="0" err="1">
                          <a:solidFill>
                            <a:srgbClr val="000000"/>
                          </a:solidFill>
                          <a:latin typeface="Times New Roman"/>
                        </a:rPr>
                        <a:t>BCPred</a:t>
                      </a:r>
                      <a:r>
                        <a:rPr lang="en-US" sz="1550" b="0" i="0" u="none" strike="noStrike" baseline="0" noProof="0">
                          <a:solidFill>
                            <a:srgbClr val="000000"/>
                          </a:solidFill>
                          <a:latin typeface="Times New Roman"/>
                        </a:rPr>
                        <a:t>, the modest improvement calls into question its practical benefit in certain scenarios.</a:t>
                      </a:r>
                      <a:endParaRPr lang="en-US">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099">
                      <a:solidFill>
                        <a:srgbClr val="000000"/>
                      </a:solidFill>
                    </a:lnR>
                    <a:lnT w="38099">
                      <a:solidFill>
                        <a:srgbClr val="000000"/>
                      </a:solidFill>
                    </a:lnT>
                    <a:lnB w="38099">
                      <a:solidFill>
                        <a:srgbClr val="000000"/>
                      </a:solidFill>
                    </a:lnB>
                  </a:tcPr>
                </a:tc>
                <a:extLst>
                  <a:ext uri="{0D108BD9-81ED-4DB2-BD59-A6C34878D82A}">
                    <a16:rowId xmlns:a16="http://schemas.microsoft.com/office/drawing/2014/main" val="10003"/>
                  </a:ext>
                </a:extLst>
              </a:tr>
              <a:tr h="2089519">
                <a:tc>
                  <a:txBody>
                    <a:bodyPr/>
                    <a:lstStyle/>
                    <a:p>
                      <a:pPr lvl="0" algn="l">
                        <a:lnSpc>
                          <a:spcPts val="2239"/>
                        </a:lnSpc>
                        <a:buNone/>
                        <a:defRPr/>
                      </a:pPr>
                      <a:r>
                        <a:rPr lang="en-US" sz="1550">
                          <a:solidFill>
                            <a:srgbClr val="000000"/>
                          </a:solidFill>
                          <a:latin typeface="Times New Roman"/>
                          <a:ea typeface="Open Sans"/>
                          <a:cs typeface="Open Sans"/>
                        </a:rPr>
                        <a:t>2</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095"/>
                        </a:lnSpc>
                        <a:buNone/>
                      </a:pPr>
                      <a:r>
                        <a:rPr lang="en-US" sz="1550">
                          <a:solidFill>
                            <a:srgbClr val="000000"/>
                          </a:solidFill>
                          <a:latin typeface="Times New Roman"/>
                          <a:ea typeface="Open Sans"/>
                          <a:cs typeface="Open Sans"/>
                        </a:rPr>
                        <a:t>Antibody-protein interactions: benchmark datasets and prediction tools evaluation</a:t>
                      </a:r>
                      <a:endParaRPr lang="en-US" sz="1550">
                        <a:latin typeface="Times New Roman"/>
                        <a:sym typeface="Open San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a:solidFill>
                            <a:srgbClr val="000000"/>
                          </a:solidFill>
                          <a:latin typeface="Times New Roman"/>
                          <a:ea typeface="Open Sans"/>
                          <a:cs typeface="Open Sans"/>
                        </a:rPr>
                        <a:t>Lawrence et al.</a:t>
                      </a:r>
                      <a:endParaRPr lang="en-US" sz="155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a:solidFill>
                            <a:srgbClr val="000000"/>
                          </a:solidFill>
                          <a:latin typeface="Times New Roman"/>
                          <a:ea typeface="Open Sans"/>
                          <a:cs typeface="Open Sans"/>
                        </a:rPr>
                        <a:t>They evaluated several B-cell epitope prediction methods, including scale-based methods (</a:t>
                      </a:r>
                      <a:r>
                        <a:rPr lang="en-US" sz="1550" err="1">
                          <a:solidFill>
                            <a:srgbClr val="000000"/>
                          </a:solidFill>
                          <a:latin typeface="Times New Roman"/>
                          <a:ea typeface="Open Sans"/>
                          <a:cs typeface="Open Sans"/>
                        </a:rPr>
                        <a:t>ProMate</a:t>
                      </a:r>
                      <a:r>
                        <a:rPr lang="en-US" sz="1550">
                          <a:solidFill>
                            <a:srgbClr val="000000"/>
                          </a:solidFill>
                          <a:latin typeface="Times New Roman"/>
                          <a:ea typeface="Open Sans"/>
                          <a:cs typeface="Open Sans"/>
                        </a:rPr>
                        <a:t>, </a:t>
                      </a:r>
                      <a:r>
                        <a:rPr lang="en-US" sz="1550" err="1">
                          <a:solidFill>
                            <a:srgbClr val="000000"/>
                          </a:solidFill>
                          <a:latin typeface="Times New Roman"/>
                          <a:ea typeface="Open Sans"/>
                          <a:cs typeface="Open Sans"/>
                        </a:rPr>
                        <a:t>DiscoTope</a:t>
                      </a:r>
                      <a:r>
                        <a:rPr lang="en-US" sz="1550">
                          <a:solidFill>
                            <a:srgbClr val="000000"/>
                          </a:solidFill>
                          <a:latin typeface="Times New Roman"/>
                          <a:ea typeface="Open Sans"/>
                          <a:cs typeface="Open Sans"/>
                        </a:rPr>
                        <a:t>, </a:t>
                      </a:r>
                      <a:r>
                        <a:rPr lang="en-US" sz="1550" err="1">
                          <a:solidFill>
                            <a:srgbClr val="000000"/>
                          </a:solidFill>
                          <a:latin typeface="Times New Roman"/>
                          <a:ea typeface="Open Sans"/>
                          <a:cs typeface="Open Sans"/>
                        </a:rPr>
                        <a:t>ConSurf</a:t>
                      </a:r>
                      <a:r>
                        <a:rPr lang="en-US" sz="1550">
                          <a:solidFill>
                            <a:srgbClr val="000000"/>
                          </a:solidFill>
                          <a:latin typeface="Times New Roman"/>
                          <a:ea typeface="Open Sans"/>
                          <a:cs typeface="Open Sans"/>
                        </a:rPr>
                        <a:t>) and protein-protein docking approaches (</a:t>
                      </a:r>
                      <a:r>
                        <a:rPr lang="en-US" sz="1550" err="1">
                          <a:solidFill>
                            <a:srgbClr val="000000"/>
                          </a:solidFill>
                          <a:latin typeface="Times New Roman"/>
                          <a:ea typeface="Open Sans"/>
                          <a:cs typeface="Open Sans"/>
                        </a:rPr>
                        <a:t>PatchDock</a:t>
                      </a:r>
                      <a:r>
                        <a:rPr lang="en-US" sz="1550">
                          <a:solidFill>
                            <a:srgbClr val="000000"/>
                          </a:solidFill>
                          <a:latin typeface="Times New Roman"/>
                          <a:ea typeface="Open Sans"/>
                          <a:cs typeface="Open Sans"/>
                        </a:rPr>
                        <a:t>, </a:t>
                      </a:r>
                      <a:r>
                        <a:rPr lang="en-US" sz="1550" err="1">
                          <a:solidFill>
                            <a:srgbClr val="000000"/>
                          </a:solidFill>
                          <a:latin typeface="Times New Roman"/>
                          <a:ea typeface="Open Sans"/>
                          <a:cs typeface="Open Sans"/>
                        </a:rPr>
                        <a:t>ClusPro</a:t>
                      </a:r>
                      <a:r>
                        <a:rPr lang="en-US" sz="1550">
                          <a:solidFill>
                            <a:srgbClr val="000000"/>
                          </a:solidFill>
                          <a:latin typeface="Times New Roman"/>
                          <a:ea typeface="Open Sans"/>
                          <a:cs typeface="Open Sans"/>
                        </a:rPr>
                        <a:t>, PPI-PRED). The protein-protein docking methods performed notably better, especially </a:t>
                      </a:r>
                      <a:r>
                        <a:rPr lang="en-US" sz="1550" err="1">
                          <a:solidFill>
                            <a:srgbClr val="000000"/>
                          </a:solidFill>
                          <a:latin typeface="Times New Roman"/>
                          <a:ea typeface="Open Sans"/>
                          <a:cs typeface="Open Sans"/>
                        </a:rPr>
                        <a:t>PatchDock</a:t>
                      </a:r>
                      <a:r>
                        <a:rPr lang="en-US" sz="1550">
                          <a:solidFill>
                            <a:srgbClr val="000000"/>
                          </a:solidFill>
                          <a:latin typeface="Times New Roman"/>
                          <a:ea typeface="Open Sans"/>
                          <a:cs typeface="Open Sans"/>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b="0" i="0" u="none" strike="noStrike" baseline="0" noProof="0">
                          <a:solidFill>
                            <a:srgbClr val="000000"/>
                          </a:solidFill>
                          <a:latin typeface="Times New Roman"/>
                        </a:rPr>
                        <a:t>The overall performance of the evaluated methods was unsatisfactory, with none achieving high precision or recall rates. </a:t>
                      </a:r>
                      <a:endParaRPr lang="en-US">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099">
                      <a:solidFill>
                        <a:srgbClr val="000000"/>
                      </a:solidFill>
                    </a:lnR>
                    <a:lnT w="38099">
                      <a:solidFill>
                        <a:srgbClr val="000000"/>
                      </a:solidFill>
                    </a:lnT>
                    <a:lnB w="3809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485949"/>
                  </a:ext>
                </a:extLst>
              </a:tr>
              <a:tr h="2089519">
                <a:tc>
                  <a:txBody>
                    <a:bodyPr/>
                    <a:lstStyle/>
                    <a:p>
                      <a:pPr lvl="0" algn="l">
                        <a:lnSpc>
                          <a:spcPts val="2239"/>
                        </a:lnSpc>
                        <a:buNone/>
                        <a:defRPr/>
                      </a:pPr>
                      <a:r>
                        <a:rPr lang="en-US" sz="1550">
                          <a:solidFill>
                            <a:srgbClr val="000000"/>
                          </a:solidFill>
                          <a:latin typeface="Times New Roman"/>
                          <a:ea typeface="Open Sans"/>
                          <a:cs typeface="Open Sans"/>
                        </a:rPr>
                        <a:t>3</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095"/>
                        </a:lnSpc>
                        <a:buNone/>
                      </a:pPr>
                      <a:r>
                        <a:rPr lang="en-US" sz="1550" spc="19">
                          <a:solidFill>
                            <a:srgbClr val="000000"/>
                          </a:solidFill>
                          <a:latin typeface="Times New Roman"/>
                          <a:ea typeface="Open Sans"/>
                          <a:cs typeface="Open Sans"/>
                        </a:rPr>
                        <a:t>Fundamentals and Methods for T- and B-Cell Epitope Prediction</a:t>
                      </a:r>
                      <a:endParaRPr lang="en-US" sz="1550">
                        <a:latin typeface="Times New Roman"/>
                      </a:endParaRPr>
                    </a:p>
                    <a:p>
                      <a:pPr lvl="0" algn="l">
                        <a:lnSpc>
                          <a:spcPts val="2095"/>
                        </a:lnSpc>
                        <a:buNone/>
                      </a:pPr>
                      <a:endParaRPr lang="en-US" sz="1100">
                        <a:latin typeface="Times New Roman"/>
                        <a:sym typeface="Open San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b="0" u="none">
                          <a:solidFill>
                            <a:schemeClr val="tx1"/>
                          </a:solidFill>
                          <a:latin typeface="Times New Roman"/>
                          <a:ea typeface="Open Sans"/>
                          <a:cs typeface="Open Sans"/>
                        </a:rPr>
                        <a:t>Jose L Sanchez- Trincado, Mara Gomez-</a:t>
                      </a:r>
                      <a:r>
                        <a:rPr lang="en-US" sz="1550" b="0" u="none" err="1">
                          <a:solidFill>
                            <a:schemeClr val="tx1"/>
                          </a:solidFill>
                          <a:latin typeface="Times New Roman"/>
                          <a:ea typeface="Open Sans"/>
                          <a:cs typeface="Open Sans"/>
                        </a:rPr>
                        <a:t>Perosanz</a:t>
                      </a:r>
                      <a:r>
                        <a:rPr lang="en-US" sz="1550" b="0" u="none">
                          <a:solidFill>
                            <a:schemeClr val="tx1"/>
                          </a:solidFill>
                          <a:latin typeface="Times New Roman"/>
                          <a:ea typeface="Open Sans"/>
                          <a:cs typeface="Open Sans"/>
                        </a:rPr>
                        <a:t>,</a:t>
                      </a:r>
                      <a:endParaRPr lang="en-US" sz="1550" b="0" u="none">
                        <a:solidFill>
                          <a:schemeClr val="tx1"/>
                        </a:solidFill>
                        <a:latin typeface="Times New Roman"/>
                      </a:endParaRPr>
                    </a:p>
                    <a:p>
                      <a:pPr lvl="0" algn="l">
                        <a:lnSpc>
                          <a:spcPts val="2239"/>
                        </a:lnSpc>
                        <a:buNone/>
                      </a:pPr>
                      <a:r>
                        <a:rPr lang="en-US" sz="1550" b="0" u="none">
                          <a:solidFill>
                            <a:schemeClr val="tx1"/>
                          </a:solidFill>
                          <a:latin typeface="Times New Roman"/>
                          <a:ea typeface="Open Sans"/>
                          <a:cs typeface="Open Sans"/>
                        </a:rPr>
                        <a:t>Pedro A Reche</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a:solidFill>
                            <a:srgbClr val="000000"/>
                          </a:solidFill>
                          <a:latin typeface="Times New Roman"/>
                          <a:ea typeface="Open Sans"/>
                          <a:cs typeface="Open Sans"/>
                        </a:rPr>
                        <a:t>This work discusses the current state of T-cell and B-cell epitope prediction, highlighting that T-cell epitope prediction is more reliable but still faces challenges. They emphasized the importance of improving prediction methods, developing epitope grafting strategies, and using adjuvants to enhance vaccine effectiveness. It also stresses the need for tools to identify vaccine candidate antigens for improvements in vaccine development.</a:t>
                      </a:r>
                      <a:endParaRPr lang="en-US" sz="155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b="0" i="0" u="none" strike="noStrike" noProof="0">
                          <a:solidFill>
                            <a:srgbClr val="000000"/>
                          </a:solidFill>
                          <a:latin typeface="Times New Roman"/>
                        </a:rPr>
                        <a:t>Linear B-cell epitope prediction using amino acid propensity scales is unreliable, with accuracy ranging from 50-70%. These methods fail to capture the complexities of antigenicity, as surface-exposed residues do not always correlate with true epitopes.</a:t>
                      </a:r>
                    </a:p>
                  </a:txBody>
                  <a:tcPr marL="190500" marR="190500" marT="190500" marB="190500" anchor="ctr">
                    <a:lnL w="38100" cap="flat" cmpd="sng" algn="ctr">
                      <a:solidFill>
                        <a:srgbClr val="000000"/>
                      </a:solidFill>
                      <a:prstDash val="solid"/>
                      <a:round/>
                      <a:headEnd type="none" w="med" len="med"/>
                      <a:tailEnd type="none" w="med" len="med"/>
                    </a:lnL>
                    <a:lnR w="38099">
                      <a:solidFill>
                        <a:srgbClr val="000000"/>
                      </a:solidFill>
                    </a:lnR>
                    <a:lnT w="38099">
                      <a:solidFill>
                        <a:srgbClr val="000000"/>
                      </a:solidFill>
                    </a:lnT>
                    <a:lnB w="38099">
                      <a:solidFill>
                        <a:srgbClr val="000000"/>
                      </a:solidFill>
                    </a:lnB>
                  </a:tcPr>
                </a:tc>
                <a:extLst>
                  <a:ext uri="{0D108BD9-81ED-4DB2-BD59-A6C34878D82A}">
                    <a16:rowId xmlns:a16="http://schemas.microsoft.com/office/drawing/2014/main" val="129402751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271591" y="6969657"/>
            <a:ext cx="16150176" cy="4577285"/>
            <a:chOff x="0" y="0"/>
            <a:chExt cx="21533567" cy="6103047"/>
          </a:xfrm>
        </p:grpSpPr>
        <p:sp>
          <p:nvSpPr>
            <p:cNvPr id="3" name="TextBox 3"/>
            <p:cNvSpPr txBox="1"/>
            <p:nvPr/>
          </p:nvSpPr>
          <p:spPr>
            <a:xfrm>
              <a:off x="0" y="-66675"/>
              <a:ext cx="21533567" cy="689202"/>
            </a:xfrm>
            <a:prstGeom prst="rect">
              <a:avLst/>
            </a:prstGeom>
          </p:spPr>
          <p:txBody>
            <a:bodyPr lIns="0" tIns="0" rIns="0" bIns="0" rtlCol="0" anchor="t">
              <a:spAutoFit/>
            </a:bodyPr>
            <a:lstStyle/>
            <a:p>
              <a:pPr algn="l">
                <a:lnSpc>
                  <a:spcPts val="4322"/>
                </a:lnSpc>
              </a:pPr>
              <a:endParaRPr/>
            </a:p>
          </p:txBody>
        </p:sp>
        <p:sp>
          <p:nvSpPr>
            <p:cNvPr id="4" name="TextBox 4"/>
            <p:cNvSpPr txBox="1"/>
            <p:nvPr/>
          </p:nvSpPr>
          <p:spPr>
            <a:xfrm>
              <a:off x="0" y="2673585"/>
              <a:ext cx="21533567" cy="689202"/>
            </a:xfrm>
            <a:prstGeom prst="rect">
              <a:avLst/>
            </a:prstGeom>
          </p:spPr>
          <p:txBody>
            <a:bodyPr lIns="0" tIns="0" rIns="0" bIns="0" rtlCol="0" anchor="t">
              <a:spAutoFit/>
            </a:bodyPr>
            <a:lstStyle/>
            <a:p>
              <a:pPr algn="l">
                <a:lnSpc>
                  <a:spcPts val="4322"/>
                </a:lnSpc>
              </a:pPr>
              <a:endParaRPr/>
            </a:p>
          </p:txBody>
        </p:sp>
        <p:sp>
          <p:nvSpPr>
            <p:cNvPr id="5" name="TextBox 5"/>
            <p:cNvSpPr txBox="1"/>
            <p:nvPr/>
          </p:nvSpPr>
          <p:spPr>
            <a:xfrm>
              <a:off x="0" y="5413845"/>
              <a:ext cx="21533567" cy="689202"/>
            </a:xfrm>
            <a:prstGeom prst="rect">
              <a:avLst/>
            </a:prstGeom>
          </p:spPr>
          <p:txBody>
            <a:bodyPr lIns="0" tIns="0" rIns="0" bIns="0" rtlCol="0" anchor="t">
              <a:spAutoFit/>
            </a:bodyPr>
            <a:lstStyle/>
            <a:p>
              <a:pPr algn="l">
                <a:lnSpc>
                  <a:spcPts val="4322"/>
                </a:lnSpc>
              </a:pPr>
              <a:endParaRPr/>
            </a:p>
          </p:txBody>
        </p:sp>
      </p:grpSp>
      <p:grpSp>
        <p:nvGrpSpPr>
          <p:cNvPr id="6" name="Group 6"/>
          <p:cNvGrpSpPr/>
          <p:nvPr/>
        </p:nvGrpSpPr>
        <p:grpSpPr>
          <a:xfrm>
            <a:off x="627362" y="-129003"/>
            <a:ext cx="937061" cy="10431661"/>
            <a:chOff x="0" y="-38100"/>
            <a:chExt cx="246798" cy="2747433"/>
          </a:xfrm>
        </p:grpSpPr>
        <p:sp>
          <p:nvSpPr>
            <p:cNvPr id="7" name="Freeform 7"/>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8" name="TextBox 8"/>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b="1">
                  <a:solidFill>
                    <a:srgbClr val="000000"/>
                  </a:solidFill>
                  <a:latin typeface="Open Sans Bold"/>
                  <a:ea typeface="Open Sans Bold"/>
                  <a:cs typeface="Open Sans Bold"/>
                </a:rPr>
                <a:t>8</a:t>
              </a:r>
            </a:p>
          </p:txBody>
        </p:sp>
      </p:grpSp>
      <p:sp>
        <p:nvSpPr>
          <p:cNvPr id="14" name="Freeform 14"/>
          <p:cNvSpPr/>
          <p:nvPr/>
        </p:nvSpPr>
        <p:spPr>
          <a:xfrm>
            <a:off x="11541676" y="951144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6" name="Table 16"/>
          <p:cNvGraphicFramePr>
            <a:graphicFrameLocks noGrp="1"/>
          </p:cNvGraphicFramePr>
          <p:nvPr>
            <p:extLst>
              <p:ext uri="{D42A27DB-BD31-4B8C-83A1-F6EECF244321}">
                <p14:modId xmlns:p14="http://schemas.microsoft.com/office/powerpoint/2010/main" val="3013304132"/>
              </p:ext>
            </p:extLst>
          </p:nvPr>
        </p:nvGraphicFramePr>
        <p:xfrm>
          <a:off x="1468214" y="1202320"/>
          <a:ext cx="14851751" cy="6999004"/>
        </p:xfrm>
        <a:graphic>
          <a:graphicData uri="http://schemas.openxmlformats.org/drawingml/2006/table">
            <a:tbl>
              <a:tblPr/>
              <a:tblGrid>
                <a:gridCol w="917430">
                  <a:extLst>
                    <a:ext uri="{9D8B030D-6E8A-4147-A177-3AD203B41FA5}">
                      <a16:colId xmlns:a16="http://schemas.microsoft.com/office/drawing/2014/main" val="20000"/>
                    </a:ext>
                  </a:extLst>
                </a:gridCol>
                <a:gridCol w="2731185">
                  <a:extLst>
                    <a:ext uri="{9D8B030D-6E8A-4147-A177-3AD203B41FA5}">
                      <a16:colId xmlns:a16="http://schemas.microsoft.com/office/drawing/2014/main" val="20001"/>
                    </a:ext>
                  </a:extLst>
                </a:gridCol>
                <a:gridCol w="1418362">
                  <a:extLst>
                    <a:ext uri="{9D8B030D-6E8A-4147-A177-3AD203B41FA5}">
                      <a16:colId xmlns:a16="http://schemas.microsoft.com/office/drawing/2014/main" val="20002"/>
                    </a:ext>
                  </a:extLst>
                </a:gridCol>
                <a:gridCol w="4892387">
                  <a:extLst>
                    <a:ext uri="{9D8B030D-6E8A-4147-A177-3AD203B41FA5}">
                      <a16:colId xmlns:a16="http://schemas.microsoft.com/office/drawing/2014/main" val="20003"/>
                    </a:ext>
                  </a:extLst>
                </a:gridCol>
                <a:gridCol w="4892387">
                  <a:extLst>
                    <a:ext uri="{9D8B030D-6E8A-4147-A177-3AD203B41FA5}">
                      <a16:colId xmlns:a16="http://schemas.microsoft.com/office/drawing/2014/main" val="91001327"/>
                    </a:ext>
                  </a:extLst>
                </a:gridCol>
              </a:tblGrid>
              <a:tr h="629832">
                <a:tc>
                  <a:txBody>
                    <a:bodyPr/>
                    <a:lstStyle/>
                    <a:p>
                      <a:pPr algn="l">
                        <a:lnSpc>
                          <a:spcPts val="2239"/>
                        </a:lnSpc>
                        <a:defRPr/>
                      </a:pPr>
                      <a:r>
                        <a:rPr lang="en-US" sz="1550" b="1">
                          <a:solidFill>
                            <a:srgbClr val="000000"/>
                          </a:solidFill>
                          <a:latin typeface="Times New Roman"/>
                          <a:ea typeface="Open Sans Bold"/>
                          <a:cs typeface="Open Sans Bold"/>
                          <a:sym typeface="Open Sans Bold"/>
                        </a:rPr>
                        <a:t>S. No.</a:t>
                      </a:r>
                      <a:endParaRPr lang="en-US" sz="155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239"/>
                        </a:lnSpc>
                        <a:defRPr/>
                      </a:pPr>
                      <a:r>
                        <a:rPr lang="en-US" sz="1550" b="1">
                          <a:solidFill>
                            <a:srgbClr val="000000"/>
                          </a:solidFill>
                          <a:latin typeface="Times New Roman"/>
                          <a:ea typeface="Open Sans Bold"/>
                          <a:cs typeface="Open Sans Bold"/>
                          <a:sym typeface="Open Sans Bold"/>
                        </a:rPr>
                        <a:t>Title</a:t>
                      </a:r>
                      <a:endParaRPr lang="en-US" sz="155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239"/>
                        </a:lnSpc>
                        <a:defRPr/>
                      </a:pPr>
                      <a:r>
                        <a:rPr lang="en-US" sz="1550" b="1">
                          <a:solidFill>
                            <a:srgbClr val="000000"/>
                          </a:solidFill>
                          <a:latin typeface="Times New Roman"/>
                          <a:ea typeface="Open Sans Bold"/>
                          <a:cs typeface="Open Sans Bold"/>
                          <a:sym typeface="Open Sans Bold"/>
                        </a:rPr>
                        <a:t>Authors</a:t>
                      </a:r>
                      <a:endParaRPr lang="en-US" sz="155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239"/>
                        </a:lnSpc>
                        <a:defRPr/>
                      </a:pPr>
                      <a:r>
                        <a:rPr lang="en-US" sz="1550" b="1">
                          <a:solidFill>
                            <a:srgbClr val="000000"/>
                          </a:solidFill>
                          <a:latin typeface="Times New Roman"/>
                          <a:ea typeface="Open Sans Bold"/>
                          <a:cs typeface="Open Sans Bold"/>
                          <a:sym typeface="Open Sans Bold"/>
                        </a:rPr>
                        <a:t>Observations</a:t>
                      </a:r>
                      <a:endParaRPr lang="en-US" sz="1550">
                        <a:latin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lvl="0" algn="l">
                        <a:lnSpc>
                          <a:spcPts val="2239"/>
                        </a:lnSpc>
                        <a:buNone/>
                      </a:pPr>
                      <a:r>
                        <a:rPr lang="en-US" sz="1550" b="1">
                          <a:solidFill>
                            <a:srgbClr val="000000"/>
                          </a:solidFill>
                          <a:latin typeface="Times New Roman"/>
                          <a:ea typeface="Open Sans Bold"/>
                          <a:cs typeface="Open Sans Bold"/>
                        </a:rPr>
                        <a:t>Limitations </a:t>
                      </a:r>
                    </a:p>
                  </a:txBody>
                  <a:tcPr marL="190500" marR="190500" marT="190500" marB="190500" anchor="ctr">
                    <a:lnL w="38100" cap="flat" cmpd="sng" algn="ctr">
                      <a:solidFill>
                        <a:srgbClr val="000000"/>
                      </a:solidFill>
                      <a:prstDash val="solid"/>
                      <a:round/>
                      <a:headEnd type="none" w="med" len="med"/>
                      <a:tailEnd type="none" w="med" len="med"/>
                    </a:lnL>
                    <a:lnR w="38099">
                      <a:solidFill>
                        <a:srgbClr val="000000"/>
                      </a:solidFill>
                    </a:lnR>
                    <a:lnT w="38099">
                      <a:solidFill>
                        <a:srgbClr val="000000"/>
                      </a:solidFill>
                    </a:lnT>
                    <a:lnB w="38099">
                      <a:solidFill>
                        <a:srgbClr val="000000"/>
                      </a:solidFill>
                    </a:lnB>
                  </a:tcPr>
                </a:tc>
                <a:extLst>
                  <a:ext uri="{0D108BD9-81ED-4DB2-BD59-A6C34878D82A}">
                    <a16:rowId xmlns:a16="http://schemas.microsoft.com/office/drawing/2014/main" val="10000"/>
                  </a:ext>
                </a:extLst>
              </a:tr>
              <a:tr h="1779280">
                <a:tc>
                  <a:txBody>
                    <a:bodyPr/>
                    <a:lstStyle/>
                    <a:p>
                      <a:pPr lvl="0" algn="l">
                        <a:lnSpc>
                          <a:spcPts val="2175"/>
                        </a:lnSpc>
                        <a:buNone/>
                        <a:defRPr/>
                      </a:pPr>
                      <a:r>
                        <a:rPr lang="en-US" sz="1550" b="0">
                          <a:effectLst/>
                          <a:latin typeface="Times New Roman"/>
                        </a:rPr>
                        <a:t>4</a:t>
                      </a:r>
                    </a:p>
                  </a:txBody>
                  <a:tcPr marL="190500" marR="190500" marT="190500" marB="190500" anchor="ctr">
                    <a:lnL w="20317" cap="flat" cmpd="sng" algn="ctr">
                      <a:solidFill>
                        <a:srgbClr val="000000"/>
                      </a:solidFill>
                      <a:prstDash val="solid"/>
                      <a:round/>
                      <a:headEnd type="none" w="med" len="med"/>
                      <a:tailEnd type="none" w="med" len="med"/>
                    </a:lnL>
                    <a:lnR w="20317"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0317" cap="flat" cmpd="sng" algn="ctr">
                      <a:solidFill>
                        <a:srgbClr val="000000"/>
                      </a:solidFill>
                      <a:prstDash val="solid"/>
                      <a:round/>
                      <a:headEnd type="none" w="med" len="med"/>
                      <a:tailEnd type="none" w="med" len="med"/>
                    </a:lnB>
                    <a:noFill/>
                  </a:tcPr>
                </a:tc>
                <a:tc>
                  <a:txBody>
                    <a:bodyPr/>
                    <a:lstStyle/>
                    <a:p>
                      <a:pPr lvl="0" algn="l">
                        <a:lnSpc>
                          <a:spcPts val="2475"/>
                        </a:lnSpc>
                        <a:buNone/>
                      </a:pPr>
                      <a:r>
                        <a:rPr lang="en-US" sz="1600" b="0" err="1">
                          <a:solidFill>
                            <a:srgbClr val="1B1B1B"/>
                          </a:solidFill>
                          <a:effectLst/>
                          <a:latin typeface="Times New Roman"/>
                        </a:rPr>
                        <a:t>Immunoinformatics</a:t>
                      </a:r>
                      <a:r>
                        <a:rPr lang="en-US" sz="1600" b="0">
                          <a:solidFill>
                            <a:srgbClr val="1B1B1B"/>
                          </a:solidFill>
                          <a:effectLst/>
                          <a:latin typeface="Times New Roman"/>
                        </a:rPr>
                        <a:t> and epitope prediction in the age of genomic medicine</a:t>
                      </a:r>
                      <a:endParaRPr lang="en-US" sz="1600" b="0">
                        <a:effectLst/>
                        <a:latin typeface="Times New Roman"/>
                      </a:endParaRPr>
                    </a:p>
                  </a:txBody>
                  <a:tcPr marL="190500" marR="190500" marT="190500" marB="190500" anchor="ctr">
                    <a:lnL w="20317" cap="flat" cmpd="sng" algn="ctr">
                      <a:solidFill>
                        <a:srgbClr val="000000"/>
                      </a:solidFill>
                      <a:prstDash val="solid"/>
                      <a:round/>
                      <a:headEnd type="none" w="med" len="med"/>
                      <a:tailEnd type="none" w="med" len="med"/>
                    </a:lnL>
                    <a:lnR w="20317"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0317" cap="flat" cmpd="sng" algn="ctr">
                      <a:solidFill>
                        <a:srgbClr val="000000"/>
                      </a:solidFill>
                      <a:prstDash val="solid"/>
                      <a:round/>
                      <a:headEnd type="none" w="med" len="med"/>
                      <a:tailEnd type="none" w="med" len="med"/>
                    </a:lnB>
                    <a:noFill/>
                  </a:tcPr>
                </a:tc>
                <a:tc>
                  <a:txBody>
                    <a:bodyPr/>
                    <a:lstStyle/>
                    <a:p>
                      <a:pPr lvl="0" algn="l">
                        <a:lnSpc>
                          <a:spcPts val="2175"/>
                        </a:lnSpc>
                        <a:buNone/>
                      </a:pPr>
                      <a:r>
                        <a:rPr lang="en-US" sz="1550" b="0">
                          <a:effectLst/>
                          <a:latin typeface="Times New Roman"/>
                        </a:rPr>
                        <a:t>Linus Backert, Oliver Kohlbacher</a:t>
                      </a:r>
                      <a:endParaRPr lang="en-US" b="0">
                        <a:effectLst/>
                        <a:latin typeface="Times New Roman"/>
                      </a:endParaRPr>
                    </a:p>
                  </a:txBody>
                  <a:tcPr marL="190500" marR="190500" marT="190500" marB="190500" anchor="ctr">
                    <a:lnL w="20317" cap="flat" cmpd="sng" algn="ctr">
                      <a:solidFill>
                        <a:srgbClr val="000000"/>
                      </a:solidFill>
                      <a:prstDash val="solid"/>
                      <a:round/>
                      <a:headEnd type="none" w="med" len="med"/>
                      <a:tailEnd type="none" w="med" len="med"/>
                    </a:lnL>
                    <a:lnR w="20317"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0317" cap="flat" cmpd="sng" algn="ctr">
                      <a:solidFill>
                        <a:srgbClr val="000000"/>
                      </a:solidFill>
                      <a:prstDash val="solid"/>
                      <a:round/>
                      <a:headEnd type="none" w="med" len="med"/>
                      <a:tailEnd type="none" w="med" len="med"/>
                    </a:lnB>
                    <a:noFill/>
                  </a:tcPr>
                </a:tc>
                <a:tc>
                  <a:txBody>
                    <a:bodyPr/>
                    <a:lstStyle/>
                    <a:p>
                      <a:pPr lvl="0" algn="l">
                        <a:lnSpc>
                          <a:spcPts val="2175"/>
                        </a:lnSpc>
                        <a:buNone/>
                      </a:pPr>
                      <a:r>
                        <a:rPr lang="en-US" sz="1550" b="0">
                          <a:effectLst/>
                          <a:latin typeface="Times New Roman"/>
                        </a:rPr>
                        <a:t>This paper reviews a wide range of </a:t>
                      </a:r>
                      <a:r>
                        <a:rPr lang="en-US" sz="1550" b="0" err="1">
                          <a:effectLst/>
                          <a:latin typeface="Times New Roman"/>
                        </a:rPr>
                        <a:t>immunoinformatics</a:t>
                      </a:r>
                      <a:r>
                        <a:rPr lang="en-US" sz="1550" b="0">
                          <a:effectLst/>
                          <a:latin typeface="Times New Roman"/>
                        </a:rPr>
                        <a:t> tools, with a focus on B- and T-cell epitope prediction. They also highlight fundamental differences in the underlying algorithms and discuss the various metrics employed to assess prediction quality, comparing their strengths and weaknesses. Finally, the new challenges and opportunities presented by high-throughput data sets for the field of epitope prediction.</a:t>
                      </a:r>
                      <a:endParaRPr lang="en-US" b="0">
                        <a:effectLst/>
                        <a:latin typeface="Times New Roman"/>
                      </a:endParaRPr>
                    </a:p>
                  </a:txBody>
                  <a:tcPr marL="190500" marR="190500" marT="190500" marB="190500" anchor="ctr">
                    <a:lnL w="20317" cap="flat" cmpd="sng" algn="ctr">
                      <a:solidFill>
                        <a:srgbClr val="000000"/>
                      </a:solidFill>
                      <a:prstDash val="solid"/>
                      <a:round/>
                      <a:headEnd type="none" w="med" len="med"/>
                      <a:tailEnd type="none" w="med" len="med"/>
                    </a:lnL>
                    <a:lnR w="20317"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0317" cap="flat" cmpd="sng" algn="ctr">
                      <a:solidFill>
                        <a:srgbClr val="000000"/>
                      </a:solidFill>
                      <a:prstDash val="solid"/>
                      <a:round/>
                      <a:headEnd type="none" w="med" len="med"/>
                      <a:tailEnd type="none" w="med" len="med"/>
                    </a:lnB>
                    <a:noFill/>
                  </a:tcPr>
                </a:tc>
                <a:tc>
                  <a:txBody>
                    <a:bodyPr/>
                    <a:lstStyle/>
                    <a:p>
                      <a:pPr lvl="0" algn="l">
                        <a:lnSpc>
                          <a:spcPts val="2175"/>
                        </a:lnSpc>
                        <a:buNone/>
                      </a:pPr>
                      <a:r>
                        <a:rPr lang="en-US" sz="1550" b="0" i="0" u="none" strike="noStrike" baseline="0" noProof="0">
                          <a:solidFill>
                            <a:srgbClr val="000000"/>
                          </a:solidFill>
                          <a:effectLst/>
                          <a:latin typeface="Times New Roman"/>
                        </a:rPr>
                        <a:t>Linear epitope prediction, though simpler than discontinuous epitopes, still lacks the accuracy seen in T-cell epitope prediction. Tools like </a:t>
                      </a:r>
                      <a:r>
                        <a:rPr lang="en-US" sz="1550" b="0" i="0" u="none" strike="noStrike" baseline="0" noProof="0" err="1">
                          <a:solidFill>
                            <a:srgbClr val="000000"/>
                          </a:solidFill>
                          <a:effectLst/>
                          <a:latin typeface="Times New Roman"/>
                        </a:rPr>
                        <a:t>COBEpro</a:t>
                      </a:r>
                      <a:r>
                        <a:rPr lang="en-US" sz="1550" b="0" i="0" u="none" strike="noStrike" baseline="0" noProof="0">
                          <a:solidFill>
                            <a:srgbClr val="000000"/>
                          </a:solidFill>
                          <a:effectLst/>
                          <a:latin typeface="Times New Roman"/>
                        </a:rPr>
                        <a:t>, </a:t>
                      </a:r>
                      <a:r>
                        <a:rPr lang="en-US" sz="1550" b="0" i="0" u="none" strike="noStrike" baseline="0" noProof="0" err="1">
                          <a:solidFill>
                            <a:srgbClr val="000000"/>
                          </a:solidFill>
                          <a:effectLst/>
                          <a:latin typeface="Times New Roman"/>
                        </a:rPr>
                        <a:t>BCPRed</a:t>
                      </a:r>
                      <a:r>
                        <a:rPr lang="en-US" sz="1550" b="0" i="0" u="none" strike="noStrike" baseline="0" noProof="0">
                          <a:solidFill>
                            <a:srgbClr val="000000"/>
                          </a:solidFill>
                          <a:effectLst/>
                          <a:latin typeface="Times New Roman"/>
                        </a:rPr>
                        <a:t>, and </a:t>
                      </a:r>
                      <a:r>
                        <a:rPr lang="en-US" sz="1550" b="0" i="0" u="none" strike="noStrike" baseline="0" noProof="0" err="1">
                          <a:solidFill>
                            <a:srgbClr val="000000"/>
                          </a:solidFill>
                          <a:effectLst/>
                          <a:latin typeface="Times New Roman"/>
                        </a:rPr>
                        <a:t>FBCPred</a:t>
                      </a:r>
                      <a:r>
                        <a:rPr lang="en-US" sz="1550" b="0" i="0" u="none" strike="noStrike" baseline="0" noProof="0">
                          <a:solidFill>
                            <a:srgbClr val="000000"/>
                          </a:solidFill>
                          <a:effectLst/>
                          <a:latin typeface="Times New Roman"/>
                        </a:rPr>
                        <a:t> show room for improvement.</a:t>
                      </a:r>
                      <a:endParaRPr lang="en-US">
                        <a:latin typeface="Times New Roman"/>
                      </a:endParaRPr>
                    </a:p>
                  </a:txBody>
                  <a:tcPr marL="190500" marR="190500" marT="190500" marB="190500" anchor="ctr">
                    <a:lnL w="20317" cap="flat" cmpd="sng" algn="ctr">
                      <a:solidFill>
                        <a:srgbClr val="000000"/>
                      </a:solidFill>
                      <a:prstDash val="solid"/>
                      <a:round/>
                      <a:headEnd type="none" w="med" len="med"/>
                      <a:tailEnd type="none" w="med" len="med"/>
                    </a:lnL>
                    <a:lnR w="20316">
                      <a:solidFill>
                        <a:srgbClr val="000000"/>
                      </a:solidFill>
                    </a:lnR>
                    <a:lnT w="38099">
                      <a:solidFill>
                        <a:srgbClr val="000000"/>
                      </a:solidFill>
                    </a:lnT>
                    <a:lnB w="20316">
                      <a:solidFill>
                        <a:srgbClr val="000000"/>
                      </a:solidFill>
                    </a:lnB>
                    <a:noFill/>
                  </a:tcPr>
                </a:tc>
                <a:extLst>
                  <a:ext uri="{0D108BD9-81ED-4DB2-BD59-A6C34878D82A}">
                    <a16:rowId xmlns:a16="http://schemas.microsoft.com/office/drawing/2014/main" val="1579667913"/>
                  </a:ext>
                </a:extLst>
              </a:tr>
              <a:tr h="1054970">
                <a:tc>
                  <a:txBody>
                    <a:bodyPr/>
                    <a:lstStyle/>
                    <a:p>
                      <a:pPr lvl="0" algn="l">
                        <a:lnSpc>
                          <a:spcPts val="2175"/>
                        </a:lnSpc>
                        <a:buNone/>
                        <a:defRPr/>
                      </a:pPr>
                      <a:r>
                        <a:rPr lang="en-US" sz="1550" b="0">
                          <a:effectLst/>
                          <a:latin typeface="Times New Roman"/>
                        </a:rPr>
                        <a:t>5</a:t>
                      </a:r>
                    </a:p>
                  </a:txBody>
                  <a:tcPr marL="190500" marR="190500" marT="190500" marB="190500" anchor="ctr">
                    <a:lnL w="20317" cap="flat" cmpd="sng" algn="ctr">
                      <a:solidFill>
                        <a:srgbClr val="000000"/>
                      </a:solidFill>
                      <a:prstDash val="solid"/>
                      <a:round/>
                      <a:headEnd type="none" w="med" len="med"/>
                      <a:tailEnd type="none" w="med" len="med"/>
                    </a:lnL>
                    <a:lnR w="20317" cap="flat" cmpd="sng" algn="ctr">
                      <a:solidFill>
                        <a:srgbClr val="000000"/>
                      </a:solidFill>
                      <a:prstDash val="solid"/>
                      <a:round/>
                      <a:headEnd type="none" w="med" len="med"/>
                      <a:tailEnd type="none" w="med" len="med"/>
                    </a:lnR>
                    <a:lnT w="20317" cap="flat" cmpd="sng" algn="ctr">
                      <a:solidFill>
                        <a:srgbClr val="000000"/>
                      </a:solidFill>
                      <a:prstDash val="solid"/>
                      <a:round/>
                      <a:headEnd type="none" w="med" len="med"/>
                      <a:tailEnd type="none" w="med" len="med"/>
                    </a:lnT>
                    <a:lnB w="20317" cap="flat" cmpd="sng" algn="ctr">
                      <a:solidFill>
                        <a:srgbClr val="000000"/>
                      </a:solidFill>
                      <a:prstDash val="solid"/>
                      <a:round/>
                      <a:headEnd type="none" w="med" len="med"/>
                      <a:tailEnd type="none" w="med" len="med"/>
                    </a:lnB>
                    <a:noFill/>
                  </a:tcPr>
                </a:tc>
                <a:tc>
                  <a:txBody>
                    <a:bodyPr/>
                    <a:lstStyle/>
                    <a:p>
                      <a:pPr lvl="0" algn="l">
                        <a:lnSpc>
                          <a:spcPts val="2025"/>
                        </a:lnSpc>
                        <a:buNone/>
                      </a:pPr>
                      <a:r>
                        <a:rPr lang="en-US" sz="1550" b="0">
                          <a:effectLst/>
                          <a:latin typeface="Times New Roman"/>
                        </a:rPr>
                        <a:t>Computational prediction of multiple antigen epitopes</a:t>
                      </a:r>
                      <a:endParaRPr lang="en-US" b="0">
                        <a:effectLst/>
                        <a:latin typeface="Times New Roman"/>
                      </a:endParaRPr>
                    </a:p>
                  </a:txBody>
                  <a:tcPr marL="190500" marR="190500" marT="190500" marB="190500" anchor="ctr">
                    <a:lnL w="20317" cap="flat" cmpd="sng" algn="ctr">
                      <a:solidFill>
                        <a:srgbClr val="000000"/>
                      </a:solidFill>
                      <a:prstDash val="solid"/>
                      <a:round/>
                      <a:headEnd type="none" w="med" len="med"/>
                      <a:tailEnd type="none" w="med" len="med"/>
                    </a:lnL>
                    <a:lnR w="20317" cap="flat" cmpd="sng" algn="ctr">
                      <a:solidFill>
                        <a:srgbClr val="000000"/>
                      </a:solidFill>
                      <a:prstDash val="solid"/>
                      <a:round/>
                      <a:headEnd type="none" w="med" len="med"/>
                      <a:tailEnd type="none" w="med" len="med"/>
                    </a:lnR>
                    <a:lnT w="20317" cap="flat" cmpd="sng" algn="ctr">
                      <a:solidFill>
                        <a:srgbClr val="000000"/>
                      </a:solidFill>
                      <a:prstDash val="solid"/>
                      <a:round/>
                      <a:headEnd type="none" w="med" len="med"/>
                      <a:tailEnd type="none" w="med" len="med"/>
                    </a:lnT>
                    <a:lnB w="20317" cap="flat" cmpd="sng" algn="ctr">
                      <a:solidFill>
                        <a:srgbClr val="000000"/>
                      </a:solidFill>
                      <a:prstDash val="solid"/>
                      <a:round/>
                      <a:headEnd type="none" w="med" len="med"/>
                      <a:tailEnd type="none" w="med" len="med"/>
                    </a:lnB>
                    <a:noFill/>
                  </a:tcPr>
                </a:tc>
                <a:tc>
                  <a:txBody>
                    <a:bodyPr/>
                    <a:lstStyle/>
                    <a:p>
                      <a:pPr lvl="0" algn="l">
                        <a:lnSpc>
                          <a:spcPts val="2025"/>
                        </a:lnSpc>
                        <a:buNone/>
                      </a:pPr>
                      <a:r>
                        <a:rPr lang="en-US" sz="1600" b="0">
                          <a:solidFill>
                            <a:srgbClr val="2A2A2A"/>
                          </a:solidFill>
                          <a:effectLst/>
                          <a:latin typeface="Times New Roman"/>
                        </a:rPr>
                        <a:t> Viswanathan et al.</a:t>
                      </a:r>
                      <a:endParaRPr lang="en-US" sz="1600" b="0">
                        <a:effectLst/>
                        <a:latin typeface="Times New Roman"/>
                      </a:endParaRPr>
                    </a:p>
                  </a:txBody>
                  <a:tcPr marL="190500" marR="190500" marT="190500" marB="190500" anchor="ctr">
                    <a:lnL w="20317" cap="flat" cmpd="sng" algn="ctr">
                      <a:solidFill>
                        <a:srgbClr val="000000"/>
                      </a:solidFill>
                      <a:prstDash val="solid"/>
                      <a:round/>
                      <a:headEnd type="none" w="med" len="med"/>
                      <a:tailEnd type="none" w="med" len="med"/>
                    </a:lnL>
                    <a:lnR w="20317" cap="flat" cmpd="sng" algn="ctr">
                      <a:solidFill>
                        <a:srgbClr val="000000"/>
                      </a:solidFill>
                      <a:prstDash val="solid"/>
                      <a:round/>
                      <a:headEnd type="none" w="med" len="med"/>
                      <a:tailEnd type="none" w="med" len="med"/>
                    </a:lnR>
                    <a:lnT w="20317" cap="flat" cmpd="sng" algn="ctr">
                      <a:solidFill>
                        <a:srgbClr val="000000"/>
                      </a:solidFill>
                      <a:prstDash val="solid"/>
                      <a:round/>
                      <a:headEnd type="none" w="med" len="med"/>
                      <a:tailEnd type="none" w="med" len="med"/>
                    </a:lnT>
                    <a:lnB w="20317" cap="flat" cmpd="sng" algn="ctr">
                      <a:solidFill>
                        <a:srgbClr val="000000"/>
                      </a:solidFill>
                      <a:prstDash val="solid"/>
                      <a:round/>
                      <a:headEnd type="none" w="med" len="med"/>
                      <a:tailEnd type="none" w="med" len="med"/>
                    </a:lnB>
                    <a:noFill/>
                  </a:tcPr>
                </a:tc>
                <a:tc>
                  <a:txBody>
                    <a:bodyPr/>
                    <a:lstStyle/>
                    <a:p>
                      <a:pPr lvl="0" algn="l">
                        <a:lnSpc>
                          <a:spcPts val="2175"/>
                        </a:lnSpc>
                        <a:buNone/>
                      </a:pPr>
                      <a:r>
                        <a:rPr lang="en-US" sz="1550" b="0">
                          <a:effectLst/>
                          <a:latin typeface="Times New Roman"/>
                        </a:rPr>
                        <a:t>The study presents </a:t>
                      </a:r>
                      <a:r>
                        <a:rPr lang="en-US" sz="1550" b="0" err="1">
                          <a:effectLst/>
                          <a:latin typeface="Times New Roman"/>
                        </a:rPr>
                        <a:t>ISPIPab</a:t>
                      </a:r>
                      <a:r>
                        <a:rPr lang="en-US" sz="1550" b="0">
                          <a:effectLst/>
                          <a:latin typeface="Times New Roman"/>
                        </a:rPr>
                        <a:t>, a program that combines feature-based and docking-based methods to predict antigen epitopes, demonstrating superior performance over existing tools.</a:t>
                      </a:r>
                      <a:endParaRPr lang="en-US" b="0">
                        <a:effectLst/>
                        <a:latin typeface="Times New Roman"/>
                      </a:endParaRPr>
                    </a:p>
                  </a:txBody>
                  <a:tcPr marL="190500" marR="190500" marT="190500" marB="190500" anchor="ctr">
                    <a:lnL w="20317" cap="flat" cmpd="sng" algn="ctr">
                      <a:solidFill>
                        <a:srgbClr val="000000"/>
                      </a:solidFill>
                      <a:prstDash val="solid"/>
                      <a:round/>
                      <a:headEnd type="none" w="med" len="med"/>
                      <a:tailEnd type="none" w="med" len="med"/>
                    </a:lnL>
                    <a:lnR w="20317" cap="flat" cmpd="sng" algn="ctr">
                      <a:solidFill>
                        <a:srgbClr val="000000"/>
                      </a:solidFill>
                      <a:prstDash val="solid"/>
                      <a:round/>
                      <a:headEnd type="none" w="med" len="med"/>
                      <a:tailEnd type="none" w="med" len="med"/>
                    </a:lnR>
                    <a:lnT w="20317" cap="flat" cmpd="sng" algn="ctr">
                      <a:solidFill>
                        <a:srgbClr val="000000"/>
                      </a:solidFill>
                      <a:prstDash val="solid"/>
                      <a:round/>
                      <a:headEnd type="none" w="med" len="med"/>
                      <a:tailEnd type="none" w="med" len="med"/>
                    </a:lnT>
                    <a:lnB w="20317" cap="flat" cmpd="sng" algn="ctr">
                      <a:solidFill>
                        <a:srgbClr val="000000"/>
                      </a:solidFill>
                      <a:prstDash val="solid"/>
                      <a:round/>
                      <a:headEnd type="none" w="med" len="med"/>
                      <a:tailEnd type="none" w="med" len="med"/>
                    </a:lnB>
                    <a:noFill/>
                  </a:tcPr>
                </a:tc>
                <a:tc>
                  <a:txBody>
                    <a:bodyPr/>
                    <a:lstStyle/>
                    <a:p>
                      <a:pPr lvl="0" algn="l">
                        <a:lnSpc>
                          <a:spcPts val="2175"/>
                        </a:lnSpc>
                        <a:buNone/>
                      </a:pPr>
                      <a:r>
                        <a:rPr lang="en-US" sz="1550" b="0" i="0" u="none" strike="noStrike" baseline="0" noProof="0">
                          <a:solidFill>
                            <a:srgbClr val="000000"/>
                          </a:solidFill>
                          <a:effectLst/>
                          <a:latin typeface="Times New Roman"/>
                        </a:rPr>
                        <a:t>In cases with epitope overlap, </a:t>
                      </a:r>
                      <a:r>
                        <a:rPr lang="en-US" sz="1550" b="0" i="0" u="none" strike="noStrike" baseline="0" noProof="0" err="1">
                          <a:solidFill>
                            <a:srgbClr val="000000"/>
                          </a:solidFill>
                          <a:effectLst/>
                          <a:latin typeface="Times New Roman"/>
                        </a:rPr>
                        <a:t>ISPIPab</a:t>
                      </a:r>
                      <a:r>
                        <a:rPr lang="en-US" sz="1550" b="0" i="0" u="none" strike="noStrike" baseline="0" noProof="0">
                          <a:solidFill>
                            <a:srgbClr val="000000"/>
                          </a:solidFill>
                          <a:effectLst/>
                          <a:latin typeface="Times New Roman"/>
                        </a:rPr>
                        <a:t> achieves moderate F1-scores (0.27–0.38), indicating good performance but also suggesting room for improvement, particularly when epitopes are less well-defined or clustering is less accurate.</a:t>
                      </a:r>
                      <a:endParaRPr lang="en-US">
                        <a:latin typeface="Times New Roman"/>
                      </a:endParaRPr>
                    </a:p>
                  </a:txBody>
                  <a:tcPr marL="190500" marR="190500" marT="190500" marB="190500" anchor="ctr">
                    <a:lnL w="20317" cap="flat" cmpd="sng" algn="ctr">
                      <a:solidFill>
                        <a:srgbClr val="000000"/>
                      </a:solidFill>
                      <a:prstDash val="solid"/>
                      <a:round/>
                      <a:headEnd type="none" w="med" len="med"/>
                      <a:tailEnd type="none" w="med" len="med"/>
                    </a:lnL>
                    <a:lnR w="20316">
                      <a:solidFill>
                        <a:srgbClr val="000000"/>
                      </a:solidFill>
                    </a:lnR>
                    <a:lnT w="20316">
                      <a:solidFill>
                        <a:srgbClr val="000000"/>
                      </a:solidFill>
                    </a:lnT>
                    <a:lnB w="20316">
                      <a:solidFill>
                        <a:srgbClr val="000000"/>
                      </a:solidFill>
                    </a:lnB>
                    <a:noFill/>
                  </a:tcPr>
                </a:tc>
                <a:extLst>
                  <a:ext uri="{0D108BD9-81ED-4DB2-BD59-A6C34878D82A}">
                    <a16:rowId xmlns:a16="http://schemas.microsoft.com/office/drawing/2014/main" val="2727142659"/>
                  </a:ext>
                </a:extLst>
              </a:tr>
              <a:tr h="2015459">
                <a:tc>
                  <a:txBody>
                    <a:bodyPr/>
                    <a:lstStyle/>
                    <a:p>
                      <a:pPr lvl="0" algn="l">
                        <a:lnSpc>
                          <a:spcPts val="2175"/>
                        </a:lnSpc>
                        <a:buNone/>
                        <a:defRPr/>
                      </a:pPr>
                      <a:r>
                        <a:rPr lang="en-US" sz="1550" b="0">
                          <a:effectLst/>
                          <a:latin typeface="Times New Roman"/>
                        </a:rPr>
                        <a:t>6</a:t>
                      </a:r>
                    </a:p>
                  </a:txBody>
                  <a:tcPr marL="190500" marR="190500" marT="190500" marB="190500" anchor="ctr">
                    <a:lnL w="20315">
                      <a:solidFill>
                        <a:srgbClr val="000000"/>
                      </a:solidFill>
                    </a:lnL>
                    <a:lnR w="20315">
                      <a:solidFill>
                        <a:srgbClr val="000000"/>
                      </a:solidFill>
                    </a:lnR>
                    <a:lnT w="20317" cap="flat" cmpd="sng" algn="ctr">
                      <a:solidFill>
                        <a:srgbClr val="000000"/>
                      </a:solidFill>
                      <a:prstDash val="solid"/>
                      <a:round/>
                      <a:headEnd type="none" w="med" len="med"/>
                      <a:tailEnd type="none" w="med" len="med"/>
                    </a:lnT>
                    <a:lnB w="20315">
                      <a:solidFill>
                        <a:srgbClr val="000000"/>
                      </a:solidFill>
                    </a:lnB>
                    <a:noFill/>
                  </a:tcPr>
                </a:tc>
                <a:tc>
                  <a:txBody>
                    <a:bodyPr/>
                    <a:lstStyle/>
                    <a:p>
                      <a:pPr lvl="0" algn="l">
                        <a:lnSpc>
                          <a:spcPts val="2175"/>
                        </a:lnSpc>
                        <a:buNone/>
                      </a:pPr>
                      <a:r>
                        <a:rPr lang="en-US" sz="1550" b="0">
                          <a:effectLst/>
                          <a:latin typeface="Times New Roman"/>
                        </a:rPr>
                        <a:t>Accurate high-throughput mapping of antibody-specific epitopes using sequence information</a:t>
                      </a:r>
                      <a:endParaRPr lang="en-US" b="0">
                        <a:effectLst/>
                        <a:latin typeface="Times New Roman"/>
                      </a:endParaRPr>
                    </a:p>
                  </a:txBody>
                  <a:tcPr marL="190500" marR="190500" marT="190500" marB="190500" anchor="ctr">
                    <a:lnL w="20315">
                      <a:solidFill>
                        <a:srgbClr val="000000"/>
                      </a:solidFill>
                    </a:lnL>
                    <a:lnR w="20315">
                      <a:solidFill>
                        <a:srgbClr val="000000"/>
                      </a:solidFill>
                    </a:lnR>
                    <a:lnT w="20317" cap="flat" cmpd="sng" algn="ctr">
                      <a:solidFill>
                        <a:srgbClr val="000000"/>
                      </a:solidFill>
                      <a:prstDash val="solid"/>
                      <a:round/>
                      <a:headEnd type="none" w="med" len="med"/>
                      <a:tailEnd type="none" w="med" len="med"/>
                    </a:lnT>
                    <a:lnB w="20315">
                      <a:solidFill>
                        <a:srgbClr val="000000"/>
                      </a:solidFill>
                    </a:lnB>
                    <a:noFill/>
                  </a:tcPr>
                </a:tc>
                <a:tc>
                  <a:txBody>
                    <a:bodyPr/>
                    <a:lstStyle/>
                    <a:p>
                      <a:pPr lvl="0" algn="l">
                        <a:lnSpc>
                          <a:spcPts val="2175"/>
                        </a:lnSpc>
                        <a:buNone/>
                      </a:pPr>
                      <a:r>
                        <a:rPr lang="en-US" sz="1600" b="0">
                          <a:effectLst/>
                          <a:latin typeface="Times New Roman"/>
                        </a:rPr>
                        <a:t>Chuan Wang</a:t>
                      </a:r>
                      <a:r>
                        <a:rPr lang="en-US" sz="1600" b="0" u="sng">
                          <a:effectLst/>
                          <a:latin typeface="Times New Roman"/>
                        </a:rPr>
                        <a:t>,</a:t>
                      </a:r>
                      <a:endParaRPr lang="en-US" sz="1600" b="0">
                        <a:effectLst/>
                        <a:latin typeface="Times New Roman"/>
                      </a:endParaRPr>
                    </a:p>
                    <a:p>
                      <a:pPr lvl="0" algn="l">
                        <a:lnSpc>
                          <a:spcPts val="2175"/>
                        </a:lnSpc>
                        <a:buNone/>
                      </a:pPr>
                      <a:r>
                        <a:rPr lang="en-US" sz="1600" b="0" err="1">
                          <a:effectLst/>
                          <a:latin typeface="Times New Roman"/>
                        </a:rPr>
                        <a:t>Taijiao</a:t>
                      </a:r>
                      <a:r>
                        <a:rPr lang="en-US" sz="1600" b="0" u="sng" strike="noStrike">
                          <a:solidFill>
                            <a:srgbClr val="0000FF"/>
                          </a:solidFill>
                          <a:effectLst/>
                          <a:latin typeface="Times New Roman"/>
                          <a:hlinkClick r:id="rId4"/>
                        </a:rPr>
                        <a:t> </a:t>
                      </a:r>
                      <a:r>
                        <a:rPr lang="en-US" sz="1600" b="0">
                          <a:effectLst/>
                          <a:latin typeface="Times New Roman"/>
                        </a:rPr>
                        <a:t>Jiang</a:t>
                      </a:r>
                      <a:endParaRPr lang="en-US">
                        <a:latin typeface="Times New Roman"/>
                      </a:endParaRPr>
                    </a:p>
                  </a:txBody>
                  <a:tcPr marL="190500" marR="190500" marT="190500" marB="190500" anchor="ctr">
                    <a:lnL w="20315">
                      <a:solidFill>
                        <a:srgbClr val="000000"/>
                      </a:solidFill>
                    </a:lnL>
                    <a:lnR w="20315">
                      <a:solidFill>
                        <a:srgbClr val="000000"/>
                      </a:solidFill>
                    </a:lnR>
                    <a:lnT w="20317" cap="flat" cmpd="sng" algn="ctr">
                      <a:solidFill>
                        <a:srgbClr val="000000"/>
                      </a:solidFill>
                      <a:prstDash val="solid"/>
                      <a:round/>
                      <a:headEnd type="none" w="med" len="med"/>
                      <a:tailEnd type="none" w="med" len="med"/>
                    </a:lnT>
                    <a:lnB w="20315">
                      <a:solidFill>
                        <a:srgbClr val="000000"/>
                      </a:solidFill>
                    </a:lnB>
                    <a:noFill/>
                  </a:tcPr>
                </a:tc>
                <a:tc>
                  <a:txBody>
                    <a:bodyPr/>
                    <a:lstStyle/>
                    <a:p>
                      <a:pPr lvl="0" algn="l">
                        <a:lnSpc>
                          <a:spcPts val="2175"/>
                        </a:lnSpc>
                        <a:buNone/>
                      </a:pPr>
                      <a:r>
                        <a:rPr lang="en-US" sz="1550" b="0" err="1">
                          <a:effectLst/>
                          <a:latin typeface="Times New Roman"/>
                        </a:rPr>
                        <a:t>EpiScan</a:t>
                      </a:r>
                      <a:r>
                        <a:rPr lang="en-US" sz="1550" b="0">
                          <a:effectLst/>
                          <a:latin typeface="Times New Roman"/>
                        </a:rPr>
                        <a:t> is introduced as a tool to expedite epitope mapping for high-throughput antibody sequencing data, aiding vaccine design and drug development.</a:t>
                      </a:r>
                      <a:endParaRPr lang="en-US" b="0">
                        <a:effectLst/>
                        <a:latin typeface="Times New Roman"/>
                      </a:endParaRPr>
                    </a:p>
                  </a:txBody>
                  <a:tcPr marL="190500" marR="190500" marT="190500" marB="190500" anchor="ctr">
                    <a:lnL w="20315">
                      <a:solidFill>
                        <a:srgbClr val="000000"/>
                      </a:solidFill>
                    </a:lnL>
                    <a:lnR w="20315" cap="flat" cmpd="sng" algn="ctr">
                      <a:solidFill>
                        <a:srgbClr val="000000"/>
                      </a:solidFill>
                      <a:prstDash val="solid"/>
                      <a:round/>
                      <a:headEnd type="none" w="med" len="med"/>
                      <a:tailEnd type="none" w="med" len="med"/>
                    </a:lnR>
                    <a:lnT w="20317" cap="flat" cmpd="sng" algn="ctr">
                      <a:solidFill>
                        <a:srgbClr val="000000"/>
                      </a:solidFill>
                      <a:prstDash val="solid"/>
                      <a:round/>
                      <a:headEnd type="none" w="med" len="med"/>
                      <a:tailEnd type="none" w="med" len="med"/>
                    </a:lnT>
                    <a:lnB w="20315">
                      <a:solidFill>
                        <a:srgbClr val="000000"/>
                      </a:solidFill>
                    </a:lnB>
                    <a:noFill/>
                  </a:tcPr>
                </a:tc>
                <a:tc>
                  <a:txBody>
                    <a:bodyPr/>
                    <a:lstStyle/>
                    <a:p>
                      <a:pPr lvl="0" algn="l">
                        <a:lnSpc>
                          <a:spcPts val="2175"/>
                        </a:lnSpc>
                        <a:buNone/>
                      </a:pPr>
                      <a:r>
                        <a:rPr lang="en-US" sz="1550" b="0" i="0" u="none" strike="noStrike" baseline="0" noProof="0">
                          <a:solidFill>
                            <a:srgbClr val="000000"/>
                          </a:solidFill>
                          <a:effectLst/>
                          <a:latin typeface="Times New Roman"/>
                        </a:rPr>
                        <a:t>The model continues to experience a high false positive rate, influenced by the intricate physical and chemical properties of antigens and the diverse conformations present in protein-protein interactions.</a:t>
                      </a:r>
                      <a:endParaRPr lang="en-US">
                        <a:latin typeface="Times New Roman"/>
                      </a:endParaRPr>
                    </a:p>
                  </a:txBody>
                  <a:tcPr marL="190500" marR="190500" marT="190500" marB="190500" anchor="ctr">
                    <a:lnL w="20315">
                      <a:solidFill>
                        <a:srgbClr val="000000"/>
                      </a:solidFill>
                    </a:lnL>
                    <a:lnR w="20315">
                      <a:solidFill>
                        <a:srgbClr val="000000"/>
                      </a:solidFill>
                    </a:lnR>
                    <a:lnT w="20316">
                      <a:solidFill>
                        <a:srgbClr val="000000"/>
                      </a:solidFill>
                    </a:lnT>
                    <a:lnB w="20315">
                      <a:solidFill>
                        <a:srgbClr val="000000"/>
                      </a:solidFill>
                    </a:lnB>
                    <a:noFill/>
                  </a:tcPr>
                </a:tc>
                <a:extLst>
                  <a:ext uri="{0D108BD9-81ED-4DB2-BD59-A6C34878D82A}">
                    <a16:rowId xmlns:a16="http://schemas.microsoft.com/office/drawing/2014/main" val="271204411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B3A48AFD-D2AE-E9FD-496E-047E094648E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3098AF3-D111-A4E2-9594-76AFC9853A40}"/>
              </a:ext>
            </a:extLst>
          </p:cNvPr>
          <p:cNvSpPr/>
          <p:nvPr/>
        </p:nvSpPr>
        <p:spPr>
          <a:xfrm>
            <a:off x="-4672846" y="-4990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a:extLst>
              <a:ext uri="{FF2B5EF4-FFF2-40B4-BE49-F238E27FC236}">
                <a16:creationId xmlns:a16="http://schemas.microsoft.com/office/drawing/2014/main" id="{E04252A5-96E6-04CD-B9AB-8AB15B6FCA22}"/>
              </a:ext>
            </a:extLst>
          </p:cNvPr>
          <p:cNvSpPr txBox="1"/>
          <p:nvPr/>
        </p:nvSpPr>
        <p:spPr>
          <a:xfrm>
            <a:off x="1315889" y="739744"/>
            <a:ext cx="14537697" cy="1034257"/>
          </a:xfrm>
          <a:prstGeom prst="rect">
            <a:avLst/>
          </a:prstGeom>
        </p:spPr>
        <p:txBody>
          <a:bodyPr wrap="square" lIns="0" tIns="0" rIns="0" bIns="0" rtlCol="0" anchor="t">
            <a:spAutoFit/>
          </a:bodyPr>
          <a:lstStyle/>
          <a:p>
            <a:pPr algn="ctr">
              <a:lnSpc>
                <a:spcPts val="8819"/>
              </a:lnSpc>
            </a:pPr>
            <a:r>
              <a:rPr lang="en-US" sz="6250" b="1">
                <a:solidFill>
                  <a:srgbClr val="000000"/>
                </a:solidFill>
                <a:latin typeface="Times New Roman"/>
                <a:ea typeface="Canva Sans Bold"/>
                <a:cs typeface="Canva Sans Bold"/>
              </a:rPr>
              <a:t>HIDDEN </a:t>
            </a:r>
            <a:r>
              <a:rPr lang="en-US" sz="6250" b="1" err="1">
                <a:solidFill>
                  <a:srgbClr val="000000"/>
                </a:solidFill>
                <a:latin typeface="Times New Roman"/>
                <a:ea typeface="Canva Sans Bold"/>
                <a:cs typeface="Canva Sans Bold"/>
              </a:rPr>
              <a:t>MARKOV</a:t>
            </a:r>
            <a:r>
              <a:rPr lang="en-US" sz="6250" b="1">
                <a:solidFill>
                  <a:srgbClr val="000000"/>
                </a:solidFill>
                <a:latin typeface="Times New Roman"/>
                <a:ea typeface="Canva Sans Bold"/>
                <a:cs typeface="Canva Sans Bold"/>
              </a:rPr>
              <a:t> MODEL </a:t>
            </a:r>
          </a:p>
        </p:txBody>
      </p:sp>
      <p:sp>
        <p:nvSpPr>
          <p:cNvPr id="4" name="Freeform 4">
            <a:extLst>
              <a:ext uri="{FF2B5EF4-FFF2-40B4-BE49-F238E27FC236}">
                <a16:creationId xmlns:a16="http://schemas.microsoft.com/office/drawing/2014/main" id="{5174BE14-1FE4-87FD-54FA-4BA550420D51}"/>
              </a:ext>
            </a:extLst>
          </p:cNvPr>
          <p:cNvSpPr/>
          <p:nvPr/>
        </p:nvSpPr>
        <p:spPr>
          <a:xfrm>
            <a:off x="13603005" y="809082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5">
            <a:extLst>
              <a:ext uri="{FF2B5EF4-FFF2-40B4-BE49-F238E27FC236}">
                <a16:creationId xmlns:a16="http://schemas.microsoft.com/office/drawing/2014/main" id="{B2638A84-7E23-EBDE-F6C2-E6F42CF940C7}"/>
              </a:ext>
            </a:extLst>
          </p:cNvPr>
          <p:cNvGrpSpPr/>
          <p:nvPr/>
        </p:nvGrpSpPr>
        <p:grpSpPr>
          <a:xfrm>
            <a:off x="15859155" y="-98041"/>
            <a:ext cx="1562612" cy="1771266"/>
            <a:chOff x="15859155" y="-130721"/>
            <a:chExt cx="2083482" cy="2361688"/>
          </a:xfrm>
        </p:grpSpPr>
        <p:grpSp>
          <p:nvGrpSpPr>
            <p:cNvPr id="7" name="Group 6">
              <a:extLst>
                <a:ext uri="{FF2B5EF4-FFF2-40B4-BE49-F238E27FC236}">
                  <a16:creationId xmlns:a16="http://schemas.microsoft.com/office/drawing/2014/main" id="{F3A08F03-AC94-D53A-507E-8CF506A887C8}"/>
                </a:ext>
              </a:extLst>
            </p:cNvPr>
            <p:cNvGrpSpPr/>
            <p:nvPr/>
          </p:nvGrpSpPr>
          <p:grpSpPr>
            <a:xfrm>
              <a:off x="15934754" y="-130721"/>
              <a:ext cx="1932284" cy="2361688"/>
              <a:chOff x="15934754" y="-47625"/>
              <a:chExt cx="703982" cy="860425"/>
            </a:xfrm>
          </p:grpSpPr>
          <p:sp>
            <p:nvSpPr>
              <p:cNvPr id="9" name="Freeform 6">
                <a:extLst>
                  <a:ext uri="{FF2B5EF4-FFF2-40B4-BE49-F238E27FC236}">
                    <a16:creationId xmlns:a16="http://schemas.microsoft.com/office/drawing/2014/main" id="{391F32F8-1480-B751-6D4F-10A9739DA4BB}"/>
                  </a:ext>
                </a:extLst>
              </p:cNvPr>
              <p:cNvSpPr/>
              <p:nvPr/>
            </p:nvSpPr>
            <p:spPr>
              <a:xfrm>
                <a:off x="15934754"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0" name="TextBox 7">
                <a:extLst>
                  <a:ext uri="{FF2B5EF4-FFF2-40B4-BE49-F238E27FC236}">
                    <a16:creationId xmlns:a16="http://schemas.microsoft.com/office/drawing/2014/main" id="{4544C6B6-D411-C4A4-6140-3D133989FE98}"/>
                  </a:ext>
                </a:extLst>
              </p:cNvPr>
              <p:cNvSpPr txBox="1"/>
              <p:nvPr/>
            </p:nvSpPr>
            <p:spPr>
              <a:xfrm>
                <a:off x="15934754" y="-47625"/>
                <a:ext cx="703982" cy="73342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sp>
          <p:nvSpPr>
            <p:cNvPr id="8" name="TextBox 8">
              <a:extLst>
                <a:ext uri="{FF2B5EF4-FFF2-40B4-BE49-F238E27FC236}">
                  <a16:creationId xmlns:a16="http://schemas.microsoft.com/office/drawing/2014/main" id="{5CC0C3E2-401A-153F-2821-E6039F00983F}"/>
                </a:ext>
              </a:extLst>
            </p:cNvPr>
            <p:cNvSpPr txBox="1"/>
            <p:nvPr/>
          </p:nvSpPr>
          <p:spPr>
            <a:xfrm>
              <a:off x="15859155" y="437582"/>
              <a:ext cx="2083482" cy="124150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805"/>
                </a:lnSpc>
              </a:pPr>
              <a:r>
                <a:rPr lang="en-US" sz="5550" b="1">
                  <a:solidFill>
                    <a:srgbClr val="000000"/>
                  </a:solidFill>
                  <a:latin typeface="Open Sans Bold"/>
                  <a:ea typeface="Open Sans Bold"/>
                  <a:cs typeface="Open Sans Bold"/>
                </a:rPr>
                <a:t>9</a:t>
              </a:r>
            </a:p>
          </p:txBody>
        </p:sp>
      </p:grpSp>
      <p:sp>
        <p:nvSpPr>
          <p:cNvPr id="11" name="TextBox 10">
            <a:extLst>
              <a:ext uri="{FF2B5EF4-FFF2-40B4-BE49-F238E27FC236}">
                <a16:creationId xmlns:a16="http://schemas.microsoft.com/office/drawing/2014/main" id="{69C33107-38ED-81ED-249E-E4085A3A7D8D}"/>
              </a:ext>
            </a:extLst>
          </p:cNvPr>
          <p:cNvSpPr txBox="1"/>
          <p:nvPr/>
        </p:nvSpPr>
        <p:spPr>
          <a:xfrm>
            <a:off x="575451" y="2034811"/>
            <a:ext cx="17153163" cy="7848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ea typeface="+mn-lt"/>
                <a:cs typeface="+mn-lt"/>
              </a:rPr>
              <a:t>A Hidden Markov Model (HMM) is a statistical method used to model systems with hidden states. In epitope prediction, these hidden states represent biological features, while observed data (like amino acid sequences) are linked to these states.</a:t>
            </a:r>
            <a:endParaRPr lang="en-US" sz="2800">
              <a:latin typeface="Times New Roman"/>
              <a:ea typeface="Calibri"/>
              <a:cs typeface="Calibri"/>
            </a:endParaRPr>
          </a:p>
          <a:p>
            <a:endParaRPr lang="en-US" sz="2800">
              <a:latin typeface="Times New Roman"/>
              <a:ea typeface="+mn-lt"/>
              <a:cs typeface="+mn-lt"/>
            </a:endParaRPr>
          </a:p>
          <a:p>
            <a:r>
              <a:rPr lang="en-US" sz="2800" b="1">
                <a:latin typeface="Times New Roman"/>
                <a:ea typeface="+mn-lt"/>
                <a:cs typeface="+mn-lt"/>
              </a:rPr>
              <a:t>How HMM Works:</a:t>
            </a:r>
            <a:endParaRPr lang="en-US" sz="2800">
              <a:latin typeface="Times New Roman"/>
              <a:ea typeface="Calibri"/>
              <a:cs typeface="Calibri"/>
            </a:endParaRPr>
          </a:p>
          <a:p>
            <a:r>
              <a:rPr lang="en-US" sz="2800">
                <a:latin typeface="Times New Roman"/>
                <a:ea typeface="+mn-lt"/>
                <a:cs typeface="+mn-lt"/>
              </a:rPr>
              <a:t>HMM defines states and the probabilities of transitioning between them. Each state has a probability distribution over possible observations (e.g., amino acids). The goal is to determine the most probable sequence of hidden states that explains the observed data.</a:t>
            </a:r>
            <a:endParaRPr lang="en-US" sz="2800">
              <a:latin typeface="Times New Roman"/>
              <a:ea typeface="Calibri"/>
              <a:cs typeface="Calibri"/>
            </a:endParaRPr>
          </a:p>
          <a:p>
            <a:endParaRPr lang="en-US" sz="2800">
              <a:latin typeface="Times New Roman"/>
              <a:ea typeface="+mn-lt"/>
              <a:cs typeface="+mn-lt"/>
            </a:endParaRPr>
          </a:p>
          <a:p>
            <a:r>
              <a:rPr lang="en-US" sz="2800" b="1">
                <a:latin typeface="Times New Roman"/>
                <a:ea typeface="+mn-lt"/>
                <a:cs typeface="+mn-lt"/>
              </a:rPr>
              <a:t>Application in Epitope Prediction:</a:t>
            </a:r>
            <a:endParaRPr lang="en-US" sz="2800">
              <a:latin typeface="Times New Roman"/>
              <a:ea typeface="Calibri"/>
              <a:cs typeface="Calibri"/>
            </a:endParaRPr>
          </a:p>
          <a:p>
            <a:r>
              <a:rPr lang="en-US" sz="2800">
                <a:latin typeface="Times New Roman"/>
                <a:ea typeface="+mn-lt"/>
                <a:cs typeface="+mn-lt"/>
              </a:rPr>
              <a:t>In our project, HMMs identify potential epitope regions in protein sequences, predicting linear epitopes critical for the immune response.</a:t>
            </a:r>
            <a:endParaRPr lang="en-US" sz="2800">
              <a:latin typeface="Times New Roman"/>
              <a:ea typeface="Calibri"/>
              <a:cs typeface="Calibri"/>
            </a:endParaRPr>
          </a:p>
          <a:p>
            <a:endParaRPr lang="en-US" sz="2800">
              <a:latin typeface="Times New Roman"/>
              <a:ea typeface="+mn-lt"/>
              <a:cs typeface="+mn-lt"/>
            </a:endParaRPr>
          </a:p>
          <a:p>
            <a:r>
              <a:rPr lang="en-US" sz="2800" b="1">
                <a:latin typeface="Times New Roman"/>
                <a:ea typeface="+mn-lt"/>
                <a:cs typeface="+mn-lt"/>
              </a:rPr>
              <a:t>Advantages of HMM:</a:t>
            </a:r>
            <a:endParaRPr lang="en-US" sz="2800">
              <a:latin typeface="Times New Roman"/>
              <a:ea typeface="Calibri"/>
              <a:cs typeface="Calibri"/>
            </a:endParaRPr>
          </a:p>
          <a:p>
            <a:pPr marL="285750" indent="-285750">
              <a:buFont typeface="Arial"/>
              <a:buChar char="•"/>
            </a:pPr>
            <a:r>
              <a:rPr lang="en-US" sz="2800">
                <a:latin typeface="Times New Roman"/>
                <a:ea typeface="+mn-lt"/>
                <a:cs typeface="+mn-lt"/>
              </a:rPr>
              <a:t>Handles complex biological sequence data using probabilistic modeling.</a:t>
            </a:r>
            <a:endParaRPr lang="en-US" sz="2800">
              <a:latin typeface="Times New Roman"/>
              <a:ea typeface="Calibri"/>
              <a:cs typeface="Calibri"/>
            </a:endParaRPr>
          </a:p>
          <a:p>
            <a:pPr marL="285750" indent="-285750">
              <a:buFont typeface="Arial"/>
              <a:buChar char="•"/>
            </a:pPr>
            <a:r>
              <a:rPr lang="en-US" sz="2800">
                <a:latin typeface="Times New Roman"/>
                <a:ea typeface="+mn-lt"/>
                <a:cs typeface="+mn-lt"/>
              </a:rPr>
              <a:t>Captures dependencies across the sequence, improving prediction accuracy.</a:t>
            </a:r>
            <a:endParaRPr lang="en-US" sz="2800">
              <a:latin typeface="Times New Roman"/>
              <a:ea typeface="Calibri"/>
              <a:cs typeface="Calibri"/>
            </a:endParaRPr>
          </a:p>
          <a:p>
            <a:pPr marL="285750" indent="-285750">
              <a:buFont typeface="Arial"/>
              <a:buChar char="•"/>
            </a:pPr>
            <a:r>
              <a:rPr lang="en-US" sz="2800">
                <a:latin typeface="Times New Roman"/>
                <a:ea typeface="+mn-lt"/>
                <a:cs typeface="+mn-lt"/>
              </a:rPr>
              <a:t>Resilient to noisy or incomplete data, making it robust for epitope prediction.</a:t>
            </a:r>
            <a:endParaRPr lang="en-US" sz="2800">
              <a:latin typeface="Times New Roman"/>
              <a:ea typeface="Calibri"/>
              <a:cs typeface="Calibri"/>
            </a:endParaRPr>
          </a:p>
          <a:p>
            <a:endParaRPr lang="en-US" sz="2800">
              <a:latin typeface="Times New Roman"/>
              <a:ea typeface="Calibri"/>
              <a:cs typeface="Calibri"/>
            </a:endParaRPr>
          </a:p>
        </p:txBody>
      </p:sp>
    </p:spTree>
    <p:extLst>
      <p:ext uri="{BB962C8B-B14F-4D97-AF65-F5344CB8AC3E}">
        <p14:creationId xmlns:p14="http://schemas.microsoft.com/office/powerpoint/2010/main" val="14078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epitope prediction </dc:title>
  <cp:revision>24</cp:revision>
  <dcterms:created xsi:type="dcterms:W3CDTF">2006-08-16T00:00:00Z</dcterms:created>
  <dcterms:modified xsi:type="dcterms:W3CDTF">2025-02-19T16:39:04Z</dcterms:modified>
  <dc:identifier>DAGT5Mspuyc</dc:identifier>
</cp:coreProperties>
</file>