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5" r:id="rId3"/>
    <p:sldId id="286" r:id="rId4"/>
    <p:sldId id="287" r:id="rId5"/>
    <p:sldId id="288" r:id="rId6"/>
    <p:sldId id="289" r:id="rId7"/>
    <p:sldId id="290" r:id="rId8"/>
    <p:sldId id="291" r:id="rId9"/>
    <p:sldId id="292" r:id="rId10"/>
    <p:sldId id="293" r:id="rId11"/>
    <p:sldId id="261" r:id="rId12"/>
    <p:sldId id="262" r:id="rId13"/>
    <p:sldId id="263" r:id="rId14"/>
    <p:sldId id="264" r:id="rId15"/>
    <p:sldId id="265" r:id="rId16"/>
    <p:sldId id="266" r:id="rId17"/>
    <p:sldId id="267" r:id="rId18"/>
    <p:sldId id="280" r:id="rId19"/>
    <p:sldId id="281" r:id="rId20"/>
    <p:sldId id="268" r:id="rId21"/>
    <p:sldId id="269" r:id="rId22"/>
    <p:sldId id="282" r:id="rId23"/>
    <p:sldId id="283" r:id="rId24"/>
    <p:sldId id="284" r:id="rId25"/>
    <p:sldId id="29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EF1D0-C7AF-448A-BE7B-207C559C7736}" type="datetimeFigureOut">
              <a:rPr lang="zh-CN" altLang="en-US" smtClean="0"/>
              <a:t>2018/12/21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AD07F-DA63-4293-914A-25E0CC29371B}" type="slidenum">
              <a:rPr lang="zh-CN" altLang="en-US" smtClean="0"/>
              <a:t>‹#›</a:t>
            </a:fld>
            <a:endParaRPr lang="zh-CN" altLang="en-US"/>
          </a:p>
        </p:txBody>
      </p:sp>
    </p:spTree>
    <p:extLst>
      <p:ext uri="{BB962C8B-B14F-4D97-AF65-F5344CB8AC3E}">
        <p14:creationId xmlns:p14="http://schemas.microsoft.com/office/powerpoint/2010/main" val="905081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latin typeface="Times New Roman" panose="02020603050405020304" pitchFamily="18" charset="0"/>
                <a:ea typeface="微软雅黑" panose="020B0503020204020204" pitchFamily="34" charset="-122"/>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524000" y="3602038"/>
            <a:ext cx="9144000" cy="1655762"/>
          </a:xfrm>
        </p:spPr>
        <p:txBody>
          <a:bodyPr anchor="ctr"/>
          <a:lstStyle>
            <a:lvl1pPr marL="0" indent="0" algn="ctr">
              <a:buNone/>
              <a:defRPr sz="2400" baseline="0">
                <a:latin typeface="Times New Roman" panose="02020603050405020304" pitchFamily="18" charset="0"/>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DC9CD2C4-88AE-4FC4-B0AC-4DAED60F86CD}" type="datetime1">
              <a:rPr lang="zh-CN" altLang="en-US" smtClean="0"/>
              <a:t>2018/12/21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4FB8F30-D5FE-4CCB-ABB5-7A44322B684D}" type="slidenum">
              <a:rPr lang="zh-CN" altLang="en-US" smtClean="0"/>
              <a:t>‹#›</a:t>
            </a:fld>
            <a:endParaRPr lang="zh-CN" altLang="en-US"/>
          </a:p>
        </p:txBody>
      </p:sp>
      <p:pic>
        <p:nvPicPr>
          <p:cNvPr id="8" name="Picture 7"/>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2652" b="95833" l="805" r="50302"/>
                    </a14:imgEffect>
                  </a14:imgLayer>
                </a14:imgProps>
              </a:ext>
            </a:extLst>
          </a:blip>
          <a:srcRect l="1834" t="5944" r="52105" b="8391"/>
          <a:stretch/>
        </p:blipFill>
        <p:spPr>
          <a:xfrm>
            <a:off x="11215713" y="109298"/>
            <a:ext cx="762106" cy="752887"/>
          </a:xfrm>
          <a:prstGeom prst="rect">
            <a:avLst/>
          </a:prstGeom>
        </p:spPr>
      </p:pic>
    </p:spTree>
    <p:extLst>
      <p:ext uri="{BB962C8B-B14F-4D97-AF65-F5344CB8AC3E}">
        <p14:creationId xmlns:p14="http://schemas.microsoft.com/office/powerpoint/2010/main" val="384119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5B24B3F8-8819-40E7-ABCE-BEF2CB4C0A99}" type="datetime1">
              <a:rPr lang="zh-CN" altLang="en-US" smtClean="0"/>
              <a:t>2018/12/21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4FB8F30-D5FE-4CCB-ABB5-7A44322B684D}" type="slidenum">
              <a:rPr lang="zh-CN" altLang="en-US" smtClean="0"/>
              <a:t>‹#›</a:t>
            </a:fld>
            <a:endParaRPr lang="zh-CN" altLang="en-US"/>
          </a:p>
        </p:txBody>
      </p:sp>
    </p:spTree>
    <p:extLst>
      <p:ext uri="{BB962C8B-B14F-4D97-AF65-F5344CB8AC3E}">
        <p14:creationId xmlns:p14="http://schemas.microsoft.com/office/powerpoint/2010/main" val="3124403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2329D3A5-862A-4E5D-9926-E2F31D91A035}" type="datetime1">
              <a:rPr lang="zh-CN" altLang="en-US" smtClean="0"/>
              <a:t>2018/12/21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4FB8F30-D5FE-4CCB-ABB5-7A44322B684D}" type="slidenum">
              <a:rPr lang="zh-CN" altLang="en-US" smtClean="0"/>
              <a:t>‹#›</a:t>
            </a:fld>
            <a:endParaRPr lang="zh-CN" altLang="en-US"/>
          </a:p>
        </p:txBody>
      </p:sp>
    </p:spTree>
    <p:extLst>
      <p:ext uri="{BB962C8B-B14F-4D97-AF65-F5344CB8AC3E}">
        <p14:creationId xmlns:p14="http://schemas.microsoft.com/office/powerpoint/2010/main" val="318576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550" y="365126"/>
            <a:ext cx="10939849" cy="994118"/>
          </a:xfrm>
        </p:spPr>
        <p:txBody>
          <a:bodyPr/>
          <a:lstStyle>
            <a:lvl1pPr>
              <a:defRPr baseline="0">
                <a:latin typeface="Times New Roman" panose="02020603050405020304" pitchFamily="18" charset="0"/>
                <a:ea typeface="微软雅黑" panose="020B0503020204020204" pitchFamily="34" charset="-122"/>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642550" y="1556951"/>
            <a:ext cx="10939849" cy="5000368"/>
          </a:xfrm>
        </p:spPr>
        <p:txBody>
          <a:bodyPr/>
          <a:lstStyle>
            <a:lvl1pPr>
              <a:defRPr baseline="0">
                <a:latin typeface="Times New Roman" panose="02020603050405020304" pitchFamily="18" charset="0"/>
                <a:ea typeface="微软雅黑" panose="020B0503020204020204" pitchFamily="34" charset="-122"/>
              </a:defRPr>
            </a:lvl1pPr>
            <a:lvl2pPr>
              <a:defRPr baseline="0">
                <a:latin typeface="Times New Roman" panose="02020603050405020304" pitchFamily="18" charset="0"/>
                <a:ea typeface="微软雅黑" panose="020B0503020204020204" pitchFamily="34" charset="-122"/>
              </a:defRPr>
            </a:lvl2pPr>
            <a:lvl3pPr>
              <a:defRPr baseline="0">
                <a:latin typeface="Times New Roman" panose="02020603050405020304" pitchFamily="18" charset="0"/>
                <a:ea typeface="微软雅黑" panose="020B0503020204020204" pitchFamily="34" charset="-122"/>
              </a:defRPr>
            </a:lvl3pPr>
            <a:lvl4pPr>
              <a:defRPr baseline="0">
                <a:latin typeface="Times New Roman" panose="02020603050405020304" pitchFamily="18" charset="0"/>
                <a:ea typeface="微软雅黑" panose="020B0503020204020204" pitchFamily="34" charset="-122"/>
              </a:defRPr>
            </a:lvl4pPr>
            <a:lvl5pPr>
              <a:defRPr baseline="0">
                <a:latin typeface="Times New Roman" panose="02020603050405020304" pitchFamily="18" charset="0"/>
                <a:ea typeface="微软雅黑" panose="020B0503020204020204" pitchFamily="34" charset="-122"/>
              </a:defRPr>
            </a:lvl5pPr>
          </a:lstStyle>
          <a:p>
            <a:pPr lvl="0"/>
            <a:r>
              <a:rPr lang="en-US" altLang="zh-CN" dirty="0" smtClean="0"/>
              <a:t>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02DF5644-F86D-4594-A401-36B80A0A0845}" type="datetime1">
              <a:rPr lang="zh-CN" altLang="en-US" smtClean="0"/>
              <a:t>2018/12/21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34619" y="778476"/>
            <a:ext cx="2743200" cy="365125"/>
          </a:xfrm>
        </p:spPr>
        <p:txBody>
          <a:bodyPr/>
          <a:lstStyle/>
          <a:p>
            <a:fld id="{E4FB8F30-D5FE-4CCB-ABB5-7A44322B684D}" type="slidenum">
              <a:rPr lang="zh-CN" altLang="en-US" smtClean="0"/>
              <a:t>‹#›</a:t>
            </a:fld>
            <a:endParaRPr lang="zh-CN" altLang="en-US"/>
          </a:p>
        </p:txBody>
      </p:sp>
      <p:pic>
        <p:nvPicPr>
          <p:cNvPr id="7" name="Picture 6"/>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2652" b="95833" l="805" r="50302"/>
                    </a14:imgEffect>
                  </a14:imgLayer>
                </a14:imgProps>
              </a:ext>
            </a:extLst>
          </a:blip>
          <a:srcRect l="1834" t="5944" r="52105" b="8391"/>
          <a:stretch/>
        </p:blipFill>
        <p:spPr>
          <a:xfrm>
            <a:off x="11215713" y="109298"/>
            <a:ext cx="762106" cy="752887"/>
          </a:xfrm>
          <a:prstGeom prst="rect">
            <a:avLst/>
          </a:prstGeom>
        </p:spPr>
      </p:pic>
    </p:spTree>
    <p:extLst>
      <p:ext uri="{BB962C8B-B14F-4D97-AF65-F5344CB8AC3E}">
        <p14:creationId xmlns:p14="http://schemas.microsoft.com/office/powerpoint/2010/main" val="55046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14728710-F3DA-4E37-B8F5-29DDCBCB9529}" type="datetime1">
              <a:rPr lang="zh-CN" altLang="en-US" smtClean="0"/>
              <a:t>2018/12/21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4FB8F30-D5FE-4CCB-ABB5-7A44322B684D}" type="slidenum">
              <a:rPr lang="zh-CN" altLang="en-US" smtClean="0"/>
              <a:t>‹#›</a:t>
            </a:fld>
            <a:endParaRPr lang="zh-CN" altLang="en-US"/>
          </a:p>
        </p:txBody>
      </p:sp>
    </p:spTree>
    <p:extLst>
      <p:ext uri="{BB962C8B-B14F-4D97-AF65-F5344CB8AC3E}">
        <p14:creationId xmlns:p14="http://schemas.microsoft.com/office/powerpoint/2010/main" val="289566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D739879B-FB58-4F3F-8935-9D9FE1933BB2}" type="datetime1">
              <a:rPr lang="zh-CN" altLang="en-US" smtClean="0"/>
              <a:t>2018/12/21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4FB8F30-D5FE-4CCB-ABB5-7A44322B684D}" type="slidenum">
              <a:rPr lang="zh-CN" altLang="en-US" smtClean="0"/>
              <a:t>‹#›</a:t>
            </a:fld>
            <a:endParaRPr lang="zh-CN" altLang="en-US"/>
          </a:p>
        </p:txBody>
      </p:sp>
    </p:spTree>
    <p:extLst>
      <p:ext uri="{BB962C8B-B14F-4D97-AF65-F5344CB8AC3E}">
        <p14:creationId xmlns:p14="http://schemas.microsoft.com/office/powerpoint/2010/main" val="299763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111E3E65-D2FE-42DC-8AB3-4705FC92A4EC}" type="datetime1">
              <a:rPr lang="zh-CN" altLang="en-US" smtClean="0"/>
              <a:t>2018/12/21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4FB8F30-D5FE-4CCB-ABB5-7A44322B684D}" type="slidenum">
              <a:rPr lang="zh-CN" altLang="en-US" smtClean="0"/>
              <a:t>‹#›</a:t>
            </a:fld>
            <a:endParaRPr lang="zh-CN" altLang="en-US"/>
          </a:p>
        </p:txBody>
      </p:sp>
    </p:spTree>
    <p:extLst>
      <p:ext uri="{BB962C8B-B14F-4D97-AF65-F5344CB8AC3E}">
        <p14:creationId xmlns:p14="http://schemas.microsoft.com/office/powerpoint/2010/main" val="360180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EC508336-FF35-4C4E-8197-72452B7B6C1B}" type="datetime1">
              <a:rPr lang="zh-CN" altLang="en-US" smtClean="0"/>
              <a:t>2018/12/21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4FB8F30-D5FE-4CCB-ABB5-7A44322B684D}" type="slidenum">
              <a:rPr lang="zh-CN" altLang="en-US" smtClean="0"/>
              <a:t>‹#›</a:t>
            </a:fld>
            <a:endParaRPr lang="zh-CN" altLang="en-US"/>
          </a:p>
        </p:txBody>
      </p:sp>
    </p:spTree>
    <p:extLst>
      <p:ext uri="{BB962C8B-B14F-4D97-AF65-F5344CB8AC3E}">
        <p14:creationId xmlns:p14="http://schemas.microsoft.com/office/powerpoint/2010/main" val="203915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514A1-56D4-49C7-A09A-BEEBD89AE804}" type="datetime1">
              <a:rPr lang="zh-CN" altLang="en-US" smtClean="0"/>
              <a:t>2018/12/21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9234619" y="780207"/>
            <a:ext cx="2743200" cy="365125"/>
          </a:xfrm>
        </p:spPr>
        <p:txBody>
          <a:bodyPr/>
          <a:lstStyle/>
          <a:p>
            <a:fld id="{E4FB8F30-D5FE-4CCB-ABB5-7A44322B684D}" type="slidenum">
              <a:rPr lang="zh-CN" altLang="en-US" smtClean="0"/>
              <a:t>‹#›</a:t>
            </a:fld>
            <a:endParaRPr lang="zh-CN" altLang="en-US"/>
          </a:p>
        </p:txBody>
      </p:sp>
      <p:pic>
        <p:nvPicPr>
          <p:cNvPr id="9" name="Picture 8"/>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2652" b="95833" l="805" r="50302"/>
                    </a14:imgEffect>
                  </a14:imgLayer>
                </a14:imgProps>
              </a:ext>
            </a:extLst>
          </a:blip>
          <a:srcRect l="1834" t="5944" r="52105" b="8391"/>
          <a:stretch/>
        </p:blipFill>
        <p:spPr>
          <a:xfrm>
            <a:off x="11215713" y="109298"/>
            <a:ext cx="762106" cy="752887"/>
          </a:xfrm>
          <a:prstGeom prst="rect">
            <a:avLst/>
          </a:prstGeom>
        </p:spPr>
      </p:pic>
    </p:spTree>
    <p:extLst>
      <p:ext uri="{BB962C8B-B14F-4D97-AF65-F5344CB8AC3E}">
        <p14:creationId xmlns:p14="http://schemas.microsoft.com/office/powerpoint/2010/main" val="14532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57A4A466-F858-497D-8FEF-0A17D8F69044}" type="datetime1">
              <a:rPr lang="zh-CN" altLang="en-US" smtClean="0"/>
              <a:t>2018/12/21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4FB8F30-D5FE-4CCB-ABB5-7A44322B684D}" type="slidenum">
              <a:rPr lang="zh-CN" altLang="en-US" smtClean="0"/>
              <a:t>‹#›</a:t>
            </a:fld>
            <a:endParaRPr lang="zh-CN" altLang="en-US"/>
          </a:p>
        </p:txBody>
      </p:sp>
    </p:spTree>
    <p:extLst>
      <p:ext uri="{BB962C8B-B14F-4D97-AF65-F5344CB8AC3E}">
        <p14:creationId xmlns:p14="http://schemas.microsoft.com/office/powerpoint/2010/main" val="413873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0F85313D-70F1-442D-A547-A25CE78DF1DF}" type="datetime1">
              <a:rPr lang="zh-CN" altLang="en-US" smtClean="0"/>
              <a:t>2018/12/21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4FB8F30-D5FE-4CCB-ABB5-7A44322B684D}" type="slidenum">
              <a:rPr lang="zh-CN" altLang="en-US" smtClean="0"/>
              <a:t>‹#›</a:t>
            </a:fld>
            <a:endParaRPr lang="zh-CN" altLang="en-US"/>
          </a:p>
        </p:txBody>
      </p:sp>
    </p:spTree>
    <p:extLst>
      <p:ext uri="{BB962C8B-B14F-4D97-AF65-F5344CB8AC3E}">
        <p14:creationId xmlns:p14="http://schemas.microsoft.com/office/powerpoint/2010/main" val="323501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AC14F-5C58-41BF-BB14-9D14E0AFB0E3}" type="datetime1">
              <a:rPr lang="zh-CN" altLang="en-US" smtClean="0"/>
              <a:t>2018/12/21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B8F30-D5FE-4CCB-ABB5-7A44322B684D}" type="slidenum">
              <a:rPr lang="zh-CN" altLang="en-US" smtClean="0"/>
              <a:t>‹#›</a:t>
            </a:fld>
            <a:endParaRPr lang="zh-CN" altLang="en-US"/>
          </a:p>
        </p:txBody>
      </p:sp>
    </p:spTree>
    <p:extLst>
      <p:ext uri="{BB962C8B-B14F-4D97-AF65-F5344CB8AC3E}">
        <p14:creationId xmlns:p14="http://schemas.microsoft.com/office/powerpoint/2010/main" val="2332151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tmp"/><Relationship Id="rId7" Type="http://schemas.openxmlformats.org/officeDocument/2006/relationships/image" Target="../media/image26.tmp"/><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25.tmp"/><Relationship Id="rId5" Type="http://schemas.openxmlformats.org/officeDocument/2006/relationships/image" Target="../media/image24.tmp"/><Relationship Id="rId4" Type="http://schemas.openxmlformats.org/officeDocument/2006/relationships/image" Target="../media/image23.tmp"/></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6.tmp"/><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5.tmp"/><Relationship Id="rId5" Type="http://schemas.openxmlformats.org/officeDocument/2006/relationships/image" Target="../media/image23.tmp"/><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2.xml"/><Relationship Id="rId4" Type="http://schemas.openxmlformats.org/officeDocument/2006/relationships/image" Target="../media/image33.tmp"/></Relationships>
</file>

<file path=ppt/slides/_rels/slide18.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33.tmp"/><Relationship Id="rId4" Type="http://schemas.openxmlformats.org/officeDocument/2006/relationships/image" Target="../media/image32.tm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GIF"/><Relationship Id="rId1" Type="http://schemas.openxmlformats.org/officeDocument/2006/relationships/slideLayout" Target="../slideLayouts/slideLayout7.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无监督</a:t>
            </a:r>
            <a:r>
              <a:rPr lang="zh-CN" altLang="en-US" smtClean="0"/>
              <a:t>学习</a:t>
            </a:r>
            <a:endParaRPr lang="zh-CN" altLang="en-US" dirty="0"/>
          </a:p>
        </p:txBody>
      </p:sp>
      <p:sp>
        <p:nvSpPr>
          <p:cNvPr id="3" name="Subtitle 2"/>
          <p:cNvSpPr>
            <a:spLocks noGrp="1"/>
          </p:cNvSpPr>
          <p:nvPr>
            <p:ph type="subTitle" idx="1"/>
          </p:nvPr>
        </p:nvSpPr>
        <p:spPr/>
        <p:txBody>
          <a:bodyPr/>
          <a:lstStyle/>
          <a:p>
            <a:r>
              <a:rPr lang="zh-CN" altLang="en-US" dirty="0" smtClean="0"/>
              <a:t>中国科学技术大学  </a:t>
            </a:r>
            <a:r>
              <a:rPr lang="en-US" altLang="zh-CN" dirty="0" smtClean="0"/>
              <a:t>|  </a:t>
            </a:r>
            <a:r>
              <a:rPr lang="zh-CN" altLang="en-US" dirty="0" smtClean="0"/>
              <a:t>大数据学院</a:t>
            </a:r>
            <a:r>
              <a:rPr lang="en-US" altLang="zh-CN" dirty="0" smtClean="0"/>
              <a:t>  |  </a:t>
            </a:r>
            <a:r>
              <a:rPr lang="zh-CN" altLang="en-US" dirty="0" smtClean="0"/>
              <a:t>连德富</a:t>
            </a:r>
            <a:endParaRPr lang="en-US" altLang="zh-CN" dirty="0" smtClean="0"/>
          </a:p>
          <a:p>
            <a:r>
              <a:rPr lang="en-US" altLang="zh-CN" dirty="0" smtClean="0"/>
              <a:t>dove.ustc@gmail.com</a:t>
            </a:r>
          </a:p>
          <a:p>
            <a:endParaRPr lang="zh-CN" altLang="en-US" dirty="0"/>
          </a:p>
        </p:txBody>
      </p:sp>
      <p:sp>
        <p:nvSpPr>
          <p:cNvPr id="4" name="Slide Number Placeholder 3"/>
          <p:cNvSpPr>
            <a:spLocks noGrp="1"/>
          </p:cNvSpPr>
          <p:nvPr>
            <p:ph type="sldNum" sz="quarter" idx="12"/>
          </p:nvPr>
        </p:nvSpPr>
        <p:spPr/>
        <p:txBody>
          <a:bodyPr/>
          <a:lstStyle/>
          <a:p>
            <a:fld id="{E4FB8F30-D5FE-4CCB-ABB5-7A44322B684D}" type="slidenum">
              <a:rPr lang="zh-CN" altLang="en-US" smtClean="0"/>
              <a:t>1</a:t>
            </a:fld>
            <a:endParaRPr lang="zh-CN" altLang="en-US"/>
          </a:p>
        </p:txBody>
      </p:sp>
    </p:spTree>
    <p:extLst>
      <p:ext uri="{BB962C8B-B14F-4D97-AF65-F5344CB8AC3E}">
        <p14:creationId xmlns:p14="http://schemas.microsoft.com/office/powerpoint/2010/main" val="2517673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独立成分分析</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建模</a:t>
                </a:r>
                <a:r>
                  <a:rPr lang="zh-CN" altLang="en-US" dirty="0" smtClean="0">
                    <a:solidFill>
                      <a:srgbClr val="FF0000"/>
                    </a:solidFill>
                  </a:rPr>
                  <a:t>线</a:t>
                </a:r>
                <a:r>
                  <a:rPr lang="zh-CN" altLang="en-US" dirty="0">
                    <a:solidFill>
                      <a:srgbClr val="FF0000"/>
                    </a:solidFill>
                  </a:rPr>
                  <a:t>性因子</a:t>
                </a:r>
                <a:r>
                  <a:rPr lang="zh-CN" altLang="en-US" dirty="0"/>
                  <a:t>的方</a:t>
                </a:r>
                <a:r>
                  <a:rPr lang="zh-CN" altLang="en-US" dirty="0" smtClean="0"/>
                  <a:t>法</a:t>
                </a:r>
                <a:r>
                  <a:rPr lang="zh-CN" altLang="en-US" dirty="0"/>
                  <a:t>，</a:t>
                </a:r>
                <a:r>
                  <a:rPr lang="zh-CN" altLang="en-US" dirty="0" smtClean="0"/>
                  <a:t>旨</a:t>
                </a:r>
                <a:r>
                  <a:rPr lang="zh-CN" altLang="en-US" dirty="0"/>
                  <a:t>在将观察到的信号分离成许多潜在信号，这些潜在信号通过</a:t>
                </a:r>
                <a:r>
                  <a:rPr lang="zh-CN" altLang="en-US" dirty="0" smtClean="0"/>
                  <a:t>缩放</a:t>
                </a:r>
                <a:r>
                  <a:rPr lang="zh-CN" altLang="en-US" dirty="0"/>
                  <a:t>和叠加可以恢复成观察数</a:t>
                </a:r>
                <a:r>
                  <a:rPr lang="zh-CN" altLang="en-US" dirty="0" smtClean="0"/>
                  <a:t>据</a:t>
                </a:r>
                <a:endParaRPr lang="en-US" altLang="zh-CN" dirty="0" smtClean="0"/>
              </a:p>
              <a:p>
                <a:r>
                  <a:rPr lang="zh-CN" altLang="en-US" dirty="0"/>
                  <a:t>这些信号是</a:t>
                </a:r>
                <a:r>
                  <a:rPr lang="zh-CN" altLang="en-US" dirty="0">
                    <a:solidFill>
                      <a:srgbClr val="FF0000"/>
                    </a:solidFill>
                  </a:rPr>
                  <a:t>完全独立</a:t>
                </a:r>
                <a:r>
                  <a:rPr lang="zh-CN" altLang="en-US" dirty="0"/>
                  <a:t>的，而不是仅仅彼此不相</a:t>
                </a:r>
                <a:r>
                  <a:rPr lang="zh-CN" altLang="en-US" dirty="0" smtClean="0"/>
                  <a:t>关</a:t>
                </a:r>
                <a:endParaRPr lang="en-US" altLang="zh-CN" dirty="0" smtClean="0"/>
              </a:p>
              <a:p>
                <a:r>
                  <a:rPr lang="zh-CN" altLang="en-US" dirty="0"/>
                  <a:t>隐</a:t>
                </a:r>
                <a:r>
                  <a:rPr lang="zh-CN" altLang="en-US" dirty="0" smtClean="0"/>
                  <a:t>因子</a:t>
                </a:r>
                <a14:m>
                  <m:oMath xmlns:m="http://schemas.openxmlformats.org/officeDocument/2006/math">
                    <m:r>
                      <a:rPr lang="en-US" altLang="zh-CN" b="1" i="1" dirty="0" smtClean="0">
                        <a:latin typeface="Cambria Math" panose="02040503050406030204" pitchFamily="18" charset="0"/>
                      </a:rPr>
                      <m:t>𝒛</m:t>
                    </m:r>
                  </m:oMath>
                </a14:m>
                <a:r>
                  <a:rPr lang="en-US" altLang="zh-CN" b="1" i="1" dirty="0" smtClean="0"/>
                  <a:t> </a:t>
                </a:r>
                <a:r>
                  <a:rPr lang="zh-CN" altLang="en-US" dirty="0"/>
                  <a:t>的先</a:t>
                </a:r>
                <a:r>
                  <a:rPr lang="zh-CN" altLang="en-US" dirty="0" smtClean="0"/>
                  <a:t>验</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𝒛</m:t>
                    </m:r>
                    <m:r>
                      <a:rPr lang="en-US" altLang="zh-CN" i="1" dirty="0">
                        <a:latin typeface="Cambria Math" panose="02040503050406030204" pitchFamily="18" charset="0"/>
                      </a:rPr>
                      <m:t>)</m:t>
                    </m:r>
                  </m:oMath>
                </a14:m>
                <a:r>
                  <a:rPr lang="zh-CN" altLang="en-US" dirty="0"/>
                  <a:t>必须由用户提前给出并固</a:t>
                </a:r>
                <a:r>
                  <a:rPr lang="zh-CN" altLang="en-US" dirty="0" smtClean="0"/>
                  <a:t>定</a:t>
                </a:r>
                <a:endParaRPr lang="en-US" altLang="zh-CN" dirty="0" smtClean="0"/>
              </a:p>
              <a:p>
                <a:r>
                  <a:rPr lang="en-US" altLang="zh-CN" dirty="0"/>
                  <a:t>ICA </a:t>
                </a:r>
                <a:r>
                  <a:rPr lang="zh-CN" altLang="en-US" dirty="0"/>
                  <a:t>的所有变种均要</a:t>
                </a:r>
                <a:r>
                  <a:rPr lang="zh-CN" altLang="en-US" dirty="0" smtClean="0"/>
                  <a:t>求</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r>
                      <a:rPr lang="en-US" altLang="zh-CN" b="1" i="1" dirty="0">
                        <a:latin typeface="Cambria Math" panose="02040503050406030204" pitchFamily="18" charset="0"/>
                      </a:rPr>
                      <m:t>𝒛</m:t>
                    </m:r>
                    <m:r>
                      <a:rPr lang="en-US" altLang="zh-CN" i="1" dirty="0">
                        <a:latin typeface="Cambria Math" panose="02040503050406030204" pitchFamily="18" charset="0"/>
                      </a:rPr>
                      <m:t>)</m:t>
                    </m:r>
                  </m:oMath>
                </a14:m>
                <a:r>
                  <a:rPr lang="en-US" altLang="zh-CN" dirty="0" smtClean="0"/>
                  <a:t> </a:t>
                </a:r>
                <a:r>
                  <a:rPr lang="zh-CN" altLang="en-US" dirty="0"/>
                  <a:t>是非高斯</a:t>
                </a:r>
                <a:r>
                  <a:rPr lang="zh-CN" altLang="en-US" dirty="0" smtClean="0"/>
                  <a:t>的，具有长尾</a:t>
                </a:r>
                <a:endParaRPr lang="en-US" altLang="zh-CN" dirty="0" smtClean="0"/>
              </a:p>
              <a:p>
                <a:r>
                  <a:rPr lang="zh-CN" altLang="en-US" dirty="0"/>
                  <a:t>典</a:t>
                </a:r>
                <a:r>
                  <a:rPr lang="zh-CN" altLang="en-US" dirty="0" smtClean="0"/>
                  <a:t>型选择</a:t>
                </a:r>
                <a:endParaRPr lang="en-US" altLang="zh-CN" dirty="0" smtClean="0"/>
              </a:p>
              <a:p>
                <a:pPr lvl="1"/>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𝜎</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𝜎</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e>
                        </m:d>
                      </m:e>
                    </m:d>
                  </m:oMath>
                </a14:m>
                <a:endParaRPr lang="en-US" altLang="zh-CN" dirty="0" smtClean="0"/>
              </a:p>
              <a:p>
                <a:pPr lvl="1"/>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sup>
                            </m:sSup>
                          </m:e>
                        </m:d>
                      </m:den>
                    </m:f>
                  </m:oMath>
                </a14:m>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3" t="-2071"/>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E4FB8F30-D5FE-4CCB-ABB5-7A44322B684D}" type="slidenum">
              <a:rPr lang="zh-CN" altLang="en-US" smtClean="0"/>
              <a:t>10</a:t>
            </a:fld>
            <a:endParaRPr lang="zh-CN"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703" y="3940245"/>
            <a:ext cx="3753041" cy="2814781"/>
          </a:xfrm>
          <a:prstGeom prst="rect">
            <a:avLst/>
          </a:prstGeom>
        </p:spPr>
      </p:pic>
    </p:spTree>
    <p:extLst>
      <p:ext uri="{BB962C8B-B14F-4D97-AF65-F5344CB8AC3E}">
        <p14:creationId xmlns:p14="http://schemas.microsoft.com/office/powerpoint/2010/main" val="1741822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稀疏编码（</a:t>
            </a:r>
            <a:r>
              <a:rPr lang="en-US" altLang="zh-CN" dirty="0"/>
              <a:t>Sparse Coding</a:t>
            </a:r>
            <a:r>
              <a:rPr lang="zh-CN" alt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（线性）编码</a:t>
                </a:r>
                <a:endParaRPr lang="en-US" altLang="zh-CN" dirty="0"/>
              </a:p>
              <a:p>
                <a:r>
                  <a:rPr lang="zh-CN" altLang="en-US" dirty="0"/>
                  <a:t>给定一组基向量</a:t>
                </a:r>
                <a14:m>
                  <m:oMath xmlns:m="http://schemas.openxmlformats.org/officeDocument/2006/math">
                    <m:r>
                      <a:rPr lang="en-US" altLang="zh-CN" i="1" dirty="0">
                        <a:latin typeface="Cambria Math" panose="02040503050406030204" pitchFamily="18" charset="0"/>
                      </a:rPr>
                      <m:t>𝐴</m:t>
                    </m:r>
                    <m:r>
                      <a:rPr lang="en-US" altLang="zh-CN" i="1" dirty="0">
                        <a:latin typeface="Cambria Math" panose="02040503050406030204" pitchFamily="18" charset="0"/>
                      </a:rPr>
                      <m:t> = [</m:t>
                    </m:r>
                    <m:r>
                      <a:rPr lang="en-US" altLang="zh-CN" b="1" i="1" dirty="0">
                        <a:latin typeface="Cambria Math" panose="02040503050406030204" pitchFamily="18" charset="0"/>
                      </a:rPr>
                      <m:t>𝒂</m:t>
                    </m:r>
                    <m:r>
                      <a:rPr lang="en-US" altLang="zh-CN" b="1" i="1" baseline="-25000" dirty="0">
                        <a:latin typeface="Cambria Math" panose="02040503050406030204" pitchFamily="18" charset="0"/>
                      </a:rPr>
                      <m:t>𝟏</m:t>
                    </m:r>
                    <m:r>
                      <a:rPr lang="en-US" altLang="zh-CN" b="1" i="1" dirty="0">
                        <a:latin typeface="Cambria Math" panose="02040503050406030204" pitchFamily="18" charset="0"/>
                      </a:rPr>
                      <m:t> ,··· ,</m:t>
                    </m:r>
                    <m:sSub>
                      <m:sSubPr>
                        <m:ctrlPr>
                          <a:rPr lang="en-US" altLang="zh-CN" b="1" i="1" dirty="0" smtClean="0">
                            <a:latin typeface="Cambria Math" panose="02040503050406030204" pitchFamily="18" charset="0"/>
                          </a:rPr>
                        </m:ctrlPr>
                      </m:sSubPr>
                      <m:e>
                        <m:r>
                          <a:rPr lang="en-US" altLang="zh-CN" b="1" i="1" dirty="0">
                            <a:latin typeface="Cambria Math" panose="02040503050406030204" pitchFamily="18" charset="0"/>
                          </a:rPr>
                          <m:t>𝒂</m:t>
                        </m:r>
                      </m:e>
                      <m:sub>
                        <m:r>
                          <a:rPr lang="en-US" altLang="zh-CN" b="1" i="1" dirty="0">
                            <a:latin typeface="Cambria Math" panose="02040503050406030204" pitchFamily="18" charset="0"/>
                          </a:rPr>
                          <m:t>𝒑</m:t>
                        </m:r>
                      </m:sub>
                    </m:sSub>
                    <m:r>
                      <a:rPr lang="en-US" altLang="zh-CN" i="1" dirty="0">
                        <a:latin typeface="Cambria Math" panose="02040503050406030204" pitchFamily="18" charset="0"/>
                      </a:rPr>
                      <m:t>]</m:t>
                    </m:r>
                  </m:oMath>
                </a14:m>
                <a:r>
                  <a:rPr lang="zh-CN" altLang="en-US" dirty="0"/>
                  <a:t>，将输入样本</a:t>
                </a:r>
                <a14:m>
                  <m:oMath xmlns:m="http://schemas.openxmlformats.org/officeDocument/2006/math">
                    <m:r>
                      <a:rPr lang="en-US" altLang="zh-CN" b="1" i="1" dirty="0">
                        <a:latin typeface="Cambria Math" panose="02040503050406030204" pitchFamily="18" charset="0"/>
                      </a:rPr>
                      <m:t>𝒙</m:t>
                    </m:r>
                  </m:oMath>
                </a14:m>
                <a:r>
                  <a:rPr lang="en-US" altLang="zh-CN" dirty="0"/>
                  <a:t> </a:t>
                </a:r>
                <a:r>
                  <a:rPr lang="zh-CN" altLang="en-US" dirty="0"/>
                  <a:t>表示为这些基向量的线性组合</a:t>
                </a:r>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3" t="-2071"/>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E4FB8F30-D5FE-4CCB-ABB5-7A44322B684D}" type="slidenum">
              <a:rPr lang="zh-CN" altLang="en-US" smtClean="0"/>
              <a:t>11</a:t>
            </a:fld>
            <a:endParaRPr lang="zh-CN" altLang="en-US"/>
          </a:p>
        </p:txBody>
      </p:sp>
      <p:pic>
        <p:nvPicPr>
          <p:cNvPr id="5" name="图片 4">
            <a:extLst>
              <a:ext uri="{FF2B5EF4-FFF2-40B4-BE49-F238E27FC236}">
                <a16:creationId xmlns:a16="http://schemas.microsoft.com/office/drawing/2014/main" id="{139F2ADE-F4A4-4141-BD53-68EFA6D52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1" y="3561657"/>
            <a:ext cx="1905000" cy="1510862"/>
          </a:xfrm>
          <a:prstGeom prst="rect">
            <a:avLst/>
          </a:prstGeom>
        </p:spPr>
      </p:pic>
      <p:sp>
        <p:nvSpPr>
          <p:cNvPr id="6" name="矩形 5">
            <a:extLst>
              <a:ext uri="{FF2B5EF4-FFF2-40B4-BE49-F238E27FC236}">
                <a16:creationId xmlns:a16="http://schemas.microsoft.com/office/drawing/2014/main" id="{F77A18D7-D224-445A-B572-F82CDCB44733}"/>
              </a:ext>
            </a:extLst>
          </p:cNvPr>
          <p:cNvSpPr/>
          <p:nvPr/>
        </p:nvSpPr>
        <p:spPr>
          <a:xfrm>
            <a:off x="6324601" y="5389685"/>
            <a:ext cx="2044149" cy="369332"/>
          </a:xfrm>
          <a:prstGeom prst="rect">
            <a:avLst/>
          </a:prstGeom>
        </p:spPr>
        <p:txBody>
          <a:bodyPr wrap="none">
            <a:spAutoFit/>
          </a:bodyPr>
          <a:lstStyle/>
          <a:p>
            <a:r>
              <a:rPr lang="zh-CN" altLang="en-US" dirty="0"/>
              <a:t>编码（encoding）</a:t>
            </a:r>
          </a:p>
        </p:txBody>
      </p:sp>
      <p:sp>
        <p:nvSpPr>
          <p:cNvPr id="7" name="矩形 6">
            <a:extLst>
              <a:ext uri="{FF2B5EF4-FFF2-40B4-BE49-F238E27FC236}">
                <a16:creationId xmlns:a16="http://schemas.microsoft.com/office/drawing/2014/main" id="{864CD3E2-B433-468B-A44B-08A64328EFD2}"/>
              </a:ext>
            </a:extLst>
          </p:cNvPr>
          <p:cNvSpPr/>
          <p:nvPr/>
        </p:nvSpPr>
        <p:spPr>
          <a:xfrm>
            <a:off x="3162356" y="5372235"/>
            <a:ext cx="2095445" cy="369332"/>
          </a:xfrm>
          <a:prstGeom prst="rect">
            <a:avLst/>
          </a:prstGeom>
        </p:spPr>
        <p:txBody>
          <a:bodyPr wrap="none">
            <a:spAutoFit/>
          </a:bodyPr>
          <a:lstStyle/>
          <a:p>
            <a:r>
              <a:rPr lang="zh-CN" altLang="en-US" dirty="0"/>
              <a:t>字典（dictionary）</a:t>
            </a:r>
          </a:p>
        </p:txBody>
      </p:sp>
      <p:cxnSp>
        <p:nvCxnSpPr>
          <p:cNvPr id="8" name="直接连接符 8">
            <a:extLst>
              <a:ext uri="{FF2B5EF4-FFF2-40B4-BE49-F238E27FC236}">
                <a16:creationId xmlns:a16="http://schemas.microsoft.com/office/drawing/2014/main" id="{B5D116CF-FD75-4E38-B5D8-D95D0BA4125F}"/>
              </a:ext>
            </a:extLst>
          </p:cNvPr>
          <p:cNvCxnSpPr>
            <a:cxnSpLocks/>
            <a:endCxn id="7" idx="0"/>
          </p:cNvCxnSpPr>
          <p:nvPr/>
        </p:nvCxnSpPr>
        <p:spPr>
          <a:xfrm flipH="1">
            <a:off x="4210079" y="4856285"/>
            <a:ext cx="971524" cy="515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10">
            <a:extLst>
              <a:ext uri="{FF2B5EF4-FFF2-40B4-BE49-F238E27FC236}">
                <a16:creationId xmlns:a16="http://schemas.microsoft.com/office/drawing/2014/main" id="{9AB44419-0819-4B1C-8DAE-059111D839F3}"/>
              </a:ext>
            </a:extLst>
          </p:cNvPr>
          <p:cNvCxnSpPr>
            <a:cxnSpLocks/>
            <a:endCxn id="6" idx="0"/>
          </p:cNvCxnSpPr>
          <p:nvPr/>
        </p:nvCxnSpPr>
        <p:spPr>
          <a:xfrm>
            <a:off x="5486401" y="4856285"/>
            <a:ext cx="1860275" cy="533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93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完备性</a:t>
            </a:r>
          </a:p>
        </p:txBody>
      </p:sp>
      <p:sp>
        <p:nvSpPr>
          <p:cNvPr id="3" name="Content Placeholder 2"/>
          <p:cNvSpPr>
            <a:spLocks noGrp="1"/>
          </p:cNvSpPr>
          <p:nvPr>
            <p:ph idx="1"/>
          </p:nvPr>
        </p:nvSpPr>
        <p:spPr/>
        <p:txBody>
          <a:bodyPr/>
          <a:lstStyle/>
          <a:p>
            <a:r>
              <a:rPr lang="zh-CN" altLang="en-US" dirty="0"/>
              <a:t>如果</a:t>
            </a:r>
            <a:r>
              <a:rPr lang="en-US" altLang="zh-CN" dirty="0"/>
              <a:t>p</a:t>
            </a:r>
            <a:r>
              <a:rPr lang="zh-CN" altLang="en-US" dirty="0"/>
              <a:t>个基向量刚好可以支撑</a:t>
            </a:r>
            <a:r>
              <a:rPr lang="en-US" altLang="zh-CN" dirty="0"/>
              <a:t>p</a:t>
            </a:r>
            <a:r>
              <a:rPr lang="zh-CN" altLang="en-US" dirty="0"/>
              <a:t>维的欧氏空间，则这</a:t>
            </a:r>
            <a:r>
              <a:rPr lang="en-US" altLang="zh-CN" dirty="0"/>
              <a:t>p</a:t>
            </a:r>
            <a:r>
              <a:rPr lang="zh-CN" altLang="en-US" dirty="0"/>
              <a:t>个基向量是</a:t>
            </a:r>
            <a:r>
              <a:rPr lang="zh-CN" altLang="en-US" dirty="0">
                <a:solidFill>
                  <a:srgbClr val="FF0000"/>
                </a:solidFill>
              </a:rPr>
              <a:t>完备</a:t>
            </a:r>
            <a:r>
              <a:rPr lang="zh-CN" altLang="en-US" dirty="0"/>
              <a:t>的。</a:t>
            </a:r>
            <a:endParaRPr lang="en-US" altLang="zh-CN" dirty="0"/>
          </a:p>
          <a:p>
            <a:r>
              <a:rPr lang="zh-CN" altLang="en-US" dirty="0"/>
              <a:t>如果</a:t>
            </a:r>
            <a:r>
              <a:rPr lang="en-US" altLang="zh-CN" dirty="0"/>
              <a:t>p</a:t>
            </a:r>
            <a:r>
              <a:rPr lang="zh-CN" altLang="en-US" dirty="0"/>
              <a:t>个基向量可以支撑</a:t>
            </a:r>
            <a:r>
              <a:rPr lang="en-US" altLang="zh-CN" dirty="0"/>
              <a:t>d</a:t>
            </a:r>
            <a:r>
              <a:rPr lang="zh-CN" altLang="en-US" dirty="0"/>
              <a:t>维的欧氏空间，并且</a:t>
            </a:r>
            <a:r>
              <a:rPr lang="en-US" altLang="zh-CN" dirty="0"/>
              <a:t>p &gt; d</a:t>
            </a:r>
            <a:r>
              <a:rPr lang="zh-CN" altLang="en-US" dirty="0"/>
              <a:t>，则这</a:t>
            </a:r>
            <a:r>
              <a:rPr lang="en-US" altLang="zh-CN" dirty="0"/>
              <a:t>p</a:t>
            </a:r>
            <a:r>
              <a:rPr lang="zh-CN" altLang="en-US" dirty="0"/>
              <a:t>个基向量是</a:t>
            </a:r>
            <a:r>
              <a:rPr lang="zh-CN" altLang="en-US" dirty="0">
                <a:solidFill>
                  <a:srgbClr val="FF0000"/>
                </a:solidFill>
              </a:rPr>
              <a:t>过完备</a:t>
            </a:r>
            <a:r>
              <a:rPr lang="zh-CN" altLang="en-US" dirty="0"/>
              <a:t>的，冗余的。</a:t>
            </a:r>
            <a:endParaRPr lang="en-US" altLang="zh-CN" dirty="0"/>
          </a:p>
          <a:p>
            <a:endParaRPr lang="en-US" altLang="zh-CN" dirty="0" smtClean="0"/>
          </a:p>
          <a:p>
            <a:endParaRPr lang="en-US" altLang="zh-CN" dirty="0"/>
          </a:p>
          <a:p>
            <a:r>
              <a:rPr lang="zh-CN" altLang="en-US" dirty="0"/>
              <a:t>稀疏编码</a:t>
            </a:r>
            <a:endParaRPr lang="en-US" altLang="zh-CN" dirty="0"/>
          </a:p>
          <a:p>
            <a:pPr lvl="1"/>
            <a:r>
              <a:rPr lang="zh-CN" altLang="en-US" dirty="0"/>
              <a:t>找到一组“超完备”的基向量（即</a:t>
            </a:r>
            <a:r>
              <a:rPr lang="en-US" altLang="zh-CN" dirty="0"/>
              <a:t>p &gt; d</a:t>
            </a:r>
            <a:r>
              <a:rPr lang="zh-CN" altLang="en-US" dirty="0"/>
              <a:t>）来进行编码。</a:t>
            </a:r>
          </a:p>
          <a:p>
            <a:endParaRPr lang="zh-CN" altLang="en-US" dirty="0"/>
          </a:p>
        </p:txBody>
      </p:sp>
      <p:sp>
        <p:nvSpPr>
          <p:cNvPr id="4" name="Slide Number Placeholder 3"/>
          <p:cNvSpPr>
            <a:spLocks noGrp="1"/>
          </p:cNvSpPr>
          <p:nvPr>
            <p:ph type="sldNum" sz="quarter" idx="12"/>
          </p:nvPr>
        </p:nvSpPr>
        <p:spPr/>
        <p:txBody>
          <a:bodyPr/>
          <a:lstStyle/>
          <a:p>
            <a:fld id="{E4FB8F30-D5FE-4CCB-ABB5-7A44322B684D}" type="slidenum">
              <a:rPr lang="zh-CN" altLang="en-US" smtClean="0"/>
              <a:t>12</a:t>
            </a:fld>
            <a:endParaRPr lang="zh-CN" altLang="en-US"/>
          </a:p>
        </p:txBody>
      </p:sp>
    </p:spTree>
    <p:extLst>
      <p:ext uri="{BB962C8B-B14F-4D97-AF65-F5344CB8AC3E}">
        <p14:creationId xmlns:p14="http://schemas.microsoft.com/office/powerpoint/2010/main" val="243968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稀疏编码</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给定一组</a:t>
                </a:r>
                <a:r>
                  <a:rPr lang="en-US" altLang="zh-CN" dirty="0"/>
                  <a:t>N </a:t>
                </a:r>
                <a:r>
                  <a:rPr lang="zh-CN" altLang="en-US" dirty="0"/>
                  <a:t>个输入向量</a:t>
                </a:r>
                <a14:m>
                  <m:oMath xmlns:m="http://schemas.openxmlformats.org/officeDocument/2006/math">
                    <m:sSup>
                      <m:sSupPr>
                        <m:ctrlPr>
                          <a:rPr lang="en-US" altLang="zh-CN" b="1" i="1" dirty="0" smtClean="0">
                            <a:latin typeface="Cambria Math" panose="02040503050406030204" pitchFamily="18" charset="0"/>
                          </a:rPr>
                        </m:ctrlPr>
                      </m:sSupPr>
                      <m:e>
                        <m:r>
                          <a:rPr lang="en-US" altLang="zh-CN" b="1" i="1" dirty="0">
                            <a:latin typeface="Cambria Math" panose="02040503050406030204" pitchFamily="18" charset="0"/>
                          </a:rPr>
                          <m:t>𝒙</m:t>
                        </m:r>
                      </m:e>
                      <m:sup>
                        <m:d>
                          <m:dPr>
                            <m:ctrlPr>
                              <a:rPr lang="en-US" altLang="zh-CN" b="1" i="1" dirty="0" smtClean="0">
                                <a:latin typeface="Cambria Math" panose="02040503050406030204" pitchFamily="18" charset="0"/>
                              </a:rPr>
                            </m:ctrlPr>
                          </m:dPr>
                          <m:e>
                            <m:r>
                              <a:rPr lang="en-US" altLang="zh-CN" b="1" i="1" dirty="0" smtClean="0">
                                <a:latin typeface="Cambria Math" panose="02040503050406030204" pitchFamily="18" charset="0"/>
                              </a:rPr>
                              <m:t>𝟏</m:t>
                            </m:r>
                          </m:e>
                        </m:d>
                      </m:sup>
                    </m:sSup>
                    <m:r>
                      <a:rPr lang="en-US" altLang="zh-CN" b="1" i="1"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r>
                          <a:rPr lang="en-US" altLang="zh-CN" b="1" i="1" dirty="0">
                            <a:latin typeface="Cambria Math" panose="02040503050406030204" pitchFamily="18" charset="0"/>
                          </a:rPr>
                          <m:t>𝒙</m:t>
                        </m:r>
                      </m:e>
                      <m:sup>
                        <m:d>
                          <m:dPr>
                            <m:ctrlPr>
                              <a:rPr lang="en-US" altLang="zh-CN" b="1" i="1" dirty="0" smtClean="0">
                                <a:latin typeface="Cambria Math" panose="02040503050406030204" pitchFamily="18" charset="0"/>
                              </a:rPr>
                            </m:ctrlPr>
                          </m:dPr>
                          <m:e>
                            <m:r>
                              <a:rPr lang="en-US" altLang="zh-CN" b="1" i="1" dirty="0" smtClean="0">
                                <a:latin typeface="Cambria Math" panose="02040503050406030204" pitchFamily="18" charset="0"/>
                              </a:rPr>
                              <m:t>𝑵</m:t>
                            </m:r>
                          </m:e>
                        </m:d>
                      </m:sup>
                    </m:sSup>
                    <m:r>
                      <a:rPr lang="en-US" altLang="zh-CN" b="1" i="1" baseline="30000" dirty="0">
                        <a:latin typeface="Cambria Math" panose="02040503050406030204" pitchFamily="18" charset="0"/>
                      </a:rPr>
                      <m:t> </m:t>
                    </m:r>
                  </m:oMath>
                </a14:m>
                <a:r>
                  <a:rPr lang="zh-CN" altLang="en-US" dirty="0"/>
                  <a:t>，其稀疏编码的目标函数定义</a:t>
                </a:r>
                <a:r>
                  <a:rPr lang="zh-CN" altLang="en-US" dirty="0" smtClean="0"/>
                  <a:t>为</a:t>
                </a:r>
                <a:endParaRPr lang="en-US" altLang="zh-CN" dirty="0" smtClean="0"/>
              </a:p>
              <a:p>
                <a:endParaRPr lang="en-US" altLang="zh-CN" dirty="0"/>
              </a:p>
              <a:p>
                <a:endParaRPr lang="en-US" altLang="zh-CN" dirty="0" smtClean="0"/>
              </a:p>
              <a:p>
                <a:endParaRPr lang="en-US" altLang="zh-CN" dirty="0"/>
              </a:p>
              <a:p>
                <a:endParaRPr lang="en-US" altLang="zh-CN" dirty="0" smtClean="0"/>
              </a:p>
              <a:p>
                <a14:m>
                  <m:oMath xmlns:m="http://schemas.openxmlformats.org/officeDocument/2006/math">
                    <m:r>
                      <a:rPr lang="en-US" altLang="zh-CN" i="1" dirty="0">
                        <a:latin typeface="Cambria Math" panose="02040503050406030204" pitchFamily="18" charset="0"/>
                      </a:rPr>
                      <m:t>𝜌</m:t>
                    </m:r>
                    <m:r>
                      <a:rPr lang="en-US" altLang="zh-CN" i="1" dirty="0">
                        <a:latin typeface="Cambria Math" panose="02040503050406030204" pitchFamily="18" charset="0"/>
                      </a:rPr>
                      <m:t>(·)</m:t>
                    </m:r>
                  </m:oMath>
                </a14:m>
                <a:r>
                  <a:rPr lang="zh-CN" altLang="en-US" dirty="0"/>
                  <a:t>是一个稀疏性衡量函数，</a:t>
                </a:r>
                <a14:m>
                  <m:oMath xmlns:m="http://schemas.openxmlformats.org/officeDocument/2006/math">
                    <m:r>
                      <a:rPr lang="en-US" altLang="zh-CN" i="1" dirty="0">
                        <a:latin typeface="Cambria Math" panose="02040503050406030204" pitchFamily="18" charset="0"/>
                      </a:rPr>
                      <m:t>𝜂</m:t>
                    </m:r>
                  </m:oMath>
                </a14:m>
                <a:r>
                  <a:rPr lang="zh-CN" altLang="en-US" dirty="0"/>
                  <a:t>是一个超参数，用来控制稀疏性的强度。</a:t>
                </a:r>
              </a:p>
              <a:p>
                <a:endParaRPr lang="en-US" altLang="zh-CN" dirty="0"/>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3" t="-1462"/>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E4FB8F30-D5FE-4CCB-ABB5-7A44322B684D}" type="slidenum">
              <a:rPr lang="zh-CN" altLang="en-US" smtClean="0"/>
              <a:t>13</a:t>
            </a:fld>
            <a:endParaRPr lang="zh-CN" altLang="en-US"/>
          </a:p>
        </p:txBody>
      </p:sp>
      <p:pic>
        <p:nvPicPr>
          <p:cNvPr id="5" name="图片 4">
            <a:extLst>
              <a:ext uri="{FF2B5EF4-FFF2-40B4-BE49-F238E27FC236}">
                <a16:creationId xmlns:a16="http://schemas.microsoft.com/office/drawing/2014/main" id="{802E8108-07AC-4306-8154-3D46CC6AF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218592"/>
            <a:ext cx="4597976" cy="914400"/>
          </a:xfrm>
          <a:prstGeom prst="rect">
            <a:avLst/>
          </a:prstGeom>
        </p:spPr>
      </p:pic>
      <p:pic>
        <p:nvPicPr>
          <p:cNvPr id="6" name="图片 6">
            <a:extLst>
              <a:ext uri="{FF2B5EF4-FFF2-40B4-BE49-F238E27FC236}">
                <a16:creationId xmlns:a16="http://schemas.microsoft.com/office/drawing/2014/main" id="{521FFCFE-72EE-41E3-8DD2-BD191995A0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3792" y="5848476"/>
            <a:ext cx="1981200" cy="906550"/>
          </a:xfrm>
          <a:prstGeom prst="rect">
            <a:avLst/>
          </a:prstGeom>
        </p:spPr>
      </p:pic>
      <p:pic>
        <p:nvPicPr>
          <p:cNvPr id="7" name="图片 8">
            <a:extLst>
              <a:ext uri="{FF2B5EF4-FFF2-40B4-BE49-F238E27FC236}">
                <a16:creationId xmlns:a16="http://schemas.microsoft.com/office/drawing/2014/main" id="{25D0A418-3983-406C-842A-411F26264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9992" y="4817534"/>
            <a:ext cx="2511845" cy="914400"/>
          </a:xfrm>
          <a:prstGeom prst="rect">
            <a:avLst/>
          </a:prstGeom>
        </p:spPr>
      </p:pic>
      <p:pic>
        <p:nvPicPr>
          <p:cNvPr id="8" name="图片 10">
            <a:extLst>
              <a:ext uri="{FF2B5EF4-FFF2-40B4-BE49-F238E27FC236}">
                <a16:creationId xmlns:a16="http://schemas.microsoft.com/office/drawing/2014/main" id="{0385EBD6-267F-4647-848F-BCD5B12A6A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4429" y="5471050"/>
            <a:ext cx="2196639" cy="906550"/>
          </a:xfrm>
          <a:prstGeom prst="rect">
            <a:avLst/>
          </a:prstGeom>
        </p:spPr>
      </p:pic>
      <p:pic>
        <p:nvPicPr>
          <p:cNvPr id="9" name="图片 12">
            <a:extLst>
              <a:ext uri="{FF2B5EF4-FFF2-40B4-BE49-F238E27FC236}">
                <a16:creationId xmlns:a16="http://schemas.microsoft.com/office/drawing/2014/main" id="{A88423FF-6A18-48D8-B1CF-898B9750B3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1699" y="5484368"/>
            <a:ext cx="2340160" cy="906549"/>
          </a:xfrm>
          <a:prstGeom prst="rect">
            <a:avLst/>
          </a:prstGeom>
        </p:spPr>
      </p:pic>
    </p:spTree>
    <p:extLst>
      <p:ext uri="{BB962C8B-B14F-4D97-AF65-F5344CB8AC3E}">
        <p14:creationId xmlns:p14="http://schemas.microsoft.com/office/powerpoint/2010/main" val="416081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稀疏编码</a:t>
            </a:r>
          </a:p>
        </p:txBody>
      </p:sp>
      <p:sp>
        <p:nvSpPr>
          <p:cNvPr id="4" name="Slide Number Placeholder 3"/>
          <p:cNvSpPr>
            <a:spLocks noGrp="1"/>
          </p:cNvSpPr>
          <p:nvPr>
            <p:ph type="sldNum" sz="quarter" idx="12"/>
          </p:nvPr>
        </p:nvSpPr>
        <p:spPr/>
        <p:txBody>
          <a:bodyPr/>
          <a:lstStyle/>
          <a:p>
            <a:fld id="{E4FB8F30-D5FE-4CCB-ABB5-7A44322B684D}" type="slidenum">
              <a:rPr lang="zh-CN" altLang="en-US" smtClean="0"/>
              <a:t>14</a:t>
            </a:fld>
            <a:endParaRPr lang="zh-CN" alt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017" y="1538069"/>
            <a:ext cx="4156913" cy="3117685"/>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495" y="1538068"/>
            <a:ext cx="4156913" cy="311768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39" y="1538070"/>
            <a:ext cx="4156913" cy="3117685"/>
          </a:xfrm>
          <a:prstGeom prst="rect">
            <a:avLst/>
          </a:prstGeom>
        </p:spPr>
      </p:pic>
      <p:pic>
        <p:nvPicPr>
          <p:cNvPr id="14" name="图片 6">
            <a:extLst>
              <a:ext uri="{FF2B5EF4-FFF2-40B4-BE49-F238E27FC236}">
                <a16:creationId xmlns:a16="http://schemas.microsoft.com/office/drawing/2014/main" id="{521FFCFE-72EE-41E3-8DD2-BD191995A0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395" y="4672795"/>
            <a:ext cx="1981200" cy="906550"/>
          </a:xfrm>
          <a:prstGeom prst="rect">
            <a:avLst/>
          </a:prstGeom>
        </p:spPr>
      </p:pic>
      <p:pic>
        <p:nvPicPr>
          <p:cNvPr id="15" name="图片 10">
            <a:extLst>
              <a:ext uri="{FF2B5EF4-FFF2-40B4-BE49-F238E27FC236}">
                <a16:creationId xmlns:a16="http://schemas.microsoft.com/office/drawing/2014/main" id="{0385EBD6-267F-4647-848F-BCD5B12A6A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6911" y="4672795"/>
            <a:ext cx="2196639" cy="906550"/>
          </a:xfrm>
          <a:prstGeom prst="rect">
            <a:avLst/>
          </a:prstGeom>
        </p:spPr>
      </p:pic>
      <p:pic>
        <p:nvPicPr>
          <p:cNvPr id="16" name="图片 12">
            <a:extLst>
              <a:ext uri="{FF2B5EF4-FFF2-40B4-BE49-F238E27FC236}">
                <a16:creationId xmlns:a16="http://schemas.microsoft.com/office/drawing/2014/main" id="{A88423FF-6A18-48D8-B1CF-898B9750B3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09384" y="4672795"/>
            <a:ext cx="2340160" cy="906549"/>
          </a:xfrm>
          <a:prstGeom prst="rect">
            <a:avLst/>
          </a:prstGeom>
        </p:spPr>
      </p:pic>
    </p:spTree>
    <p:extLst>
      <p:ext uri="{BB962C8B-B14F-4D97-AF65-F5344CB8AC3E}">
        <p14:creationId xmlns:p14="http://schemas.microsoft.com/office/powerpoint/2010/main" val="165769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训练过程</a:t>
            </a:r>
          </a:p>
        </p:txBody>
      </p:sp>
      <p:sp>
        <p:nvSpPr>
          <p:cNvPr id="3" name="Content Placeholder 2"/>
          <p:cNvSpPr>
            <a:spLocks noGrp="1"/>
          </p:cNvSpPr>
          <p:nvPr>
            <p:ph idx="1"/>
          </p:nvPr>
        </p:nvSpPr>
        <p:spPr/>
        <p:txBody>
          <a:bodyPr/>
          <a:lstStyle/>
          <a:p>
            <a:r>
              <a:rPr lang="zh-CN" altLang="en-US" dirty="0"/>
              <a:t>稀疏编码的训练过程一般用交替优化的方法进行。</a:t>
            </a:r>
          </a:p>
          <a:p>
            <a:endParaRPr lang="zh-CN" altLang="en-US" dirty="0"/>
          </a:p>
        </p:txBody>
      </p:sp>
      <p:sp>
        <p:nvSpPr>
          <p:cNvPr id="4" name="Slide Number Placeholder 3"/>
          <p:cNvSpPr>
            <a:spLocks noGrp="1"/>
          </p:cNvSpPr>
          <p:nvPr>
            <p:ph type="sldNum" sz="quarter" idx="12"/>
          </p:nvPr>
        </p:nvSpPr>
        <p:spPr/>
        <p:txBody>
          <a:bodyPr/>
          <a:lstStyle/>
          <a:p>
            <a:fld id="{E4FB8F30-D5FE-4CCB-ABB5-7A44322B684D}" type="slidenum">
              <a:rPr lang="zh-CN" altLang="en-US" smtClean="0"/>
              <a:t>15</a:t>
            </a:fld>
            <a:endParaRPr lang="zh-CN" altLang="en-US"/>
          </a:p>
        </p:txBody>
      </p:sp>
      <p:pic>
        <p:nvPicPr>
          <p:cNvPr id="5" name="图片 4">
            <a:extLst>
              <a:ext uri="{FF2B5EF4-FFF2-40B4-BE49-F238E27FC236}">
                <a16:creationId xmlns:a16="http://schemas.microsoft.com/office/drawing/2014/main" id="{2B22DC15-6A0D-4F37-97AE-7012C3729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839" y="2608385"/>
            <a:ext cx="6443432" cy="2652882"/>
          </a:xfrm>
          <a:prstGeom prst="rect">
            <a:avLst/>
          </a:prstGeom>
        </p:spPr>
      </p:pic>
    </p:spTree>
    <p:extLst>
      <p:ext uri="{BB962C8B-B14F-4D97-AF65-F5344CB8AC3E}">
        <p14:creationId xmlns:p14="http://schemas.microsoft.com/office/powerpoint/2010/main" val="3543905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稀疏编码的优点</a:t>
            </a:r>
          </a:p>
        </p:txBody>
      </p:sp>
      <p:sp>
        <p:nvSpPr>
          <p:cNvPr id="3" name="Content Placeholder 2"/>
          <p:cNvSpPr>
            <a:spLocks noGrp="1"/>
          </p:cNvSpPr>
          <p:nvPr>
            <p:ph idx="1"/>
          </p:nvPr>
        </p:nvSpPr>
        <p:spPr/>
        <p:txBody>
          <a:bodyPr/>
          <a:lstStyle/>
          <a:p>
            <a:r>
              <a:rPr lang="zh-CN" altLang="en-US" dirty="0"/>
              <a:t>计算量</a:t>
            </a:r>
            <a:endParaRPr lang="en-US" altLang="zh-CN" dirty="0"/>
          </a:p>
          <a:p>
            <a:pPr lvl="1"/>
            <a:r>
              <a:rPr lang="zh-CN" altLang="en-US" dirty="0"/>
              <a:t>稀疏性带来的最大好处就是可以极大地降低计算量。</a:t>
            </a:r>
          </a:p>
          <a:p>
            <a:r>
              <a:rPr lang="zh-CN" altLang="en-US" dirty="0"/>
              <a:t>可解释性</a:t>
            </a:r>
            <a:endParaRPr lang="en-US" altLang="zh-CN" dirty="0"/>
          </a:p>
          <a:p>
            <a:pPr lvl="1"/>
            <a:r>
              <a:rPr lang="zh-CN" altLang="en-US" dirty="0"/>
              <a:t>因为稀疏编码只有少数的非零元素，相当于将一个输入样本表示为少数几个相关的特征。这样我们可以更好地描述其特征，并易于理解。</a:t>
            </a:r>
          </a:p>
          <a:p>
            <a:r>
              <a:rPr lang="zh-CN" altLang="en-US" dirty="0"/>
              <a:t>特征选择</a:t>
            </a:r>
            <a:endParaRPr lang="en-US" altLang="zh-CN" dirty="0"/>
          </a:p>
          <a:p>
            <a:pPr lvl="1"/>
            <a:r>
              <a:rPr lang="zh-CN" altLang="en-US" dirty="0"/>
              <a:t>稀疏性带来的另外一个好处是可以实现特征的自动选择，只选择和输入样本相关的最少特征，从而可以更好地表示输入样本，降低噪声并减轻过拟合。</a:t>
            </a:r>
          </a:p>
          <a:p>
            <a:endParaRPr lang="zh-CN" altLang="en-US" dirty="0"/>
          </a:p>
        </p:txBody>
      </p:sp>
      <p:sp>
        <p:nvSpPr>
          <p:cNvPr id="4" name="Slide Number Placeholder 3"/>
          <p:cNvSpPr>
            <a:spLocks noGrp="1"/>
          </p:cNvSpPr>
          <p:nvPr>
            <p:ph type="sldNum" sz="quarter" idx="12"/>
          </p:nvPr>
        </p:nvSpPr>
        <p:spPr/>
        <p:txBody>
          <a:bodyPr/>
          <a:lstStyle/>
          <a:p>
            <a:fld id="{E4FB8F30-D5FE-4CCB-ABB5-7A44322B684D}" type="slidenum">
              <a:rPr lang="zh-CN" altLang="en-US" smtClean="0"/>
              <a:t>16</a:t>
            </a:fld>
            <a:endParaRPr lang="zh-CN" altLang="en-US"/>
          </a:p>
        </p:txBody>
      </p:sp>
    </p:spTree>
    <p:extLst>
      <p:ext uri="{BB962C8B-B14F-4D97-AF65-F5344CB8AC3E}">
        <p14:creationId xmlns:p14="http://schemas.microsoft.com/office/powerpoint/2010/main" val="3743963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自编码器（</a:t>
            </a:r>
            <a:r>
              <a:rPr lang="en-US" altLang="zh-CN" dirty="0"/>
              <a:t> Auto-Encoder </a:t>
            </a:r>
            <a:r>
              <a:rPr lang="zh-CN" altLang="en-US" dirty="0"/>
              <a:t>）</a:t>
            </a:r>
          </a:p>
        </p:txBody>
      </p:sp>
      <p:sp>
        <p:nvSpPr>
          <p:cNvPr id="3" name="Content Placeholder 2"/>
          <p:cNvSpPr>
            <a:spLocks noGrp="1"/>
          </p:cNvSpPr>
          <p:nvPr>
            <p:ph idx="1"/>
          </p:nvPr>
        </p:nvSpPr>
        <p:spPr/>
        <p:txBody>
          <a:bodyPr/>
          <a:lstStyle/>
          <a:p>
            <a:r>
              <a:rPr lang="zh-CN" altLang="en-US" dirty="0"/>
              <a:t>编码器（</a:t>
            </a:r>
            <a:r>
              <a:rPr lang="en-US" altLang="zh-CN" dirty="0"/>
              <a:t>Encoder</a:t>
            </a:r>
            <a:r>
              <a:rPr lang="zh-CN" altLang="en-US" dirty="0"/>
              <a:t>）</a:t>
            </a:r>
            <a:endParaRPr lang="en-US" altLang="zh-CN" dirty="0"/>
          </a:p>
          <a:p>
            <a:r>
              <a:rPr lang="zh-CN" altLang="en-US" dirty="0"/>
              <a:t>解码器（</a:t>
            </a:r>
            <a:r>
              <a:rPr lang="en-US" altLang="zh-CN" dirty="0"/>
              <a:t>Decoder</a:t>
            </a:r>
            <a:r>
              <a:rPr lang="zh-CN" altLang="en-US" dirty="0" smtClean="0"/>
              <a:t>）</a:t>
            </a:r>
            <a:endParaRPr lang="en-US" altLang="zh-CN" dirty="0" smtClean="0"/>
          </a:p>
          <a:p>
            <a:endParaRPr lang="en-US" altLang="zh-CN" dirty="0"/>
          </a:p>
          <a:p>
            <a:r>
              <a:rPr lang="zh-CN" altLang="en-US" dirty="0"/>
              <a:t>自编码器的学习目标是最小化重构错误：</a:t>
            </a:r>
          </a:p>
          <a:p>
            <a:endParaRPr lang="zh-CN" altLang="en-US" dirty="0"/>
          </a:p>
        </p:txBody>
      </p:sp>
      <p:sp>
        <p:nvSpPr>
          <p:cNvPr id="4" name="Slide Number Placeholder 3"/>
          <p:cNvSpPr>
            <a:spLocks noGrp="1"/>
          </p:cNvSpPr>
          <p:nvPr>
            <p:ph type="sldNum" sz="quarter" idx="12"/>
          </p:nvPr>
        </p:nvSpPr>
        <p:spPr/>
        <p:txBody>
          <a:bodyPr/>
          <a:lstStyle/>
          <a:p>
            <a:fld id="{E4FB8F30-D5FE-4CCB-ABB5-7A44322B684D}" type="slidenum">
              <a:rPr lang="zh-CN" altLang="en-US" smtClean="0"/>
              <a:t>17</a:t>
            </a:fld>
            <a:endParaRPr lang="zh-CN" altLang="en-US"/>
          </a:p>
        </p:txBody>
      </p:sp>
      <p:pic>
        <p:nvPicPr>
          <p:cNvPr id="6" name="图片 12">
            <a:extLst>
              <a:ext uri="{FF2B5EF4-FFF2-40B4-BE49-F238E27FC236}">
                <a16:creationId xmlns:a16="http://schemas.microsoft.com/office/drawing/2014/main" id="{060F579C-CFD3-4957-B239-4162E88E4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738" y="4266227"/>
            <a:ext cx="3434662" cy="1752600"/>
          </a:xfrm>
          <a:prstGeom prst="rect">
            <a:avLst/>
          </a:prstGeom>
        </p:spPr>
      </p:pic>
      <p:pic>
        <p:nvPicPr>
          <p:cNvPr id="7" name="图片 8">
            <a:extLst>
              <a:ext uri="{FF2B5EF4-FFF2-40B4-BE49-F238E27FC236}">
                <a16:creationId xmlns:a16="http://schemas.microsoft.com/office/drawing/2014/main" id="{8BFAF1B4-B1A1-4A96-B7E7-7836EAF79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2723" y="1450731"/>
            <a:ext cx="1752600" cy="633470"/>
          </a:xfrm>
          <a:prstGeom prst="rect">
            <a:avLst/>
          </a:prstGeom>
        </p:spPr>
      </p:pic>
      <p:pic>
        <p:nvPicPr>
          <p:cNvPr id="8" name="图片 10">
            <a:extLst>
              <a:ext uri="{FF2B5EF4-FFF2-40B4-BE49-F238E27FC236}">
                <a16:creationId xmlns:a16="http://schemas.microsoft.com/office/drawing/2014/main" id="{42189FEF-3F61-43A2-AC0C-279BE6FD96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6522" y="1980723"/>
            <a:ext cx="1905001" cy="529167"/>
          </a:xfrm>
          <a:prstGeom prst="rect">
            <a:avLst/>
          </a:prstGeom>
        </p:spPr>
      </p:pic>
      <p:sp>
        <p:nvSpPr>
          <p:cNvPr id="9" name="矩形 8"/>
          <p:cNvSpPr/>
          <p:nvPr/>
        </p:nvSpPr>
        <p:spPr>
          <a:xfrm>
            <a:off x="6031523" y="4796807"/>
            <a:ext cx="5544633" cy="1323439"/>
          </a:xfrm>
          <a:prstGeom prst="rect">
            <a:avLst/>
          </a:prstGeom>
        </p:spPr>
        <p:txBody>
          <a:bodyPr wrap="square">
            <a:spAutoFit/>
          </a:bodyPr>
          <a:lstStyle/>
          <a:p>
            <a:r>
              <a:rPr lang="zh-CN" altLang="en-US" sz="2000" dirty="0" smtClean="0">
                <a:latin typeface="FZSSK--GBK1-0"/>
              </a:rPr>
              <a:t>向</a:t>
            </a:r>
            <a:r>
              <a:rPr lang="zh-CN" altLang="en-US" sz="2000" dirty="0">
                <a:latin typeface="FZSSK--GBK1-0"/>
              </a:rPr>
              <a:t>自编码器强加</a:t>
            </a:r>
            <a:r>
              <a:rPr lang="zh-CN" altLang="en-US" sz="2000" dirty="0" smtClean="0">
                <a:latin typeface="FZSSK--GBK1-0"/>
              </a:rPr>
              <a:t>一些约束</a:t>
            </a:r>
            <a:r>
              <a:rPr lang="zh-CN" altLang="en-US" sz="2000" dirty="0">
                <a:latin typeface="FZSSK--GBK1-0"/>
              </a:rPr>
              <a:t>，使它只能</a:t>
            </a:r>
            <a:r>
              <a:rPr lang="zh-CN" altLang="en-US" sz="2000" dirty="0">
                <a:solidFill>
                  <a:srgbClr val="FF0000"/>
                </a:solidFill>
                <a:latin typeface="FZSSK--GBK1-0"/>
              </a:rPr>
              <a:t>近似地复制</a:t>
            </a:r>
            <a:r>
              <a:rPr lang="zh-CN" altLang="en-US" sz="2000" dirty="0">
                <a:latin typeface="FZSSK--GBK1-0"/>
              </a:rPr>
              <a:t>，并只能复制与训练数据相似的输入。这些约束强制</a:t>
            </a:r>
            <a:r>
              <a:rPr lang="zh-CN" altLang="en-US" sz="2000" dirty="0" smtClean="0">
                <a:latin typeface="FZSSK--GBK1-0"/>
              </a:rPr>
              <a:t>模型</a:t>
            </a:r>
            <a:r>
              <a:rPr lang="zh-CN" altLang="en-US" sz="2000" dirty="0">
                <a:latin typeface="FZSSK--GBK1-0"/>
              </a:rPr>
              <a:t>考虑输入数据的哪些部分需要被优先复制，因此它往往能学习到数据的</a:t>
            </a:r>
            <a:r>
              <a:rPr lang="zh-CN" altLang="en-US" sz="2000" dirty="0">
                <a:solidFill>
                  <a:srgbClr val="FF0000"/>
                </a:solidFill>
                <a:latin typeface="FZSSK--GBK1-0"/>
              </a:rPr>
              <a:t>有用特性</a:t>
            </a:r>
            <a:endParaRPr lang="zh-CN" altLang="en-US" sz="2000" dirty="0">
              <a:solidFill>
                <a:srgbClr val="FF0000"/>
              </a:solidFill>
            </a:endParaRPr>
          </a:p>
        </p:txBody>
      </p:sp>
    </p:spTree>
    <p:extLst>
      <p:ext uri="{BB962C8B-B14F-4D97-AF65-F5344CB8AC3E}">
        <p14:creationId xmlns:p14="http://schemas.microsoft.com/office/powerpoint/2010/main" val="243425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欠完备自编码器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42550" y="1556951"/>
                <a:ext cx="6872675" cy="5000368"/>
              </a:xfrm>
            </p:spPr>
            <p:txBody>
              <a:bodyPr/>
              <a:lstStyle/>
              <a:p>
                <a:r>
                  <a:rPr lang="zh-CN" altLang="en-US" dirty="0" smtClean="0"/>
                  <a:t>编码器（</a:t>
                </a:r>
                <a:r>
                  <a:rPr lang="en-US" altLang="zh-CN" dirty="0"/>
                  <a:t>Encoder</a:t>
                </a:r>
                <a:r>
                  <a:rPr lang="zh-CN" altLang="en-US" dirty="0"/>
                  <a:t>）</a:t>
                </a:r>
                <a:endParaRPr lang="en-US" altLang="zh-CN" dirty="0"/>
              </a:p>
              <a:p>
                <a:r>
                  <a:rPr lang="zh-CN" altLang="en-US" dirty="0"/>
                  <a:t>解码器（</a:t>
                </a:r>
                <a:r>
                  <a:rPr lang="en-US" altLang="zh-CN" dirty="0"/>
                  <a:t>Decoder</a:t>
                </a:r>
                <a:r>
                  <a:rPr lang="zh-CN" altLang="en-US" dirty="0" smtClean="0"/>
                  <a:t>）</a:t>
                </a:r>
                <a:endParaRPr lang="en-US" altLang="zh-CN" dirty="0" smtClean="0"/>
              </a:p>
              <a:p>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oMath>
                </a14:m>
                <a:endParaRPr lang="en-US" altLang="zh-CN" dirty="0"/>
              </a:p>
              <a:p>
                <a:r>
                  <a:rPr lang="zh-CN" altLang="en-US" dirty="0" smtClean="0"/>
                  <a:t>当解码器是线性而且为均分损失时，欠完备自编码器学出与</a:t>
                </a:r>
                <a:r>
                  <a:rPr lang="en-US" altLang="zh-CN" dirty="0" smtClean="0"/>
                  <a:t>PCA</a:t>
                </a:r>
                <a:r>
                  <a:rPr lang="zh-CN" altLang="en-US" dirty="0" smtClean="0"/>
                  <a:t>相同的生成子空间</a:t>
                </a:r>
                <a:endParaRPr lang="en-US" altLang="zh-CN" dirty="0" smtClean="0"/>
              </a:p>
              <a:p>
                <a:r>
                  <a:rPr lang="zh-CN" altLang="en-US" dirty="0"/>
                  <a:t>拥有非线性编码器函数</a:t>
                </a:r>
                <a:r>
                  <a:rPr lang="en-US" altLang="zh-CN" i="1" dirty="0"/>
                  <a:t>f </a:t>
                </a:r>
                <a:r>
                  <a:rPr lang="zh-CN" altLang="en-US" dirty="0"/>
                  <a:t>和非线性解码器函数</a:t>
                </a:r>
                <a:r>
                  <a:rPr lang="en-US" altLang="zh-CN" i="1" dirty="0"/>
                  <a:t>g </a:t>
                </a:r>
                <a:r>
                  <a:rPr lang="zh-CN" altLang="en-US" dirty="0"/>
                  <a:t>的自编码器能够学习</a:t>
                </a:r>
                <a:r>
                  <a:rPr lang="zh-CN" altLang="en-US" dirty="0" smtClean="0"/>
                  <a:t>出更</a:t>
                </a:r>
                <a:r>
                  <a:rPr lang="zh-CN" altLang="en-US" dirty="0"/>
                  <a:t>强大的</a:t>
                </a:r>
                <a:r>
                  <a:rPr lang="en-US" altLang="zh-CN" dirty="0"/>
                  <a:t>PCA </a:t>
                </a:r>
                <a:r>
                  <a:rPr lang="zh-CN" altLang="en-US" dirty="0"/>
                  <a:t>非线性推广</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42550" y="1556951"/>
                <a:ext cx="6872675" cy="5000368"/>
              </a:xfrm>
              <a:blipFill>
                <a:blip r:embed="rId2"/>
                <a:stretch>
                  <a:fillRect l="-1596" t="-2071" r="-53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4FB8F30-D5FE-4CCB-ABB5-7A44322B684D}" type="slidenum">
              <a:rPr lang="zh-CN" altLang="en-US" smtClean="0"/>
              <a:t>18</a:t>
            </a:fld>
            <a:endParaRPr lang="zh-CN" altLang="en-US"/>
          </a:p>
        </p:txBody>
      </p:sp>
      <p:pic>
        <p:nvPicPr>
          <p:cNvPr id="5"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6037" y="2081057"/>
            <a:ext cx="3162741" cy="2972215"/>
          </a:xfrm>
          <a:prstGeom prst="rect">
            <a:avLst/>
          </a:prstGeom>
        </p:spPr>
      </p:pic>
      <p:sp>
        <p:nvSpPr>
          <p:cNvPr id="6" name="文本框 5"/>
          <p:cNvSpPr txBox="1"/>
          <p:nvPr/>
        </p:nvSpPr>
        <p:spPr>
          <a:xfrm>
            <a:off x="9118163" y="4934828"/>
            <a:ext cx="1726049" cy="369332"/>
          </a:xfrm>
          <a:prstGeom prst="rect">
            <a:avLst/>
          </a:prstGeom>
          <a:noFill/>
        </p:spPr>
        <p:txBody>
          <a:bodyPr wrap="square" rtlCol="0">
            <a:spAutoFit/>
          </a:bodyPr>
          <a:lstStyle/>
          <a:p>
            <a:r>
              <a:rPr lang="zh-CN" altLang="en-US" dirty="0" smtClean="0"/>
              <a:t>欠完备</a:t>
            </a:r>
            <a:endParaRPr lang="zh-CN" altLang="en-US" dirty="0"/>
          </a:p>
        </p:txBody>
      </p:sp>
      <p:pic>
        <p:nvPicPr>
          <p:cNvPr id="7" name="图片 8">
            <a:extLst>
              <a:ext uri="{FF2B5EF4-FFF2-40B4-BE49-F238E27FC236}">
                <a16:creationId xmlns:a16="http://schemas.microsoft.com/office/drawing/2014/main" id="{8BFAF1B4-B1A1-4A96-B7E7-7836EAF791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2723" y="1450731"/>
            <a:ext cx="1752600" cy="633470"/>
          </a:xfrm>
          <a:prstGeom prst="rect">
            <a:avLst/>
          </a:prstGeom>
        </p:spPr>
      </p:pic>
      <p:pic>
        <p:nvPicPr>
          <p:cNvPr id="8" name="图片 10">
            <a:extLst>
              <a:ext uri="{FF2B5EF4-FFF2-40B4-BE49-F238E27FC236}">
                <a16:creationId xmlns:a16="http://schemas.microsoft.com/office/drawing/2014/main" id="{42189FEF-3F61-43A2-AC0C-279BE6FD96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6522" y="1980723"/>
            <a:ext cx="1905001" cy="529167"/>
          </a:xfrm>
          <a:prstGeom prst="rect">
            <a:avLst/>
          </a:prstGeom>
        </p:spPr>
      </p:pic>
    </p:spTree>
    <p:extLst>
      <p:ext uri="{BB962C8B-B14F-4D97-AF65-F5344CB8AC3E}">
        <p14:creationId xmlns:p14="http://schemas.microsoft.com/office/powerpoint/2010/main" val="213223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正则编码器</a:t>
            </a:r>
            <a:endParaRPr lang="zh-CN" altLang="en-US" dirty="0"/>
          </a:p>
        </p:txBody>
      </p:sp>
      <p:sp>
        <p:nvSpPr>
          <p:cNvPr id="3" name="内容占位符 2"/>
          <p:cNvSpPr>
            <a:spLocks noGrp="1"/>
          </p:cNvSpPr>
          <p:nvPr>
            <p:ph idx="1"/>
          </p:nvPr>
        </p:nvSpPr>
        <p:spPr/>
        <p:txBody>
          <a:bodyPr/>
          <a:lstStyle/>
          <a:p>
            <a:r>
              <a:rPr lang="zh-CN" altLang="en-US" dirty="0"/>
              <a:t>正则自编码器使用的损失函数可以鼓励模型学习其他特性（除了将输入复制到</a:t>
            </a:r>
            <a:r>
              <a:rPr lang="zh-CN" altLang="en-US" dirty="0" smtClean="0"/>
              <a:t>输出</a:t>
            </a:r>
            <a:r>
              <a:rPr lang="zh-CN" altLang="en-US" dirty="0"/>
              <a:t>），而不必限制使用浅层的编码器和解码器以及小的编码维数来限制模型的容量</a:t>
            </a:r>
            <a:r>
              <a:rPr lang="zh-CN" altLang="en-US" dirty="0" smtClean="0"/>
              <a:t>。</a:t>
            </a:r>
            <a:endParaRPr lang="en-US" altLang="zh-CN" dirty="0" smtClean="0"/>
          </a:p>
          <a:p>
            <a:r>
              <a:rPr lang="zh-CN" altLang="en-US" dirty="0" smtClean="0"/>
              <a:t>这些</a:t>
            </a:r>
            <a:r>
              <a:rPr lang="zh-CN" altLang="en-US" dirty="0"/>
              <a:t>特性</a:t>
            </a:r>
            <a:r>
              <a:rPr lang="zh-CN" altLang="en-US" dirty="0" smtClean="0"/>
              <a:t>包括</a:t>
            </a:r>
            <a:endParaRPr lang="en-US" altLang="zh-CN" dirty="0" smtClean="0"/>
          </a:p>
          <a:p>
            <a:pPr lvl="1"/>
            <a:r>
              <a:rPr lang="zh-CN" altLang="en-US" dirty="0" smtClean="0"/>
              <a:t>稀疏</a:t>
            </a:r>
            <a:r>
              <a:rPr lang="zh-CN" altLang="en-US" dirty="0"/>
              <a:t>表示</a:t>
            </a:r>
            <a:r>
              <a:rPr lang="zh-CN" altLang="en-US" dirty="0" smtClean="0"/>
              <a:t>、</a:t>
            </a:r>
            <a:endParaRPr lang="en-US" altLang="zh-CN" dirty="0" smtClean="0"/>
          </a:p>
          <a:p>
            <a:pPr lvl="1"/>
            <a:r>
              <a:rPr lang="zh-CN" altLang="en-US" dirty="0" smtClean="0"/>
              <a:t>表示</a:t>
            </a:r>
            <a:r>
              <a:rPr lang="zh-CN" altLang="en-US" dirty="0"/>
              <a:t>的小导数</a:t>
            </a:r>
            <a:r>
              <a:rPr lang="zh-CN" altLang="en-US" dirty="0" smtClean="0"/>
              <a:t>、</a:t>
            </a:r>
            <a:endParaRPr lang="en-US" altLang="zh-CN" dirty="0" smtClean="0"/>
          </a:p>
          <a:p>
            <a:pPr lvl="1"/>
            <a:r>
              <a:rPr lang="zh-CN" altLang="en-US" dirty="0" smtClean="0"/>
              <a:t>对</a:t>
            </a:r>
            <a:r>
              <a:rPr lang="zh-CN" altLang="en-US" dirty="0"/>
              <a:t>噪声或输入缺失的鲁棒性。</a:t>
            </a:r>
          </a:p>
        </p:txBody>
      </p:sp>
      <p:sp>
        <p:nvSpPr>
          <p:cNvPr id="4" name="灯片编号占位符 3"/>
          <p:cNvSpPr>
            <a:spLocks noGrp="1"/>
          </p:cNvSpPr>
          <p:nvPr>
            <p:ph type="sldNum" sz="quarter" idx="12"/>
          </p:nvPr>
        </p:nvSpPr>
        <p:spPr/>
        <p:txBody>
          <a:bodyPr/>
          <a:lstStyle/>
          <a:p>
            <a:fld id="{E4FB8F30-D5FE-4CCB-ABB5-7A44322B684D}" type="slidenum">
              <a:rPr lang="zh-CN" altLang="en-US" smtClean="0"/>
              <a:t>19</a:t>
            </a:fld>
            <a:endParaRPr lang="zh-CN" altLang="en-US"/>
          </a:p>
        </p:txBody>
      </p:sp>
    </p:spTree>
    <p:extLst>
      <p:ext uri="{BB962C8B-B14F-4D97-AF65-F5344CB8AC3E}">
        <p14:creationId xmlns:p14="http://schemas.microsoft.com/office/powerpoint/2010/main" val="1516725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无监督学习</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无监督学习是指从无标签的数据中学习出一些有用的模式。</a:t>
                </a:r>
                <a:endParaRPr lang="en-US" altLang="zh-CN" dirty="0"/>
              </a:p>
              <a:p>
                <a:pPr lvl="1"/>
                <a:r>
                  <a:rPr lang="zh-CN" altLang="en-US" dirty="0"/>
                  <a:t>一般直接从原始数据中学习</a:t>
                </a:r>
                <a:endParaRPr lang="en-US" altLang="zh-CN" dirty="0"/>
              </a:p>
              <a:p>
                <a:r>
                  <a:rPr lang="zh-CN" altLang="en-US" dirty="0"/>
                  <a:t>监督学习</a:t>
                </a:r>
                <a:endParaRPr lang="en-US" altLang="zh-CN" dirty="0"/>
              </a:p>
              <a:p>
                <a:pPr lvl="1"/>
                <a:r>
                  <a:rPr lang="zh-CN" altLang="en-US" dirty="0"/>
                  <a:t>建立映射关系 </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𝑦</m:t>
                    </m:r>
                  </m:oMath>
                </a14:m>
                <a:endParaRPr lang="en-US" altLang="zh-CN" dirty="0"/>
              </a:p>
              <a:p>
                <a:r>
                  <a:rPr lang="zh-CN" altLang="en-US" dirty="0"/>
                  <a:t>无监督学习</a:t>
                </a:r>
                <a:endParaRPr lang="en-US" altLang="zh-CN" dirty="0"/>
              </a:p>
              <a:p>
                <a:pPr lvl="1"/>
                <a:r>
                  <a:rPr lang="zh-CN" altLang="en-US" dirty="0"/>
                  <a:t>建立映射关系 </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𝑦</m:t>
                    </m:r>
                  </m:oMath>
                </a14:m>
                <a:endParaRPr lang="en-US" altLang="zh-CN" dirty="0"/>
              </a:p>
              <a:p>
                <a:pPr lvl="2"/>
                <a:r>
                  <a:rPr lang="zh-CN" altLang="en-US" dirty="0"/>
                  <a:t>不借助于任何人工给出标签或者反馈等指导信息</a:t>
                </a:r>
                <a:endParaRPr lang="en-US" altLang="zh-CN" dirty="0"/>
              </a:p>
              <a:p>
                <a:pPr lvl="1"/>
                <a:r>
                  <a:rPr lang="zh-CN" altLang="en-US" dirty="0"/>
                  <a:t>密度估计 </a:t>
                </a:r>
                <a14:m>
                  <m:oMath xmlns:m="http://schemas.openxmlformats.org/officeDocument/2006/math">
                    <m:r>
                      <a:rPr lang="en-US" altLang="zh-CN" i="1" dirty="0">
                        <a:latin typeface="Cambria Math" panose="02040503050406030204" pitchFamily="18" charset="0"/>
                      </a:rPr>
                      <m:t>𝑝</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endParaRPr lang="zh-CN" altLang="en-US" dirty="0"/>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3" t="-2071"/>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E4FB8F30-D5FE-4CCB-ABB5-7A44322B684D}" type="slidenum">
              <a:rPr lang="zh-CN" altLang="en-US" smtClean="0"/>
              <a:t>2</a:t>
            </a:fld>
            <a:endParaRPr lang="zh-CN" altLang="en-US"/>
          </a:p>
        </p:txBody>
      </p:sp>
    </p:spTree>
    <p:extLst>
      <p:ext uri="{BB962C8B-B14F-4D97-AF65-F5344CB8AC3E}">
        <p14:creationId xmlns:p14="http://schemas.microsoft.com/office/powerpoint/2010/main" val="3743588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稀疏自编码器</a:t>
            </a:r>
          </a:p>
        </p:txBody>
      </p:sp>
      <p:sp>
        <p:nvSpPr>
          <p:cNvPr id="3" name="Content Placeholder 2"/>
          <p:cNvSpPr>
            <a:spLocks noGrp="1"/>
          </p:cNvSpPr>
          <p:nvPr>
            <p:ph idx="1"/>
          </p:nvPr>
        </p:nvSpPr>
        <p:spPr/>
        <p:txBody>
          <a:bodyPr/>
          <a:lstStyle/>
          <a:p>
            <a:r>
              <a:rPr lang="zh-CN" altLang="en-US" dirty="0"/>
              <a:t>通过给自编码器中隐藏层单元</a:t>
            </a:r>
            <a:r>
              <a:rPr lang="en-US" altLang="zh-CN" dirty="0"/>
              <a:t>z</a:t>
            </a:r>
            <a:r>
              <a:rPr lang="zh-CN" altLang="en-US" dirty="0"/>
              <a:t>加上稀疏性限制，自编码器可以学习到数据中一些有用的结构。</a:t>
            </a:r>
          </a:p>
          <a:p>
            <a:endParaRPr lang="zh-CN" altLang="en-US" dirty="0"/>
          </a:p>
        </p:txBody>
      </p:sp>
      <p:sp>
        <p:nvSpPr>
          <p:cNvPr id="4" name="Slide Number Placeholder 3"/>
          <p:cNvSpPr>
            <a:spLocks noGrp="1"/>
          </p:cNvSpPr>
          <p:nvPr>
            <p:ph type="sldNum" sz="quarter" idx="12"/>
          </p:nvPr>
        </p:nvSpPr>
        <p:spPr/>
        <p:txBody>
          <a:bodyPr/>
          <a:lstStyle/>
          <a:p>
            <a:fld id="{E4FB8F30-D5FE-4CCB-ABB5-7A44322B684D}" type="slidenum">
              <a:rPr lang="zh-CN" altLang="en-US" smtClean="0"/>
              <a:t>20</a:t>
            </a:fld>
            <a:endParaRPr lang="zh-CN" altLang="en-US"/>
          </a:p>
        </p:txBody>
      </p:sp>
      <p:pic>
        <p:nvPicPr>
          <p:cNvPr id="5" name="图片 4">
            <a:extLst>
              <a:ext uri="{FF2B5EF4-FFF2-40B4-BE49-F238E27FC236}">
                <a16:creationId xmlns:a16="http://schemas.microsoft.com/office/drawing/2014/main" id="{E942ED3D-5E16-46AF-8F35-40AA3DA80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855" y="2965395"/>
            <a:ext cx="5480195" cy="958889"/>
          </a:xfrm>
          <a:prstGeom prst="rect">
            <a:avLst/>
          </a:prstGeom>
        </p:spPr>
      </p:pic>
      <p:grpSp>
        <p:nvGrpSpPr>
          <p:cNvPr id="9" name="组合 8"/>
          <p:cNvGrpSpPr/>
          <p:nvPr/>
        </p:nvGrpSpPr>
        <p:grpSpPr>
          <a:xfrm>
            <a:off x="5381698" y="3622699"/>
            <a:ext cx="3301612" cy="1220911"/>
            <a:chOff x="5381698" y="3622699"/>
            <a:chExt cx="3301612" cy="1220911"/>
          </a:xfrm>
        </p:grpSpPr>
        <p:sp>
          <p:nvSpPr>
            <p:cNvPr id="6" name="文本框 5"/>
            <p:cNvSpPr txBox="1"/>
            <p:nvPr/>
          </p:nvSpPr>
          <p:spPr>
            <a:xfrm>
              <a:off x="5381698" y="4474278"/>
              <a:ext cx="3301612" cy="369332"/>
            </a:xfrm>
            <a:prstGeom prst="rect">
              <a:avLst/>
            </a:prstGeom>
            <a:noFill/>
          </p:spPr>
          <p:txBody>
            <a:bodyPr wrap="square" rtlCol="0">
              <a:spAutoFit/>
            </a:bodyPr>
            <a:lstStyle/>
            <a:p>
              <a:r>
                <a:rPr lang="zh-CN" altLang="en-US" dirty="0"/>
                <a:t>稀疏性衡量函数</a:t>
              </a:r>
            </a:p>
          </p:txBody>
        </p:sp>
        <p:cxnSp>
          <p:nvCxnSpPr>
            <p:cNvPr id="8" name="直接箭头连接符 7"/>
            <p:cNvCxnSpPr/>
            <p:nvPr/>
          </p:nvCxnSpPr>
          <p:spPr>
            <a:xfrm flipH="1" flipV="1">
              <a:off x="6365899" y="3622699"/>
              <a:ext cx="209405" cy="851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272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降噪自编码器</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通过引入噪声来增加编码鲁棒性的自编码器</a:t>
                </a:r>
                <a:endParaRPr lang="en-US" altLang="zh-CN" dirty="0"/>
              </a:p>
              <a:p>
                <a:pPr lvl="1"/>
                <a:r>
                  <a:rPr lang="zh-CN" altLang="en-US" dirty="0"/>
                  <a:t>对于一个向量</a:t>
                </a:r>
                <a14:m>
                  <m:oMath xmlns:m="http://schemas.openxmlformats.org/officeDocument/2006/math">
                    <m:r>
                      <a:rPr lang="en-US" altLang="zh-CN" b="1" i="1" dirty="0">
                        <a:latin typeface="Cambria Math" panose="02040503050406030204" pitchFamily="18" charset="0"/>
                      </a:rPr>
                      <m:t>𝒙</m:t>
                    </m:r>
                  </m:oMath>
                </a14:m>
                <a:r>
                  <a:rPr lang="zh-CN" altLang="en-US" dirty="0"/>
                  <a:t>，我们首先根据一个比例</a:t>
                </a:r>
                <a:r>
                  <a:rPr lang="en-US" altLang="zh-CN" dirty="0"/>
                  <a:t>µ</a:t>
                </a:r>
                <a:r>
                  <a:rPr lang="zh-CN" altLang="en-US" dirty="0"/>
                  <a:t>随机将</a:t>
                </a:r>
                <a14:m>
                  <m:oMath xmlns:m="http://schemas.openxmlformats.org/officeDocument/2006/math">
                    <m:r>
                      <a:rPr lang="en-US" altLang="zh-CN" b="1" i="1" dirty="0">
                        <a:latin typeface="Cambria Math" panose="02040503050406030204" pitchFamily="18" charset="0"/>
                      </a:rPr>
                      <m:t>𝒙</m:t>
                    </m:r>
                  </m:oMath>
                </a14:m>
                <a:r>
                  <a:rPr lang="zh-CN" altLang="en-US" dirty="0"/>
                  <a:t>的一些维度的值设置为</a:t>
                </a:r>
                <a:r>
                  <a:rPr lang="en-US" altLang="zh-CN" dirty="0"/>
                  <a:t>0</a:t>
                </a:r>
                <a:r>
                  <a:rPr lang="zh-CN" altLang="en-US" dirty="0"/>
                  <a:t>，得到一个被损坏的向量</a:t>
                </a:r>
                <a14:m>
                  <m:oMath xmlns:m="http://schemas.openxmlformats.org/officeDocument/2006/math">
                    <m:acc>
                      <m:accPr>
                        <m:chr m:val="̃"/>
                        <m:ctrlPr>
                          <a:rPr lang="en-US" altLang="zh-CN" i="1" dirty="0">
                            <a:latin typeface="Cambria Math" panose="02040503050406030204" pitchFamily="18" charset="0"/>
                          </a:rPr>
                        </m:ctrlPr>
                      </m:accPr>
                      <m:e>
                        <m:r>
                          <a:rPr lang="en-US" altLang="zh-CN" b="1" i="1" dirty="0">
                            <a:latin typeface="Cambria Math" panose="02040503050406030204" pitchFamily="18" charset="0"/>
                          </a:rPr>
                          <m:t>𝒙</m:t>
                        </m:r>
                      </m:e>
                    </m:acc>
                  </m:oMath>
                </a14:m>
                <a:r>
                  <a:rPr lang="zh-CN" altLang="en-US" dirty="0"/>
                  <a:t>。</a:t>
                </a:r>
                <a:endParaRPr lang="en-US" altLang="zh-CN" dirty="0"/>
              </a:p>
              <a:p>
                <a:pPr lvl="1"/>
                <a:r>
                  <a:rPr lang="zh-CN" altLang="en-US" dirty="0"/>
                  <a:t>然后将被损坏的向量</a:t>
                </a:r>
                <a14:m>
                  <m:oMath xmlns:m="http://schemas.openxmlformats.org/officeDocument/2006/math">
                    <m:acc>
                      <m:accPr>
                        <m:chr m:val="̃"/>
                        <m:ctrlPr>
                          <a:rPr lang="en-US" altLang="zh-CN" i="1" dirty="0">
                            <a:latin typeface="Cambria Math" panose="02040503050406030204" pitchFamily="18" charset="0"/>
                          </a:rPr>
                        </m:ctrlPr>
                      </m:accPr>
                      <m:e>
                        <m:r>
                          <a:rPr lang="en-US" altLang="zh-CN" b="1" i="1" dirty="0">
                            <a:latin typeface="Cambria Math" panose="02040503050406030204" pitchFamily="18" charset="0"/>
                          </a:rPr>
                          <m:t>𝒙</m:t>
                        </m:r>
                      </m:e>
                    </m:acc>
                  </m:oMath>
                </a14:m>
                <a:r>
                  <a:rPr lang="zh-CN" altLang="en-US" dirty="0"/>
                  <a:t>输入给自编码器得到编码</a:t>
                </a:r>
                <a14:m>
                  <m:oMath xmlns:m="http://schemas.openxmlformats.org/officeDocument/2006/math">
                    <m:r>
                      <a:rPr lang="en-US" altLang="zh-CN" b="1" i="1" dirty="0">
                        <a:latin typeface="Cambria Math" panose="02040503050406030204" pitchFamily="18" charset="0"/>
                      </a:rPr>
                      <m:t>𝒛</m:t>
                    </m:r>
                  </m:oMath>
                </a14:m>
                <a:r>
                  <a:rPr lang="zh-CN" altLang="en-US" dirty="0"/>
                  <a:t>，并重构出原始的无损输入</a:t>
                </a:r>
                <a14:m>
                  <m:oMath xmlns:m="http://schemas.openxmlformats.org/officeDocument/2006/math">
                    <m:r>
                      <a:rPr lang="en-US" altLang="zh-CN" b="1" i="1" dirty="0">
                        <a:latin typeface="Cambria Math" panose="02040503050406030204" pitchFamily="18" charset="0"/>
                      </a:rPr>
                      <m:t>𝒙</m:t>
                    </m:r>
                    <m:r>
                      <a:rPr lang="en-US" altLang="zh-CN" b="1" i="1" dirty="0">
                        <a:latin typeface="Cambria Math" panose="02040503050406030204" pitchFamily="18" charset="0"/>
                      </a:rPr>
                      <m:t> </m:t>
                    </m:r>
                  </m:oMath>
                </a14:m>
                <a:r>
                  <a:rPr lang="zh-CN" altLang="en-US" dirty="0"/>
                  <a:t>。</a:t>
                </a:r>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3" t="-2071" r="-3677"/>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E4FB8F30-D5FE-4CCB-ABB5-7A44322B684D}" type="slidenum">
              <a:rPr lang="zh-CN" altLang="en-US" smtClean="0"/>
              <a:t>21</a:t>
            </a:fld>
            <a:endParaRPr lang="zh-CN" altLang="en-US"/>
          </a:p>
        </p:txBody>
      </p:sp>
      <p:pic>
        <p:nvPicPr>
          <p:cNvPr id="5" name="图片 6">
            <a:extLst>
              <a:ext uri="{FF2B5EF4-FFF2-40B4-BE49-F238E27FC236}">
                <a16:creationId xmlns:a16="http://schemas.microsoft.com/office/drawing/2014/main" id="{E622F100-46D6-4044-B887-54EED49282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7416" y="3134116"/>
            <a:ext cx="5794540" cy="2746950"/>
          </a:xfrm>
          <a:prstGeom prst="rect">
            <a:avLst/>
          </a:prstGeom>
        </p:spPr>
      </p:pic>
      <p:sp>
        <p:nvSpPr>
          <p:cNvPr id="6" name="矩形 5"/>
          <p:cNvSpPr/>
          <p:nvPr/>
        </p:nvSpPr>
        <p:spPr>
          <a:xfrm>
            <a:off x="3105138" y="6187987"/>
            <a:ext cx="7752500" cy="369332"/>
          </a:xfrm>
          <a:prstGeom prst="rect">
            <a:avLst/>
          </a:prstGeom>
        </p:spPr>
        <p:txBody>
          <a:bodyPr wrap="square">
            <a:spAutoFit/>
          </a:bodyPr>
          <a:lstStyle/>
          <a:p>
            <a:r>
              <a:rPr lang="zh-CN" altLang="en-US" dirty="0" smtClean="0">
                <a:latin typeface="FZSSK--GBK1-0"/>
              </a:rPr>
              <a:t>降噪自</a:t>
            </a:r>
            <a:r>
              <a:rPr lang="zh-CN" altLang="en-US" dirty="0">
                <a:latin typeface="FZSSK--GBK1-0"/>
              </a:rPr>
              <a:t>编码器必须撤消这些损坏，而</a:t>
            </a:r>
            <a:r>
              <a:rPr lang="zh-CN" altLang="en-US" dirty="0" smtClean="0">
                <a:latin typeface="FZSSK--GBK1-0"/>
              </a:rPr>
              <a:t>不是</a:t>
            </a:r>
            <a:r>
              <a:rPr lang="zh-CN" altLang="en-US" dirty="0">
                <a:latin typeface="FZSSK--GBK1-0"/>
              </a:rPr>
              <a:t>简单地复制输入</a:t>
            </a:r>
            <a:endParaRPr lang="zh-CN" altLang="en-US" dirty="0"/>
          </a:p>
        </p:txBody>
      </p:sp>
    </p:spTree>
    <p:extLst>
      <p:ext uri="{BB962C8B-B14F-4D97-AF65-F5344CB8AC3E}">
        <p14:creationId xmlns:p14="http://schemas.microsoft.com/office/powerpoint/2010/main" val="3952583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惩罚导数作为正则</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使用一个类似稀疏自编码器中的惩罚项</a:t>
                </a:r>
                <a:r>
                  <a:rPr lang="en-US" altLang="zh-CN" dirty="0" smtClean="0"/>
                  <a:t>Ω</a:t>
                </a:r>
              </a:p>
              <a:p>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oMath>
                  </m:oMathPara>
                </a14:m>
                <a:endParaRPr lang="en-US" altLang="zh-CN" dirty="0" smtClean="0"/>
              </a:p>
              <a:p>
                <a:endParaRPr lang="en-US" altLang="zh-CN" dirty="0" smtClean="0"/>
              </a:p>
              <a:p>
                <a14:m>
                  <m:oMath xmlns:m="http://schemas.openxmlformats.org/officeDocument/2006/math">
                    <m:r>
                      <m:rPr>
                        <m:sty m:val="p"/>
                      </m:rPr>
                      <a:rPr lang="en-US" altLang="zh-CN" b="0" i="0" smtClean="0">
                        <a:latin typeface="Cambria Math" panose="02040503050406030204" pitchFamily="18" charset="0"/>
                      </a:rPr>
                      <m:t>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𝜆</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e>
                        </m:d>
                      </m:e>
                    </m:nary>
                  </m:oMath>
                </a14:m>
                <a:r>
                  <a:rPr lang="zh-CN" altLang="en-US" dirty="0" smtClean="0"/>
                  <a:t> 迫使</a:t>
                </a:r>
                <a:r>
                  <a:rPr lang="zh-CN" altLang="en-US" dirty="0"/>
                  <a:t>模型学习一个在</a:t>
                </a:r>
                <a:r>
                  <a:rPr lang="en-US" altLang="zh-CN" b="1" i="1" dirty="0"/>
                  <a:t>x </a:t>
                </a:r>
                <a:r>
                  <a:rPr lang="zh-CN" altLang="en-US" dirty="0"/>
                  <a:t>变化小时目标也没有太大变化</a:t>
                </a:r>
                <a:r>
                  <a:rPr lang="zh-CN" altLang="en-US" dirty="0" smtClean="0"/>
                  <a:t>的函数</a:t>
                </a:r>
                <a:endParaRPr lang="en-US" altLang="zh-CN" dirty="0" smtClean="0"/>
              </a:p>
              <a:p>
                <a:r>
                  <a:rPr lang="zh-CN" altLang="en-US" dirty="0"/>
                  <a:t>在小高斯噪声的限制下，当重构函数将</a:t>
                </a:r>
                <a:r>
                  <a:rPr lang="en-US" altLang="zh-CN" b="1" i="1" dirty="0"/>
                  <a:t>x </a:t>
                </a:r>
                <a:r>
                  <a:rPr lang="zh-CN" altLang="en-US" dirty="0"/>
                  <a:t>映射到</a:t>
                </a:r>
                <a:r>
                  <a:rPr lang="en-US" altLang="zh-CN" b="1" i="1" dirty="0"/>
                  <a:t>r </a:t>
                </a:r>
                <a:r>
                  <a:rPr lang="en-US" altLang="zh-CN" dirty="0"/>
                  <a:t>= </a:t>
                </a:r>
                <a:r>
                  <a:rPr lang="en-US" altLang="zh-CN" i="1" dirty="0"/>
                  <a:t>g</a:t>
                </a:r>
                <a:r>
                  <a:rPr lang="en-US" altLang="zh-CN" dirty="0"/>
                  <a:t>(</a:t>
                </a:r>
                <a:r>
                  <a:rPr lang="en-US" altLang="zh-CN" i="1" dirty="0"/>
                  <a:t>f</a:t>
                </a:r>
                <a:r>
                  <a:rPr lang="en-US" altLang="zh-CN" dirty="0"/>
                  <a:t>(</a:t>
                </a:r>
                <a:r>
                  <a:rPr lang="en-US" altLang="zh-CN" b="1" i="1" dirty="0"/>
                  <a:t>x</a:t>
                </a:r>
                <a:r>
                  <a:rPr lang="en-US" altLang="zh-CN" dirty="0"/>
                  <a:t>)) </a:t>
                </a:r>
                <a:r>
                  <a:rPr lang="zh-CN" altLang="en-US" dirty="0"/>
                  <a:t>时，去噪重构误差与</a:t>
                </a:r>
                <a:r>
                  <a:rPr lang="zh-CN" altLang="en-US" dirty="0" smtClean="0"/>
                  <a:t>收缩</a:t>
                </a:r>
                <a:r>
                  <a:rPr lang="zh-CN" altLang="en-US" dirty="0"/>
                  <a:t>惩罚项是等价</a:t>
                </a:r>
                <a:r>
                  <a:rPr lang="zh-CN" altLang="en-US" dirty="0" smtClean="0"/>
                  <a:t>的</a:t>
                </a:r>
                <a:endParaRPr lang="en-US" altLang="zh-CN" dirty="0" smtClean="0"/>
              </a:p>
              <a:p>
                <a:pPr lvl="1"/>
                <a:r>
                  <a:rPr lang="zh-CN" altLang="en-US" dirty="0"/>
                  <a:t>去噪自编码器能抵抗小且有限的输入</a:t>
                </a:r>
                <a:r>
                  <a:rPr lang="zh-CN" altLang="en-US" dirty="0" smtClean="0"/>
                  <a:t>扰动</a:t>
                </a:r>
                <a:endParaRPr lang="en-US" altLang="zh-CN" dirty="0" smtClean="0"/>
              </a:p>
              <a:p>
                <a:pPr lvl="1"/>
                <a:r>
                  <a:rPr lang="zh-CN" altLang="en-US" dirty="0" smtClean="0"/>
                  <a:t>收缩自</a:t>
                </a:r>
                <a:r>
                  <a:rPr lang="zh-CN" altLang="en-US" dirty="0"/>
                  <a:t>编码器使特征提取函数能抵抗极小的输入扰动。</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03" t="-207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4FB8F30-D5FE-4CCB-ABB5-7A44322B684D}" type="slidenum">
              <a:rPr lang="zh-CN" altLang="en-US" smtClean="0"/>
              <a:t>22</a:t>
            </a:fld>
            <a:endParaRPr lang="zh-CN" altLang="en-US"/>
          </a:p>
        </p:txBody>
      </p:sp>
    </p:spTree>
    <p:extLst>
      <p:ext uri="{BB962C8B-B14F-4D97-AF65-F5344CB8AC3E}">
        <p14:creationId xmlns:p14="http://schemas.microsoft.com/office/powerpoint/2010/main" val="1864443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随机自编码器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我们也可以将编码函数</a:t>
                </a:r>
                <a:r>
                  <a:rPr lang="en-US" altLang="zh-CN" dirty="0" smtClean="0"/>
                  <a:t>(</a:t>
                </a:r>
                <a:r>
                  <a:rPr lang="en-US" altLang="zh-CN" dirty="0"/>
                  <a:t>encoding function) </a:t>
                </a:r>
                <a:r>
                  <a:rPr lang="en-US" altLang="zh-CN" i="1" dirty="0"/>
                  <a:t>f</a:t>
                </a:r>
                <a:r>
                  <a:rPr lang="en-US" altLang="zh-CN" dirty="0"/>
                  <a:t>(</a:t>
                </a:r>
                <a:r>
                  <a:rPr lang="en-US" altLang="zh-CN" b="1" i="1" dirty="0"/>
                  <a:t>x</a:t>
                </a:r>
                <a:r>
                  <a:rPr lang="en-US" altLang="zh-CN" dirty="0"/>
                  <a:t>) </a:t>
                </a:r>
                <a:r>
                  <a:rPr lang="zh-CN" altLang="en-US" dirty="0"/>
                  <a:t>的概念推广为编码分布</a:t>
                </a:r>
                <a:r>
                  <a:rPr lang="en-US" altLang="zh-CN" dirty="0"/>
                  <a:t>(encoding distribution</a:t>
                </a:r>
                <a:r>
                  <a:rPr lang="en-US" altLang="zh-CN" dirty="0" smtClean="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𝑒𝑛𝑐𝑜𝑑𝑒𝑟</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h</m:t>
                        </m:r>
                        <m:r>
                          <a:rPr lang="en-US" altLang="zh-CN" i="1">
                            <a:latin typeface="Cambria Math" panose="02040503050406030204" pitchFamily="18" charset="0"/>
                          </a:rPr>
                          <m:t>|</m:t>
                        </m:r>
                        <m:r>
                          <a:rPr lang="en-US" altLang="zh-CN" b="0" i="1" smtClean="0">
                            <a:latin typeface="Cambria Math" panose="02040503050406030204" pitchFamily="18" charset="0"/>
                          </a:rPr>
                          <m:t>𝑥</m:t>
                        </m:r>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03" t="-207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4FB8F30-D5FE-4CCB-ABB5-7A44322B684D}" type="slidenum">
              <a:rPr lang="zh-CN" altLang="en-US" smtClean="0"/>
              <a:t>23</a:t>
            </a:fld>
            <a:endParaRPr lang="zh-CN" altLang="en-US"/>
          </a:p>
        </p:txBody>
      </p:sp>
      <p:pic>
        <p:nvPicPr>
          <p:cNvPr id="6" name="图片 5"/>
          <p:cNvPicPr>
            <a:picLocks noChangeAspect="1"/>
          </p:cNvPicPr>
          <p:nvPr/>
        </p:nvPicPr>
        <p:blipFill>
          <a:blip r:embed="rId3"/>
          <a:stretch>
            <a:fillRect/>
          </a:stretch>
        </p:blipFill>
        <p:spPr>
          <a:xfrm>
            <a:off x="3864932" y="3031557"/>
            <a:ext cx="3289469" cy="2051155"/>
          </a:xfrm>
          <a:prstGeom prst="rect">
            <a:avLst/>
          </a:prstGeom>
        </p:spPr>
      </p:pic>
    </p:spTree>
    <p:extLst>
      <p:ext uri="{BB962C8B-B14F-4D97-AF65-F5344CB8AC3E}">
        <p14:creationId xmlns:p14="http://schemas.microsoft.com/office/powerpoint/2010/main" val="2142235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预测稀疏分解</a:t>
            </a:r>
          </a:p>
        </p:txBody>
      </p:sp>
      <p:sp>
        <p:nvSpPr>
          <p:cNvPr id="3" name="内容占位符 2"/>
          <p:cNvSpPr>
            <a:spLocks noGrp="1"/>
          </p:cNvSpPr>
          <p:nvPr>
            <p:ph idx="1"/>
          </p:nvPr>
        </p:nvSpPr>
        <p:spPr/>
        <p:txBody>
          <a:bodyPr/>
          <a:lstStyle/>
          <a:p>
            <a:r>
              <a:rPr lang="zh-CN" altLang="en-US" dirty="0" smtClean="0"/>
              <a:t>稀疏</a:t>
            </a:r>
            <a:r>
              <a:rPr lang="zh-CN" altLang="en-US" dirty="0"/>
              <a:t>编码和参数化</a:t>
            </a:r>
            <a:r>
              <a:rPr lang="zh-CN" altLang="en-US" dirty="0" smtClean="0"/>
              <a:t>自编码器的混合模型</a:t>
            </a:r>
            <a:endParaRPr lang="en-US" altLang="zh-CN" dirty="0" smtClean="0"/>
          </a:p>
          <a:p>
            <a:r>
              <a:rPr lang="zh-CN" altLang="en-US" dirty="0"/>
              <a:t>这个模型由一个编码器</a:t>
            </a:r>
            <a:r>
              <a:rPr lang="en-US" altLang="zh-CN" i="1" dirty="0"/>
              <a:t>f</a:t>
            </a:r>
            <a:r>
              <a:rPr lang="en-US" altLang="zh-CN" dirty="0"/>
              <a:t>(</a:t>
            </a:r>
            <a:r>
              <a:rPr lang="en-US" altLang="zh-CN" b="1" i="1" dirty="0"/>
              <a:t>x</a:t>
            </a:r>
            <a:r>
              <a:rPr lang="en-US" altLang="zh-CN" dirty="0"/>
              <a:t>) </a:t>
            </a:r>
            <a:r>
              <a:rPr lang="zh-CN" altLang="en-US" dirty="0"/>
              <a:t>和一个解码器</a:t>
            </a:r>
            <a:r>
              <a:rPr lang="en-US" altLang="zh-CN" i="1" dirty="0"/>
              <a:t>g</a:t>
            </a:r>
            <a:r>
              <a:rPr lang="en-US" altLang="zh-CN" dirty="0"/>
              <a:t>(</a:t>
            </a:r>
            <a:r>
              <a:rPr lang="en-US" altLang="zh-CN" b="1" i="1" dirty="0"/>
              <a:t>h</a:t>
            </a:r>
            <a:r>
              <a:rPr lang="en-US" altLang="zh-CN" dirty="0"/>
              <a:t>) </a:t>
            </a:r>
            <a:r>
              <a:rPr lang="zh-CN" altLang="en-US" dirty="0"/>
              <a:t>组成，并且</a:t>
            </a:r>
            <a:r>
              <a:rPr lang="zh-CN" altLang="en-US" dirty="0" smtClean="0"/>
              <a:t>都是</a:t>
            </a:r>
            <a:r>
              <a:rPr lang="zh-CN" altLang="en-US" dirty="0"/>
              <a:t>参数化</a:t>
            </a:r>
            <a:r>
              <a:rPr lang="zh-CN" altLang="en-US" dirty="0" smtClean="0"/>
              <a:t>的</a:t>
            </a:r>
            <a:endParaRPr lang="en-US" altLang="zh-CN" dirty="0" smtClean="0"/>
          </a:p>
          <a:p>
            <a:r>
              <a:rPr lang="en-US" altLang="zh-CN" b="1" i="1" dirty="0" smtClean="0"/>
              <a:t>h </a:t>
            </a:r>
            <a:r>
              <a:rPr lang="zh-CN" altLang="en-US" dirty="0"/>
              <a:t>由优化算法控制。优化过程是最小</a:t>
            </a:r>
            <a:r>
              <a:rPr lang="zh-CN" altLang="en-US" dirty="0" smtClean="0"/>
              <a:t>化</a:t>
            </a:r>
            <a:endParaRPr lang="en-US" altLang="zh-CN" dirty="0" smtClean="0"/>
          </a:p>
          <a:p>
            <a:endParaRPr lang="en-US" altLang="zh-CN" dirty="0"/>
          </a:p>
          <a:p>
            <a:endParaRPr lang="en-US" altLang="zh-CN" dirty="0" smtClean="0"/>
          </a:p>
          <a:p>
            <a:endParaRPr lang="en-US" altLang="zh-CN" dirty="0"/>
          </a:p>
          <a:p>
            <a:r>
              <a:rPr lang="zh-CN" altLang="en-US" dirty="0"/>
              <a:t>训练算法交替地相对</a:t>
            </a:r>
            <a:r>
              <a:rPr lang="en-US" altLang="zh-CN" b="1" i="1" dirty="0"/>
              <a:t>h </a:t>
            </a:r>
            <a:r>
              <a:rPr lang="zh-CN" altLang="en-US" dirty="0"/>
              <a:t>和模型的参数最小化上述目标</a:t>
            </a:r>
          </a:p>
        </p:txBody>
      </p:sp>
      <p:sp>
        <p:nvSpPr>
          <p:cNvPr id="4" name="灯片编号占位符 3"/>
          <p:cNvSpPr>
            <a:spLocks noGrp="1"/>
          </p:cNvSpPr>
          <p:nvPr>
            <p:ph type="sldNum" sz="quarter" idx="12"/>
          </p:nvPr>
        </p:nvSpPr>
        <p:spPr/>
        <p:txBody>
          <a:bodyPr/>
          <a:lstStyle/>
          <a:p>
            <a:fld id="{E4FB8F30-D5FE-4CCB-ABB5-7A44322B684D}" type="slidenum">
              <a:rPr lang="zh-CN" altLang="en-US" smtClean="0"/>
              <a:t>24</a:t>
            </a:fld>
            <a:endParaRPr lang="zh-CN" altLang="en-US"/>
          </a:p>
        </p:txBody>
      </p:sp>
      <p:pic>
        <p:nvPicPr>
          <p:cNvPr id="5" name="图片 4"/>
          <p:cNvPicPr>
            <a:picLocks noChangeAspect="1"/>
          </p:cNvPicPr>
          <p:nvPr/>
        </p:nvPicPr>
        <p:blipFill>
          <a:blip r:embed="rId2"/>
          <a:stretch>
            <a:fillRect/>
          </a:stretch>
        </p:blipFill>
        <p:spPr>
          <a:xfrm>
            <a:off x="3275242" y="3732035"/>
            <a:ext cx="5897706" cy="860906"/>
          </a:xfrm>
          <a:prstGeom prst="rect">
            <a:avLst/>
          </a:prstGeom>
        </p:spPr>
      </p:pic>
    </p:spTree>
    <p:extLst>
      <p:ext uri="{BB962C8B-B14F-4D97-AF65-F5344CB8AC3E}">
        <p14:creationId xmlns:p14="http://schemas.microsoft.com/office/powerpoint/2010/main" val="27224335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7BC5A3-D355-4C8D-AD2C-5AC2CB0B116D}" type="slidenum">
              <a:rPr lang="zh-CN" altLang="en-US" smtClean="0"/>
              <a:pPr/>
              <a:t>25</a:t>
            </a:fld>
            <a:endParaRPr lang="zh-CN" altLang="en-US" dirty="0"/>
          </a:p>
        </p:txBody>
      </p:sp>
      <p:pic>
        <p:nvPicPr>
          <p:cNvPr id="3" name="图片 3"/>
          <p:cNvPicPr>
            <a:picLocks noChangeAspect="1"/>
          </p:cNvPicPr>
          <p:nvPr/>
        </p:nvPicPr>
        <p:blipFill>
          <a:blip r:embed="rId2"/>
          <a:srcRect/>
          <a:stretch>
            <a:fillRect/>
          </a:stretch>
        </p:blipFill>
        <p:spPr bwMode="auto">
          <a:xfrm>
            <a:off x="8817282" y="2330817"/>
            <a:ext cx="1655763"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4"/>
          <p:cNvPicPr>
            <a:picLocks noChangeAspect="1"/>
          </p:cNvPicPr>
          <p:nvPr/>
        </p:nvPicPr>
        <p:blipFill>
          <a:blip r:embed="rId3" cstate="screen">
            <a:extLst>
              <a:ext uri="{BEBA8EAE-BF5A-486C-A8C5-ECC9F3942E4B}">
                <a14:imgProps xmlns:a14="http://schemas.microsoft.com/office/drawing/2010/main">
                  <a14:imgLayer r:embed="rId4">
                    <a14:imgEffect>
                      <a14:backgroundRemoval t="0" b="100000" l="9328" r="89552"/>
                    </a14:imgEffect>
                  </a14:imgLayer>
                </a14:imgProps>
              </a:ext>
            </a:extLst>
          </a:blip>
          <a:srcRect/>
          <a:stretch>
            <a:fillRect/>
          </a:stretch>
        </p:blipFill>
        <p:spPr bwMode="auto">
          <a:xfrm>
            <a:off x="1512277" y="2756892"/>
            <a:ext cx="1635125"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986703" y="2756892"/>
            <a:ext cx="3094894" cy="1446550"/>
          </a:xfrm>
          <a:prstGeom prst="rect">
            <a:avLst/>
          </a:prstGeom>
          <a:noFill/>
        </p:spPr>
        <p:txBody>
          <a:bodyPr wrap="square" rtlCol="0">
            <a:spAutoFit/>
          </a:bodyPr>
          <a:lstStyle/>
          <a:p>
            <a:r>
              <a:rPr lang="zh-CN" altLang="en-US" sz="8800" dirty="0" smtClean="0"/>
              <a:t>谢谢</a:t>
            </a:r>
            <a:endParaRPr lang="zh-CN" altLang="en-US" sz="7200" dirty="0"/>
          </a:p>
        </p:txBody>
      </p:sp>
    </p:spTree>
    <p:extLst>
      <p:ext uri="{BB962C8B-B14F-4D97-AF65-F5344CB8AC3E}">
        <p14:creationId xmlns:p14="http://schemas.microsoft.com/office/powerpoint/2010/main" val="401834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典型的无监督学习问题</a:t>
            </a:r>
          </a:p>
        </p:txBody>
      </p:sp>
      <p:sp>
        <p:nvSpPr>
          <p:cNvPr id="4" name="Slide Number Placeholder 3"/>
          <p:cNvSpPr>
            <a:spLocks noGrp="1"/>
          </p:cNvSpPr>
          <p:nvPr>
            <p:ph type="sldNum" sz="quarter" idx="12"/>
          </p:nvPr>
        </p:nvSpPr>
        <p:spPr/>
        <p:txBody>
          <a:bodyPr/>
          <a:lstStyle/>
          <a:p>
            <a:fld id="{E4FB8F30-D5FE-4CCB-ABB5-7A44322B684D}" type="slidenum">
              <a:rPr lang="zh-CN" altLang="en-US" smtClean="0"/>
              <a:t>3</a:t>
            </a:fld>
            <a:endParaRPr lang="zh-CN" altLang="en-US"/>
          </a:p>
        </p:txBody>
      </p:sp>
      <p:pic>
        <p:nvPicPr>
          <p:cNvPr id="5" name="图片 4">
            <a:extLst>
              <a:ext uri="{FF2B5EF4-FFF2-40B4-BE49-F238E27FC236}">
                <a16:creationId xmlns:a16="http://schemas.microsoft.com/office/drawing/2014/main" id="{6F62AC3F-7D94-4BF4-9752-251E51FCB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8513" y="1752600"/>
            <a:ext cx="2266542" cy="1923497"/>
          </a:xfrm>
          <a:prstGeom prst="rect">
            <a:avLst/>
          </a:prstGeom>
        </p:spPr>
      </p:pic>
      <p:sp>
        <p:nvSpPr>
          <p:cNvPr id="6" name="矩形 5">
            <a:extLst>
              <a:ext uri="{FF2B5EF4-FFF2-40B4-BE49-F238E27FC236}">
                <a16:creationId xmlns:a16="http://schemas.microsoft.com/office/drawing/2014/main" id="{1090E1DD-6BFD-4AC2-A675-C4B5DAC089AE}"/>
              </a:ext>
            </a:extLst>
          </p:cNvPr>
          <p:cNvSpPr/>
          <p:nvPr/>
        </p:nvSpPr>
        <p:spPr>
          <a:xfrm>
            <a:off x="1729154" y="4800600"/>
            <a:ext cx="2438400" cy="461665"/>
          </a:xfrm>
          <a:prstGeom prst="rect">
            <a:avLst/>
          </a:prstGeom>
        </p:spPr>
        <p:txBody>
          <a:bodyPr wrap="square">
            <a:spAutoFit/>
          </a:bodyPr>
          <a:lstStyle/>
          <a:p>
            <a:pPr algn="ctr"/>
            <a:r>
              <a:rPr lang="zh-CN" altLang="en-US" sz="2400" dirty="0"/>
              <a:t>无监督特征学习</a:t>
            </a:r>
            <a:endParaRPr lang="en-US" altLang="zh-CN" sz="2400" dirty="0"/>
          </a:p>
        </p:txBody>
      </p:sp>
      <p:sp>
        <p:nvSpPr>
          <p:cNvPr id="7" name="矩形 6">
            <a:extLst>
              <a:ext uri="{FF2B5EF4-FFF2-40B4-BE49-F238E27FC236}">
                <a16:creationId xmlns:a16="http://schemas.microsoft.com/office/drawing/2014/main" id="{F67BA454-F4D5-445B-A98C-1C32131F4C51}"/>
              </a:ext>
            </a:extLst>
          </p:cNvPr>
          <p:cNvSpPr/>
          <p:nvPr/>
        </p:nvSpPr>
        <p:spPr>
          <a:xfrm>
            <a:off x="8358554" y="4800600"/>
            <a:ext cx="1066959" cy="461665"/>
          </a:xfrm>
          <a:prstGeom prst="rect">
            <a:avLst/>
          </a:prstGeom>
        </p:spPr>
        <p:txBody>
          <a:bodyPr wrap="square">
            <a:spAutoFit/>
          </a:bodyPr>
          <a:lstStyle/>
          <a:p>
            <a:pPr algn="ctr"/>
            <a:r>
              <a:rPr lang="zh-CN" altLang="en-US" sz="2400" dirty="0"/>
              <a:t>聚类</a:t>
            </a:r>
          </a:p>
        </p:txBody>
      </p:sp>
      <p:sp>
        <p:nvSpPr>
          <p:cNvPr id="8" name="矩形 7">
            <a:extLst>
              <a:ext uri="{FF2B5EF4-FFF2-40B4-BE49-F238E27FC236}">
                <a16:creationId xmlns:a16="http://schemas.microsoft.com/office/drawing/2014/main" id="{5B77A7D5-095B-408F-A5C7-BDF6C1EA622A}"/>
              </a:ext>
            </a:extLst>
          </p:cNvPr>
          <p:cNvSpPr/>
          <p:nvPr/>
        </p:nvSpPr>
        <p:spPr>
          <a:xfrm>
            <a:off x="5005754" y="4800600"/>
            <a:ext cx="1887696" cy="461665"/>
          </a:xfrm>
          <a:prstGeom prst="rect">
            <a:avLst/>
          </a:prstGeom>
        </p:spPr>
        <p:txBody>
          <a:bodyPr wrap="square">
            <a:spAutoFit/>
          </a:bodyPr>
          <a:lstStyle/>
          <a:p>
            <a:pPr algn="ctr"/>
            <a:r>
              <a:rPr lang="zh-CN" altLang="en-US" sz="2400" dirty="0"/>
              <a:t>密度估计</a:t>
            </a:r>
            <a:endParaRPr lang="en-US" altLang="zh-CN" sz="2400" dirty="0"/>
          </a:p>
        </p:txBody>
      </p:sp>
      <p:pic>
        <p:nvPicPr>
          <p:cNvPr id="9" name="图片 9">
            <a:extLst>
              <a:ext uri="{FF2B5EF4-FFF2-40B4-BE49-F238E27FC236}">
                <a16:creationId xmlns:a16="http://schemas.microsoft.com/office/drawing/2014/main" id="{464790F5-059E-4721-B641-73086FFF7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0954" y="1479977"/>
            <a:ext cx="2266542" cy="2219969"/>
          </a:xfrm>
          <a:prstGeom prst="rect">
            <a:avLst/>
          </a:prstGeom>
        </p:spPr>
      </p:pic>
      <p:pic>
        <p:nvPicPr>
          <p:cNvPr id="10" name="图片 11">
            <a:extLst>
              <a:ext uri="{FF2B5EF4-FFF2-40B4-BE49-F238E27FC236}">
                <a16:creationId xmlns:a16="http://schemas.microsoft.com/office/drawing/2014/main" id="{3028CE2A-C143-45C5-B395-FD31DBBE38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9193" y="1636846"/>
            <a:ext cx="2758321" cy="2155004"/>
          </a:xfrm>
          <a:prstGeom prst="rect">
            <a:avLst/>
          </a:prstGeom>
        </p:spPr>
      </p:pic>
    </p:spTree>
    <p:extLst>
      <p:ext uri="{BB962C8B-B14F-4D97-AF65-F5344CB8AC3E}">
        <p14:creationId xmlns:p14="http://schemas.microsoft.com/office/powerpoint/2010/main" val="2531395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fr-FR" dirty="0"/>
              <a:t>主</a:t>
            </a:r>
            <a:r>
              <a:rPr lang="zh-CN" altLang="fr-FR" dirty="0" smtClean="0"/>
              <a:t>成</a:t>
            </a:r>
            <a:r>
              <a:rPr lang="zh-CN" altLang="en-US" dirty="0" smtClean="0"/>
              <a:t>分</a:t>
            </a:r>
            <a:r>
              <a:rPr lang="zh-CN" altLang="fr-FR" dirty="0" smtClean="0"/>
              <a:t>分</a:t>
            </a:r>
            <a:r>
              <a:rPr lang="zh-CN" altLang="fr-FR" dirty="0"/>
              <a:t>析</a:t>
            </a:r>
            <a:endParaRPr lang="zh-CN" altLang="en-US" dirty="0"/>
          </a:p>
        </p:txBody>
      </p:sp>
      <p:sp>
        <p:nvSpPr>
          <p:cNvPr id="4" name="Slide Number Placeholder 3"/>
          <p:cNvSpPr>
            <a:spLocks noGrp="1"/>
          </p:cNvSpPr>
          <p:nvPr>
            <p:ph type="sldNum" sz="quarter" idx="12"/>
          </p:nvPr>
        </p:nvSpPr>
        <p:spPr/>
        <p:txBody>
          <a:bodyPr/>
          <a:lstStyle/>
          <a:p>
            <a:fld id="{E4FB8F30-D5FE-4CCB-ABB5-7A44322B684D}" type="slidenum">
              <a:rPr lang="zh-CN" altLang="en-US" smtClean="0"/>
              <a:t>4</a:t>
            </a:fld>
            <a:endParaRPr lang="zh-CN" altLang="en-US"/>
          </a:p>
        </p:txBody>
      </p:sp>
      <p:pic>
        <p:nvPicPr>
          <p:cNvPr id="5" name="图片 3">
            <a:extLst>
              <a:ext uri="{FF2B5EF4-FFF2-40B4-BE49-F238E27FC236}">
                <a16:creationId xmlns:a16="http://schemas.microsoft.com/office/drawing/2014/main" id="{3B4BF83E-1257-4B9E-AF0E-1820D0A31C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550" y="2377626"/>
            <a:ext cx="4068738" cy="3178798"/>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5260730" y="1772594"/>
                <a:ext cx="5117123" cy="1595565"/>
              </a:xfrm>
              <a:prstGeom prst="rect">
                <a:avLst/>
              </a:prstGeom>
              <a:noFill/>
            </p:spPr>
            <p:txBody>
              <a:bodyPr wrap="square" rtlCol="0">
                <a:spAutoFit/>
              </a:bodyPr>
              <a:lstStyle/>
              <a:p>
                <a:pPr marL="0" lvl="1"/>
                <a:r>
                  <a:rPr lang="zh-CN" altLang="en-US" dirty="0">
                    <a:solidFill>
                      <a:srgbClr val="FF0000"/>
                    </a:solidFill>
                  </a:rPr>
                  <a:t>编码与解码视角</a:t>
                </a:r>
                <a:endParaRPr lang="en-US" altLang="zh-CN" dirty="0">
                  <a:solidFill>
                    <a:srgbClr val="FF0000"/>
                  </a:solidFill>
                </a:endParaRPr>
              </a:p>
              <a:p>
                <a:pPr marL="0" lvl="1"/>
                <a:r>
                  <a:rPr lang="zh-CN" altLang="en-US" dirty="0"/>
                  <a:t>编码函数满足</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i="1">
                        <a:latin typeface="Cambria Math" panose="02040503050406030204" pitchFamily="18" charset="0"/>
                      </a:rPr>
                      <m:t>=</m:t>
                    </m:r>
                    <m:r>
                      <a:rPr lang="en-US" altLang="zh-CN" b="1" i="1">
                        <a:latin typeface="Cambria Math" panose="02040503050406030204" pitchFamily="18" charset="0"/>
                      </a:rPr>
                      <m:t>𝒄</m:t>
                    </m:r>
                  </m:oMath>
                </a14:m>
                <a:endParaRPr lang="en-US" altLang="zh-CN" b="1" dirty="0" smtClean="0"/>
              </a:p>
              <a:p>
                <a:pPr marL="0" lvl="1"/>
                <a:r>
                  <a:rPr lang="zh-CN" altLang="en-US" dirty="0" smtClean="0"/>
                  <a:t>解</a:t>
                </a:r>
                <a:r>
                  <a:rPr lang="zh-CN" altLang="en-US" dirty="0"/>
                  <a:t>码函数满足</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b="1" i="1">
                            <a:latin typeface="Cambria Math" panose="02040503050406030204" pitchFamily="18" charset="0"/>
                          </a:rPr>
                          <m:t>𝒄</m:t>
                        </m:r>
                      </m:e>
                    </m:d>
                    <m:r>
                      <a:rPr lang="en-US" altLang="zh-CN" i="1">
                        <a:latin typeface="Cambria Math" panose="02040503050406030204" pitchFamily="18" charset="0"/>
                      </a:rPr>
                      <m:t>=</m:t>
                    </m:r>
                    <m:r>
                      <a:rPr lang="en-US" altLang="zh-CN" b="1" i="1">
                        <a:latin typeface="Cambria Math" panose="02040503050406030204" pitchFamily="18" charset="0"/>
                      </a:rPr>
                      <m:t>𝑫𝒄</m:t>
                    </m:r>
                    <m:r>
                      <a:rPr lang="zh-CN" altLang="en-US" i="1">
                        <a:latin typeface="Cambria Math" panose="02040503050406030204" pitchFamily="18" charset="0"/>
                      </a:rPr>
                      <m:t>，</m:t>
                    </m:r>
                  </m:oMath>
                </a14:m>
                <a:r>
                  <a:rPr lang="zh-CN" altLang="en-US" dirty="0" smtClean="0"/>
                  <a:t>满足</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𝑫</m:t>
                        </m:r>
                      </m:e>
                      <m:sup>
                        <m:r>
                          <a:rPr lang="en-US" altLang="zh-CN" i="1">
                            <a:latin typeface="Cambria Math" panose="02040503050406030204" pitchFamily="18" charset="0"/>
                          </a:rPr>
                          <m:t>𝑇</m:t>
                        </m:r>
                      </m:sup>
                    </m:sSup>
                    <m:r>
                      <a:rPr lang="en-US" altLang="zh-CN" b="1" i="1">
                        <a:latin typeface="Cambria Math" panose="02040503050406030204" pitchFamily="18" charset="0"/>
                      </a:rPr>
                      <m:t>𝑫</m:t>
                    </m:r>
                    <m:r>
                      <a:rPr lang="en-US" altLang="zh-CN" i="1">
                        <a:latin typeface="Cambria Math" panose="02040503050406030204" pitchFamily="18" charset="0"/>
                      </a:rPr>
                      <m:t>=</m:t>
                    </m:r>
                    <m:r>
                      <a:rPr lang="en-US" altLang="zh-CN" b="1" i="1">
                        <a:latin typeface="Cambria Math" panose="02040503050406030204" pitchFamily="18" charset="0"/>
                      </a:rPr>
                      <m:t>𝑰</m:t>
                    </m:r>
                  </m:oMath>
                </a14:m>
                <a:r>
                  <a:rPr lang="zh-CN" altLang="en-US" dirty="0" smtClean="0"/>
                  <a:t> 优化</a:t>
                </a:r>
                <a:endParaRPr lang="zh-CN" altLang="en-US" dirty="0"/>
              </a:p>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b="1" i="1">
                                  <a:latin typeface="Cambria Math" panose="02040503050406030204" pitchFamily="18" charset="0"/>
                                </a:rPr>
                                <m:t>𝑫</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𝒄</m:t>
                                  </m:r>
                                </m:e>
                                <m:sup>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p>
                              </m:sSup>
                            </m:lim>
                          </m:limLow>
                        </m:fName>
                        <m:e>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𝑖</m:t>
                              </m:r>
                            </m:sub>
                            <m:sup/>
                            <m:e>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p>
                                      </m:sSup>
                                      <m:r>
                                        <a:rPr lang="en-US" altLang="zh-CN" i="1">
                                          <a:latin typeface="Cambria Math" panose="02040503050406030204" pitchFamily="18" charset="0"/>
                                        </a:rPr>
                                        <m:t>−</m:t>
                                      </m:r>
                                      <m:r>
                                        <a:rPr lang="en-US" altLang="zh-CN" b="1" i="1">
                                          <a:latin typeface="Cambria Math" panose="02040503050406030204" pitchFamily="18" charset="0"/>
                                        </a:rPr>
                                        <m:t>𝑫</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𝒄</m:t>
                                          </m:r>
                                        </m:e>
                                        <m:sup>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p>
                                      </m:sSup>
                                    </m:e>
                                  </m:d>
                                </m:e>
                                <m:sup>
                                  <m:r>
                                    <a:rPr lang="en-US" altLang="zh-CN" i="1">
                                      <a:latin typeface="Cambria Math" panose="02040503050406030204" pitchFamily="18" charset="0"/>
                                    </a:rPr>
                                    <m:t>2</m:t>
                                  </m:r>
                                </m:sup>
                              </m:sSup>
                            </m:e>
                          </m:nary>
                        </m:e>
                      </m:func>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260730" y="1772594"/>
                <a:ext cx="5117123" cy="1595565"/>
              </a:xfrm>
              <a:prstGeom prst="rect">
                <a:avLst/>
              </a:prstGeom>
              <a:blipFill>
                <a:blip r:embed="rId3"/>
                <a:stretch>
                  <a:fillRect l="-1073" t="-2290" r="-3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260730" y="3368159"/>
                <a:ext cx="5026270" cy="1615635"/>
              </a:xfrm>
              <a:prstGeom prst="rect">
                <a:avLst/>
              </a:prstGeom>
              <a:noFill/>
            </p:spPr>
            <p:txBody>
              <a:bodyPr wrap="square" rtlCol="0">
                <a:spAutoFit/>
              </a:bodyPr>
              <a:lstStyle/>
              <a:p>
                <a:r>
                  <a:rPr lang="zh-CN" altLang="en-US" dirty="0" smtClean="0">
                    <a:solidFill>
                      <a:srgbClr val="FF0000"/>
                    </a:solidFill>
                  </a:rPr>
                  <a:t>方差视角</a:t>
                </a:r>
                <a:endParaRPr lang="en-US" altLang="zh-CN" dirty="0" smtClean="0">
                  <a:solidFill>
                    <a:srgbClr val="FF0000"/>
                  </a:solidFill>
                </a:endParaRPr>
              </a:p>
              <a:p>
                <a:r>
                  <a:rPr lang="zh-CN" altLang="en-US" dirty="0" smtClean="0"/>
                  <a:t>一</a:t>
                </a:r>
                <a:r>
                  <a:rPr lang="zh-CN" altLang="en-US" dirty="0"/>
                  <a:t>种最常用的数据降维方法，使得在转换后的空间中数据的方差最</a:t>
                </a:r>
                <a:r>
                  <a:rPr lang="zh-CN" altLang="en-US" dirty="0" smtClean="0"/>
                  <a:t>大 </a:t>
                </a:r>
                <a:endParaRPr lang="en-US" altLang="zh-CN" dirty="0" smtClean="0"/>
              </a:p>
              <a:p>
                <a:pPr/>
                <a14:m>
                  <m:oMathPara xmlns:m="http://schemas.openxmlformats.org/officeDocument/2006/math">
                    <m:oMathParaPr>
                      <m:jc m:val="centerGroup"/>
                    </m:oMathParaPr>
                    <m:oMath xmlns:m="http://schemas.openxmlformats.org/officeDocument/2006/math">
                      <m:f>
                        <m:fPr>
                          <m:ctrlPr>
                            <a:rPr lang="en-US" altLang="zh-CN" sz="1600" b="0" i="1" dirty="0" smtClean="0">
                              <a:latin typeface="Cambria Math" panose="02040503050406030204" pitchFamily="18" charset="0"/>
                            </a:rPr>
                          </m:ctrlPr>
                        </m:fPr>
                        <m:num>
                          <m:r>
                            <a:rPr lang="en-US" altLang="zh-CN" sz="1600" i="1" dirty="0">
                              <a:latin typeface="Cambria Math" panose="02040503050406030204" pitchFamily="18" charset="0"/>
                            </a:rPr>
                            <m:t>1</m:t>
                          </m:r>
                        </m:num>
                        <m:den>
                          <m:r>
                            <a:rPr lang="en-US" altLang="zh-CN" sz="1600" b="0" i="1" dirty="0" smtClean="0">
                              <a:latin typeface="Cambria Math" panose="02040503050406030204" pitchFamily="18" charset="0"/>
                            </a:rPr>
                            <m:t>𝑁</m:t>
                          </m:r>
                        </m:den>
                      </m:f>
                      <m:nary>
                        <m:naryPr>
                          <m:chr m:val="∑"/>
                          <m:ctrlPr>
                            <a:rPr lang="en-US" altLang="zh-CN" sz="1600" b="0" i="1" dirty="0" smtClean="0">
                              <a:latin typeface="Cambria Math" panose="02040503050406030204" pitchFamily="18" charset="0"/>
                            </a:rPr>
                          </m:ctrlPr>
                        </m:naryPr>
                        <m:sub>
                          <m:r>
                            <a:rPr lang="en-US" altLang="zh-CN" sz="1600" b="0" i="1" dirty="0" smtClean="0">
                              <a:latin typeface="Cambria Math" panose="02040503050406030204" pitchFamily="18" charset="0"/>
                            </a:rPr>
                            <m:t>𝑛</m:t>
                          </m:r>
                          <m:r>
                            <a:rPr lang="en-US" altLang="zh-CN" sz="1600" b="0" i="1" dirty="0" smtClean="0">
                              <a:latin typeface="Cambria Math" panose="02040503050406030204" pitchFamily="18" charset="0"/>
                            </a:rPr>
                            <m:t>=1</m:t>
                          </m:r>
                        </m:sub>
                        <m:sup>
                          <m:r>
                            <a:rPr lang="en-US" altLang="zh-CN" sz="1600" b="0" i="1" dirty="0" smtClean="0">
                              <a:latin typeface="Cambria Math" panose="02040503050406030204" pitchFamily="18" charset="0"/>
                            </a:rPr>
                            <m:t>𝑁</m:t>
                          </m:r>
                        </m:sup>
                        <m:e>
                          <m:sSup>
                            <m:sSupPr>
                              <m:ctrlPr>
                                <a:rPr lang="en-US" altLang="zh-CN" sz="1600" b="0" i="1" dirty="0" smtClean="0">
                                  <a:latin typeface="Cambria Math" panose="02040503050406030204" pitchFamily="18" charset="0"/>
                                </a:rPr>
                              </m:ctrlPr>
                            </m:sSupPr>
                            <m:e>
                              <m:d>
                                <m:dPr>
                                  <m:ctrlPr>
                                    <a:rPr lang="en-US" altLang="zh-CN" sz="1600" b="0" i="1" dirty="0" smtClean="0">
                                      <a:latin typeface="Cambria Math" panose="02040503050406030204" pitchFamily="18" charset="0"/>
                                    </a:rPr>
                                  </m:ctrlPr>
                                </m:dPr>
                                <m:e>
                                  <m:sSubSup>
                                    <m:sSubSupPr>
                                      <m:ctrlPr>
                                        <a:rPr lang="en-US" altLang="zh-CN" sz="1600" b="0" i="1" dirty="0" smtClean="0">
                                          <a:latin typeface="Cambria Math" panose="02040503050406030204" pitchFamily="18" charset="0"/>
                                        </a:rPr>
                                      </m:ctrlPr>
                                    </m:sSubSupPr>
                                    <m:e>
                                      <m:r>
                                        <a:rPr lang="en-US" altLang="zh-CN" sz="1600" b="1" i="1" dirty="0" smtClean="0">
                                          <a:latin typeface="Cambria Math" panose="02040503050406030204" pitchFamily="18" charset="0"/>
                                        </a:rPr>
                                        <m:t>𝒖</m:t>
                                      </m:r>
                                    </m:e>
                                    <m:sub>
                                      <m:r>
                                        <a:rPr lang="en-US" altLang="zh-CN" sz="1600" b="0" i="1" dirty="0" smtClean="0">
                                          <a:latin typeface="Cambria Math" panose="02040503050406030204" pitchFamily="18" charset="0"/>
                                        </a:rPr>
                                        <m:t>1</m:t>
                                      </m:r>
                                    </m:sub>
                                    <m:sup>
                                      <m:r>
                                        <a:rPr lang="en-US" altLang="zh-CN" sz="1600" b="0" i="1" dirty="0" smtClean="0">
                                          <a:latin typeface="Cambria Math" panose="02040503050406030204" pitchFamily="18" charset="0"/>
                                        </a:rPr>
                                        <m:t>𝑇</m:t>
                                      </m:r>
                                    </m:sup>
                                  </m:sSubSup>
                                  <m:sSub>
                                    <m:sSubPr>
                                      <m:ctrlPr>
                                        <a:rPr lang="en-US" altLang="zh-CN" sz="1600" b="0" i="1" dirty="0" smtClean="0">
                                          <a:latin typeface="Cambria Math" panose="02040503050406030204" pitchFamily="18" charset="0"/>
                                        </a:rPr>
                                      </m:ctrlPr>
                                    </m:sSubPr>
                                    <m:e>
                                      <m:r>
                                        <a:rPr lang="en-US" altLang="zh-CN" sz="1600" b="1" i="1" dirty="0" smtClean="0">
                                          <a:latin typeface="Cambria Math" panose="02040503050406030204" pitchFamily="18" charset="0"/>
                                        </a:rPr>
                                        <m:t>𝒙</m:t>
                                      </m:r>
                                    </m:e>
                                    <m:sub>
                                      <m:r>
                                        <a:rPr lang="en-US" altLang="zh-CN" sz="1600" b="0" i="1" dirty="0" smtClean="0">
                                          <a:latin typeface="Cambria Math" panose="02040503050406030204" pitchFamily="18" charset="0"/>
                                        </a:rPr>
                                        <m:t>𝑛</m:t>
                                      </m:r>
                                    </m:sub>
                                  </m:sSub>
                                  <m:r>
                                    <a:rPr lang="en-US" altLang="zh-CN" sz="1600" b="0" i="1" dirty="0" smtClean="0">
                                      <a:latin typeface="Cambria Math" panose="02040503050406030204" pitchFamily="18" charset="0"/>
                                    </a:rPr>
                                    <m:t>−</m:t>
                                  </m:r>
                                  <m:sSubSup>
                                    <m:sSubSupPr>
                                      <m:ctrlPr>
                                        <a:rPr lang="en-US" altLang="zh-CN" sz="1600" b="0" i="1" dirty="0" smtClean="0">
                                          <a:latin typeface="Cambria Math" panose="02040503050406030204" pitchFamily="18" charset="0"/>
                                        </a:rPr>
                                      </m:ctrlPr>
                                    </m:sSubSupPr>
                                    <m:e>
                                      <m:r>
                                        <a:rPr lang="en-US" altLang="zh-CN" sz="1600" b="1" i="1" dirty="0" smtClean="0">
                                          <a:latin typeface="Cambria Math" panose="02040503050406030204" pitchFamily="18" charset="0"/>
                                        </a:rPr>
                                        <m:t>𝒖</m:t>
                                      </m:r>
                                    </m:e>
                                    <m:sub>
                                      <m:r>
                                        <a:rPr lang="en-US" altLang="zh-CN" sz="1600" b="0" i="1" dirty="0" smtClean="0">
                                          <a:latin typeface="Cambria Math" panose="02040503050406030204" pitchFamily="18" charset="0"/>
                                        </a:rPr>
                                        <m:t>1</m:t>
                                      </m:r>
                                    </m:sub>
                                    <m:sup>
                                      <m:r>
                                        <a:rPr lang="en-US" altLang="zh-CN" sz="1600" b="0" i="1" dirty="0" smtClean="0">
                                          <a:latin typeface="Cambria Math" panose="02040503050406030204" pitchFamily="18" charset="0"/>
                                        </a:rPr>
                                        <m:t>𝑇</m:t>
                                      </m:r>
                                    </m:sup>
                                  </m:sSubSup>
                                  <m:acc>
                                    <m:accPr>
                                      <m:chr m:val="̅"/>
                                      <m:ctrlPr>
                                        <a:rPr lang="en-US" altLang="zh-CN" sz="1600" b="0" i="1" dirty="0" smtClean="0">
                                          <a:latin typeface="Cambria Math" panose="02040503050406030204" pitchFamily="18" charset="0"/>
                                        </a:rPr>
                                      </m:ctrlPr>
                                    </m:accPr>
                                    <m:e>
                                      <m:r>
                                        <a:rPr lang="en-US" altLang="zh-CN" sz="1600" b="1" i="1" dirty="0" smtClean="0">
                                          <a:latin typeface="Cambria Math" panose="02040503050406030204" pitchFamily="18" charset="0"/>
                                        </a:rPr>
                                        <m:t>𝒙</m:t>
                                      </m:r>
                                    </m:e>
                                  </m:acc>
                                </m:e>
                              </m:d>
                            </m:e>
                            <m:sup>
                              <m:r>
                                <a:rPr lang="en-US" altLang="zh-CN" sz="1600" b="0" i="1" dirty="0" smtClean="0">
                                  <a:latin typeface="Cambria Math" panose="02040503050406030204" pitchFamily="18" charset="0"/>
                                </a:rPr>
                                <m:t>2</m:t>
                              </m:r>
                            </m:sup>
                          </m:sSup>
                          <m:r>
                            <a:rPr lang="en-US" altLang="zh-CN" sz="1600" b="0" i="1" dirty="0" smtClean="0">
                              <a:latin typeface="Cambria Math" panose="02040503050406030204" pitchFamily="18" charset="0"/>
                            </a:rPr>
                            <m:t>=</m:t>
                          </m:r>
                          <m:sSubSup>
                            <m:sSubSupPr>
                              <m:ctrlPr>
                                <a:rPr lang="en-US" altLang="zh-CN" sz="1600" b="0" i="1" dirty="0" smtClean="0">
                                  <a:latin typeface="Cambria Math" panose="02040503050406030204" pitchFamily="18" charset="0"/>
                                </a:rPr>
                              </m:ctrlPr>
                            </m:sSubSupPr>
                            <m:e>
                              <m:r>
                                <a:rPr lang="en-US" altLang="zh-CN" sz="1600" b="1" i="1" dirty="0" smtClean="0">
                                  <a:latin typeface="Cambria Math" panose="02040503050406030204" pitchFamily="18" charset="0"/>
                                </a:rPr>
                                <m:t>𝒖</m:t>
                              </m:r>
                            </m:e>
                            <m:sub>
                              <m:r>
                                <a:rPr lang="en-US" altLang="zh-CN" sz="1600" b="0" i="1" dirty="0" smtClean="0">
                                  <a:latin typeface="Cambria Math" panose="02040503050406030204" pitchFamily="18" charset="0"/>
                                </a:rPr>
                                <m:t>1</m:t>
                              </m:r>
                            </m:sub>
                            <m:sup>
                              <m:r>
                                <a:rPr lang="en-US" altLang="zh-CN" sz="1600" b="0" i="1" dirty="0" smtClean="0">
                                  <a:latin typeface="Cambria Math" panose="02040503050406030204" pitchFamily="18" charset="0"/>
                                </a:rPr>
                                <m:t>𝑇</m:t>
                              </m:r>
                            </m:sup>
                          </m:sSubSup>
                          <m:r>
                            <a:rPr lang="en-US" altLang="zh-CN" sz="1600" b="1" i="1" dirty="0" smtClean="0">
                              <a:latin typeface="Cambria Math" panose="02040503050406030204" pitchFamily="18" charset="0"/>
                            </a:rPr>
                            <m:t>𝑺</m:t>
                          </m:r>
                          <m:sSub>
                            <m:sSubPr>
                              <m:ctrlPr>
                                <a:rPr lang="en-US" altLang="zh-CN" sz="1600" b="0" i="1" dirty="0" smtClean="0">
                                  <a:latin typeface="Cambria Math" panose="02040503050406030204" pitchFamily="18" charset="0"/>
                                </a:rPr>
                              </m:ctrlPr>
                            </m:sSubPr>
                            <m:e>
                              <m:r>
                                <a:rPr lang="en-US" altLang="zh-CN" sz="1600" b="1" i="1" dirty="0" smtClean="0">
                                  <a:latin typeface="Cambria Math" panose="02040503050406030204" pitchFamily="18" charset="0"/>
                                </a:rPr>
                                <m:t>𝒖</m:t>
                              </m:r>
                            </m:e>
                            <m:sub>
                              <m:r>
                                <a:rPr lang="en-US" altLang="zh-CN" sz="1600" b="0" i="1" dirty="0" smtClean="0">
                                  <a:latin typeface="Cambria Math" panose="02040503050406030204" pitchFamily="18" charset="0"/>
                                </a:rPr>
                                <m:t>1</m:t>
                              </m:r>
                            </m:sub>
                          </m:sSub>
                        </m:e>
                      </m:nary>
                    </m:oMath>
                  </m:oMathPara>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260730" y="3368159"/>
                <a:ext cx="5026270" cy="1615635"/>
              </a:xfrm>
              <a:prstGeom prst="rect">
                <a:avLst/>
              </a:prstGeom>
              <a:blipFill>
                <a:blip r:embed="rId4"/>
                <a:stretch>
                  <a:fillRect l="-1091" t="-2264" r="-3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60730" y="5251214"/>
                <a:ext cx="5824906" cy="646331"/>
              </a:xfrm>
              <a:prstGeom prst="rect">
                <a:avLst/>
              </a:prstGeom>
              <a:noFill/>
            </p:spPr>
            <p:txBody>
              <a:bodyPr wrap="square" rtlCol="0">
                <a:spAutoFit/>
              </a:bodyPr>
              <a:lstStyle/>
              <a:p>
                <a:r>
                  <a:rPr lang="zh-CN" altLang="en-US" dirty="0" smtClean="0">
                    <a:solidFill>
                      <a:srgbClr val="FF0000"/>
                    </a:solidFill>
                  </a:rPr>
                  <a:t>相关性视角</a:t>
                </a:r>
                <a:endParaRPr lang="en-US" altLang="zh-CN" dirty="0" smtClean="0">
                  <a:solidFill>
                    <a:srgbClr val="FF0000"/>
                  </a:solidFill>
                </a:endParaRPr>
              </a:p>
              <a:p>
                <a:r>
                  <a:rPr lang="zh-CN" altLang="en-US" dirty="0" smtClean="0"/>
                  <a:t>通过</a:t>
                </a:r>
                <a:r>
                  <a:rPr lang="zh-CN" altLang="en-US" dirty="0"/>
                  <a:t>旋转</a:t>
                </a:r>
                <a:r>
                  <a:rPr lang="zh-CN" altLang="en-US" dirty="0" smtClean="0"/>
                  <a:t>变</a:t>
                </a:r>
                <a:r>
                  <a:rPr lang="zh-CN" altLang="en-US" dirty="0"/>
                  <a:t>换</a:t>
                </a:r>
                <a14:m>
                  <m:oMath xmlns:m="http://schemas.openxmlformats.org/officeDocument/2006/math">
                    <m:r>
                      <a:rPr lang="en-US" altLang="zh-CN" b="1" i="1">
                        <a:latin typeface="Cambria Math" panose="02040503050406030204" pitchFamily="18" charset="0"/>
                      </a:rPr>
                      <m:t>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𝑾</m:t>
                        </m:r>
                      </m:e>
                      <m:sup>
                        <m:r>
                          <a:rPr lang="en-US" altLang="zh-CN" i="1">
                            <a:latin typeface="Cambria Math" panose="02040503050406030204" pitchFamily="18" charset="0"/>
                          </a:rPr>
                          <m:t>𝑇</m:t>
                        </m:r>
                      </m:sup>
                    </m:sSup>
                    <m:r>
                      <a:rPr lang="en-US" altLang="zh-CN" b="1" i="1">
                        <a:latin typeface="Cambria Math" panose="02040503050406030204" pitchFamily="18" charset="0"/>
                      </a:rPr>
                      <m:t>𝒙</m:t>
                    </m:r>
                  </m:oMath>
                </a14:m>
                <a:r>
                  <a:rPr lang="zh-CN" altLang="en-US" dirty="0"/>
                  <a:t> 使得</a:t>
                </a:r>
                <a14:m>
                  <m:oMath xmlns:m="http://schemas.openxmlformats.org/officeDocument/2006/math">
                    <m:r>
                      <a:rPr lang="en-US" altLang="zh-CN" i="1" dirty="0">
                        <a:latin typeface="Cambria Math" panose="02040503050406030204" pitchFamily="18" charset="0"/>
                      </a:rPr>
                      <m:t>𝑉𝑎𝑟</m:t>
                    </m:r>
                    <m:d>
                      <m:dPr>
                        <m:ctrlPr>
                          <a:rPr lang="en-US" altLang="zh-CN" i="1" dirty="0">
                            <a:latin typeface="Cambria Math" panose="02040503050406030204" pitchFamily="18" charset="0"/>
                          </a:rPr>
                        </m:ctrlPr>
                      </m:dPr>
                      <m:e>
                        <m:r>
                          <a:rPr lang="en-US" altLang="zh-CN" b="1" i="1" dirty="0">
                            <a:latin typeface="Cambria Math" panose="02040503050406030204" pitchFamily="18" charset="0"/>
                          </a:rPr>
                          <m:t>𝒛</m:t>
                        </m:r>
                      </m:e>
                    </m:d>
                  </m:oMath>
                </a14:m>
                <a:r>
                  <a:rPr lang="zh-CN" altLang="en-US" dirty="0"/>
                  <a:t>是对角</a:t>
                </a:r>
                <a:r>
                  <a:rPr lang="zh-CN" altLang="en-US" dirty="0" smtClean="0"/>
                  <a:t>的，即不相关</a:t>
                </a:r>
                <a:endParaRPr lang="en-US" altLang="zh-CN" dirty="0"/>
              </a:p>
            </p:txBody>
          </p:sp>
        </mc:Choice>
        <mc:Fallback xmlns="">
          <p:sp>
            <p:nvSpPr>
              <p:cNvPr id="10" name="TextBox 9"/>
              <p:cNvSpPr txBox="1">
                <a:spLocks noRot="1" noChangeAspect="1" noMove="1" noResize="1" noEditPoints="1" noAdjustHandles="1" noChangeArrowheads="1" noChangeShapeType="1" noTextEdit="1"/>
              </p:cNvSpPr>
              <p:nvPr/>
            </p:nvSpPr>
            <p:spPr>
              <a:xfrm>
                <a:off x="5260730" y="5251214"/>
                <a:ext cx="5824906" cy="646331"/>
              </a:xfrm>
              <a:prstGeom prst="rect">
                <a:avLst/>
              </a:prstGeom>
              <a:blipFill>
                <a:blip r:embed="rId5"/>
                <a:stretch>
                  <a:fillRect l="-94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6728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线性因子模型</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数据生成过程</a:t>
                </a:r>
                <a:endParaRPr lang="en-US" altLang="zh-CN" dirty="0" smtClean="0"/>
              </a:p>
              <a:p>
                <a:pPr lvl="1"/>
                <a14:m>
                  <m:oMath xmlns:m="http://schemas.openxmlformats.org/officeDocument/2006/math">
                    <m:r>
                      <a:rPr lang="en-US" altLang="zh-CN" b="1" i="1" smtClean="0">
                        <a:latin typeface="Cambria Math" panose="02040503050406030204" pitchFamily="18" charset="0"/>
                      </a:rPr>
                      <m:t>𝒛</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1" i="1">
                            <a:latin typeface="Cambria Math" panose="02040503050406030204" pitchFamily="18" charset="0"/>
                          </a:rPr>
                          <m:t>𝒛</m:t>
                        </m:r>
                      </m:e>
                    </m:d>
                  </m:oMath>
                </a14:m>
                <a:r>
                  <a:rPr lang="zh-CN" altLang="en-US" dirty="0" smtClean="0"/>
                  <a:t>，因子分布，满足</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1" i="1">
                            <a:latin typeface="Cambria Math" panose="02040503050406030204" pitchFamily="18" charset="0"/>
                          </a:rPr>
                          <m:t>𝒛</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m:t>
                                </m:r>
                              </m:sub>
                            </m:sSub>
                          </m:e>
                        </m:d>
                      </m:e>
                    </m:nary>
                  </m:oMath>
                </a14:m>
                <a:endParaRPr lang="en-US" altLang="zh-CN" dirty="0" smtClean="0"/>
              </a:p>
              <a:p>
                <a:pPr lvl="1"/>
                <a14:m>
                  <m:oMath xmlns:m="http://schemas.openxmlformats.org/officeDocument/2006/math">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1" i="1" smtClean="0">
                        <a:latin typeface="Cambria Math" panose="02040503050406030204" pitchFamily="18" charset="0"/>
                      </a:rPr>
                      <m:t>𝑾𝒛</m:t>
                    </m:r>
                    <m:r>
                      <a:rPr lang="en-US" altLang="zh-CN" b="0" i="1" smtClean="0">
                        <a:latin typeface="Cambria Math" panose="02040503050406030204" pitchFamily="18" charset="0"/>
                      </a:rPr>
                      <m:t>+</m:t>
                    </m:r>
                    <m:r>
                      <a:rPr lang="en-US" altLang="zh-CN" b="1" i="1" smtClean="0">
                        <a:latin typeface="Cambria Math" panose="02040503050406030204" pitchFamily="18" charset="0"/>
                      </a:rPr>
                      <m:t>𝝁</m:t>
                    </m:r>
                    <m:r>
                      <a:rPr lang="en-US" altLang="zh-CN" b="0" i="1" smtClean="0">
                        <a:latin typeface="Cambria Math" panose="02040503050406030204" pitchFamily="18" charset="0"/>
                      </a:rPr>
                      <m:t>+</m:t>
                    </m:r>
                    <m:r>
                      <a:rPr lang="en-US" altLang="zh-CN" b="0" i="1" smtClean="0">
                        <a:latin typeface="Cambria Math" panose="02040503050406030204" pitchFamily="18" charset="0"/>
                      </a:rPr>
                      <m:t>𝑛𝑜𝑖𝑠𝑒</m:t>
                    </m:r>
                    <m:r>
                      <a:rPr lang="zh-CN" altLang="en-US" i="1">
                        <a:latin typeface="Cambria Math" panose="02040503050406030204" pitchFamily="18" charset="0"/>
                      </a:rPr>
                      <m:t>，</m:t>
                    </m:r>
                  </m:oMath>
                </a14:m>
                <a:r>
                  <a:rPr lang="zh-CN" altLang="en-US" dirty="0" smtClean="0"/>
                  <a:t>噪声通常是对角化且服从高斯分布</a:t>
                </a: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3" t="-3776"/>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E4FB8F30-D5FE-4CCB-ABB5-7A44322B684D}" type="slidenum">
              <a:rPr lang="zh-CN" altLang="en-US" smtClean="0"/>
              <a:t>5</a:t>
            </a:fld>
            <a:endParaRPr lang="zh-CN" altLang="en-US"/>
          </a:p>
        </p:txBody>
      </p:sp>
      <p:pic>
        <p:nvPicPr>
          <p:cNvPr id="5" name="Picture 4"/>
          <p:cNvPicPr>
            <a:picLocks noChangeAspect="1"/>
          </p:cNvPicPr>
          <p:nvPr/>
        </p:nvPicPr>
        <p:blipFill>
          <a:blip r:embed="rId3"/>
          <a:stretch>
            <a:fillRect/>
          </a:stretch>
        </p:blipFill>
        <p:spPr>
          <a:xfrm>
            <a:off x="3684941" y="3486285"/>
            <a:ext cx="3714286" cy="2171429"/>
          </a:xfrm>
          <a:prstGeom prst="rect">
            <a:avLst/>
          </a:prstGeom>
        </p:spPr>
      </p:pic>
    </p:spTree>
    <p:extLst>
      <p:ext uri="{BB962C8B-B14F-4D97-AF65-F5344CB8AC3E}">
        <p14:creationId xmlns:p14="http://schemas.microsoft.com/office/powerpoint/2010/main" val="2299611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概</a:t>
            </a:r>
            <a:r>
              <a:rPr lang="zh-CN" altLang="en-US" dirty="0" smtClean="0"/>
              <a:t>率主成分分析</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数据生成过程</a:t>
                </a:r>
                <a:endParaRPr lang="en-US" altLang="zh-CN" dirty="0"/>
              </a:p>
              <a:p>
                <a:pPr lvl="1"/>
                <a14:m>
                  <m:oMath xmlns:m="http://schemas.openxmlformats.org/officeDocument/2006/math">
                    <m:r>
                      <a:rPr lang="en-US" altLang="zh-CN" b="1" i="1">
                        <a:latin typeface="Cambria Math" panose="02040503050406030204" pitchFamily="18" charset="0"/>
                      </a:rPr>
                      <m:t>𝒉</m:t>
                    </m:r>
                    <m:r>
                      <a:rPr lang="en-US" altLang="zh-CN" i="1">
                        <a:latin typeface="Cambria Math" panose="02040503050406030204" pitchFamily="18" charset="0"/>
                      </a:rPr>
                      <m:t>~</m:t>
                    </m:r>
                    <m:r>
                      <a:rPr lang="en-US" altLang="zh-CN" b="0" i="1" smtClean="0">
                        <a:latin typeface="Cambria Math" panose="02040503050406030204" pitchFamily="18" charset="0"/>
                      </a:rPr>
                      <m:t>𝒩</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𝒛</m:t>
                        </m:r>
                      </m:e>
                      <m:e>
                        <m:r>
                          <a:rPr lang="en-US" altLang="zh-CN" b="1" i="1" smtClean="0">
                            <a:latin typeface="Cambria Math" panose="02040503050406030204" pitchFamily="18" charset="0"/>
                          </a:rPr>
                          <m:t>𝟎</m:t>
                        </m:r>
                        <m:r>
                          <a:rPr lang="en-US" altLang="zh-CN" b="0" i="1" smtClean="0">
                            <a:latin typeface="Cambria Math" panose="02040503050406030204" pitchFamily="18" charset="0"/>
                          </a:rPr>
                          <m:t>,</m:t>
                        </m:r>
                        <m:r>
                          <a:rPr lang="en-US" altLang="zh-CN" b="1" i="1" smtClean="0">
                            <a:latin typeface="Cambria Math" panose="02040503050406030204" pitchFamily="18" charset="0"/>
                          </a:rPr>
                          <m:t>𝑰</m:t>
                        </m:r>
                      </m:e>
                    </m:d>
                  </m:oMath>
                </a14:m>
                <a:endParaRPr lang="en-US" altLang="zh-CN" dirty="0"/>
              </a:p>
              <a:p>
                <a:pPr lvl="1"/>
                <a14:m>
                  <m:oMath xmlns:m="http://schemas.openxmlformats.org/officeDocument/2006/math">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1" i="1">
                            <a:latin typeface="Cambria Math" panose="02040503050406030204" pitchFamily="18" charset="0"/>
                          </a:rPr>
                          <m:t>𝑾𝒉</m:t>
                        </m:r>
                        <m:r>
                          <a:rPr lang="en-US" altLang="zh-CN" i="1">
                            <a:latin typeface="Cambria Math" panose="02040503050406030204" pitchFamily="18" charset="0"/>
                          </a:rPr>
                          <m:t>+</m:t>
                        </m:r>
                        <m:r>
                          <a:rPr lang="en-US" altLang="zh-CN" b="1" i="1">
                            <a:latin typeface="Cambria Math" panose="02040503050406030204" pitchFamily="18" charset="0"/>
                          </a:rPr>
                          <m:t>𝒃</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r>
                          <a:rPr lang="en-US" altLang="zh-CN" b="1" i="1" smtClean="0">
                            <a:latin typeface="Cambria Math" panose="02040503050406030204" pitchFamily="18" charset="0"/>
                          </a:rPr>
                          <m:t>𝑰</m:t>
                        </m:r>
                      </m:e>
                    </m:d>
                  </m:oMath>
                </a14:m>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3" t="-2071"/>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E4FB8F30-D5FE-4CCB-ABB5-7A44322B684D}" type="slidenum">
              <a:rPr lang="zh-CN" altLang="en-US" smtClean="0"/>
              <a:t>6</a:t>
            </a:fld>
            <a:endParaRPr lang="zh-CN" altLang="en-US"/>
          </a:p>
        </p:txBody>
      </p:sp>
      <p:pic>
        <p:nvPicPr>
          <p:cNvPr id="6" name="Picture 5"/>
          <p:cNvPicPr>
            <a:picLocks noChangeAspect="1"/>
          </p:cNvPicPr>
          <p:nvPr/>
        </p:nvPicPr>
        <p:blipFill>
          <a:blip r:embed="rId3"/>
          <a:stretch>
            <a:fillRect/>
          </a:stretch>
        </p:blipFill>
        <p:spPr>
          <a:xfrm>
            <a:off x="1556239" y="3252893"/>
            <a:ext cx="8452086" cy="2895865"/>
          </a:xfrm>
          <a:prstGeom prst="rect">
            <a:avLst/>
          </a:prstGeom>
        </p:spPr>
      </p:pic>
    </p:spTree>
    <p:extLst>
      <p:ext uri="{BB962C8B-B14F-4D97-AF65-F5344CB8AC3E}">
        <p14:creationId xmlns:p14="http://schemas.microsoft.com/office/powerpoint/2010/main" val="1559648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概率主成分分析</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数据生成过程</a:t>
                </a:r>
                <a:endParaRPr lang="en-US" altLang="zh-CN" dirty="0"/>
              </a:p>
              <a:p>
                <a:pPr lvl="1"/>
                <a14:m>
                  <m:oMath xmlns:m="http://schemas.openxmlformats.org/officeDocument/2006/math">
                    <m:r>
                      <a:rPr lang="en-US" altLang="zh-CN" b="1" i="1" smtClean="0">
                        <a:latin typeface="Cambria Math" panose="02040503050406030204" pitchFamily="18" charset="0"/>
                      </a:rPr>
                      <m:t>𝒛</m:t>
                    </m:r>
                    <m:r>
                      <a:rPr lang="en-US" altLang="zh-CN" i="1">
                        <a:latin typeface="Cambria Math" panose="02040503050406030204" pitchFamily="18" charset="0"/>
                      </a:rPr>
                      <m:t>~</m:t>
                    </m:r>
                    <m:r>
                      <a:rPr lang="en-US" altLang="zh-CN" i="1">
                        <a:latin typeface="Cambria Math" panose="02040503050406030204" pitchFamily="18" charset="0"/>
                      </a:rPr>
                      <m:t>𝒩</m:t>
                    </m:r>
                    <m:d>
                      <m:dPr>
                        <m:ctrlPr>
                          <a:rPr lang="en-US" altLang="zh-CN" i="1">
                            <a:latin typeface="Cambria Math" panose="02040503050406030204" pitchFamily="18" charset="0"/>
                          </a:rPr>
                        </m:ctrlPr>
                      </m:dPr>
                      <m:e>
                        <m:r>
                          <a:rPr lang="en-US" altLang="zh-CN" b="1" i="1">
                            <a:latin typeface="Cambria Math" panose="02040503050406030204" pitchFamily="18" charset="0"/>
                          </a:rPr>
                          <m:t>𝒛</m:t>
                        </m:r>
                      </m:e>
                      <m:e>
                        <m:r>
                          <a:rPr lang="en-US" altLang="zh-CN" b="1" i="1">
                            <a:latin typeface="Cambria Math" panose="02040503050406030204" pitchFamily="18" charset="0"/>
                          </a:rPr>
                          <m:t>𝟎</m:t>
                        </m:r>
                        <m:r>
                          <a:rPr lang="en-US" altLang="zh-CN" i="1">
                            <a:latin typeface="Cambria Math" panose="02040503050406030204" pitchFamily="18" charset="0"/>
                          </a:rPr>
                          <m:t>,</m:t>
                        </m:r>
                        <m:r>
                          <a:rPr lang="en-US" altLang="zh-CN" b="1" i="1">
                            <a:latin typeface="Cambria Math" panose="02040503050406030204" pitchFamily="18" charset="0"/>
                          </a:rPr>
                          <m:t>𝑰</m:t>
                        </m:r>
                      </m:e>
                    </m:d>
                  </m:oMath>
                </a14:m>
                <a:endParaRPr lang="en-US" altLang="zh-CN" dirty="0"/>
              </a:p>
              <a:p>
                <a:pPr lvl="1"/>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i="1">
                        <a:latin typeface="Cambria Math" panose="02040503050406030204" pitchFamily="18" charset="0"/>
                      </a:rPr>
                      <m:t>𝒩</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𝑾</m:t>
                        </m:r>
                        <m:r>
                          <a:rPr lang="en-US" altLang="zh-CN" b="1" i="1" smtClean="0">
                            <a:latin typeface="Cambria Math" panose="02040503050406030204" pitchFamily="18" charset="0"/>
                          </a:rPr>
                          <m:t>𝒛</m:t>
                        </m:r>
                        <m:r>
                          <a:rPr lang="en-US" altLang="zh-CN" i="1">
                            <a:latin typeface="Cambria Math" panose="02040503050406030204" pitchFamily="18" charset="0"/>
                          </a:rPr>
                          <m:t>+</m:t>
                        </m:r>
                        <m:r>
                          <a:rPr lang="en-US" altLang="zh-CN" b="1" i="1" smtClean="0">
                            <a:latin typeface="Cambria Math" panose="02040503050406030204" pitchFamily="18" charset="0"/>
                          </a:rPr>
                          <m:t>𝝁</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b="1" i="1">
                            <a:latin typeface="Cambria Math" panose="02040503050406030204" pitchFamily="18" charset="0"/>
                          </a:rPr>
                          <m:t>𝑰</m:t>
                        </m:r>
                      </m:e>
                    </m:d>
                  </m:oMath>
                </a14:m>
                <a:endParaRPr lang="en-US" altLang="zh-CN" dirty="0" smtClean="0"/>
              </a:p>
              <a:p>
                <a:r>
                  <a:rPr lang="zh-CN" altLang="en-US" dirty="0"/>
                  <a:t>观测</a:t>
                </a:r>
                <a:r>
                  <a:rPr lang="zh-CN" altLang="en-US" dirty="0" smtClean="0"/>
                  <a:t>变量的边缘分布</a:t>
                </a:r>
                <a:endParaRPr lang="en-US" altLang="zh-CN" dirty="0" smtClean="0"/>
              </a:p>
              <a:p>
                <a:pPr lvl="1"/>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e>
                        <m:r>
                          <a:rPr lang="en-US" altLang="zh-CN" b="1" i="1" smtClean="0">
                            <a:latin typeface="Cambria Math" panose="02040503050406030204" pitchFamily="18" charset="0"/>
                          </a:rPr>
                          <m:t>𝒛</m:t>
                        </m:r>
                      </m:e>
                    </m:d>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𝒛</m:t>
                        </m:r>
                      </m:e>
                    </m:d>
                    <m:r>
                      <a:rPr lang="en-US" altLang="zh-CN" b="0" i="1" smtClean="0">
                        <a:latin typeface="Cambria Math" panose="02040503050406030204" pitchFamily="18" charset="0"/>
                      </a:rPr>
                      <m:t>𝑑</m:t>
                    </m:r>
                    <m:r>
                      <a:rPr lang="en-US" altLang="zh-CN" b="1" i="1" smtClean="0">
                        <a:latin typeface="Cambria Math" panose="02040503050406030204" pitchFamily="18" charset="0"/>
                      </a:rPr>
                      <m:t>𝒛</m:t>
                    </m:r>
                  </m:oMath>
                </a14:m>
                <a:endParaRPr lang="en-US" altLang="zh-CN" b="1" dirty="0" smtClean="0"/>
              </a:p>
              <a:p>
                <a:pPr lvl="1"/>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𝒩</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e>
                        <m:r>
                          <a:rPr lang="en-US" altLang="zh-CN" b="1" i="1" smtClean="0">
                            <a:latin typeface="Cambria Math" panose="02040503050406030204" pitchFamily="18" charset="0"/>
                          </a:rPr>
                          <m:t>𝝁</m:t>
                        </m:r>
                        <m:r>
                          <a:rPr lang="en-US" altLang="zh-CN" b="0" i="1" smtClean="0">
                            <a:latin typeface="Cambria Math" panose="02040503050406030204" pitchFamily="18" charset="0"/>
                          </a:rPr>
                          <m:t>,</m:t>
                        </m:r>
                        <m:r>
                          <a:rPr lang="en-US" altLang="zh-CN" b="1" i="1" smtClean="0">
                            <a:latin typeface="Cambria Math" panose="02040503050406030204" pitchFamily="18" charset="0"/>
                          </a:rPr>
                          <m:t>𝑪</m:t>
                        </m:r>
                      </m:e>
                    </m:d>
                  </m:oMath>
                </a14:m>
                <a:endParaRPr lang="en-US" altLang="zh-CN" dirty="0" smtClean="0"/>
              </a:p>
              <a:p>
                <a:pPr lvl="1"/>
                <a14:m>
                  <m:oMath xmlns:m="http://schemas.openxmlformats.org/officeDocument/2006/math">
                    <m:r>
                      <a:rPr lang="en-US" altLang="zh-CN" b="1" i="1" smtClean="0">
                        <a:latin typeface="Cambria Math" panose="02040503050406030204" pitchFamily="18" charset="0"/>
                      </a:rPr>
                      <m:t>𝑪</m:t>
                    </m:r>
                    <m:r>
                      <a:rPr lang="en-US" altLang="zh-CN" b="0" i="1" smtClean="0">
                        <a:latin typeface="Cambria Math" panose="02040503050406030204" pitchFamily="18" charset="0"/>
                      </a:rPr>
                      <m:t>=</m:t>
                    </m:r>
                    <m:r>
                      <a:rPr lang="en-US" altLang="zh-CN" b="1" i="1" smtClean="0">
                        <a:latin typeface="Cambria Math" panose="02040503050406030204" pitchFamily="18" charset="0"/>
                      </a:rPr>
                      <m:t>𝑾</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𝑾</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r>
                      <a:rPr lang="en-US" altLang="zh-CN" b="1" i="1" smtClean="0">
                        <a:latin typeface="Cambria Math" panose="02040503050406030204" pitchFamily="18" charset="0"/>
                      </a:rPr>
                      <m:t>𝑰</m:t>
                    </m:r>
                  </m:oMath>
                </a14:m>
                <a:endParaRPr lang="en-US" altLang="zh-CN" b="1" dirty="0" smtClean="0"/>
              </a:p>
              <a:p>
                <a:r>
                  <a:rPr lang="zh-CN" altLang="en-US" dirty="0"/>
                  <a:t>不可识别</a:t>
                </a:r>
                <a:endParaRPr lang="en-US" altLang="zh-CN" b="1" i="1" dirty="0" smtClean="0">
                  <a:latin typeface="Cambria Math" panose="02040503050406030204" pitchFamily="18" charset="0"/>
                </a:endParaRPr>
              </a:p>
              <a:p>
                <a:pPr lvl="1"/>
                <a14:m>
                  <m:oMath xmlns:m="http://schemas.openxmlformats.org/officeDocument/2006/math">
                    <m:r>
                      <a:rPr lang="en-US" altLang="zh-CN" b="1" i="1" smtClean="0">
                        <a:latin typeface="Cambria Math" panose="02040503050406030204" pitchFamily="18" charset="0"/>
                      </a:rPr>
                      <m:t>𝑾</m:t>
                    </m:r>
                  </m:oMath>
                </a14:m>
                <a:r>
                  <a:rPr lang="zh-CN" altLang="en-US" dirty="0" smtClean="0"/>
                  <a:t>和</a:t>
                </a:r>
                <a14:m>
                  <m:oMath xmlns:m="http://schemas.openxmlformats.org/officeDocument/2006/math">
                    <m:r>
                      <a:rPr lang="en-US" altLang="zh-CN" b="1" i="1" dirty="0" smtClean="0">
                        <a:latin typeface="Cambria Math" panose="02040503050406030204" pitchFamily="18" charset="0"/>
                      </a:rPr>
                      <m:t>𝑾𝑹</m:t>
                    </m:r>
                  </m:oMath>
                </a14:m>
                <a:r>
                  <a:rPr lang="en-US" altLang="zh-CN" dirty="0" smtClean="0"/>
                  <a:t>(R</a:t>
                </a:r>
                <a:r>
                  <a:rPr lang="zh-CN" altLang="en-US" dirty="0" smtClean="0"/>
                  <a:t>为旋转矩阵</a:t>
                </a:r>
                <a:r>
                  <a:rPr lang="en-US" altLang="zh-CN" dirty="0" smtClean="0"/>
                  <a:t>)</a:t>
                </a:r>
                <a:r>
                  <a:rPr lang="zh-CN" altLang="en-US" dirty="0" smtClean="0"/>
                  <a:t>对应相同的边缘分布</a:t>
                </a: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3" t="-2071"/>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E4FB8F30-D5FE-4CCB-ABB5-7A44322B684D}" type="slidenum">
              <a:rPr lang="zh-CN" altLang="en-US" smtClean="0"/>
              <a:t>7</a:t>
            </a:fld>
            <a:endParaRPr lang="zh-CN" altLang="en-US"/>
          </a:p>
        </p:txBody>
      </p:sp>
    </p:spTree>
    <p:extLst>
      <p:ext uri="{BB962C8B-B14F-4D97-AF65-F5344CB8AC3E}">
        <p14:creationId xmlns:p14="http://schemas.microsoft.com/office/powerpoint/2010/main" val="673735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概率主成分分析</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zh-CN" altLang="en-US" dirty="0" smtClean="0"/>
                  <a:t>数据生成过程</a:t>
                </a:r>
                <a:endParaRPr lang="en-US" altLang="zh-CN" dirty="0"/>
              </a:p>
              <a:p>
                <a:pPr lvl="1"/>
                <a14:m>
                  <m:oMath xmlns:m="http://schemas.openxmlformats.org/officeDocument/2006/math">
                    <m:r>
                      <a:rPr lang="en-US" altLang="zh-CN" b="1" i="1">
                        <a:latin typeface="Cambria Math" panose="02040503050406030204" pitchFamily="18" charset="0"/>
                      </a:rPr>
                      <m:t>𝒛</m:t>
                    </m:r>
                    <m:r>
                      <a:rPr lang="en-US" altLang="zh-CN" i="1">
                        <a:latin typeface="Cambria Math" panose="02040503050406030204" pitchFamily="18" charset="0"/>
                      </a:rPr>
                      <m:t>~</m:t>
                    </m:r>
                    <m:r>
                      <a:rPr lang="en-US" altLang="zh-CN" i="1">
                        <a:latin typeface="Cambria Math" panose="02040503050406030204" pitchFamily="18" charset="0"/>
                      </a:rPr>
                      <m:t>𝒩</m:t>
                    </m:r>
                    <m:d>
                      <m:dPr>
                        <m:ctrlPr>
                          <a:rPr lang="en-US" altLang="zh-CN" i="1">
                            <a:latin typeface="Cambria Math" panose="02040503050406030204" pitchFamily="18" charset="0"/>
                          </a:rPr>
                        </m:ctrlPr>
                      </m:dPr>
                      <m:e>
                        <m:r>
                          <a:rPr lang="en-US" altLang="zh-CN" b="1" i="1">
                            <a:latin typeface="Cambria Math" panose="02040503050406030204" pitchFamily="18" charset="0"/>
                          </a:rPr>
                          <m:t>𝒛</m:t>
                        </m:r>
                      </m:e>
                      <m:e>
                        <m:r>
                          <a:rPr lang="en-US" altLang="zh-CN" b="1" i="1">
                            <a:latin typeface="Cambria Math" panose="02040503050406030204" pitchFamily="18" charset="0"/>
                          </a:rPr>
                          <m:t>𝟎</m:t>
                        </m:r>
                        <m:r>
                          <a:rPr lang="en-US" altLang="zh-CN" i="1">
                            <a:latin typeface="Cambria Math" panose="02040503050406030204" pitchFamily="18" charset="0"/>
                          </a:rPr>
                          <m:t>,</m:t>
                        </m:r>
                        <m:r>
                          <a:rPr lang="en-US" altLang="zh-CN" b="1" i="1">
                            <a:latin typeface="Cambria Math" panose="02040503050406030204" pitchFamily="18" charset="0"/>
                          </a:rPr>
                          <m:t>𝑰</m:t>
                        </m:r>
                      </m:e>
                    </m:d>
                  </m:oMath>
                </a14:m>
                <a:endParaRPr lang="en-US" altLang="zh-CN" dirty="0"/>
              </a:p>
              <a:p>
                <a:pPr lvl="1"/>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i="1">
                        <a:latin typeface="Cambria Math" panose="02040503050406030204" pitchFamily="18" charset="0"/>
                      </a:rPr>
                      <m:t>𝒩</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𝑾𝒛</m:t>
                        </m:r>
                        <m:r>
                          <a:rPr lang="en-US" altLang="zh-CN" i="1">
                            <a:latin typeface="Cambria Math" panose="02040503050406030204" pitchFamily="18" charset="0"/>
                          </a:rPr>
                          <m:t>+</m:t>
                        </m:r>
                        <m:r>
                          <a:rPr lang="en-US" altLang="zh-CN" b="1" i="1">
                            <a:latin typeface="Cambria Math" panose="02040503050406030204" pitchFamily="18" charset="0"/>
                          </a:rPr>
                          <m:t>𝝁</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b="1" i="1">
                            <a:latin typeface="Cambria Math" panose="02040503050406030204" pitchFamily="18" charset="0"/>
                          </a:rPr>
                          <m:t>𝑰</m:t>
                        </m:r>
                      </m:e>
                    </m:d>
                  </m:oMath>
                </a14:m>
                <a:endParaRPr lang="en-US" altLang="zh-CN" dirty="0" smtClean="0"/>
              </a:p>
              <a:p>
                <a:r>
                  <a:rPr lang="zh-CN" altLang="en-US" dirty="0" smtClean="0"/>
                  <a:t>隐变量的后验概率</a:t>
                </a:r>
                <a:endParaRPr lang="en-US" altLang="zh-CN" dirty="0" smtClean="0"/>
              </a:p>
              <a:p>
                <a:pPr lvl="1"/>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𝒛</m:t>
                        </m:r>
                        <m:r>
                          <a:rPr lang="en-US" altLang="zh-CN" b="0" i="1" smtClean="0">
                            <a:latin typeface="Cambria Math" panose="02040503050406030204" pitchFamily="18" charset="0"/>
                          </a:rPr>
                          <m:t>|</m:t>
                        </m:r>
                        <m:r>
                          <a:rPr lang="en-US" altLang="zh-CN" b="1" i="1" smtClean="0">
                            <a:latin typeface="Cambria Math" panose="02040503050406030204" pitchFamily="18" charset="0"/>
                          </a:rPr>
                          <m:t>𝒙</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𝒩</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𝑾</m:t>
                                    </m:r>
                                  </m:e>
                                  <m:sup>
                                    <m:r>
                                      <a:rPr lang="en-US" altLang="zh-CN" i="1">
                                        <a:latin typeface="Cambria Math" panose="02040503050406030204" pitchFamily="18" charset="0"/>
                                      </a:rPr>
                                      <m:t>𝑇</m:t>
                                    </m:r>
                                  </m:sup>
                                </m:sSup>
                                <m:r>
                                  <a:rPr lang="en-US" altLang="zh-CN" b="1" i="1">
                                    <a:latin typeface="Cambria Math" panose="02040503050406030204" pitchFamily="18" charset="0"/>
                                  </a:rPr>
                                  <m:t>𝑾</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b="1" i="1">
                                    <a:latin typeface="Cambria Math" panose="02040503050406030204" pitchFamily="18" charset="0"/>
                                  </a:rPr>
                                  <m:t>𝑰</m:t>
                                </m:r>
                                <m:r>
                                  <m:rPr>
                                    <m:nor/>
                                  </m:rPr>
                                  <a:rPr lang="zh-CN" altLang="en-US" b="1" dirty="0"/>
                                  <m:t> </m:t>
                                </m:r>
                              </m:e>
                            </m:d>
                          </m:e>
                          <m:sup>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𝑾</m:t>
                            </m:r>
                          </m:e>
                          <m:sup>
                            <m:r>
                              <a:rPr lang="en-US" altLang="zh-CN" b="0" i="1" smtClean="0">
                                <a:latin typeface="Cambria Math" panose="02040503050406030204" pitchFamily="18" charset="0"/>
                              </a:rPr>
                              <m:t>𝑇</m:t>
                            </m:r>
                          </m:sup>
                        </m:sSup>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a:rPr lang="en-US" altLang="zh-CN" b="1" i="1" smtClean="0">
                                <a:latin typeface="Cambria Math" panose="02040503050406030204" pitchFamily="18" charset="0"/>
                              </a:rPr>
                              <m:t>𝝁</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𝑀</m:t>
                        </m:r>
                      </m:e>
                    </m:d>
                  </m:oMath>
                </a14:m>
                <a:endParaRPr lang="en-US" altLang="zh-CN" dirty="0" smtClean="0"/>
              </a:p>
              <a:p>
                <a:pPr lvl="1"/>
                <a:endParaRPr lang="en-US" altLang="zh-CN" b="1" dirty="0" smtClean="0"/>
              </a:p>
              <a:p>
                <a:r>
                  <a:rPr lang="zh-CN" altLang="en-US" dirty="0"/>
                  <a:t>极</a:t>
                </a:r>
                <a:r>
                  <a:rPr lang="zh-CN" altLang="en-US" dirty="0" smtClean="0"/>
                  <a:t>大似然估计</a:t>
                </a:r>
                <a:endParaRPr lang="en-US" altLang="zh-CN" dirty="0" smtClean="0"/>
              </a:p>
              <a:p>
                <a:pPr lvl="1"/>
                <a14:m>
                  <m:oMath xmlns:m="http://schemas.openxmlformats.org/officeDocument/2006/math">
                    <m:r>
                      <a:rPr lang="en-US" altLang="zh-CN" b="1" i="1" smtClean="0">
                        <a:latin typeface="Cambria Math" panose="02040503050406030204" pitchFamily="18" charset="0"/>
                      </a:rPr>
                      <m:t>𝝁</m:t>
                    </m:r>
                  </m:oMath>
                </a14:m>
                <a:r>
                  <a:rPr lang="zh-CN" altLang="en-US" dirty="0" smtClean="0"/>
                  <a:t>的极大似然估计为 </a:t>
                </a:r>
                <a14:m>
                  <m:oMath xmlns:m="http://schemas.openxmlformats.org/officeDocument/2006/math">
                    <m:acc>
                      <m:accPr>
                        <m:chr m:val="̅"/>
                        <m:ctrlPr>
                          <a:rPr lang="en-US" altLang="zh-CN" b="0" i="1" smtClean="0">
                            <a:latin typeface="Cambria Math" panose="02040503050406030204" pitchFamily="18" charset="0"/>
                          </a:rPr>
                        </m:ctrlPr>
                      </m:accPr>
                      <m:e>
                        <m:r>
                          <a:rPr lang="en-US" altLang="zh-CN" b="1" i="1" smtClean="0">
                            <a:latin typeface="Cambria Math" panose="02040503050406030204" pitchFamily="18" charset="0"/>
                          </a:rPr>
                          <m:t>𝒙</m:t>
                        </m:r>
                      </m:e>
                    </m:acc>
                  </m:oMath>
                </a14:m>
                <a:endParaRPr lang="en-US" altLang="zh-CN" dirty="0" smtClean="0"/>
              </a:p>
              <a:p>
                <a:pPr lvl="1"/>
                <a:endParaRPr lang="en-US" altLang="zh-CN" dirty="0"/>
              </a:p>
              <a:p>
                <a:pPr lvl="1"/>
                <a:endParaRPr lang="en-US" altLang="zh-CN" dirty="0" smtClean="0"/>
              </a:p>
              <a:p>
                <a:pPr lvl="1"/>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3" t="-2071"/>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E4FB8F30-D5FE-4CCB-ABB5-7A44322B684D}" type="slidenum">
              <a:rPr lang="zh-CN" altLang="en-US" smtClean="0"/>
              <a:t>8</a:t>
            </a:fld>
            <a:endParaRPr lang="zh-CN" altLang="en-US"/>
          </a:p>
        </p:txBody>
      </p:sp>
      <p:pic>
        <p:nvPicPr>
          <p:cNvPr id="7" name="Picture 6"/>
          <p:cNvPicPr>
            <a:picLocks noChangeAspect="1"/>
          </p:cNvPicPr>
          <p:nvPr/>
        </p:nvPicPr>
        <p:blipFill>
          <a:blip r:embed="rId3"/>
          <a:stretch>
            <a:fillRect/>
          </a:stretch>
        </p:blipFill>
        <p:spPr>
          <a:xfrm>
            <a:off x="1159247" y="5127625"/>
            <a:ext cx="7577160" cy="774662"/>
          </a:xfrm>
          <a:prstGeom prst="rect">
            <a:avLst/>
          </a:prstGeom>
        </p:spPr>
      </p:pic>
      <p:pic>
        <p:nvPicPr>
          <p:cNvPr id="8" name="Picture 7"/>
          <p:cNvPicPr>
            <a:picLocks noChangeAspect="1"/>
          </p:cNvPicPr>
          <p:nvPr/>
        </p:nvPicPr>
        <p:blipFill>
          <a:blip r:embed="rId4"/>
          <a:stretch>
            <a:fillRect/>
          </a:stretch>
        </p:blipFill>
        <p:spPr>
          <a:xfrm>
            <a:off x="3265684" y="5823803"/>
            <a:ext cx="3152381" cy="552381"/>
          </a:xfrm>
          <a:prstGeom prst="rect">
            <a:avLst/>
          </a:prstGeom>
        </p:spPr>
      </p:pic>
      <p:sp>
        <p:nvSpPr>
          <p:cNvPr id="9" name="Right Arrow 8"/>
          <p:cNvSpPr/>
          <p:nvPr/>
        </p:nvSpPr>
        <p:spPr>
          <a:xfrm>
            <a:off x="2435836" y="5927572"/>
            <a:ext cx="571500" cy="37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591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概率主成分分析</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数据生成过程</a:t>
                </a:r>
                <a:endParaRPr lang="en-US" altLang="zh-CN" dirty="0"/>
              </a:p>
              <a:p>
                <a:pPr lvl="1"/>
                <a14:m>
                  <m:oMath xmlns:m="http://schemas.openxmlformats.org/officeDocument/2006/math">
                    <m:r>
                      <a:rPr lang="en-US" altLang="zh-CN" b="1" i="1">
                        <a:latin typeface="Cambria Math" panose="02040503050406030204" pitchFamily="18" charset="0"/>
                      </a:rPr>
                      <m:t>𝒛</m:t>
                    </m:r>
                    <m:r>
                      <a:rPr lang="en-US" altLang="zh-CN" i="1">
                        <a:latin typeface="Cambria Math" panose="02040503050406030204" pitchFamily="18" charset="0"/>
                      </a:rPr>
                      <m:t>~</m:t>
                    </m:r>
                    <m:r>
                      <a:rPr lang="en-US" altLang="zh-CN" i="1">
                        <a:latin typeface="Cambria Math" panose="02040503050406030204" pitchFamily="18" charset="0"/>
                      </a:rPr>
                      <m:t>𝒩</m:t>
                    </m:r>
                    <m:d>
                      <m:dPr>
                        <m:ctrlPr>
                          <a:rPr lang="en-US" altLang="zh-CN" i="1">
                            <a:latin typeface="Cambria Math" panose="02040503050406030204" pitchFamily="18" charset="0"/>
                          </a:rPr>
                        </m:ctrlPr>
                      </m:dPr>
                      <m:e>
                        <m:r>
                          <a:rPr lang="en-US" altLang="zh-CN" b="1" i="1">
                            <a:latin typeface="Cambria Math" panose="02040503050406030204" pitchFamily="18" charset="0"/>
                          </a:rPr>
                          <m:t>𝒛</m:t>
                        </m:r>
                      </m:e>
                      <m:e>
                        <m:r>
                          <a:rPr lang="en-US" altLang="zh-CN" b="1" i="1">
                            <a:latin typeface="Cambria Math" panose="02040503050406030204" pitchFamily="18" charset="0"/>
                          </a:rPr>
                          <m:t>𝟎</m:t>
                        </m:r>
                        <m:r>
                          <a:rPr lang="en-US" altLang="zh-CN" i="1">
                            <a:latin typeface="Cambria Math" panose="02040503050406030204" pitchFamily="18" charset="0"/>
                          </a:rPr>
                          <m:t>,</m:t>
                        </m:r>
                        <m:r>
                          <a:rPr lang="en-US" altLang="zh-CN" b="1" i="1">
                            <a:latin typeface="Cambria Math" panose="02040503050406030204" pitchFamily="18" charset="0"/>
                          </a:rPr>
                          <m:t>𝑰</m:t>
                        </m:r>
                      </m:e>
                    </m:d>
                  </m:oMath>
                </a14:m>
                <a:endParaRPr lang="en-US" altLang="zh-CN" dirty="0"/>
              </a:p>
              <a:p>
                <a:pPr lvl="1"/>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i="1">
                        <a:latin typeface="Cambria Math" panose="02040503050406030204" pitchFamily="18" charset="0"/>
                      </a:rPr>
                      <m:t>𝒩</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𝑾𝒛</m:t>
                        </m:r>
                        <m:r>
                          <a:rPr lang="en-US" altLang="zh-CN" i="1">
                            <a:latin typeface="Cambria Math" panose="02040503050406030204" pitchFamily="18" charset="0"/>
                          </a:rPr>
                          <m:t>+</m:t>
                        </m:r>
                        <m:r>
                          <a:rPr lang="en-US" altLang="zh-CN" b="1" i="1">
                            <a:latin typeface="Cambria Math" panose="02040503050406030204" pitchFamily="18" charset="0"/>
                          </a:rPr>
                          <m:t>𝝁</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r>
                          <a:rPr lang="en-US" altLang="zh-CN" b="1" i="1">
                            <a:latin typeface="Cambria Math" panose="02040503050406030204" pitchFamily="18" charset="0"/>
                          </a:rPr>
                          <m:t>𝑰</m:t>
                        </m:r>
                      </m:e>
                    </m:d>
                  </m:oMath>
                </a14:m>
                <a:endParaRPr lang="en-US" altLang="zh-CN" dirty="0" smtClean="0"/>
              </a:p>
              <a:p>
                <a:r>
                  <a:rPr lang="zh-CN" altLang="en-US" dirty="0" smtClean="0"/>
                  <a:t>当</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→0</m:t>
                    </m:r>
                  </m:oMath>
                </a14:m>
                <a:r>
                  <a:rPr lang="zh-CN" altLang="en-US" dirty="0" smtClean="0"/>
                  <a:t>时，</a:t>
                </a:r>
                <a:r>
                  <a:rPr lang="en-US" altLang="zh-CN" dirty="0" smtClean="0"/>
                  <a:t>z</a:t>
                </a:r>
                <a:r>
                  <a:rPr lang="zh-CN" altLang="en-US" dirty="0" smtClean="0"/>
                  <a:t>的后验概率均值</a:t>
                </a:r>
                <a:endParaRPr lang="en-US" altLang="zh-CN" dirty="0" smtClean="0"/>
              </a:p>
              <a:p>
                <a:endParaRPr lang="en-US" altLang="zh-CN" dirty="0"/>
              </a:p>
              <a:p>
                <a:endParaRPr lang="en-US" altLang="zh-CN" dirty="0" smtClean="0"/>
              </a:p>
              <a:p>
                <a:r>
                  <a:rPr lang="zh-CN" altLang="en-US" dirty="0" smtClean="0"/>
                  <a:t>为数据点到隐式空间的垂直投影，即退化为</a:t>
                </a:r>
                <a:r>
                  <a:rPr lang="en-US" altLang="zh-CN" dirty="0" smtClean="0"/>
                  <a:t>PCA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3" t="-2071"/>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E4FB8F30-D5FE-4CCB-ABB5-7A44322B684D}" type="slidenum">
              <a:rPr lang="zh-CN" altLang="en-US" smtClean="0"/>
              <a:t>9</a:t>
            </a:fld>
            <a:endParaRPr lang="zh-CN" altLang="en-US"/>
          </a:p>
        </p:txBody>
      </p:sp>
      <p:pic>
        <p:nvPicPr>
          <p:cNvPr id="6" name="Picture 5"/>
          <p:cNvPicPr>
            <a:picLocks noChangeAspect="1"/>
          </p:cNvPicPr>
          <p:nvPr/>
        </p:nvPicPr>
        <p:blipFill>
          <a:blip r:embed="rId3"/>
          <a:stretch>
            <a:fillRect/>
          </a:stretch>
        </p:blipFill>
        <p:spPr>
          <a:xfrm>
            <a:off x="3462575" y="3548097"/>
            <a:ext cx="3800000" cy="561905"/>
          </a:xfrm>
          <a:prstGeom prst="rect">
            <a:avLst/>
          </a:prstGeom>
        </p:spPr>
      </p:pic>
    </p:spTree>
    <p:extLst>
      <p:ext uri="{BB962C8B-B14F-4D97-AF65-F5344CB8AC3E}">
        <p14:creationId xmlns:p14="http://schemas.microsoft.com/office/powerpoint/2010/main" val="2989250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TotalTime>
  <Words>1462</Words>
  <Application>Microsoft Office PowerPoint</Application>
  <PresentationFormat>Widescreen</PresentationFormat>
  <Paragraphs>171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FZSSK--GBK1-0</vt:lpstr>
      <vt:lpstr>等线</vt:lpstr>
      <vt:lpstr>等线 Light</vt:lpstr>
      <vt:lpstr>微软雅黑</vt:lpstr>
      <vt:lpstr>Arial</vt:lpstr>
      <vt:lpstr>Cambria Math</vt:lpstr>
      <vt:lpstr>Times New Roman</vt:lpstr>
      <vt:lpstr>Office Theme</vt:lpstr>
      <vt:lpstr>无监督学习</vt:lpstr>
      <vt:lpstr>无监督学习</vt:lpstr>
      <vt:lpstr>典型的无监督学习问题</vt:lpstr>
      <vt:lpstr>主成分分析</vt:lpstr>
      <vt:lpstr>线性因子模型</vt:lpstr>
      <vt:lpstr>概率主成分分析</vt:lpstr>
      <vt:lpstr>概率主成分分析</vt:lpstr>
      <vt:lpstr>概率主成分分析</vt:lpstr>
      <vt:lpstr>概率主成分分析</vt:lpstr>
      <vt:lpstr>独立成分分析</vt:lpstr>
      <vt:lpstr>稀疏编码（Sparse Coding）</vt:lpstr>
      <vt:lpstr>完备性</vt:lpstr>
      <vt:lpstr>稀疏编码</vt:lpstr>
      <vt:lpstr>稀疏编码</vt:lpstr>
      <vt:lpstr>训练过程</vt:lpstr>
      <vt:lpstr>稀疏编码的优点</vt:lpstr>
      <vt:lpstr>自编码器（ Auto-Encoder ）</vt:lpstr>
      <vt:lpstr>欠完备自编码器</vt:lpstr>
      <vt:lpstr>正则编码器</vt:lpstr>
      <vt:lpstr>稀疏自编码器</vt:lpstr>
      <vt:lpstr>降噪自编码器</vt:lpstr>
      <vt:lpstr>惩罚导数作为正则</vt:lpstr>
      <vt:lpstr>随机自编码器</vt:lpstr>
      <vt:lpstr>预测稀疏分解</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Dove Lian</dc:creator>
  <cp:lastModifiedBy>Dove Lian</cp:lastModifiedBy>
  <cp:revision>50</cp:revision>
  <dcterms:created xsi:type="dcterms:W3CDTF">2018-10-13T08:06:44Z</dcterms:created>
  <dcterms:modified xsi:type="dcterms:W3CDTF">2018-12-21T03:56:36Z</dcterms:modified>
</cp:coreProperties>
</file>