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2" r:id="rId3"/>
    <p:sldId id="281" r:id="rId4"/>
    <p:sldId id="283" r:id="rId5"/>
    <p:sldId id="257" r:id="rId6"/>
    <p:sldId id="258" r:id="rId7"/>
    <p:sldId id="259" r:id="rId8"/>
    <p:sldId id="279" r:id="rId9"/>
    <p:sldId id="280" r:id="rId10"/>
    <p:sldId id="284" r:id="rId11"/>
    <p:sldId id="260" r:id="rId12"/>
    <p:sldId id="261" r:id="rId13"/>
    <p:sldId id="262" r:id="rId14"/>
    <p:sldId id="263" r:id="rId15"/>
    <p:sldId id="264" r:id="rId16"/>
    <p:sldId id="265" r:id="rId17"/>
    <p:sldId id="269" r:id="rId18"/>
    <p:sldId id="270" r:id="rId19"/>
    <p:sldId id="271" r:id="rId20"/>
    <p:sldId id="272" r:id="rId21"/>
    <p:sldId id="266" r:id="rId22"/>
    <p:sldId id="267" r:id="rId23"/>
    <p:sldId id="268" r:id="rId24"/>
    <p:sldId id="273" r:id="rId25"/>
    <p:sldId id="274" r:id="rId26"/>
    <p:sldId id="275" r:id="rId27"/>
    <p:sldId id="276" r:id="rId28"/>
    <p:sldId id="277" r:id="rId29"/>
    <p:sldId id="278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EF1D0-C7AF-448A-BE7B-207C559C7736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AD07F-DA63-4293-914A-25E0CC2937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081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 smtClean="0"/>
              <a:t>Click to edit Master subtitle style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D2C4-88AE-4FC4-B0AC-4DAED60F86CD}" type="datetime1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F30-D5FE-4CCB-ABB5-7A44322B684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52" b="95833" l="805" r="50302"/>
                    </a14:imgEffect>
                  </a14:imgLayer>
                </a14:imgProps>
              </a:ext>
            </a:extLst>
          </a:blip>
          <a:srcRect l="1834" t="5944" r="52105" b="8391"/>
          <a:stretch/>
        </p:blipFill>
        <p:spPr>
          <a:xfrm>
            <a:off x="11215713" y="109298"/>
            <a:ext cx="762106" cy="75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9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B3F8-8819-40E7-ABCE-BEF2CB4C0A99}" type="datetime1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F30-D5FE-4CCB-ABB5-7A44322B6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403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D3A5-862A-4E5D-9926-E2F31D91A035}" type="datetime1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F30-D5FE-4CCB-ABB5-7A44322B6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76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50" y="365126"/>
            <a:ext cx="10939849" cy="994118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550" y="1556951"/>
            <a:ext cx="10939849" cy="5000368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 smtClean="0"/>
              <a:t>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5644-F86D-4594-A401-36B80A0A0845}" type="datetime1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4619" y="778476"/>
            <a:ext cx="2743200" cy="365125"/>
          </a:xfrm>
        </p:spPr>
        <p:txBody>
          <a:bodyPr/>
          <a:lstStyle/>
          <a:p>
            <a:fld id="{E4FB8F30-D5FE-4CCB-ABB5-7A44322B684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52" b="95833" l="805" r="50302"/>
                    </a14:imgEffect>
                  </a14:imgLayer>
                </a14:imgProps>
              </a:ext>
            </a:extLst>
          </a:blip>
          <a:srcRect l="1834" t="5944" r="52105" b="8391"/>
          <a:stretch/>
        </p:blipFill>
        <p:spPr>
          <a:xfrm>
            <a:off x="11215713" y="109298"/>
            <a:ext cx="762106" cy="75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65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28710-F3DA-4E37-B8F5-29DDCBCB9529}" type="datetime1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F30-D5FE-4CCB-ABB5-7A44322B6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66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879B-FB58-4F3F-8935-9D9FE1933BB2}" type="datetime1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F30-D5FE-4CCB-ABB5-7A44322B6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632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3E65-D2FE-42DC-8AB3-4705FC92A4EC}" type="datetime1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F30-D5FE-4CCB-ABB5-7A44322B6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80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8336-FF35-4C4E-8197-72452B7B6C1B}" type="datetime1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F30-D5FE-4CCB-ABB5-7A44322B6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153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14A1-56D4-49C7-A09A-BEEBD89AE804}" type="datetime1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234619" y="780207"/>
            <a:ext cx="2743200" cy="365125"/>
          </a:xfrm>
        </p:spPr>
        <p:txBody>
          <a:bodyPr/>
          <a:lstStyle/>
          <a:p>
            <a:fld id="{E4FB8F30-D5FE-4CCB-ABB5-7A44322B684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52" b="95833" l="805" r="50302"/>
                    </a14:imgEffect>
                  </a14:imgLayer>
                </a14:imgProps>
              </a:ext>
            </a:extLst>
          </a:blip>
          <a:srcRect l="1834" t="5944" r="52105" b="8391"/>
          <a:stretch/>
        </p:blipFill>
        <p:spPr>
          <a:xfrm>
            <a:off x="11215713" y="109298"/>
            <a:ext cx="762106" cy="75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A466-F858-497D-8FEF-0A17D8F69044}" type="datetime1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F30-D5FE-4CCB-ABB5-7A44322B6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73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313D-70F1-442D-A547-A25CE78DF1DF}" type="datetime1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F30-D5FE-4CCB-ABB5-7A44322B6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01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AC14F-5C58-41BF-BB14-9D14E0AFB0E3}" type="datetime1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B8F30-D5FE-4CCB-ABB5-7A44322B6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15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自然语言处理的深度学习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中国科学技术大学  </a:t>
            </a:r>
            <a:r>
              <a:rPr lang="en-US" altLang="zh-CN" dirty="0" smtClean="0"/>
              <a:t>|  </a:t>
            </a:r>
            <a:r>
              <a:rPr lang="zh-CN" altLang="en-US" dirty="0" smtClean="0"/>
              <a:t>大数据学院</a:t>
            </a:r>
            <a:r>
              <a:rPr lang="en-US" altLang="zh-CN" dirty="0" smtClean="0"/>
              <a:t>  |  </a:t>
            </a:r>
            <a:r>
              <a:rPr lang="zh-CN" altLang="en-US" dirty="0" smtClean="0"/>
              <a:t>连德富</a:t>
            </a:r>
            <a:endParaRPr lang="en-US" altLang="zh-CN" dirty="0" smtClean="0"/>
          </a:p>
          <a:p>
            <a:r>
              <a:rPr lang="en-US" altLang="zh-CN" dirty="0" smtClean="0"/>
              <a:t>dove.ustc@gmail.com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F30-D5FE-4CCB-ABB5-7A44322B684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67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3389563"/>
            <a:ext cx="4029075" cy="33654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高纬度输出挑战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使用短列表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分层</a:t>
            </a:r>
            <a:r>
              <a:rPr lang="en-US" altLang="zh-CN" dirty="0" err="1" smtClean="0"/>
              <a:t>softmax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F30-D5FE-4CCB-ABB5-7A44322B684D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577" y="2011315"/>
            <a:ext cx="7609524" cy="12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51430" y="862185"/>
            <a:ext cx="21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短列表：常见词汇</a:t>
            </a:r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152791" y="1358464"/>
            <a:ext cx="21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尾列表：稀有词汇</a:t>
            </a:r>
            <a:endParaRPr lang="en-US" altLang="zh-CN" dirty="0" smtClean="0"/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8102111" y="1231517"/>
            <a:ext cx="224204" cy="90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203471" y="1727796"/>
            <a:ext cx="0" cy="409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7049" y="3870711"/>
            <a:ext cx="6133333" cy="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9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</a:t>
            </a:r>
            <a:r>
              <a:rPr lang="zh-CN" altLang="en-US" dirty="0" smtClean="0"/>
              <a:t>他词嵌入模型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F30-D5FE-4CCB-ABB5-7A44322B684D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35" y="1556951"/>
            <a:ext cx="9895238" cy="26666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03119" y="4421325"/>
            <a:ext cx="3257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Continuous bag-of-words</a:t>
            </a:r>
            <a:r>
              <a:rPr lang="zh-CN" altLang="en-US" dirty="0"/>
              <a:t>模型</a:t>
            </a:r>
          </a:p>
        </p:txBody>
      </p:sp>
      <p:sp>
        <p:nvSpPr>
          <p:cNvPr id="7" name="Rectangle 6"/>
          <p:cNvSpPr/>
          <p:nvPr/>
        </p:nvSpPr>
        <p:spPr>
          <a:xfrm>
            <a:off x="7382830" y="4393797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Skip-grams </a:t>
            </a:r>
            <a:r>
              <a:rPr lang="zh-CN" altLang="en-US" dirty="0" smtClean="0"/>
              <a:t>模</a:t>
            </a:r>
            <a:r>
              <a:rPr lang="zh-CN" altLang="en-US" dirty="0"/>
              <a:t>型</a:t>
            </a:r>
          </a:p>
        </p:txBody>
      </p:sp>
    </p:spTree>
    <p:extLst>
      <p:ext uri="{BB962C8B-B14F-4D97-AF65-F5344CB8AC3E}">
        <p14:creationId xmlns:p14="http://schemas.microsoft.com/office/powerpoint/2010/main" val="373043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Skip-grams </a:t>
            </a:r>
            <a:r>
              <a:rPr lang="zh-CN" altLang="en-US" dirty="0"/>
              <a:t>模</a:t>
            </a:r>
            <a:r>
              <a:rPr lang="zh-CN" altLang="en-US" dirty="0" smtClean="0"/>
              <a:t>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</a:t>
            </a:r>
            <a:r>
              <a:rPr lang="zh-CN" altLang="en-US" dirty="0" smtClean="0"/>
              <a:t>词和上下文的共现矩阵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负样</a:t>
            </a:r>
            <a:r>
              <a:rPr lang="zh-CN" altLang="en-US" dirty="0" smtClean="0"/>
              <a:t>本采样：随机采样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个非共现对作为负样本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F30-D5FE-4CCB-ABB5-7A44322B684D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1118"/>
            <a:ext cx="7425669" cy="23045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3078"/>
          <a:stretch/>
        </p:blipFill>
        <p:spPr>
          <a:xfrm>
            <a:off x="7774504" y="2789226"/>
            <a:ext cx="3884098" cy="13597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5961" y="5747573"/>
            <a:ext cx="9139510" cy="99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8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Skip-grams </a:t>
            </a:r>
            <a:r>
              <a:rPr lang="zh-CN" altLang="en-US" dirty="0"/>
              <a:t>模</a:t>
            </a:r>
            <a:r>
              <a:rPr lang="zh-CN" altLang="en-US" dirty="0" smtClean="0"/>
              <a:t>型的解释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Pointwise </a:t>
            </a:r>
            <a:r>
              <a:rPr lang="en-US" altLang="zh-CN" dirty="0"/>
              <a:t>Mutual Information Matrix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F30-D5FE-4CCB-ABB5-7A44322B684D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564" y="2275839"/>
            <a:ext cx="8533333" cy="3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9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Skip-grams </a:t>
            </a:r>
            <a:r>
              <a:rPr lang="zh-CN" altLang="en-US" dirty="0"/>
              <a:t>模型的解释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468" y="1495087"/>
            <a:ext cx="7238998" cy="216272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F30-D5FE-4CCB-ABB5-7A44322B684D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040" y="4646311"/>
            <a:ext cx="6349426" cy="2211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7712" y="3761584"/>
            <a:ext cx="1904762" cy="7809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49107" y="3967394"/>
            <a:ext cx="185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等价于矩阵分解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929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smtClean="0"/>
              <a:t>CNN </a:t>
            </a:r>
            <a:r>
              <a:rPr lang="zh-CN" altLang="en-US" dirty="0" smtClean="0"/>
              <a:t>的语言模型</a:t>
            </a:r>
            <a:endParaRPr lang="zh-CN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421" y="1359244"/>
            <a:ext cx="7934096" cy="50006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F30-D5FE-4CCB-ABB5-7A44322B684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00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RNN</a:t>
            </a:r>
            <a:r>
              <a:rPr lang="zh-CN" altLang="en-US" dirty="0" smtClean="0"/>
              <a:t>的语言模型</a:t>
            </a:r>
            <a:endParaRPr lang="zh-CN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726" y="1438375"/>
            <a:ext cx="7371407" cy="50006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F30-D5FE-4CCB-ABB5-7A44322B684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99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</a:t>
            </a:r>
            <a:r>
              <a:rPr lang="zh-CN" altLang="en-US" dirty="0" smtClean="0"/>
              <a:t>分类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F30-D5FE-4CCB-ABB5-7A44322B684D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1138" y="1556951"/>
            <a:ext cx="5111261" cy="5000368"/>
          </a:xfrm>
        </p:spPr>
        <p:txBody>
          <a:bodyPr/>
          <a:lstStyle/>
          <a:p>
            <a:r>
              <a:rPr lang="zh-CN" altLang="en-US" dirty="0" smtClean="0"/>
              <a:t>分类器：</a:t>
            </a:r>
            <a:r>
              <a:rPr lang="en-US" altLang="zh-CN" dirty="0" err="1" smtClean="0"/>
              <a:t>softmax</a:t>
            </a:r>
            <a:endParaRPr lang="en-US" altLang="zh-CN" dirty="0" smtClean="0"/>
          </a:p>
          <a:p>
            <a:r>
              <a:rPr lang="zh-CN" altLang="en-US" dirty="0"/>
              <a:t>第一</a:t>
            </a:r>
            <a:r>
              <a:rPr lang="zh-CN" altLang="en-US" dirty="0" smtClean="0"/>
              <a:t>层网络：</a:t>
            </a:r>
            <a:r>
              <a:rPr lang="en-US" altLang="zh-CN" dirty="0" smtClean="0"/>
              <a:t>RNN</a:t>
            </a:r>
          </a:p>
          <a:p>
            <a:r>
              <a:rPr lang="zh-CN" altLang="en-US" dirty="0"/>
              <a:t>第</a:t>
            </a:r>
            <a:r>
              <a:rPr lang="zh-CN" altLang="en-US" dirty="0" smtClean="0"/>
              <a:t>二层网络：</a:t>
            </a:r>
            <a:r>
              <a:rPr lang="en-US" altLang="zh-CN" dirty="0" smtClean="0"/>
              <a:t>RNN</a:t>
            </a:r>
          </a:p>
          <a:p>
            <a:r>
              <a:rPr lang="zh-CN" altLang="en-US" dirty="0"/>
              <a:t>注意</a:t>
            </a:r>
            <a:r>
              <a:rPr lang="zh-CN" altLang="en-US" dirty="0" smtClean="0"/>
              <a:t>力机制：多层使用</a:t>
            </a:r>
            <a:endParaRPr lang="zh-CN" alt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89" y="1359244"/>
            <a:ext cx="4325501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8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匹配模型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匹配任务</a:t>
            </a:r>
            <a:endParaRPr lang="en-US" altLang="zh-CN" dirty="0" smtClean="0"/>
          </a:p>
          <a:p>
            <a:pPr lvl="1"/>
            <a:r>
              <a:rPr lang="zh-CN" altLang="en-US" dirty="0"/>
              <a:t>搜</a:t>
            </a:r>
            <a:r>
              <a:rPr lang="zh-CN" altLang="en-US" dirty="0" smtClean="0"/>
              <a:t>索：查询文档匹配</a:t>
            </a:r>
            <a:endParaRPr lang="en-US" altLang="zh-CN" dirty="0" smtClean="0"/>
          </a:p>
          <a:p>
            <a:pPr lvl="1"/>
            <a:r>
              <a:rPr lang="zh-CN" altLang="en-US" dirty="0"/>
              <a:t>问</a:t>
            </a:r>
            <a:r>
              <a:rPr lang="zh-CN" altLang="en-US" dirty="0" smtClean="0"/>
              <a:t>答：问题答案匹配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F30-D5FE-4CCB-ABB5-7A44322B684D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833" y="1656855"/>
            <a:ext cx="2914286" cy="3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匹配模型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91"/>
          <a:stretch/>
        </p:blipFill>
        <p:spPr>
          <a:xfrm>
            <a:off x="899345" y="1890345"/>
            <a:ext cx="4988201" cy="293705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F30-D5FE-4CCB-ABB5-7A44322B684D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275" y="1890345"/>
            <a:ext cx="4872734" cy="2904011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706208" y="2998177"/>
            <a:ext cx="606669" cy="474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37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n-gram</a:t>
            </a:r>
            <a:r>
              <a:rPr lang="zh-CN" altLang="en-US" dirty="0"/>
              <a:t>语言模型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给定一串符号，预测下一个符号</a:t>
            </a:r>
            <a:endParaRPr lang="en-US" altLang="zh-CN" dirty="0"/>
          </a:p>
          <a:p>
            <a:pPr lvl="1"/>
            <a:r>
              <a:rPr lang="en-US" altLang="zh-CN" dirty="0" smtClean="0"/>
              <a:t>Four </a:t>
            </a:r>
            <a:r>
              <a:rPr lang="en-US" altLang="zh-CN" dirty="0"/>
              <a:t>score and seven years </a:t>
            </a:r>
            <a:r>
              <a:rPr lang="en-US" altLang="zh-CN" dirty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pt-BR" altLang="zh-CN" dirty="0"/>
              <a:t>A B R A H A M L I N C O L </a:t>
            </a:r>
            <a:r>
              <a:rPr lang="pt-BR" altLang="zh-CN" dirty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zh-CN" altLang="en-US" dirty="0"/>
              <a:t>每年 冬天 都 来 海南 </a:t>
            </a:r>
            <a:r>
              <a:rPr lang="zh-CN" altLang="en-US" dirty="0">
                <a:solidFill>
                  <a:srgbClr val="FF0000"/>
                </a:solidFill>
              </a:rPr>
              <a:t>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一个</a:t>
            </a:r>
            <a:r>
              <a:rPr lang="en-US" altLang="zh-CN" i="1" dirty="0"/>
              <a:t>n</a:t>
            </a:r>
            <a:r>
              <a:rPr lang="en-US" altLang="zh-CN" dirty="0"/>
              <a:t>-gram </a:t>
            </a:r>
            <a:r>
              <a:rPr lang="zh-CN" altLang="en-US" dirty="0"/>
              <a:t>是一个包含</a:t>
            </a:r>
            <a:r>
              <a:rPr lang="en-US" altLang="zh-CN" i="1" dirty="0"/>
              <a:t>n </a:t>
            </a:r>
            <a:r>
              <a:rPr lang="zh-CN" altLang="en-US" dirty="0"/>
              <a:t>个标记的序列</a:t>
            </a:r>
            <a:endParaRPr lang="en-US" altLang="zh-CN" dirty="0"/>
          </a:p>
          <a:p>
            <a:r>
              <a:rPr lang="en-US" altLang="zh-CN" i="1" dirty="0"/>
              <a:t>n </a:t>
            </a:r>
            <a:r>
              <a:rPr lang="en-US" altLang="zh-CN" dirty="0"/>
              <a:t>= 1 </a:t>
            </a:r>
            <a:r>
              <a:rPr lang="zh-CN" altLang="en-US" dirty="0"/>
              <a:t>称为一元语法（</a:t>
            </a:r>
            <a:r>
              <a:rPr lang="en-US" altLang="zh-CN" dirty="0"/>
              <a:t>unigram</a:t>
            </a:r>
            <a:r>
              <a:rPr lang="zh-CN" altLang="en-US" dirty="0"/>
              <a:t>），</a:t>
            </a:r>
            <a:r>
              <a:rPr lang="en-US" altLang="zh-CN" i="1" dirty="0"/>
              <a:t>n </a:t>
            </a:r>
            <a:r>
              <a:rPr lang="en-US" altLang="zh-CN" dirty="0"/>
              <a:t>= 2 </a:t>
            </a:r>
            <a:r>
              <a:rPr lang="zh-CN" altLang="en-US" dirty="0"/>
              <a:t>称为二元语法（</a:t>
            </a:r>
            <a:r>
              <a:rPr lang="en-US" altLang="zh-CN" dirty="0"/>
              <a:t>bigram</a:t>
            </a:r>
            <a:r>
              <a:rPr lang="zh-CN" altLang="en-US" dirty="0"/>
              <a:t>）及</a:t>
            </a:r>
            <a:r>
              <a:rPr lang="en-US" altLang="zh-CN" i="1" dirty="0"/>
              <a:t>n </a:t>
            </a:r>
            <a:r>
              <a:rPr lang="en-US" altLang="zh-CN" dirty="0"/>
              <a:t>= 3 </a:t>
            </a:r>
            <a:r>
              <a:rPr lang="zh-CN" altLang="en-US" dirty="0"/>
              <a:t>称为三元语法（</a:t>
            </a:r>
            <a:r>
              <a:rPr lang="en-US" altLang="zh-CN" dirty="0"/>
              <a:t>trigram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i="1" dirty="0"/>
              <a:t>n</a:t>
            </a:r>
            <a:r>
              <a:rPr lang="en-US" altLang="zh-CN" dirty="0"/>
              <a:t>-gram </a:t>
            </a:r>
            <a:r>
              <a:rPr lang="zh-CN" altLang="en-US" dirty="0"/>
              <a:t>的模型定义一个条件概率</a:t>
            </a:r>
            <a:endParaRPr lang="en-US" altLang="zh-CN" dirty="0"/>
          </a:p>
          <a:p>
            <a:r>
              <a:rPr lang="zh-CN" altLang="en-US" dirty="0"/>
              <a:t>使用这些条件分布的乘积定义较长序列的概率分布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F30-D5FE-4CCB-ABB5-7A44322B684D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654" y="4603113"/>
            <a:ext cx="3152381" cy="504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366" y="5812169"/>
            <a:ext cx="8076190" cy="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54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匹配模型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7598" y="1443037"/>
            <a:ext cx="5234663" cy="50006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F30-D5FE-4CCB-ABB5-7A44322B684D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729762" y="2470638"/>
            <a:ext cx="1019907" cy="2004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4765432" y="4756638"/>
            <a:ext cx="1836829" cy="1749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716" y="2812424"/>
            <a:ext cx="8904762" cy="2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4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翻译</a:t>
            </a:r>
            <a:endParaRPr lang="zh-CN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9089" y="1473544"/>
            <a:ext cx="6504762" cy="439047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F30-D5FE-4CCB-ABB5-7A44322B684D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66" y="4014556"/>
            <a:ext cx="3695238" cy="10761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4820" y="2297044"/>
            <a:ext cx="3965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机器翻译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问答：根据问题生成答案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搜</a:t>
            </a:r>
            <a:r>
              <a:rPr lang="zh-CN" altLang="en-US" sz="2400" dirty="0" smtClean="0"/>
              <a:t>索：相似查询生成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8925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翻译：编码解码器</a:t>
            </a:r>
            <a:endParaRPr lang="zh-CN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873" y="1579051"/>
            <a:ext cx="6342857" cy="448571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F30-D5FE-4CCB-ABB5-7A44322B684D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343" y="2911625"/>
            <a:ext cx="4390476" cy="1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3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翻</a:t>
            </a:r>
            <a:r>
              <a:rPr lang="zh-CN" altLang="en-US" dirty="0"/>
              <a:t>译</a:t>
            </a:r>
            <a:r>
              <a:rPr lang="zh-CN" altLang="en-US" dirty="0" smtClean="0"/>
              <a:t>：注意力机制</a:t>
            </a:r>
            <a:endParaRPr lang="zh-CN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573" y="1580346"/>
            <a:ext cx="6095238" cy="475238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F30-D5FE-4CCB-ABB5-7A44322B684D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599" y="3096067"/>
            <a:ext cx="5552381" cy="1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1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Neural Responding Machine </a:t>
            </a:r>
            <a:endParaRPr lang="zh-CN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6656" y="1557338"/>
            <a:ext cx="7932026" cy="50006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F30-D5FE-4CCB-ABB5-7A44322B684D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6" name="Freeform 5"/>
          <p:cNvSpPr/>
          <p:nvPr/>
        </p:nvSpPr>
        <p:spPr>
          <a:xfrm>
            <a:off x="2075839" y="3033346"/>
            <a:ext cx="69483" cy="754429"/>
          </a:xfrm>
          <a:custGeom>
            <a:avLst/>
            <a:gdLst>
              <a:gd name="connsiteX0" fmla="*/ 167054 w 175846"/>
              <a:gd name="connsiteY0" fmla="*/ 0 h 738554"/>
              <a:gd name="connsiteX1" fmla="*/ 0 w 175846"/>
              <a:gd name="connsiteY1" fmla="*/ 483577 h 738554"/>
              <a:gd name="connsiteX2" fmla="*/ 175846 w 175846"/>
              <a:gd name="connsiteY2" fmla="*/ 738554 h 738554"/>
              <a:gd name="connsiteX0" fmla="*/ 167054 w 175846"/>
              <a:gd name="connsiteY0" fmla="*/ 0 h 738554"/>
              <a:gd name="connsiteX1" fmla="*/ 0 w 175846"/>
              <a:gd name="connsiteY1" fmla="*/ 483577 h 738554"/>
              <a:gd name="connsiteX2" fmla="*/ 175846 w 175846"/>
              <a:gd name="connsiteY2" fmla="*/ 738554 h 738554"/>
              <a:gd name="connsiteX0" fmla="*/ 90854 w 99646"/>
              <a:gd name="connsiteY0" fmla="*/ 0 h 738554"/>
              <a:gd name="connsiteX1" fmla="*/ 0 w 99646"/>
              <a:gd name="connsiteY1" fmla="*/ 483577 h 738554"/>
              <a:gd name="connsiteX2" fmla="*/ 99646 w 99646"/>
              <a:gd name="connsiteY2" fmla="*/ 738554 h 738554"/>
              <a:gd name="connsiteX0" fmla="*/ 95718 w 104510"/>
              <a:gd name="connsiteY0" fmla="*/ 0 h 738554"/>
              <a:gd name="connsiteX1" fmla="*/ 4864 w 104510"/>
              <a:gd name="connsiteY1" fmla="*/ 483577 h 738554"/>
              <a:gd name="connsiteX2" fmla="*/ 104510 w 104510"/>
              <a:gd name="connsiteY2" fmla="*/ 738554 h 738554"/>
              <a:gd name="connsiteX0" fmla="*/ 92557 w 101349"/>
              <a:gd name="connsiteY0" fmla="*/ 0 h 738554"/>
              <a:gd name="connsiteX1" fmla="*/ 1703 w 101349"/>
              <a:gd name="connsiteY1" fmla="*/ 483577 h 738554"/>
              <a:gd name="connsiteX2" fmla="*/ 101349 w 101349"/>
              <a:gd name="connsiteY2" fmla="*/ 738554 h 738554"/>
              <a:gd name="connsiteX0" fmla="*/ 93639 w 102431"/>
              <a:gd name="connsiteY0" fmla="*/ 0 h 738554"/>
              <a:gd name="connsiteX1" fmla="*/ 2785 w 102431"/>
              <a:gd name="connsiteY1" fmla="*/ 483577 h 738554"/>
              <a:gd name="connsiteX2" fmla="*/ 102431 w 102431"/>
              <a:gd name="connsiteY2" fmla="*/ 738554 h 738554"/>
              <a:gd name="connsiteX0" fmla="*/ 93794 w 99411"/>
              <a:gd name="connsiteY0" fmla="*/ 0 h 754429"/>
              <a:gd name="connsiteX1" fmla="*/ 2940 w 99411"/>
              <a:gd name="connsiteY1" fmla="*/ 483577 h 754429"/>
              <a:gd name="connsiteX2" fmla="*/ 99411 w 99411"/>
              <a:gd name="connsiteY2" fmla="*/ 754429 h 754429"/>
              <a:gd name="connsiteX0" fmla="*/ 73302 w 78919"/>
              <a:gd name="connsiteY0" fmla="*/ 0 h 754429"/>
              <a:gd name="connsiteX1" fmla="*/ 4673 w 78919"/>
              <a:gd name="connsiteY1" fmla="*/ 493102 h 754429"/>
              <a:gd name="connsiteX2" fmla="*/ 78919 w 78919"/>
              <a:gd name="connsiteY2" fmla="*/ 754429 h 754429"/>
              <a:gd name="connsiteX0" fmla="*/ 68629 w 74246"/>
              <a:gd name="connsiteY0" fmla="*/ 0 h 754429"/>
              <a:gd name="connsiteX1" fmla="*/ 0 w 74246"/>
              <a:gd name="connsiteY1" fmla="*/ 493102 h 754429"/>
              <a:gd name="connsiteX2" fmla="*/ 74246 w 74246"/>
              <a:gd name="connsiteY2" fmla="*/ 754429 h 754429"/>
              <a:gd name="connsiteX0" fmla="*/ 56723 w 62340"/>
              <a:gd name="connsiteY0" fmla="*/ 0 h 754429"/>
              <a:gd name="connsiteX1" fmla="*/ 0 w 62340"/>
              <a:gd name="connsiteY1" fmla="*/ 490720 h 754429"/>
              <a:gd name="connsiteX2" fmla="*/ 62340 w 62340"/>
              <a:gd name="connsiteY2" fmla="*/ 754429 h 754429"/>
              <a:gd name="connsiteX0" fmla="*/ 44816 w 50433"/>
              <a:gd name="connsiteY0" fmla="*/ 0 h 754429"/>
              <a:gd name="connsiteX1" fmla="*/ 0 w 50433"/>
              <a:gd name="connsiteY1" fmla="*/ 488339 h 754429"/>
              <a:gd name="connsiteX2" fmla="*/ 50433 w 50433"/>
              <a:gd name="connsiteY2" fmla="*/ 754429 h 754429"/>
              <a:gd name="connsiteX0" fmla="*/ 48756 w 54373"/>
              <a:gd name="connsiteY0" fmla="*/ 0 h 754429"/>
              <a:gd name="connsiteX1" fmla="*/ 3940 w 54373"/>
              <a:gd name="connsiteY1" fmla="*/ 488339 h 754429"/>
              <a:gd name="connsiteX2" fmla="*/ 54373 w 54373"/>
              <a:gd name="connsiteY2" fmla="*/ 754429 h 754429"/>
              <a:gd name="connsiteX0" fmla="*/ 48756 w 54373"/>
              <a:gd name="connsiteY0" fmla="*/ 0 h 754429"/>
              <a:gd name="connsiteX1" fmla="*/ 3940 w 54373"/>
              <a:gd name="connsiteY1" fmla="*/ 488339 h 754429"/>
              <a:gd name="connsiteX2" fmla="*/ 54373 w 54373"/>
              <a:gd name="connsiteY2" fmla="*/ 754429 h 754429"/>
              <a:gd name="connsiteX0" fmla="*/ 54655 w 60272"/>
              <a:gd name="connsiteY0" fmla="*/ 0 h 754429"/>
              <a:gd name="connsiteX1" fmla="*/ 2695 w 60272"/>
              <a:gd name="connsiteY1" fmla="*/ 485958 h 754429"/>
              <a:gd name="connsiteX2" fmla="*/ 60272 w 60272"/>
              <a:gd name="connsiteY2" fmla="*/ 754429 h 754429"/>
              <a:gd name="connsiteX0" fmla="*/ 57256 w 62873"/>
              <a:gd name="connsiteY0" fmla="*/ 0 h 754429"/>
              <a:gd name="connsiteX1" fmla="*/ 5296 w 62873"/>
              <a:gd name="connsiteY1" fmla="*/ 485958 h 754429"/>
              <a:gd name="connsiteX2" fmla="*/ 62873 w 62873"/>
              <a:gd name="connsiteY2" fmla="*/ 754429 h 754429"/>
              <a:gd name="connsiteX0" fmla="*/ 67209 w 72826"/>
              <a:gd name="connsiteY0" fmla="*/ 0 h 754429"/>
              <a:gd name="connsiteX1" fmla="*/ 3343 w 72826"/>
              <a:gd name="connsiteY1" fmla="*/ 485958 h 754429"/>
              <a:gd name="connsiteX2" fmla="*/ 72826 w 72826"/>
              <a:gd name="connsiteY2" fmla="*/ 754429 h 754429"/>
              <a:gd name="connsiteX0" fmla="*/ 67209 w 72826"/>
              <a:gd name="connsiteY0" fmla="*/ 0 h 754429"/>
              <a:gd name="connsiteX1" fmla="*/ 3343 w 72826"/>
              <a:gd name="connsiteY1" fmla="*/ 485958 h 754429"/>
              <a:gd name="connsiteX2" fmla="*/ 72826 w 72826"/>
              <a:gd name="connsiteY2" fmla="*/ 754429 h 754429"/>
              <a:gd name="connsiteX0" fmla="*/ 63866 w 69483"/>
              <a:gd name="connsiteY0" fmla="*/ 0 h 754429"/>
              <a:gd name="connsiteX1" fmla="*/ 0 w 69483"/>
              <a:gd name="connsiteY1" fmla="*/ 485958 h 754429"/>
              <a:gd name="connsiteX2" fmla="*/ 69483 w 69483"/>
              <a:gd name="connsiteY2" fmla="*/ 754429 h 754429"/>
              <a:gd name="connsiteX0" fmla="*/ 63866 w 69483"/>
              <a:gd name="connsiteY0" fmla="*/ 0 h 754429"/>
              <a:gd name="connsiteX1" fmla="*/ 0 w 69483"/>
              <a:gd name="connsiteY1" fmla="*/ 485958 h 754429"/>
              <a:gd name="connsiteX2" fmla="*/ 69483 w 69483"/>
              <a:gd name="connsiteY2" fmla="*/ 754429 h 754429"/>
              <a:gd name="connsiteX0" fmla="*/ 63866 w 69483"/>
              <a:gd name="connsiteY0" fmla="*/ 0 h 754429"/>
              <a:gd name="connsiteX1" fmla="*/ 0 w 69483"/>
              <a:gd name="connsiteY1" fmla="*/ 485958 h 754429"/>
              <a:gd name="connsiteX2" fmla="*/ 69483 w 69483"/>
              <a:gd name="connsiteY2" fmla="*/ 754429 h 75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483" h="754429">
                <a:moveTo>
                  <a:pt x="63866" y="0"/>
                </a:moveTo>
                <a:cubicBezTo>
                  <a:pt x="8181" y="161192"/>
                  <a:pt x="4885" y="286666"/>
                  <a:pt x="0" y="485958"/>
                </a:cubicBezTo>
                <a:cubicBezTo>
                  <a:pt x="26071" y="660643"/>
                  <a:pt x="31506" y="672612"/>
                  <a:pt x="69483" y="75442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95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词义消歧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</a:t>
            </a:r>
            <a:r>
              <a:rPr lang="zh-CN" altLang="en-US" dirty="0"/>
              <a:t>然语言理解中最核心的问</a:t>
            </a:r>
            <a:r>
              <a:rPr lang="zh-CN" altLang="en-US" dirty="0" smtClean="0"/>
              <a:t>题，在</a:t>
            </a:r>
            <a:r>
              <a:rPr lang="zh-CN" altLang="en-US" dirty="0"/>
              <a:t>词义、句义、篇章含义层次都会出现</a:t>
            </a:r>
            <a:r>
              <a:rPr lang="zh-CN" altLang="en-US" dirty="0">
                <a:solidFill>
                  <a:srgbClr val="FF0000"/>
                </a:solidFill>
              </a:rPr>
              <a:t>语言</a:t>
            </a:r>
            <a:r>
              <a:rPr lang="zh-CN" altLang="en-US" dirty="0"/>
              <a:t>根据上下文</a:t>
            </a:r>
            <a:r>
              <a:rPr lang="zh-CN" altLang="en-US" dirty="0">
                <a:solidFill>
                  <a:srgbClr val="FF0000"/>
                </a:solidFill>
              </a:rPr>
              <a:t>语义不同</a:t>
            </a:r>
            <a:r>
              <a:rPr lang="zh-CN" altLang="en-US" dirty="0"/>
              <a:t>的现</a:t>
            </a:r>
            <a:r>
              <a:rPr lang="zh-CN" altLang="en-US" dirty="0" smtClean="0"/>
              <a:t>象</a:t>
            </a:r>
            <a:endParaRPr lang="en-US" altLang="zh-CN" dirty="0" smtClean="0"/>
          </a:p>
          <a:p>
            <a:r>
              <a:rPr lang="zh-CN" altLang="en-US" dirty="0"/>
              <a:t>消歧即指根据上下文确定对象语义的过</a:t>
            </a:r>
            <a:r>
              <a:rPr lang="zh-CN" altLang="en-US" dirty="0" smtClean="0"/>
              <a:t>程</a:t>
            </a:r>
            <a:endParaRPr lang="en-US" altLang="zh-CN" dirty="0" smtClean="0"/>
          </a:p>
          <a:p>
            <a:r>
              <a:rPr lang="zh-CN" altLang="en-US" dirty="0"/>
              <a:t>词义消歧即在词语层次上的语义消</a:t>
            </a:r>
            <a:r>
              <a:rPr lang="zh-CN" altLang="en-US" dirty="0" smtClean="0"/>
              <a:t>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Apple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b="1" dirty="0" smtClean="0"/>
              <a:t>bank</a:t>
            </a:r>
            <a:r>
              <a:rPr lang="en-US" altLang="zh-CN" dirty="0" smtClean="0"/>
              <a:t> can guarantee deposits will eventually cover future tuition costs because it invests in adjustable-rate mortgage securities.</a:t>
            </a:r>
          </a:p>
          <a:p>
            <a:pPr lvl="1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F30-D5FE-4CCB-ABB5-7A44322B684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912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词</a:t>
            </a:r>
            <a:r>
              <a:rPr lang="zh-CN" altLang="en-US" dirty="0"/>
              <a:t>义消</a:t>
            </a:r>
            <a:r>
              <a:rPr lang="zh-CN" altLang="en-US" dirty="0" smtClean="0"/>
              <a:t>歧 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双向</a:t>
            </a:r>
            <a:r>
              <a:rPr lang="en-US" altLang="zh-CN" dirty="0" smtClean="0"/>
              <a:t>LSTM</a:t>
            </a:r>
            <a:endParaRPr lang="zh-CN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7302" y="2289491"/>
            <a:ext cx="6287914" cy="367169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F30-D5FE-4CCB-ABB5-7A44322B684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008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词义消歧 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注意力双</a:t>
            </a:r>
            <a:r>
              <a:rPr lang="zh-CN" altLang="en-US" dirty="0"/>
              <a:t>向</a:t>
            </a:r>
            <a:r>
              <a:rPr lang="en-US" altLang="zh-CN" dirty="0"/>
              <a:t>LSTM</a:t>
            </a:r>
            <a:endParaRPr lang="zh-CN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1639" y="1728720"/>
            <a:ext cx="5371429" cy="478095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F30-D5FE-4CCB-ABB5-7A44322B684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55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词义消</a:t>
            </a:r>
            <a:r>
              <a:rPr lang="zh-CN" altLang="en-US" dirty="0" smtClean="0"/>
              <a:t>歧 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编码解码</a:t>
            </a:r>
            <a:endParaRPr lang="zh-CN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38" y="2533148"/>
            <a:ext cx="10939462" cy="30490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F30-D5FE-4CCB-ABB5-7A44322B684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6707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C5A3-D355-4C8D-AD2C-5AC2CB0B116D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pic>
        <p:nvPicPr>
          <p:cNvPr id="3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7282" y="2330817"/>
            <a:ext cx="1655763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4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9328" r="89552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512277" y="2756892"/>
            <a:ext cx="1635125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86703" y="2756892"/>
            <a:ext cx="30948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 smtClean="0"/>
              <a:t>谢谢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93619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n-gram</a:t>
            </a:r>
            <a:r>
              <a:rPr lang="zh-CN" altLang="en-US" dirty="0" smtClean="0"/>
              <a:t>语言模型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训</a:t>
            </a:r>
            <a:r>
              <a:rPr lang="zh-CN" altLang="en-US" dirty="0"/>
              <a:t>练</a:t>
            </a:r>
            <a:r>
              <a:rPr lang="en-US" altLang="zh-CN" i="1" dirty="0"/>
              <a:t>n</a:t>
            </a:r>
            <a:r>
              <a:rPr lang="en-US" altLang="zh-CN" dirty="0"/>
              <a:t>-gram </a:t>
            </a:r>
            <a:r>
              <a:rPr lang="zh-CN" altLang="en-US" dirty="0"/>
              <a:t>模型是简单的，因为最大似然估计可以通过简单地统计每个可</a:t>
            </a:r>
            <a:r>
              <a:rPr lang="zh-CN" altLang="en-US" dirty="0" smtClean="0"/>
              <a:t>能的</a:t>
            </a:r>
            <a:r>
              <a:rPr lang="en-US" altLang="zh-CN" i="1" dirty="0"/>
              <a:t>n</a:t>
            </a:r>
            <a:r>
              <a:rPr lang="en-US" altLang="zh-CN" dirty="0"/>
              <a:t>-gram </a:t>
            </a:r>
            <a:r>
              <a:rPr lang="zh-CN" altLang="en-US" dirty="0"/>
              <a:t>在训练集中出现的次数来获</a:t>
            </a:r>
            <a:r>
              <a:rPr lang="zh-CN" altLang="en-US" dirty="0" smtClean="0"/>
              <a:t>得</a:t>
            </a:r>
            <a:endParaRPr lang="en-US" altLang="zh-CN" dirty="0" smtClean="0"/>
          </a:p>
          <a:p>
            <a:r>
              <a:rPr lang="zh-CN" altLang="en-US" dirty="0" smtClean="0"/>
              <a:t>训</a:t>
            </a:r>
            <a:r>
              <a:rPr lang="zh-CN" altLang="en-US" dirty="0"/>
              <a:t>练</a:t>
            </a:r>
            <a:r>
              <a:rPr lang="en-US" altLang="zh-CN" i="1" dirty="0"/>
              <a:t>n</a:t>
            </a:r>
            <a:r>
              <a:rPr lang="en-US" altLang="zh-CN" dirty="0"/>
              <a:t>-gram </a:t>
            </a:r>
            <a:r>
              <a:rPr lang="zh-CN" altLang="en-US" dirty="0"/>
              <a:t>模型和</a:t>
            </a:r>
            <a:r>
              <a:rPr lang="en-US" altLang="zh-CN" i="1" dirty="0"/>
              <a:t>n </a:t>
            </a:r>
            <a:r>
              <a:rPr lang="en-US" altLang="zh-CN" i="1" dirty="0" smtClean="0"/>
              <a:t>-</a:t>
            </a:r>
            <a:r>
              <a:rPr lang="en-US" altLang="zh-CN" dirty="0" smtClean="0"/>
              <a:t>1 </a:t>
            </a:r>
            <a:r>
              <a:rPr lang="en-US" altLang="zh-CN" dirty="0"/>
              <a:t>gram </a:t>
            </a:r>
            <a:r>
              <a:rPr lang="zh-CN" altLang="en-US" dirty="0"/>
              <a:t>模</a:t>
            </a:r>
            <a:r>
              <a:rPr lang="zh-CN" altLang="en-US" dirty="0" smtClean="0"/>
              <a:t>型，可以计算条件概率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3-gram</a:t>
            </a:r>
            <a:r>
              <a:rPr lang="zh-CN" altLang="en-US" dirty="0" smtClean="0"/>
              <a:t>语言模型计算“</a:t>
            </a:r>
            <a:r>
              <a:rPr lang="en-US" altLang="zh-CN" dirty="0"/>
              <a:t>THE DOG RAN AWAY.</a:t>
            </a:r>
            <a:r>
              <a:rPr lang="zh-CN" altLang="en-US" dirty="0" smtClean="0"/>
              <a:t>”的概率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F30-D5FE-4CCB-ABB5-7A44322B684D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147" y="3039628"/>
            <a:ext cx="6790476" cy="8666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20" y="5140615"/>
            <a:ext cx="9866667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31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n-gram</a:t>
            </a:r>
            <a:r>
              <a:rPr lang="zh-CN" altLang="en-US" dirty="0"/>
              <a:t>语言模型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在许多情况下从训练集计数估计得到的</a:t>
                </a:r>
                <a:r>
                  <a:rPr lang="en-US" altLang="zh-CN" i="1" dirty="0" err="1" smtClean="0"/>
                  <a:t>P</a:t>
                </a:r>
                <a:r>
                  <a:rPr lang="en-US" altLang="zh-CN" i="1" baseline="-25000" dirty="0" err="1" smtClean="0"/>
                  <a:t>n</a:t>
                </a:r>
                <a:r>
                  <a:rPr lang="en-US" altLang="zh-CN" i="1" dirty="0" smtClean="0"/>
                  <a:t> </a:t>
                </a:r>
                <a:r>
                  <a:rPr lang="zh-CN" altLang="en-US" dirty="0"/>
                  <a:t>很可能为</a:t>
                </a:r>
                <a:r>
                  <a:rPr lang="zh-CN" altLang="en-US" dirty="0" smtClean="0"/>
                  <a:t>零</a:t>
                </a:r>
                <a:endParaRPr lang="en-US" altLang="zh-CN" dirty="0" smtClean="0"/>
              </a:p>
              <a:p>
                <a:r>
                  <a:rPr lang="zh-CN" altLang="en-US" dirty="0"/>
                  <a:t>当</a:t>
                </a:r>
                <a:r>
                  <a:rPr lang="en-US" altLang="zh-CN" i="1" dirty="0" smtClean="0"/>
                  <a:t>P</a:t>
                </a:r>
                <a:r>
                  <a:rPr lang="en-US" altLang="zh-CN" i="1" baseline="-25000" dirty="0" smtClean="0"/>
                  <a:t>n-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 </a:t>
                </a:r>
                <a:r>
                  <a:rPr lang="zh-CN" altLang="en-US" dirty="0"/>
                  <a:t>为零</a:t>
                </a:r>
                <a:r>
                  <a:rPr lang="zh-CN" altLang="en-US" dirty="0" smtClean="0"/>
                  <a:t>时</a:t>
                </a:r>
                <a:r>
                  <a:rPr lang="zh-CN" altLang="en-US" dirty="0"/>
                  <a:t>，</a:t>
                </a:r>
                <a:r>
                  <a:rPr lang="zh-CN" altLang="en-US" dirty="0" smtClean="0"/>
                  <a:t>该</a:t>
                </a:r>
                <a:r>
                  <a:rPr lang="zh-CN" altLang="en-US" dirty="0"/>
                  <a:t>比率是未定义的，因此模型甚至不</a:t>
                </a:r>
                <a:r>
                  <a:rPr lang="zh-CN" altLang="en-US" dirty="0" smtClean="0"/>
                  <a:t>能</a:t>
                </a:r>
                <a:r>
                  <a:rPr lang="zh-CN" altLang="en-US" dirty="0"/>
                  <a:t>产生有意义的输出</a:t>
                </a:r>
                <a:endParaRPr lang="en-US" altLang="zh-CN" dirty="0" smtClean="0"/>
              </a:p>
              <a:p>
                <a:r>
                  <a:rPr lang="zh-CN" altLang="en-US" dirty="0"/>
                  <a:t>当</a:t>
                </a:r>
                <a:r>
                  <a:rPr lang="en-US" altLang="zh-CN" i="1" dirty="0" smtClean="0"/>
                  <a:t>P</a:t>
                </a:r>
                <a:r>
                  <a:rPr lang="en-US" altLang="zh-CN" i="1" baseline="-25000" dirty="0" smtClean="0"/>
                  <a:t>n-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 </a:t>
                </a:r>
                <a:r>
                  <a:rPr lang="zh-CN" altLang="en-US" dirty="0"/>
                  <a:t>非零而</a:t>
                </a:r>
                <a:r>
                  <a:rPr lang="en-US" altLang="zh-CN" i="1" dirty="0" err="1"/>
                  <a:t>P</a:t>
                </a:r>
                <a:r>
                  <a:rPr lang="en-US" altLang="zh-CN" i="1" baseline="-25000" dirty="0" err="1"/>
                  <a:t>n</a:t>
                </a:r>
                <a:r>
                  <a:rPr lang="en-US" altLang="zh-CN" i="1" dirty="0"/>
                  <a:t> </a:t>
                </a:r>
                <a:r>
                  <a:rPr lang="zh-CN" altLang="en-US" dirty="0"/>
                  <a:t>为零时，测试样本的对数似然</a:t>
                </a:r>
                <a:r>
                  <a:rPr lang="zh-CN" altLang="en-US" dirty="0" smtClean="0"/>
                  <a:t>为</a:t>
                </a:r>
              </a:p>
              <a:p>
                <a:r>
                  <a:rPr lang="zh-CN" altLang="en-US" dirty="0" smtClean="0"/>
                  <a:t>经典的</a:t>
                </a:r>
                <a:r>
                  <a:rPr lang="en-US" altLang="zh-CN" i="1" dirty="0"/>
                  <a:t>n</a:t>
                </a:r>
                <a:r>
                  <a:rPr lang="en-US" altLang="zh-CN" dirty="0"/>
                  <a:t>-gram </a:t>
                </a:r>
                <a:r>
                  <a:rPr lang="zh-CN" altLang="en-US" dirty="0"/>
                  <a:t>模型特别容易引起维数灾</a:t>
                </a:r>
                <a:r>
                  <a:rPr lang="zh-CN" altLang="en-US" dirty="0" smtClean="0"/>
                  <a:t>难</a:t>
                </a:r>
                <a:endParaRPr lang="en-US" altLang="zh-CN" dirty="0" smtClean="0"/>
              </a:p>
              <a:p>
                <a:r>
                  <a:rPr lang="zh-CN" altLang="en-US" dirty="0"/>
                  <a:t>存</a:t>
                </a:r>
                <a:r>
                  <a:rPr lang="zh-CN" altLang="en-US" dirty="0" smtClean="0"/>
                  <a:t>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𝕍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可</a:t>
                </a:r>
                <a:r>
                  <a:rPr lang="zh-CN" altLang="en-US" dirty="0"/>
                  <a:t>能的</a:t>
                </a:r>
                <a:r>
                  <a:rPr lang="en-US" altLang="zh-CN" i="1" dirty="0" smtClean="0"/>
                  <a:t>n</a:t>
                </a:r>
                <a:r>
                  <a:rPr lang="en-US" altLang="zh-CN" dirty="0" smtClean="0"/>
                  <a:t>-gram</a:t>
                </a:r>
              </a:p>
              <a:p>
                <a:r>
                  <a:rPr lang="zh-CN" altLang="en-US" dirty="0"/>
                  <a:t>难以刻画单词之间的语义关系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3" t="-20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F30-D5FE-4CCB-ABB5-7A44322B684D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2140" y="2997101"/>
            <a:ext cx="619048" cy="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3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语言模型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2550" y="1556950"/>
                <a:ext cx="10939849" cy="530104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550" y="1556950"/>
                <a:ext cx="10939849" cy="53010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F30-D5FE-4CCB-ABB5-7A44322B684D}" type="slidenum">
              <a:rPr lang="zh-CN" altLang="en-US" smtClean="0"/>
              <a:t>5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459523" y="2540978"/>
                <a:ext cx="25673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one-hot representation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0,1,0,⋯,0,0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523" y="2540978"/>
                <a:ext cx="2567354" cy="646331"/>
              </a:xfrm>
              <a:prstGeom prst="rect">
                <a:avLst/>
              </a:prstGeom>
              <a:blipFill>
                <a:blip r:embed="rId3"/>
                <a:stretch>
                  <a:fillRect l="-1896" t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7" idx="0"/>
          </p:cNvCxnSpPr>
          <p:nvPr/>
        </p:nvCxnSpPr>
        <p:spPr>
          <a:xfrm flipH="1" flipV="1">
            <a:off x="2646485" y="2039816"/>
            <a:ext cx="96715" cy="501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947" y="1673023"/>
            <a:ext cx="4361905" cy="3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7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神经语言模型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𝑷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,⋯,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𝑷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每</a:t>
                </a:r>
                <a:r>
                  <a:rPr lang="zh-CN" altLang="en-US" dirty="0" smtClean="0"/>
                  <a:t>个单词用向量表示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𝑷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，即为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的第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行</a:t>
                </a:r>
                <a:endParaRPr lang="en-US" altLang="zh-CN" dirty="0" smtClean="0"/>
              </a:p>
              <a:p>
                <a:r>
                  <a:rPr lang="zh-CN" altLang="en-US" dirty="0"/>
                  <a:t>称</a:t>
                </a:r>
                <a:r>
                  <a:rPr lang="zh-CN" altLang="en-US" dirty="0" smtClean="0"/>
                  <a:t>为词嵌入</a:t>
                </a:r>
                <a:r>
                  <a:rPr lang="en-US" altLang="zh-CN" dirty="0" smtClean="0"/>
                  <a:t>Word </a:t>
                </a:r>
                <a:r>
                  <a:rPr lang="en-US" altLang="zh-CN" dirty="0" smtClean="0"/>
                  <a:t>embedding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F30-D5FE-4CCB-ABB5-7A44322B684D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197" y="3517488"/>
            <a:ext cx="4147492" cy="25095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9364" y="3005449"/>
            <a:ext cx="4199236" cy="374957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6253171" y="4530465"/>
            <a:ext cx="536330" cy="483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97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TDNN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根据前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个单词预测下一个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F30-D5FE-4CCB-ABB5-7A44322B684D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693" y="2722172"/>
            <a:ext cx="7580952" cy="35238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1766" y="3516784"/>
            <a:ext cx="2224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</a:t>
            </a:r>
            <a:r>
              <a:rPr lang="en-US" altLang="zh-CN" dirty="0" err="1"/>
              <a:t>Softmax</a:t>
            </a:r>
            <a:r>
              <a:rPr lang="zh-CN" altLang="en-US" dirty="0"/>
              <a:t>做多分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err="1" smtClean="0"/>
              <a:t>Tanh</a:t>
            </a:r>
            <a:r>
              <a:rPr lang="zh-CN" altLang="en-US" dirty="0" smtClean="0"/>
              <a:t>激活函数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9087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词</a:t>
            </a:r>
            <a:r>
              <a:rPr lang="zh-CN" altLang="en-US" dirty="0"/>
              <a:t>嵌入的二维可视化</a:t>
            </a:r>
            <a:endParaRPr lang="zh-CN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9812" y="1752888"/>
            <a:ext cx="9285714" cy="460952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F30-D5FE-4CCB-ABB5-7A44322B684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41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高纬</a:t>
            </a:r>
            <a:r>
              <a:rPr lang="zh-CN" altLang="en-US" dirty="0" smtClean="0"/>
              <a:t>度输出挑战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由于词汇量很大，在词的选择上表示输出分布的</a:t>
            </a:r>
            <a:r>
              <a:rPr lang="zh-CN" altLang="en-US" dirty="0" smtClean="0"/>
              <a:t>计算</a:t>
            </a:r>
            <a:r>
              <a:rPr lang="zh-CN" altLang="en-US" dirty="0"/>
              <a:t>成本可能非常</a:t>
            </a:r>
            <a:r>
              <a:rPr lang="zh-CN" altLang="en-US" dirty="0" smtClean="0"/>
              <a:t>高</a:t>
            </a:r>
            <a:endParaRPr lang="en-US" altLang="zh-CN" dirty="0" smtClean="0"/>
          </a:p>
          <a:p>
            <a:r>
              <a:rPr lang="zh-CN" altLang="en-US" dirty="0"/>
              <a:t>表示这种分布的朴素方法</a:t>
            </a:r>
            <a:r>
              <a:rPr lang="zh-CN" altLang="en-US" dirty="0" smtClean="0"/>
              <a:t>是应</a:t>
            </a:r>
            <a:r>
              <a:rPr lang="zh-CN" altLang="en-US" dirty="0"/>
              <a:t>用一个仿射变换，将隐藏表示转换到输出空间，然后应用</a:t>
            </a:r>
            <a:r>
              <a:rPr lang="en-US" altLang="zh-CN" dirty="0" err="1"/>
              <a:t>softmax</a:t>
            </a:r>
            <a:r>
              <a:rPr lang="en-US" altLang="zh-CN" dirty="0"/>
              <a:t> </a:t>
            </a:r>
            <a:r>
              <a:rPr lang="zh-CN" altLang="en-US" dirty="0"/>
              <a:t>函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r>
              <a:rPr lang="zh-CN" altLang="en-US" dirty="0"/>
              <a:t>由于词汇量很</a:t>
            </a:r>
            <a:r>
              <a:rPr lang="zh-CN" altLang="en-US" dirty="0" smtClean="0"/>
              <a:t>大，描</a:t>
            </a:r>
            <a:r>
              <a:rPr lang="zh-CN" altLang="en-US" dirty="0"/>
              <a:t>述该仿射变换线性分量的权</a:t>
            </a:r>
            <a:r>
              <a:rPr lang="zh-CN" altLang="en-US" dirty="0" smtClean="0"/>
              <a:t>重矩</a:t>
            </a:r>
            <a:r>
              <a:rPr lang="zh-CN" altLang="en-US" dirty="0"/>
              <a:t>阵非常</a:t>
            </a:r>
            <a:r>
              <a:rPr lang="zh-CN" altLang="en-US" dirty="0" smtClean="0"/>
              <a:t>大</a:t>
            </a:r>
            <a:endParaRPr lang="en-US" altLang="zh-CN" dirty="0" smtClean="0"/>
          </a:p>
          <a:p>
            <a:pPr lvl="1"/>
            <a:r>
              <a:rPr lang="zh-CN" altLang="en-US" dirty="0"/>
              <a:t>矩阵的高存储成本，以及与之相乘的高计算成本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F30-D5FE-4CCB-ABB5-7A44322B684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185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等线 Light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919</Words>
  <Application>Microsoft Office PowerPoint</Application>
  <PresentationFormat>Widescreen</PresentationFormat>
  <Paragraphs>132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等线</vt:lpstr>
      <vt:lpstr>等线 Light</vt:lpstr>
      <vt:lpstr>微软雅黑</vt:lpstr>
      <vt:lpstr>Arial</vt:lpstr>
      <vt:lpstr>Cambria Math</vt:lpstr>
      <vt:lpstr>Times New Roman</vt:lpstr>
      <vt:lpstr>Office Theme</vt:lpstr>
      <vt:lpstr>自然语言处理的深度学习</vt:lpstr>
      <vt:lpstr>n-gram语言模型</vt:lpstr>
      <vt:lpstr>n-gram语言模型</vt:lpstr>
      <vt:lpstr>n-gram语言模型</vt:lpstr>
      <vt:lpstr>语言模型</vt:lpstr>
      <vt:lpstr>神经语言模型</vt:lpstr>
      <vt:lpstr>TDNN</vt:lpstr>
      <vt:lpstr>词嵌入的二维可视化</vt:lpstr>
      <vt:lpstr>高纬度输出挑战</vt:lpstr>
      <vt:lpstr>高纬度输出挑战</vt:lpstr>
      <vt:lpstr>其他词嵌入模型</vt:lpstr>
      <vt:lpstr>Skip-grams 模型</vt:lpstr>
      <vt:lpstr>Skip-grams 模型的解释</vt:lpstr>
      <vt:lpstr>Skip-grams 模型的解释</vt:lpstr>
      <vt:lpstr>基于CNN 的语言模型</vt:lpstr>
      <vt:lpstr>基于RNN的语言模型</vt:lpstr>
      <vt:lpstr>文本分类</vt:lpstr>
      <vt:lpstr>匹配模型</vt:lpstr>
      <vt:lpstr>匹配模型</vt:lpstr>
      <vt:lpstr>匹配模型</vt:lpstr>
      <vt:lpstr>翻译</vt:lpstr>
      <vt:lpstr>翻译：编码解码器</vt:lpstr>
      <vt:lpstr>翻译：注意力机制</vt:lpstr>
      <vt:lpstr>Neural Responding Machine </vt:lpstr>
      <vt:lpstr>词义消歧</vt:lpstr>
      <vt:lpstr>词义消歧 —双向LSTM</vt:lpstr>
      <vt:lpstr>词义消歧 —注意力双向LSTM</vt:lpstr>
      <vt:lpstr>词义消歧 —编码解码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Dove Lian</dc:creator>
  <cp:lastModifiedBy>Dove Lian</cp:lastModifiedBy>
  <cp:revision>85</cp:revision>
  <dcterms:created xsi:type="dcterms:W3CDTF">2018-10-13T08:06:44Z</dcterms:created>
  <dcterms:modified xsi:type="dcterms:W3CDTF">2018-12-07T05:39:55Z</dcterms:modified>
</cp:coreProperties>
</file>