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62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8" r:id="rId14"/>
    <p:sldId id="259" r:id="rId15"/>
    <p:sldId id="278" r:id="rId16"/>
    <p:sldId id="260" r:id="rId17"/>
    <p:sldId id="279" r:id="rId18"/>
    <p:sldId id="261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6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530A-035A-4884-AD77-E8A5A47E3CF4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9404-9D6C-41AD-B941-E710CB973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809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052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940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245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MAX_HEAPIFY </a:t>
            </a:r>
            <a:r>
              <a:rPr lang="zh-CN" altLang="en-US" dirty="0" smtClean="0"/>
              <a:t>使得以下标为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为根节点的子树遵循最大堆。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47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</a:t>
            </a:r>
            <a:r>
              <a:rPr lang="en-US" altLang="zh-CN" dirty="0" smtClean="0"/>
              <a:t>HEAP-INCREASE-KEY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A[1]+1 </a:t>
            </a:r>
            <a:r>
              <a:rPr lang="zh-CN" altLang="en-US" dirty="0" smtClean="0"/>
              <a:t>然后再 </a:t>
            </a:r>
            <a:r>
              <a:rPr lang="en-US" altLang="zh-CN" dirty="0" smtClean="0"/>
              <a:t>HEAP-EXTRACT-MAX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9404-9D6C-41AD-B941-E710CB9739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7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注意全部都小于的情况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9404-9D6C-41AD-B941-E710CB9739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2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9404-9D6C-41AD-B941-E710CB9739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8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007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42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CB44A-11B2-4889-97F2-E7E646C4E8FA}" type="slidenum">
              <a:rPr lang="zh-CN" altLang="en-US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07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C07488FD-1867-4073-B062-D47839DA6D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3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E09502D3-A05F-4735-B210-2E4BC18E80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5BF8590B-9561-42EB-8E67-BA2014B770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8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5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8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6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4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0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90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36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6A2469B9-A653-4DBD-81A8-5B22333770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10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86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87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9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081D602C-23DF-4082-B7AC-A929E2AE79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43E760FD-BBB6-4AC8-80F1-3E14E8E19F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80A62D06-DE55-441B-B20A-A93EF22211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4FF5040B-A9F0-46BF-BCED-218BB8AA3E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EF14B26F-FD6E-4A9A-9349-768C640C2D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5C199B6E-F624-492A-8382-F56F1DC86F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David Luebke				         </a:t>
            </a:r>
            <a:fld id="{B06D9A50-F70C-4EF0-9127-7CFBB76A0C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</a:rPr>
              <a:pPr>
                <a:defRPr/>
              </a:pPr>
              <a:t>10/18/2016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1097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 smtClean="0"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David Luebke				         </a:t>
            </a:r>
            <a:fld id="{4C24195B-B277-4059-AFCE-41BA8088146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				            </a:t>
            </a:r>
            <a:fld id="{A2A2963C-A80D-4DA1-ADD6-07C3B0CAF8D3}" type="datetime1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10/18/2016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72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6096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096000" y="1371600"/>
            <a:ext cx="6096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FD69-4D6B-4ACC-B62B-0A05ED919A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6CE6-359C-4122-805B-906CDAF306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>
                    <a:ea typeface="宋体" panose="02010600030101010101" pitchFamily="2" charset="-122"/>
                  </a:rPr>
                  <a:t>2.3-6 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注意到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2.1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节中的过程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insertion-sort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的第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5-7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行的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while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循环采用一种线性查找来扫描已排好序的子数组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A[1..j-1]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。我们可以使用二分查找来把插入排序的最坏情况总运行时间改进为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O(</a:t>
                </a:r>
                <a:r>
                  <a:rPr lang="en-US" altLang="zh-CN" sz="2400" dirty="0" err="1" smtClean="0">
                    <a:ea typeface="宋体" panose="02010600030101010101" pitchFamily="2" charset="-122"/>
                  </a:rPr>
                  <a:t>nlgn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吗？（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P22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）</a:t>
                </a:r>
                <a:endParaRPr lang="en-US" altLang="zh-CN" sz="2400" dirty="0" smtClean="0"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ea typeface="宋体" panose="02010600030101010101" pitchFamily="2" charset="-122"/>
                </a:endParaRPr>
              </a:p>
              <a:p>
                <a:r>
                  <a:rPr lang="zh-CN" altLang="en-US" sz="2400" b="1" dirty="0">
                    <a:ea typeface="宋体" panose="02010600030101010101" pitchFamily="2" charset="-122"/>
                  </a:rPr>
                  <a:t>参考</a:t>
                </a:r>
                <a:r>
                  <a:rPr lang="zh-CN" altLang="en-US" sz="2400" b="1" dirty="0" smtClean="0">
                    <a:ea typeface="宋体" panose="02010600030101010101" pitchFamily="2" charset="-122"/>
                  </a:rPr>
                  <a:t>答案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：总运行时间包括查找时间以及插入时间两个部分，每次循环二分查找只能将查找时间降低到</a:t>
                </a:r>
                <a:r>
                  <a:rPr lang="en-US" altLang="zh-CN" sz="2400" dirty="0" err="1" smtClean="0">
                    <a:ea typeface="宋体" panose="02010600030101010101" pitchFamily="2" charset="-122"/>
                  </a:rPr>
                  <a:t>lgn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，但是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最坏</a:t>
                </a:r>
                <a:r>
                  <a:rPr lang="zh-CN" altLang="en-US" sz="2400" smtClean="0">
                    <a:ea typeface="宋体" panose="02010600030101010101" pitchFamily="2" charset="-122"/>
                  </a:rPr>
                  <a:t>情况下（逆序）每次循环数组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元素移动的时间开销仍然是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O(n)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，因此总运行时间仍然是</a:t>
                </a:r>
                <a:r>
                  <a:rPr lang="en-US" altLang="zh-CN" sz="2400" dirty="0" smtClean="0">
                    <a:ea typeface="宋体" panose="02010600030101010101" pitchFamily="2" charset="-12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444" t="-1543" r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42459" y="560717"/>
                <a:ext cx="10089466" cy="59694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4.4-9. </a:t>
                </a:r>
                <a:r>
                  <a:rPr lang="zh-CN" altLang="en-US" sz="2400" dirty="0" smtClean="0"/>
                  <a:t>利用递归树找出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zh-CN" altLang="en-US" sz="2400" dirty="0" smtClean="0"/>
                  <a:t>的渐进紧确解，其中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 smtClean="0"/>
                  <a:t>常数，且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/>
                  <a:t>是大于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的常数。</a:t>
                </a:r>
                <a:endParaRPr lang="en-US" altLang="zh-CN" sz="2400" dirty="0" smtClean="0"/>
              </a:p>
              <a:p>
                <a:r>
                  <a:rPr lang="zh-CN" altLang="en-US" sz="2000" dirty="0" smtClean="0"/>
                  <a:t>解：</a:t>
                </a:r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zh-CN" altLang="en-US" sz="2000" dirty="0" smtClean="0"/>
                  <a:t>注意递归树的高度的分析。</a:t>
                </a:r>
                <a:endParaRPr lang="en-US" altLang="zh-CN" sz="2000" dirty="0"/>
              </a:p>
              <a:p>
                <a:pPr marL="342900" lvl="1" indent="0">
                  <a:buNone/>
                </a:pPr>
                <a:r>
                  <a:rPr lang="en-US" altLang="zh-CN" sz="2000" dirty="0" smtClean="0"/>
                  <a:t>(1).</a:t>
                </a:r>
                <a:r>
                  <a:rPr lang="zh-CN" altLang="en-US" sz="2000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&gt;1−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zh-CN" altLang="en-US" sz="2000" dirty="0" smtClean="0"/>
                  <a:t>则最长路径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en-US" altLang="zh-CN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en-US" altLang="zh-CN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342900" lvl="1" indent="0">
                  <a:buNone/>
                </a:pPr>
                <a:r>
                  <a:rPr lang="zh-CN" altLang="en-US" sz="2000" dirty="0" smtClean="0"/>
                  <a:t>最短路径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endParaRPr lang="en-US" altLang="zh-CN" sz="200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342900" lvl="1" indent="0">
                  <a:buNone/>
                </a:pPr>
                <a:endParaRPr lang="en-US" altLang="zh-CN" sz="2000" dirty="0" smtClean="0"/>
              </a:p>
              <a:p>
                <a:pPr marL="342900" lvl="1" indent="0">
                  <a:buNone/>
                </a:pPr>
                <a:r>
                  <a:rPr lang="en-US" altLang="zh-CN" sz="2000" dirty="0" smtClean="0"/>
                  <a:t>(2).</a:t>
                </a:r>
                <a:r>
                  <a:rPr lang="zh-CN" altLang="en-US" sz="20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同理可得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𝑛𝑙𝑔𝑛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342900" lvl="1" indent="0">
                  <a:buNone/>
                </a:pPr>
                <a:endParaRPr lang="en-US" altLang="zh-CN" sz="2000" dirty="0"/>
              </a:p>
              <a:p>
                <a:pPr marL="342900" lvl="1" indent="0">
                  <a:buNone/>
                </a:pPr>
                <a:endParaRPr lang="en-US" altLang="zh-CN" dirty="0"/>
              </a:p>
              <a:p>
                <a:pPr marL="3429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2459" y="560717"/>
                <a:ext cx="10089466" cy="5969479"/>
              </a:xfrm>
              <a:blipFill rotWithShape="0">
                <a:blip r:embed="rId2"/>
                <a:stretch>
                  <a:fillRect l="-785" t="-1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667" r="5670"/>
          <a:stretch/>
        </p:blipFill>
        <p:spPr>
          <a:xfrm>
            <a:off x="5392331" y="2007168"/>
            <a:ext cx="555171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4.5-4.</a:t>
                </a:r>
                <a:r>
                  <a:rPr lang="zh-CN" altLang="en-US" sz="2400" dirty="0"/>
                  <a:t>主</a:t>
                </a:r>
                <a:r>
                  <a:rPr lang="zh-CN" altLang="en-US" sz="2400" dirty="0" smtClean="0"/>
                  <a:t>方法能应用于递归式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吗</m:t>
                    </m:r>
                  </m:oMath>
                </a14:m>
                <a:r>
                  <a:rPr lang="zh-CN" altLang="en-US" sz="2400" dirty="0" smtClean="0"/>
                  <a:t>？请说明为什么可以或者为什么不可以。给出这个递归式的一个渐近上界。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sz="2000" dirty="0" smtClean="0"/>
                  <a:t>根据上课补充的主定理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可知</a:t>
                </a:r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那么</a:t>
                </a:r>
                <a:r>
                  <a:rPr lang="en-US" altLang="zh-CN" sz="2000" dirty="0" smtClean="0"/>
                  <a:t>T(n) =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于是主方法可以应用于题中的递归式。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方法二：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递归树</a:t>
                </a:r>
                <a:r>
                  <a:rPr lang="en-US" altLang="zh-CN" sz="2000" dirty="0" smtClean="0"/>
                  <a:t>)                                                                   log(n)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1050" b="0" dirty="0" smtClean="0"/>
                  <a:t>        …….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          (</m:t>
                        </m:r>
                        <m:f>
                          <m:f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1050" b="0" dirty="0" smtClean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f>
                          <m:f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1100" dirty="0" smtClean="0"/>
                  <a:t>                              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通过递归树知：树高为</a:t>
                </a:r>
                <a:r>
                  <a:rPr lang="en-US" altLang="zh-CN" sz="2000" dirty="0" smtClean="0"/>
                  <a:t>log(n)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		     ……. . . . . . . .. 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9206900" y="2700068"/>
            <a:ext cx="556314" cy="87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127411" y="3778370"/>
            <a:ext cx="396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7485837" y="2415396"/>
            <a:ext cx="2839531" cy="2674189"/>
            <a:chOff x="7485837" y="2415396"/>
            <a:chExt cx="2839531" cy="2674189"/>
          </a:xfrm>
        </p:grpSpPr>
        <p:grpSp>
          <p:nvGrpSpPr>
            <p:cNvPr id="56" name="组合 55"/>
            <p:cNvGrpSpPr/>
            <p:nvPr/>
          </p:nvGrpSpPr>
          <p:grpSpPr>
            <a:xfrm>
              <a:off x="8074325" y="2682135"/>
              <a:ext cx="2251043" cy="1881239"/>
              <a:chOff x="8074325" y="2682135"/>
              <a:chExt cx="2251043" cy="1881239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8514269" y="2682135"/>
                <a:ext cx="463492" cy="889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9156577" y="2700068"/>
                <a:ext cx="192123" cy="8712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8885208" y="2682135"/>
                <a:ext cx="167315" cy="889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>
                <a:off x="8074325" y="3968151"/>
                <a:ext cx="903436" cy="595223"/>
                <a:chOff x="8074325" y="3968151"/>
                <a:chExt cx="903436" cy="595223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8074325" y="3968151"/>
                  <a:ext cx="671690" cy="595223"/>
                  <a:chOff x="8074325" y="3968151"/>
                  <a:chExt cx="671690" cy="595223"/>
                </a:xfrm>
              </p:grpSpPr>
              <p:cxnSp>
                <p:nvCxnSpPr>
                  <p:cNvPr id="40" name="直接连接符 39"/>
                  <p:cNvCxnSpPr/>
                  <p:nvPr/>
                </p:nvCxnSpPr>
                <p:spPr>
                  <a:xfrm flipH="1">
                    <a:off x="8074325" y="3968151"/>
                    <a:ext cx="319177" cy="595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393502" y="3968151"/>
                    <a:ext cx="0" cy="595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393502" y="4001294"/>
                    <a:ext cx="352513" cy="5620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直接连接符 45"/>
                <p:cNvCxnSpPr/>
                <p:nvPr/>
              </p:nvCxnSpPr>
              <p:spPr>
                <a:xfrm>
                  <a:off x="8393502" y="4001294"/>
                  <a:ext cx="584259" cy="501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/>
              <p:cNvGrpSpPr/>
              <p:nvPr/>
            </p:nvGrpSpPr>
            <p:grpSpPr>
              <a:xfrm>
                <a:off x="9421932" y="3968151"/>
                <a:ext cx="903436" cy="595223"/>
                <a:chOff x="8074325" y="3968151"/>
                <a:chExt cx="903436" cy="595223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8074325" y="3968151"/>
                  <a:ext cx="671690" cy="595223"/>
                  <a:chOff x="8074325" y="3968151"/>
                  <a:chExt cx="671690" cy="595223"/>
                </a:xfrm>
              </p:grpSpPr>
              <p:cxnSp>
                <p:nvCxnSpPr>
                  <p:cNvPr id="52" name="直接连接符 51"/>
                  <p:cNvCxnSpPr/>
                  <p:nvPr/>
                </p:nvCxnSpPr>
                <p:spPr>
                  <a:xfrm flipH="1">
                    <a:off x="8074325" y="3968151"/>
                    <a:ext cx="319177" cy="595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393502" y="3968151"/>
                    <a:ext cx="0" cy="595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393502" y="4001294"/>
                    <a:ext cx="352513" cy="5620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接连接符 50"/>
                <p:cNvCxnSpPr/>
                <p:nvPr/>
              </p:nvCxnSpPr>
              <p:spPr>
                <a:xfrm>
                  <a:off x="8393502" y="4001294"/>
                  <a:ext cx="584259" cy="501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左大括号 54"/>
            <p:cNvSpPr/>
            <p:nvPr/>
          </p:nvSpPr>
          <p:spPr>
            <a:xfrm>
              <a:off x="7485837" y="2415396"/>
              <a:ext cx="323405" cy="26741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第四次作业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32066"/>
                <a:ext cx="10972800" cy="43434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6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𝐷𝐸𝐿𝐸𝑇𝐸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操作将结点</a:t>
                </a:r>
                <a:r>
                  <a:rPr lang="zh-CN" altLang="en-US" sz="2400" dirty="0" smtClean="0"/>
                  <a:t>i堆</a:t>
                </a:r>
                <a:r>
                  <a:rPr lang="zh-CN" altLang="en-US" sz="2400" dirty="0"/>
                  <a:t>A中删去，对含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个元素的最大堆，请给出时间为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𝐷𝐸𝐿𝐸𝑇𝐸</m:t>
                    </m:r>
                  </m:oMath>
                </a14:m>
                <a:r>
                  <a:rPr lang="zh-CN" altLang="en-US" sz="2400" dirty="0"/>
                  <a:t>的实现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/>
                      <m:t>解：</m:t>
                    </m:r>
                  </m:oMath>
                </a14:m>
                <a:endParaRPr lang="en-US" altLang="zh-CN" sz="2000" dirty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𝐷𝐸𝐿𝐸𝑇𝐸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	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altLang="zh-CN" dirty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	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– 1</m:t>
                    </m:r>
                  </m:oMath>
                </a14:m>
                <a:endParaRPr lang="en-US" altLang="zh-CN" dirty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	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𝐻𝐸𝐴𝑃𝐼𝐹𝑌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sz="2400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32066"/>
                <a:ext cx="10972800" cy="4343400"/>
              </a:xfrm>
              <a:blipFill rotWithShape="0">
                <a:blip r:embed="rId3"/>
                <a:stretch>
                  <a:fillRect l="-444" t="-1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63571" y="1800520"/>
                <a:ext cx="1001126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𝐷𝐸𝐿𝐸𝑇𝐸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]−1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𝐻𝐸𝐴𝑃𝐼𝐹𝑌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)]&lt;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400" dirty="0" smtClean="0"/>
                  <a:t>  (</a:t>
                </a:r>
                <a:r>
                  <a:rPr lang="zh-CN" altLang="en-US" sz="2400" dirty="0" smtClean="0"/>
                  <a:t>互换</a:t>
                </a:r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endParaRPr lang="en-US" altLang="zh-CN" sz="2400" dirty="0"/>
              </a:p>
              <a:p>
                <a:pPr marL="8001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1" y="1800520"/>
                <a:ext cx="10011265" cy="4524315"/>
              </a:xfrm>
              <a:prstGeom prst="rect">
                <a:avLst/>
              </a:prstGeom>
              <a:blipFill rotWithShape="0">
                <a:blip r:embed="rId3"/>
                <a:stretch>
                  <a:fillRect t="-942" b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720552" y="4609706"/>
            <a:ext cx="334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类似于书上的</a:t>
            </a:r>
            <a:endParaRPr lang="en-US" altLang="zh-CN" dirty="0" smtClean="0"/>
          </a:p>
          <a:p>
            <a:r>
              <a:rPr lang="en-US" altLang="zh-CN" dirty="0" smtClean="0"/>
              <a:t>HEAP-INCREASE-KEY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𝐷𝐸𝐿𝐸𝑇𝐸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	    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𝐼𝑁𝐶𝑅𝐸𝐴𝑆𝐸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𝐾𝐸𝑌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 smtClean="0"/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𝐻𝐸𝐴𝑃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𝐸𝑋𝑇𝑅𝐴𝐶𝑇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𝑀𝐴𝑋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3753"/>
            <a:ext cx="10972800" cy="4343400"/>
          </a:xfrm>
        </p:spPr>
        <p:txBody>
          <a:bodyPr/>
          <a:lstStyle/>
          <a:p>
            <a:r>
              <a:rPr lang="zh-CN" altLang="en-US" sz="2400" dirty="0"/>
              <a:t>7.1-2 当数组A[p..r]中的元素均相同时，PARTITION返回的q值是什么？修改PARTITION，使得当数组A[p..r]中所有元素的值相同时</a:t>
            </a:r>
            <a:r>
              <a:rPr lang="zh-CN" altLang="en-US" sz="2400" dirty="0" smtClean="0"/>
              <a:t>，</a:t>
            </a:r>
            <a:endParaRPr lang="zh-CN" altLang="en-US" sz="2400" dirty="0"/>
          </a:p>
          <a:p>
            <a:r>
              <a:rPr lang="zh-CN" altLang="en-US" sz="2000" dirty="0" smtClean="0"/>
              <a:t>  q</a:t>
            </a:r>
            <a:r>
              <a:rPr lang="zh-CN" altLang="en-US" sz="2000" dirty="0"/>
              <a:t>的值是r.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/>
              <a:t>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617" y="2036618"/>
            <a:ext cx="2406904" cy="3542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85" y="2390905"/>
            <a:ext cx="6161905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记一个cnt碰上一样的数的时候cnt＋＋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对全部相同这种情况 cnt = (r-p+1)进行处理直接返回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p+r</a:t>
            </a:r>
            <a:r>
              <a:rPr lang="en-US" altLang="zh-CN" sz="2400" dirty="0"/>
              <a:t>)/2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：修改</a:t>
            </a:r>
            <a:r>
              <a:rPr lang="zh-CN" altLang="en-US" sz="2400" dirty="0"/>
              <a:t>PARTITION(A, p, r)，增加对A[i]==</a:t>
            </a:r>
            <a:r>
              <a:rPr lang="zh-CN" altLang="en-US" sz="2400" dirty="0" smtClean="0"/>
              <a:t>x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x</a:t>
            </a:r>
            <a:r>
              <a:rPr lang="zh-CN" altLang="en-US" sz="2400" dirty="0"/>
              <a:t>为主元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的处理。对于A[i]==x的数据，一半放在x左边，一半放在x</a:t>
            </a:r>
            <a:r>
              <a:rPr lang="zh-CN" altLang="en-US" sz="2400" dirty="0" smtClean="0"/>
              <a:t>右边。通过</a:t>
            </a:r>
            <a:r>
              <a:rPr lang="zh-CN" altLang="en-US" sz="2400" dirty="0"/>
              <a:t>设置一个flag 初始为1   当flag&gt;0时才进行</a:t>
            </a:r>
            <a:r>
              <a:rPr lang="zh-CN" altLang="en-US" sz="2400" dirty="0" smtClean="0"/>
              <a:t>交换，出现</a:t>
            </a:r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]==x </a:t>
            </a:r>
            <a:r>
              <a:rPr lang="zh-CN" altLang="en-US" sz="2400" dirty="0" smtClean="0"/>
              <a:t>则 flag= -flag。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37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400" dirty="0"/>
              <a:t>int Partition(int A[], int p, int r)  </a:t>
            </a:r>
          </a:p>
          <a:p>
            <a:r>
              <a:rPr lang="zh-CN" altLang="zh-CN" sz="1400" dirty="0"/>
              <a:t>{  </a:t>
            </a:r>
          </a:p>
          <a:p>
            <a:r>
              <a:rPr lang="zh-CN" altLang="zh-CN" sz="1400" dirty="0"/>
              <a:t>   int x = A[r],i=p-1;  </a:t>
            </a:r>
          </a:p>
          <a:p>
            <a:r>
              <a:rPr lang="zh-CN" altLang="zh-CN" sz="1400" dirty="0"/>
              <a:t>   int flag = 1;  </a:t>
            </a:r>
          </a:p>
          <a:p>
            <a:r>
              <a:rPr lang="zh-CN" altLang="zh-CN" sz="1400" dirty="0"/>
              <a:t>   for (int j = p;j&lt; </a:t>
            </a:r>
            <a:r>
              <a:rPr lang="en-US" altLang="zh-CN" sz="1400" dirty="0" smtClean="0"/>
              <a:t>=</a:t>
            </a:r>
            <a:r>
              <a:rPr lang="zh-CN" altLang="zh-CN" sz="1400" dirty="0" smtClean="0"/>
              <a:t>r</a:t>
            </a:r>
            <a:r>
              <a:rPr lang="zh-CN" altLang="zh-CN" sz="1400" dirty="0"/>
              <a:t>-1;j++)  </a:t>
            </a:r>
          </a:p>
          <a:p>
            <a:r>
              <a:rPr lang="zh-CN" altLang="zh-CN" sz="1400" dirty="0" smtClean="0"/>
              <a:t>   {  </a:t>
            </a:r>
          </a:p>
          <a:p>
            <a:r>
              <a:rPr lang="zh-CN" altLang="zh-CN" sz="1400" dirty="0" smtClean="0"/>
              <a:t>       </a:t>
            </a:r>
            <a:r>
              <a:rPr lang="zh-CN" altLang="zh-CN" sz="1400" dirty="0"/>
              <a:t>if (x &gt;=A[i]&amp;&amp;flag&gt;</a:t>
            </a:r>
            <a:r>
              <a:rPr lang="zh-CN" altLang="zh-CN" sz="1400" dirty="0" smtClean="0"/>
              <a:t>0) </a:t>
            </a:r>
          </a:p>
          <a:p>
            <a:r>
              <a:rPr lang="zh-CN" altLang="zh-CN" sz="1400" dirty="0" smtClean="0"/>
              <a:t>       {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	   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++;</a:t>
            </a:r>
            <a:r>
              <a:rPr lang="zh-CN" altLang="zh-CN" sz="1400" dirty="0" smtClean="0"/>
              <a:t>  </a:t>
            </a:r>
          </a:p>
          <a:p>
            <a:r>
              <a:rPr lang="zh-CN" altLang="zh-CN" sz="1400" dirty="0" smtClean="0"/>
              <a:t>                </a:t>
            </a:r>
            <a:r>
              <a:rPr lang="zh-CN" altLang="zh-CN" sz="1400" dirty="0"/>
              <a:t>swap(A[i],A[j]);  </a:t>
            </a:r>
            <a:endParaRPr lang="en-US" altLang="zh-CN" sz="1400" dirty="0" smtClean="0"/>
          </a:p>
          <a:p>
            <a:r>
              <a:rPr lang="en-US" altLang="zh-CN" sz="1400" dirty="0" smtClean="0"/>
              <a:t>       </a:t>
            </a:r>
            <a:r>
              <a:rPr lang="zh-CN" altLang="zh-CN" sz="1400" dirty="0" smtClean="0"/>
              <a:t>}  </a:t>
            </a:r>
          </a:p>
          <a:p>
            <a:r>
              <a:rPr lang="zh-CN" altLang="zh-CN" sz="1400" dirty="0" smtClean="0"/>
              <a:t>       </a:t>
            </a:r>
            <a:r>
              <a:rPr lang="zh-CN" altLang="zh-CN" sz="1400" dirty="0"/>
              <a:t>if (x ==A[i])  </a:t>
            </a:r>
          </a:p>
          <a:p>
            <a:r>
              <a:rPr lang="zh-CN" altLang="zh-CN" sz="1400" dirty="0"/>
              <a:t>       {  </a:t>
            </a:r>
          </a:p>
          <a:p>
            <a:r>
              <a:rPr lang="zh-CN" altLang="zh-CN" sz="1400" dirty="0"/>
              <a:t>           flag=-flag</a:t>
            </a:r>
            <a:r>
              <a:rPr lang="zh-CN" altLang="zh-CN" sz="1400" dirty="0" smtClean="0"/>
              <a:t>;</a:t>
            </a:r>
            <a:endParaRPr lang="zh-CN" altLang="zh-CN" sz="1400" dirty="0"/>
          </a:p>
          <a:p>
            <a:r>
              <a:rPr lang="zh-CN" altLang="zh-CN" sz="1400" dirty="0"/>
              <a:t>      }  </a:t>
            </a:r>
          </a:p>
          <a:p>
            <a:r>
              <a:rPr lang="zh-CN" altLang="zh-CN" sz="1400" dirty="0"/>
              <a:t>   }  </a:t>
            </a:r>
          </a:p>
          <a:p>
            <a:r>
              <a:rPr lang="zh-CN" altLang="zh-CN" sz="1400" dirty="0"/>
              <a:t>    swap(A[i + 1],A[r]);  </a:t>
            </a:r>
          </a:p>
          <a:p>
            <a:r>
              <a:rPr lang="zh-CN" altLang="zh-CN" sz="1400" dirty="0"/>
              <a:t>   return i + 1  </a:t>
            </a:r>
          </a:p>
          <a:p>
            <a:r>
              <a:rPr lang="zh-CN" altLang="zh-CN" sz="1400" dirty="0"/>
              <a:t>}  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42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 i="0" dirty="0" smtClean="0">
                <a:solidFill>
                  <a:srgbClr val="000000"/>
                </a:solidFill>
              </a:rPr>
              <a:t>	</a:t>
            </a:r>
            <a:r>
              <a:rPr lang="en-US" altLang="zh-CN" sz="900" i="0" dirty="0">
                <a:solidFill>
                  <a:srgbClr val="000000"/>
                </a:solidFill>
              </a:rPr>
              <a:t>			         </a:t>
            </a:r>
            <a:fld id="{7C1465C5-2504-4818-A8E6-3C04733978DE}" type="slidenum">
              <a:rPr lang="en-US" altLang="zh-CN" sz="900" i="0">
                <a:solidFill>
                  <a:srgbClr val="000000"/>
                </a:solidFill>
              </a:rPr>
              <a:pPr/>
              <a:t>18</a:t>
            </a:fld>
            <a:r>
              <a:rPr lang="en-US" altLang="zh-CN" sz="900" i="0" dirty="0">
                <a:solidFill>
                  <a:srgbClr val="000000"/>
                </a:solidFill>
              </a:rPr>
              <a:t> 				            </a:t>
            </a:r>
            <a:fld id="{F0DBC171-E3EF-464A-8C8F-3EF358396CE9}" type="datetime1">
              <a:rPr lang="en-US" altLang="zh-CN" sz="900" i="0">
                <a:solidFill>
                  <a:srgbClr val="000000"/>
                </a:solidFill>
              </a:rPr>
              <a:pPr/>
              <a:t>10/18/2016</a:t>
            </a:fld>
            <a:endParaRPr lang="en-US" altLang="zh-CN" sz="900" i="0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第五次作业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Grp="1" noChangeArrowheads="1"/>
              </p:cNvSpPr>
              <p:nvPr/>
            </p:nvSpPr>
            <p:spPr bwMode="auto">
              <a:xfrm>
                <a:off x="1458686" y="1747156"/>
                <a:ext cx="8229600" cy="3978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2400" dirty="0"/>
                  <a:t>8</a:t>
                </a:r>
                <a:r>
                  <a:rPr lang="zh-CN" altLang="en-US" sz="2400" dirty="0" smtClean="0"/>
                  <a:t>.</a:t>
                </a:r>
                <a:r>
                  <a:rPr lang="en-US" altLang="zh-CN" sz="2400" dirty="0" smtClean="0"/>
                  <a:t>3-4 </a:t>
                </a:r>
                <a:r>
                  <a:rPr lang="zh-CN" altLang="en-US" sz="2400" dirty="0" smtClean="0"/>
                  <a:t>说明如何在</a:t>
                </a:r>
                <a:r>
                  <a:rPr lang="en-US" altLang="zh-CN" sz="2400" dirty="0" smtClean="0"/>
                  <a:t>O(n)</a:t>
                </a:r>
                <a:r>
                  <a:rPr lang="zh-CN" altLang="en-US" sz="2400" dirty="0" smtClean="0"/>
                  <a:t>的时间内， 对 </a:t>
                </a:r>
                <a:r>
                  <a:rPr lang="en-US" altLang="zh-CN" sz="2400" dirty="0" smtClean="0"/>
                  <a:t>0 </a:t>
                </a:r>
                <a:r>
                  <a:rPr lang="zh-CN" altLang="en-US" sz="2400" dirty="0" smtClean="0"/>
                  <a:t>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/>
                  <a:t>1 </a:t>
                </a:r>
                <a:r>
                  <a:rPr lang="zh-CN" altLang="en-US" sz="2400" dirty="0" smtClean="0"/>
                  <a:t>区间内的 </a:t>
                </a:r>
                <a:r>
                  <a:rPr lang="en-US" altLang="zh-CN" sz="2400" dirty="0" smtClean="0"/>
                  <a:t>n </a:t>
                </a:r>
                <a:r>
                  <a:rPr lang="zh-CN" altLang="en-US" sz="2400" dirty="0" smtClean="0"/>
                  <a:t>个整数进行排序。 </a:t>
                </a:r>
                <a:endParaRPr lang="en-US" altLang="zh-CN" sz="2400" dirty="0" smtClean="0"/>
              </a:p>
              <a:p>
                <a:pPr algn="l"/>
                <a:endParaRPr lang="en-US" altLang="zh-CN" sz="2400" dirty="0"/>
              </a:p>
              <a:p>
                <a:pPr algn="l"/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把整数转换为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进制再排序，每个数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有三位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，每位的取值范围是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[</a:t>
                </a:r>
                <a:r>
                  <a:rPr lang="en-US" altLang="zh-CN" sz="2000" dirty="0" err="1">
                    <a:latin typeface="+mn-lt"/>
                    <a:ea typeface="+mn-ea"/>
                    <a:cs typeface="+mn-cs"/>
                  </a:rPr>
                  <a:t>0..n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-1]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，再进行基数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排序。按引理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8.3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，可以在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O(3(</a:t>
                </a:r>
                <a:r>
                  <a:rPr lang="en-US" altLang="zh-CN" sz="2000" dirty="0" err="1" smtClean="0">
                    <a:latin typeface="+mn-lt"/>
                    <a:ea typeface="+mn-ea"/>
                    <a:cs typeface="+mn-cs"/>
                  </a:rPr>
                  <a:t>n+n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))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时间内排好序，即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O(n)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的时间。</a:t>
                </a:r>
                <a:endParaRPr lang="zh-CN" altLang="en-US" sz="2000" dirty="0"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686" y="1747156"/>
                <a:ext cx="8229600" cy="3978729"/>
              </a:xfrm>
              <a:prstGeom prst="rect">
                <a:avLst/>
              </a:prstGeom>
              <a:blipFill rotWithShape="0">
                <a:blip r:embed="rId3"/>
                <a:stretch>
                  <a:fillRect l="-1111" r="-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 i="0" dirty="0">
                <a:solidFill>
                  <a:srgbClr val="000000"/>
                </a:solidFill>
              </a:rPr>
              <a:t>				         </a:t>
            </a:r>
            <a:fld id="{7C1465C5-2504-4818-A8E6-3C04733978DE}" type="slidenum">
              <a:rPr lang="en-US" altLang="zh-CN" sz="900" i="0">
                <a:solidFill>
                  <a:srgbClr val="000000"/>
                </a:solidFill>
              </a:rPr>
              <a:pPr/>
              <a:t>19</a:t>
            </a:fld>
            <a:r>
              <a:rPr lang="en-US" altLang="zh-CN" sz="900" i="0" dirty="0">
                <a:solidFill>
                  <a:srgbClr val="000000"/>
                </a:solidFill>
              </a:rPr>
              <a:t> 				            </a:t>
            </a:r>
            <a:fld id="{F0DBC171-E3EF-464A-8C8F-3EF358396CE9}" type="datetime1">
              <a:rPr lang="en-US" altLang="zh-CN" sz="900" i="0">
                <a:solidFill>
                  <a:srgbClr val="000000"/>
                </a:solidFill>
              </a:rPr>
              <a:pPr/>
              <a:t>10/18/2016</a:t>
            </a:fld>
            <a:endParaRPr lang="en-US" altLang="zh-CN" sz="900" i="0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第五次作业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1730829" y="13879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/>
              <a:t>9.1-1</a:t>
            </a:r>
            <a:r>
              <a:rPr lang="zh-CN" sz="2400" dirty="0"/>
              <a:t>证明：在最坏情况下，利用</a:t>
            </a:r>
            <a:r>
              <a:rPr lang="zh-CN" altLang="zh-CN" sz="2400" dirty="0"/>
              <a:t>n+ceil(lgn)-2</a:t>
            </a:r>
            <a:r>
              <a:rPr lang="zh-CN" sz="2400" dirty="0"/>
              <a:t>次比较，即可得到</a:t>
            </a:r>
            <a:r>
              <a:rPr lang="zh-CN" altLang="zh-CN" sz="2400" dirty="0"/>
              <a:t>n</a:t>
            </a:r>
            <a:r>
              <a:rPr lang="zh-CN" sz="2400" dirty="0"/>
              <a:t>个元素中的第</a:t>
            </a:r>
            <a:r>
              <a:rPr lang="zh-CN" altLang="zh-CN" sz="2400" dirty="0"/>
              <a:t>2</a:t>
            </a:r>
            <a:r>
              <a:rPr lang="zh-CN" sz="2400" dirty="0"/>
              <a:t>小元素。（提示：同时找最小元素）</a:t>
            </a: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80596" y="2699658"/>
            <a:ext cx="6774090" cy="355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sz="2400" dirty="0"/>
              <a:t>先两两比较，较小的组成新的数组再两两比较，不断如此，从而形成一个倒立的树，终于找出最小的元素，由于最上一层是</a:t>
            </a:r>
            <a:r>
              <a:rPr lang="zh-CN" altLang="zh-CN" sz="2400" dirty="0"/>
              <a:t>n/2</a:t>
            </a:r>
            <a:r>
              <a:rPr lang="zh-CN" sz="2400" dirty="0"/>
              <a:t>次比较，这又能够看做一个满二叉树，所以总的比较次数为</a:t>
            </a:r>
            <a:r>
              <a:rPr lang="zh-CN" altLang="zh-CN" sz="2400" dirty="0"/>
              <a:t>n/2+n/2-1=n-1</a:t>
            </a:r>
            <a:r>
              <a:rPr lang="zh-CN" sz="2400" dirty="0"/>
              <a:t>，</a:t>
            </a:r>
          </a:p>
          <a:p>
            <a:pPr>
              <a:lnSpc>
                <a:spcPct val="90000"/>
              </a:lnSpc>
            </a:pPr>
            <a:r>
              <a:rPr lang="zh-CN" sz="2400" dirty="0"/>
              <a:t>找出一个最小的元素须要</a:t>
            </a:r>
            <a:r>
              <a:rPr lang="zh-CN" altLang="zh-CN" sz="2400" dirty="0"/>
              <a:t>n-1</a:t>
            </a:r>
            <a:r>
              <a:rPr lang="zh-CN" sz="2400" dirty="0"/>
              <a:t>次比较，而</a:t>
            </a:r>
            <a:r>
              <a:rPr lang="zh-CN" altLang="zh-CN" sz="2400" dirty="0"/>
              <a:t>n</a:t>
            </a:r>
            <a:r>
              <a:rPr lang="zh-CN" sz="2400" dirty="0"/>
              <a:t>个元素中的第</a:t>
            </a:r>
            <a:r>
              <a:rPr lang="zh-CN" altLang="zh-CN" sz="2400" dirty="0"/>
              <a:t>2</a:t>
            </a:r>
            <a:r>
              <a:rPr lang="zh-CN" sz="2400" dirty="0"/>
              <a:t>小元素一定跟最小的元素比较过，在这个倒立树中，共同拥有</a:t>
            </a:r>
            <a:r>
              <a:rPr lang="zh-CN" altLang="zh-CN" sz="2400" dirty="0"/>
              <a:t>lgn</a:t>
            </a:r>
            <a:r>
              <a:rPr lang="zh-CN" sz="2400" dirty="0"/>
              <a:t>个元素跟最小元素比较过，所以找到第</a:t>
            </a:r>
            <a:r>
              <a:rPr lang="zh-CN" altLang="zh-CN" sz="2400" dirty="0"/>
              <a:t>2</a:t>
            </a:r>
            <a:r>
              <a:rPr lang="zh-CN" sz="2400" dirty="0"/>
              <a:t>小元素须要</a:t>
            </a:r>
            <a:r>
              <a:rPr lang="zh-CN" altLang="zh-CN" sz="2400" dirty="0"/>
              <a:t>lgn-1</a:t>
            </a:r>
            <a:r>
              <a:rPr lang="zh-CN" sz="2400" dirty="0"/>
              <a:t>次比较，共所以须要</a:t>
            </a:r>
            <a:r>
              <a:rPr lang="zh-CN" altLang="zh-CN" sz="2400" dirty="0"/>
              <a:t>n+lgn-2</a:t>
            </a:r>
            <a:r>
              <a:rPr lang="zh-CN" sz="2400" dirty="0"/>
              <a:t>次比较。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86" y="3400652"/>
            <a:ext cx="37449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4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ea typeface="宋体" panose="02010600030101010101" pitchFamily="2" charset="-122"/>
              </a:rPr>
              <a:t>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思考题：</a:t>
            </a:r>
            <a:r>
              <a:rPr lang="zh-CN" altLang="en-US" sz="2400" dirty="0"/>
              <a:t>用 </a:t>
            </a:r>
            <a:r>
              <a:rPr lang="en-US" altLang="zh-CN" sz="2400" dirty="0" err="1"/>
              <a:t>ButtomUp</a:t>
            </a:r>
            <a:r>
              <a:rPr lang="zh-CN" altLang="en-US" sz="2400" dirty="0"/>
              <a:t>的设计方式，通过两两归并实现归并排序，给出算法</a:t>
            </a:r>
            <a:r>
              <a:rPr lang="zh-CN" altLang="en-US" sz="2400" dirty="0" smtClean="0"/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参考答案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/>
              <a:t>bottom-up</a:t>
            </a:r>
            <a:r>
              <a:rPr lang="en-US" altLang="zh-CN" sz="2400" dirty="0"/>
              <a:t> </a:t>
            </a:r>
            <a:r>
              <a:rPr lang="en-US" altLang="zh-CN" sz="2400" dirty="0" err="1" smtClean="0"/>
              <a:t>mergesort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                         //</a:t>
            </a:r>
            <a:r>
              <a:rPr lang="zh-CN" altLang="en-US" sz="2000" dirty="0" smtClean="0"/>
              <a:t>参数给出数组元素，以及数组的长度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pt-BR" altLang="zh-CN" sz="2400" b="1" dirty="0" smtClean="0"/>
              <a:t>for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(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i</a:t>
            </a:r>
            <a:r>
              <a:rPr lang="pt-BR" altLang="zh-CN" sz="2400" dirty="0"/>
              <a:t> = 1; </a:t>
            </a:r>
            <a:r>
              <a:rPr lang="pt-BR" altLang="zh-CN" sz="2400" dirty="0" smtClean="0"/>
              <a:t>i</a:t>
            </a:r>
            <a:r>
              <a:rPr lang="pt-BR" altLang="zh-CN" sz="2400" dirty="0"/>
              <a:t> &lt; </a:t>
            </a:r>
            <a:r>
              <a:rPr lang="en-US" altLang="zh-CN" sz="2400" dirty="0" smtClean="0"/>
              <a:t>n</a:t>
            </a:r>
            <a:r>
              <a:rPr lang="pt-BR" altLang="zh-CN" sz="2400" dirty="0" smtClean="0"/>
              <a:t>;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i</a:t>
            </a:r>
            <a:r>
              <a:rPr lang="pt-BR" altLang="zh-CN" sz="2400" dirty="0"/>
              <a:t> = </a:t>
            </a:r>
            <a:r>
              <a:rPr lang="pt-BR" altLang="zh-CN" sz="2400" dirty="0" smtClean="0"/>
              <a:t>2</a:t>
            </a:r>
            <a:r>
              <a:rPr lang="zh-CN" altLang="en-US" sz="2400" dirty="0" smtClean="0"/>
              <a:t>*</a:t>
            </a:r>
            <a:r>
              <a:rPr lang="pt-BR" altLang="zh-CN" sz="2400" dirty="0" smtClean="0"/>
              <a:t>i)</a:t>
            </a:r>
            <a:r>
              <a:rPr lang="pt-BR" altLang="zh-CN" sz="2400" dirty="0"/>
              <a:t> { </a:t>
            </a:r>
            <a:r>
              <a:rPr lang="pt-BR" altLang="zh-CN" sz="1600" dirty="0"/>
              <a:t> </a:t>
            </a:r>
            <a:r>
              <a:rPr lang="pt-BR" altLang="zh-CN" sz="2400" dirty="0" smtClean="0"/>
              <a:t>                        //</a:t>
            </a:r>
            <a:r>
              <a:rPr lang="zh-CN" altLang="en-US" sz="2000" dirty="0"/>
              <a:t>第一层循环控制合并的步长</a:t>
            </a:r>
            <a:endParaRPr lang="pt-BR" altLang="zh-CN" sz="2000" dirty="0"/>
          </a:p>
          <a:p>
            <a:r>
              <a:rPr lang="pt-BR" altLang="zh-CN" sz="2400" dirty="0"/>
              <a:t>            </a:t>
            </a:r>
            <a:r>
              <a:rPr lang="pt-BR" altLang="zh-CN" sz="2400" b="1" dirty="0"/>
              <a:t>for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(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j</a:t>
            </a:r>
            <a:r>
              <a:rPr lang="pt-BR" altLang="zh-CN" sz="2400" dirty="0"/>
              <a:t> = 0; </a:t>
            </a:r>
            <a:r>
              <a:rPr lang="pt-BR" altLang="zh-CN" sz="2400" dirty="0" smtClean="0"/>
              <a:t>j</a:t>
            </a:r>
            <a:r>
              <a:rPr lang="pt-BR" altLang="zh-CN" sz="2400" dirty="0"/>
              <a:t> &lt; </a:t>
            </a:r>
            <a:r>
              <a:rPr lang="pt-BR" altLang="zh-CN" sz="2400" dirty="0" smtClean="0"/>
              <a:t>n-i;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j</a:t>
            </a:r>
            <a:r>
              <a:rPr lang="pt-BR" altLang="zh-CN" sz="2400" dirty="0"/>
              <a:t> += </a:t>
            </a:r>
            <a:r>
              <a:rPr lang="pt-BR" altLang="zh-CN" sz="2400" dirty="0" smtClean="0"/>
              <a:t>2</a:t>
            </a:r>
            <a:r>
              <a:rPr lang="zh-CN" altLang="en-US" sz="2400" dirty="0" smtClean="0"/>
              <a:t>*</a:t>
            </a:r>
            <a:r>
              <a:rPr lang="pt-BR" altLang="zh-CN" sz="2400" dirty="0" smtClean="0"/>
              <a:t>i)</a:t>
            </a:r>
            <a:r>
              <a:rPr lang="pt-BR" altLang="zh-CN" sz="2400" dirty="0"/>
              <a:t> {  </a:t>
            </a:r>
            <a:r>
              <a:rPr lang="pt-BR" altLang="zh-CN" sz="2400" dirty="0" smtClean="0"/>
              <a:t>       </a:t>
            </a:r>
            <a:r>
              <a:rPr lang="pt-BR" altLang="zh-CN" sz="2400" dirty="0"/>
              <a:t>//</a:t>
            </a:r>
            <a:r>
              <a:rPr lang="zh-CN" altLang="en-US" sz="2000" dirty="0"/>
              <a:t>第二层循环实现不同步长下的子合并</a:t>
            </a:r>
            <a:endParaRPr lang="pt-BR" altLang="zh-CN" sz="2000" dirty="0"/>
          </a:p>
          <a:p>
            <a:r>
              <a:rPr lang="pt-BR" altLang="zh-CN" sz="2400" dirty="0"/>
              <a:t>              </a:t>
            </a:r>
            <a:r>
              <a:rPr lang="pt-BR" altLang="zh-CN" sz="2400" dirty="0" smtClean="0"/>
              <a:t>  low</a:t>
            </a:r>
            <a:r>
              <a:rPr lang="pt-BR" altLang="zh-CN" sz="2400" dirty="0"/>
              <a:t> = </a:t>
            </a:r>
            <a:r>
              <a:rPr lang="en-US" altLang="zh-CN" sz="2400" dirty="0" smtClean="0"/>
              <a:t>j</a:t>
            </a:r>
            <a:r>
              <a:rPr lang="pt-BR" altLang="zh-CN" sz="2400" dirty="0" smtClean="0"/>
              <a:t>;</a:t>
            </a:r>
            <a:r>
              <a:rPr lang="pt-BR" altLang="zh-CN" sz="2400" dirty="0"/>
              <a:t>  </a:t>
            </a:r>
          </a:p>
          <a:p>
            <a:r>
              <a:rPr lang="pt-BR" altLang="zh-CN" sz="2400" dirty="0"/>
              <a:t>              </a:t>
            </a:r>
            <a:r>
              <a:rPr lang="pt-BR" altLang="zh-CN" sz="2400" dirty="0" smtClean="0"/>
              <a:t> </a:t>
            </a:r>
            <a:r>
              <a:rPr lang="pt-BR" altLang="zh-CN" sz="2400" dirty="0"/>
              <a:t> </a:t>
            </a:r>
            <a:r>
              <a:rPr lang="pt-BR" altLang="zh-CN" sz="2400" dirty="0" smtClean="0"/>
              <a:t>mid</a:t>
            </a:r>
            <a:r>
              <a:rPr lang="pt-BR" altLang="zh-CN" sz="2400" dirty="0"/>
              <a:t>  = </a:t>
            </a:r>
            <a:r>
              <a:rPr lang="pt-BR" altLang="zh-CN" sz="2400" dirty="0" smtClean="0"/>
              <a:t>j+i-1</a:t>
            </a:r>
            <a:r>
              <a:rPr lang="pt-BR" altLang="zh-CN" sz="2400" dirty="0"/>
              <a:t>;  </a:t>
            </a:r>
            <a:r>
              <a:rPr lang="pt-BR" altLang="zh-CN" sz="2400" dirty="0" smtClean="0"/>
              <a:t>                               //</a:t>
            </a:r>
            <a:r>
              <a:rPr lang="zh-CN" altLang="en-US" sz="2000" dirty="0"/>
              <a:t>越界判断</a:t>
            </a:r>
            <a:r>
              <a:rPr lang="pt-BR" altLang="zh-CN" sz="2000" dirty="0"/>
              <a:t>   </a:t>
            </a:r>
          </a:p>
          <a:p>
            <a:r>
              <a:rPr lang="pt-BR" altLang="zh-CN" sz="2400" dirty="0"/>
              <a:t>               </a:t>
            </a:r>
            <a:r>
              <a:rPr lang="pt-BR" altLang="zh-CN" sz="2400" dirty="0" smtClean="0"/>
              <a:t> high</a:t>
            </a:r>
            <a:r>
              <a:rPr lang="pt-BR" altLang="zh-CN" sz="2400" dirty="0"/>
              <a:t> = </a:t>
            </a:r>
            <a:r>
              <a:rPr lang="pt-BR" altLang="zh-CN" sz="2400" dirty="0" smtClean="0"/>
              <a:t>min(</a:t>
            </a:r>
            <a:r>
              <a:rPr lang="en-US" altLang="zh-CN" sz="2400" dirty="0" smtClean="0"/>
              <a:t>j</a:t>
            </a:r>
            <a:r>
              <a:rPr lang="pt-BR" altLang="zh-CN" sz="2400" dirty="0" smtClean="0"/>
              <a:t>+2*i-1</a:t>
            </a:r>
            <a:r>
              <a:rPr lang="pt-BR" altLang="zh-CN" sz="2400" dirty="0"/>
              <a:t>, </a:t>
            </a:r>
            <a:r>
              <a:rPr lang="pt-BR" altLang="zh-CN" sz="2400" dirty="0" smtClean="0"/>
              <a:t>n-1</a:t>
            </a:r>
            <a:r>
              <a:rPr lang="pt-BR" altLang="zh-CN" sz="2400" dirty="0"/>
              <a:t>);  </a:t>
            </a:r>
            <a:r>
              <a:rPr lang="pt-BR" altLang="zh-CN" sz="2400" dirty="0" smtClean="0"/>
              <a:t> 	  </a:t>
            </a:r>
            <a:r>
              <a:rPr lang="en-US" altLang="zh-CN" sz="2400" dirty="0" smtClean="0"/>
              <a:t>//</a:t>
            </a:r>
            <a:r>
              <a:rPr lang="zh-CN" altLang="en-US" sz="2000" dirty="0"/>
              <a:t>这里做个判断，是考虑到</a:t>
            </a:r>
            <a:r>
              <a:rPr lang="en-US" altLang="zh-CN" sz="2000" dirty="0"/>
              <a:t>merge</a:t>
            </a:r>
            <a:r>
              <a:rPr lang="zh-CN" altLang="en-US" sz="2000" dirty="0"/>
              <a:t>最后一</a:t>
            </a:r>
            <a:r>
              <a:rPr lang="en-US" altLang="zh-CN" sz="2000" dirty="0"/>
              <a:t>	</a:t>
            </a:r>
            <a:r>
              <a:rPr lang="pt-BR" altLang="zh-CN" sz="2000" dirty="0"/>
              <a:t>                                                                     </a:t>
            </a:r>
            <a:r>
              <a:rPr lang="pt-BR" altLang="zh-CN" sz="2000" dirty="0" smtClean="0"/>
              <a:t>						    </a:t>
            </a:r>
            <a:r>
              <a:rPr lang="zh-CN" altLang="en-US" sz="2000" dirty="0" smtClean="0"/>
              <a:t>个子</a:t>
            </a:r>
            <a:r>
              <a:rPr lang="zh-CN" altLang="en-US" sz="2000" dirty="0"/>
              <a:t>数列有可能会小于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 err="1"/>
              <a:t>i</a:t>
            </a:r>
            <a:endParaRPr lang="pt-BR" altLang="zh-CN" sz="2000" dirty="0"/>
          </a:p>
          <a:p>
            <a:r>
              <a:rPr lang="pt-BR" altLang="zh-CN" sz="2400" dirty="0" smtClean="0"/>
              <a:t> 	       merge(a</a:t>
            </a:r>
            <a:r>
              <a:rPr lang="pt-BR" altLang="zh-CN" sz="2400" dirty="0"/>
              <a:t>,  low, mid, high);  </a:t>
            </a:r>
            <a:r>
              <a:rPr lang="pt-BR" altLang="zh-CN" sz="2400" dirty="0" smtClean="0"/>
              <a:t>           </a:t>
            </a:r>
            <a:r>
              <a:rPr lang="pt-BR" altLang="zh-CN" sz="2400" dirty="0"/>
              <a:t>                     </a:t>
            </a:r>
            <a:endParaRPr lang="pt-BR" altLang="zh-CN" sz="2400" dirty="0" smtClean="0"/>
          </a:p>
          <a:p>
            <a:r>
              <a:rPr lang="pt-BR" altLang="zh-CN" sz="2400" dirty="0"/>
              <a:t> </a:t>
            </a:r>
            <a:r>
              <a:rPr lang="pt-BR" altLang="zh-CN" sz="2400" dirty="0" smtClean="0"/>
              <a:t>	</a:t>
            </a:r>
            <a:r>
              <a:rPr lang="pt-BR" altLang="zh-CN" sz="2400" dirty="0"/>
              <a:t> }  </a:t>
            </a:r>
          </a:p>
          <a:p>
            <a:r>
              <a:rPr lang="pt-BR" altLang="zh-CN" sz="2400" dirty="0" smtClean="0"/>
              <a:t>}</a:t>
            </a:r>
            <a:r>
              <a:rPr lang="pt-BR" altLang="zh-CN" sz="2400" dirty="0"/>
              <a:t> 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7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 i="0" dirty="0">
                <a:solidFill>
                  <a:srgbClr val="000000"/>
                </a:solidFill>
              </a:rPr>
              <a:t>				         </a:t>
            </a:r>
            <a:fld id="{7C1465C5-2504-4818-A8E6-3C04733978DE}" type="slidenum">
              <a:rPr lang="en-US" altLang="zh-CN" sz="900" i="0">
                <a:solidFill>
                  <a:srgbClr val="000000"/>
                </a:solidFill>
              </a:rPr>
              <a:pPr/>
              <a:t>20</a:t>
            </a:fld>
            <a:r>
              <a:rPr lang="en-US" altLang="zh-CN" sz="900" i="0" dirty="0">
                <a:solidFill>
                  <a:srgbClr val="000000"/>
                </a:solidFill>
              </a:rPr>
              <a:t> 				            </a:t>
            </a:r>
            <a:fld id="{F0DBC171-E3EF-464A-8C8F-3EF358396CE9}" type="datetime1">
              <a:rPr lang="en-US" altLang="zh-CN" sz="900" i="0">
                <a:solidFill>
                  <a:srgbClr val="000000"/>
                </a:solidFill>
              </a:rPr>
              <a:pPr/>
              <a:t>10/18/2016</a:t>
            </a:fld>
            <a:endParaRPr lang="en-US" altLang="zh-CN" sz="900" i="0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第五次作业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92628" y="1497374"/>
            <a:ext cx="10406743" cy="53606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9.3-6 </a:t>
            </a:r>
            <a:r>
              <a:rPr lang="zh-CN" altLang="en-US" sz="1400" b="1" dirty="0" smtClean="0"/>
              <a:t>对一个含有</a:t>
            </a:r>
            <a:r>
              <a:rPr lang="en-US" altLang="zh-CN" sz="1400" b="1" dirty="0" smtClean="0"/>
              <a:t>n</a:t>
            </a:r>
            <a:r>
              <a:rPr lang="zh-CN" altLang="en-US" sz="1400" b="1" dirty="0" smtClean="0"/>
              <a:t>个元素的集合来说，所谓</a:t>
            </a:r>
            <a:r>
              <a:rPr lang="en-US" altLang="zh-CN" sz="1400" b="1" dirty="0" smtClean="0"/>
              <a:t>k</a:t>
            </a:r>
            <a:r>
              <a:rPr lang="zh-CN" altLang="en-US" sz="1400" b="1" dirty="0" smtClean="0"/>
              <a:t>分位数就是能把已排好序的集合分成</a:t>
            </a:r>
            <a:r>
              <a:rPr lang="en-US" altLang="zh-CN" sz="1400" b="1" dirty="0" smtClean="0"/>
              <a:t>k</a:t>
            </a:r>
            <a:r>
              <a:rPr lang="zh-CN" altLang="en-US" sz="1400" b="1" dirty="0" smtClean="0"/>
              <a:t>个大小相等的集合的</a:t>
            </a:r>
            <a:r>
              <a:rPr lang="en-US" altLang="zh-CN" sz="1400" b="1" dirty="0" smtClean="0"/>
              <a:t>k-1</a:t>
            </a:r>
            <a:r>
              <a:rPr lang="zh-CN" altLang="en-US" sz="1400" b="1" dirty="0" smtClean="0"/>
              <a:t>个顺序统计量，给出一个能列出某一个集合的</a:t>
            </a:r>
            <a:r>
              <a:rPr lang="en-US" altLang="zh-CN" sz="1400" b="1" dirty="0" smtClean="0"/>
              <a:t>k</a:t>
            </a:r>
            <a:r>
              <a:rPr lang="zh-CN" altLang="en-US" sz="1400" b="1" dirty="0" smtClean="0"/>
              <a:t>分位数的</a:t>
            </a:r>
            <a:r>
              <a:rPr lang="en-US" altLang="zh-CN" sz="1400" b="1" dirty="0" smtClean="0"/>
              <a:t>O(</a:t>
            </a:r>
            <a:r>
              <a:rPr lang="en-US" altLang="zh-CN" sz="1400" b="1" dirty="0" err="1" smtClean="0"/>
              <a:t>nlgk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时间的算法。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分治法：</a:t>
            </a:r>
            <a:endParaRPr lang="en-US" altLang="zh-CN" sz="1400" b="1" dirty="0" smtClean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 smtClean="0"/>
              <a:t>如果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k == 1 </a:t>
            </a:r>
            <a:r>
              <a:rPr lang="zh-CN" altLang="zh-CN" sz="1400" dirty="0"/>
              <a:t>，</a:t>
            </a:r>
            <a:r>
              <a:rPr lang="en-US" altLang="zh-CN" sz="1400" dirty="0"/>
              <a:t>return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en-US" altLang="zh-CN" sz="1400" dirty="0" err="1"/>
              <a:t>i</a:t>
            </a:r>
            <a:r>
              <a:rPr lang="en-US" altLang="zh-CN" sz="1400" dirty="0"/>
              <a:t> = k / 2                                                                 </a:t>
            </a:r>
            <a:r>
              <a:rPr lang="zh-CN" altLang="zh-CN" sz="1400" dirty="0"/>
              <a:t>……</a:t>
            </a:r>
            <a:r>
              <a:rPr lang="en-US" altLang="zh-CN" sz="1400" dirty="0"/>
              <a:t>O(1)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将数组</a:t>
            </a:r>
            <a:r>
              <a:rPr lang="en-US" altLang="zh-CN" sz="1400" dirty="0"/>
              <a:t> a </a:t>
            </a:r>
            <a:r>
              <a:rPr lang="zh-CN" altLang="zh-CN" sz="1400" dirty="0"/>
              <a:t>划分成两部分</a:t>
            </a:r>
            <a:r>
              <a:rPr lang="en-US" altLang="zh-CN" sz="1400" dirty="0"/>
              <a:t> A </a:t>
            </a:r>
            <a:r>
              <a:rPr lang="zh-CN" altLang="zh-CN" sz="1400" dirty="0"/>
              <a:t>和</a:t>
            </a:r>
            <a:r>
              <a:rPr lang="en-US" altLang="zh-CN" sz="1400" dirty="0"/>
              <a:t> B</a:t>
            </a:r>
            <a:r>
              <a:rPr lang="zh-CN" altLang="zh-CN" sz="1400" dirty="0"/>
              <a:t>，使得</a:t>
            </a:r>
            <a:r>
              <a:rPr lang="en-US" altLang="zh-CN" sz="1400" dirty="0"/>
              <a:t> A </a:t>
            </a:r>
            <a:r>
              <a:rPr lang="zh-CN" altLang="zh-CN" sz="1400" dirty="0"/>
              <a:t>中所有元素不大于</a:t>
            </a:r>
            <a:r>
              <a:rPr lang="en-US" altLang="zh-CN" sz="1400" dirty="0"/>
              <a:t> B</a:t>
            </a:r>
            <a:r>
              <a:rPr lang="zh-CN" altLang="zh-CN" sz="1400" dirty="0"/>
              <a:t>，且</a:t>
            </a:r>
            <a:r>
              <a:rPr lang="en-US" altLang="zh-CN" sz="1400" dirty="0"/>
              <a:t> A </a:t>
            </a:r>
            <a:r>
              <a:rPr lang="zh-CN" altLang="zh-CN" sz="1400" dirty="0"/>
              <a:t>中元素的个数为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tmpSize</a:t>
            </a:r>
            <a:r>
              <a:rPr lang="en-US" altLang="zh-CN" sz="1400" dirty="0"/>
              <a:t> = (n / k) * </a:t>
            </a:r>
            <a:r>
              <a:rPr lang="en-US" altLang="zh-CN" sz="1400" dirty="0" err="1"/>
              <a:t>i</a:t>
            </a:r>
            <a:r>
              <a:rPr lang="zh-CN" altLang="zh-CN" sz="1400" dirty="0"/>
              <a:t>。</a:t>
            </a:r>
            <a:r>
              <a:rPr lang="en-US" altLang="zh-CN" sz="1400" dirty="0"/>
              <a:t>                                </a:t>
            </a:r>
            <a:r>
              <a:rPr lang="zh-CN" altLang="zh-CN" sz="1400" dirty="0"/>
              <a:t>……</a:t>
            </a:r>
            <a:r>
              <a:rPr lang="en-US" altLang="zh-CN" sz="1400" dirty="0"/>
              <a:t>O(n)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在</a:t>
            </a:r>
            <a:r>
              <a:rPr lang="en-US" altLang="zh-CN" sz="1400" dirty="0"/>
              <a:t> A </a:t>
            </a:r>
            <a:r>
              <a:rPr lang="zh-CN" altLang="zh-CN" sz="1400" dirty="0" smtClean="0"/>
              <a:t>中</a:t>
            </a:r>
            <a:r>
              <a:rPr lang="zh-CN" altLang="en-US" sz="1400" dirty="0" smtClean="0"/>
              <a:t>递归查</a:t>
            </a:r>
            <a:r>
              <a:rPr lang="zh-CN" altLang="zh-CN" sz="1400" dirty="0" smtClean="0"/>
              <a:t>找第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</a:t>
            </a:r>
            <a:r>
              <a:rPr lang="zh-CN" altLang="zh-CN" sz="1400" dirty="0" smtClean="0"/>
              <a:t>分位数</a:t>
            </a:r>
            <a:r>
              <a:rPr lang="en-US" altLang="zh-CN" sz="1400" dirty="0" smtClean="0"/>
              <a:t>                                          </a:t>
            </a:r>
            <a:r>
              <a:rPr lang="zh-CN" altLang="zh-CN" sz="1400" dirty="0" smtClean="0"/>
              <a:t>……</a:t>
            </a:r>
            <a:r>
              <a:rPr lang="zh-CN" altLang="zh-CN" sz="1400" dirty="0"/>
              <a:t>规模减小为</a:t>
            </a:r>
            <a:r>
              <a:rPr lang="en-US" altLang="zh-CN" sz="1400" dirty="0"/>
              <a:t> k / 2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 smtClean="0"/>
              <a:t>输出</a:t>
            </a:r>
            <a:r>
              <a:rPr lang="zh-CN" altLang="en-US" sz="1400" dirty="0" smtClean="0"/>
              <a:t>当前递归层所求的分位数</a:t>
            </a:r>
            <a:r>
              <a:rPr lang="en-US" altLang="zh-CN" sz="1400" dirty="0" smtClean="0"/>
              <a:t>a[</a:t>
            </a:r>
            <a:r>
              <a:rPr lang="en-US" altLang="zh-CN" sz="1400" dirty="0" err="1" smtClean="0"/>
              <a:t>tmpSize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- 1</a:t>
            </a:r>
            <a:r>
              <a:rPr lang="en-US" altLang="zh-CN" sz="1400" dirty="0" smtClean="0"/>
              <a:t>]                                               </a:t>
            </a:r>
            <a:r>
              <a:rPr lang="zh-CN" altLang="zh-CN" sz="1400" dirty="0"/>
              <a:t>……</a:t>
            </a:r>
            <a:r>
              <a:rPr lang="en-US" altLang="zh-CN" sz="1400" dirty="0"/>
              <a:t>O(1)</a:t>
            </a:r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在</a:t>
            </a:r>
            <a:r>
              <a:rPr lang="en-US" altLang="zh-CN" sz="1400" dirty="0"/>
              <a:t> B </a:t>
            </a:r>
            <a:r>
              <a:rPr lang="zh-CN" altLang="zh-CN" sz="1400" dirty="0" smtClean="0"/>
              <a:t>中</a:t>
            </a:r>
            <a:r>
              <a:rPr lang="zh-CN" altLang="en-US" sz="1400" dirty="0" smtClean="0"/>
              <a:t>递归查找</a:t>
            </a:r>
            <a:r>
              <a:rPr lang="zh-CN" altLang="zh-CN" sz="1400" dirty="0" smtClean="0"/>
              <a:t>找</a:t>
            </a:r>
            <a:r>
              <a:rPr lang="zh-CN" altLang="zh-CN" sz="1400" dirty="0"/>
              <a:t>第</a:t>
            </a:r>
            <a:r>
              <a:rPr lang="en-US" altLang="zh-CN" sz="1400" dirty="0"/>
              <a:t> k -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zh-CN" altLang="zh-CN" sz="1400" dirty="0"/>
              <a:t>分位数</a:t>
            </a:r>
            <a:r>
              <a:rPr lang="en-US" altLang="zh-CN" sz="1400" dirty="0"/>
              <a:t>                                      </a:t>
            </a:r>
            <a:r>
              <a:rPr lang="zh-CN" altLang="zh-CN" sz="1400" dirty="0"/>
              <a:t>……规模减小为</a:t>
            </a:r>
            <a:r>
              <a:rPr lang="en-US" altLang="zh-CN" sz="1400" dirty="0"/>
              <a:t> k / 2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由上面的分析</a:t>
            </a:r>
            <a:r>
              <a:rPr lang="zh-CN" altLang="zh-CN" sz="1400" dirty="0" smtClean="0"/>
              <a:t>，这个算法的时间复杂度满足题设要求</a:t>
            </a:r>
            <a:r>
              <a:rPr lang="en-US" altLang="zh-CN" sz="1400" dirty="0" smtClean="0"/>
              <a:t>O(n </a:t>
            </a:r>
            <a:r>
              <a:rPr lang="en-US" altLang="zh-CN" sz="1400" dirty="0" err="1" smtClean="0"/>
              <a:t>lg</a:t>
            </a:r>
            <a:r>
              <a:rPr lang="en-US" altLang="zh-CN" sz="1400" dirty="0" smtClean="0"/>
              <a:t> k)</a:t>
            </a:r>
            <a:r>
              <a:rPr lang="zh-CN" altLang="zh-CN" sz="1400" dirty="0" smtClean="0"/>
              <a:t>。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如果</a:t>
            </a:r>
            <a:r>
              <a:rPr lang="en-US" altLang="zh-CN" sz="1400" dirty="0"/>
              <a:t> n/k </a:t>
            </a:r>
            <a:r>
              <a:rPr lang="zh-CN" altLang="zh-CN" sz="1400" dirty="0"/>
              <a:t>不是刚好整除（假设</a:t>
            </a:r>
            <a:r>
              <a:rPr lang="en-US" altLang="zh-CN" sz="1400" dirty="0"/>
              <a:t> x = </a:t>
            </a:r>
            <a:r>
              <a:rPr lang="en-US" altLang="zh-CN" sz="1400" dirty="0" err="1"/>
              <a:t>n%k</a:t>
            </a:r>
            <a:r>
              <a:rPr lang="zh-CN" altLang="zh-CN" sz="1400" dirty="0"/>
              <a:t>，</a:t>
            </a:r>
            <a:r>
              <a:rPr lang="en-US" altLang="zh-CN" sz="1400" dirty="0"/>
              <a:t>x </a:t>
            </a:r>
            <a:r>
              <a:rPr lang="en-US" altLang="zh-CN" sz="1400" dirty="0" smtClean="0"/>
              <a:t>!= </a:t>
            </a:r>
            <a:r>
              <a:rPr lang="en-US" altLang="zh-CN" sz="1400" dirty="0"/>
              <a:t>0</a:t>
            </a:r>
            <a:r>
              <a:rPr lang="zh-CN" altLang="zh-CN" sz="1400" dirty="0"/>
              <a:t>），那么我们定义</a:t>
            </a:r>
            <a:r>
              <a:rPr lang="en-US" altLang="zh-CN" sz="1400" dirty="0"/>
              <a:t>k</a:t>
            </a:r>
            <a:r>
              <a:rPr lang="zh-CN" altLang="zh-CN" sz="1400" dirty="0"/>
              <a:t>分位数的分组为：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前</a:t>
            </a:r>
            <a:r>
              <a:rPr lang="en-US" altLang="zh-CN" sz="1400" dirty="0"/>
              <a:t> x </a:t>
            </a:r>
            <a:r>
              <a:rPr lang="zh-CN" altLang="zh-CN" sz="1400" dirty="0"/>
              <a:t>组每组的元素个数为</a:t>
            </a:r>
            <a:r>
              <a:rPr lang="en-US" altLang="zh-CN" sz="1400" dirty="0"/>
              <a:t>⌊n/k⌋ + 1</a:t>
            </a:r>
            <a:r>
              <a:rPr lang="zh-CN" altLang="zh-CN" sz="1400" dirty="0"/>
              <a:t>，后</a:t>
            </a:r>
            <a:r>
              <a:rPr lang="en-US" altLang="zh-CN" sz="1400" dirty="0"/>
              <a:t> k - x </a:t>
            </a:r>
            <a:r>
              <a:rPr lang="zh-CN" altLang="zh-CN" sz="1400" dirty="0"/>
              <a:t>组每组元素个数为</a:t>
            </a:r>
            <a:r>
              <a:rPr lang="en-US" altLang="zh-CN" sz="1400" dirty="0"/>
              <a:t>⌊n/k⌋</a:t>
            </a:r>
            <a:r>
              <a:rPr lang="zh-CN" altLang="zh-CN" sz="1400" dirty="0"/>
              <a:t>。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比如</a:t>
            </a:r>
            <a:r>
              <a:rPr lang="en-US" altLang="zh-CN" sz="1400" dirty="0"/>
              <a:t>15</a:t>
            </a:r>
            <a:r>
              <a:rPr lang="zh-CN" altLang="zh-CN" sz="1400" dirty="0"/>
              <a:t>个元素分为</a:t>
            </a:r>
            <a:r>
              <a:rPr lang="en-US" altLang="zh-CN" sz="1400" dirty="0"/>
              <a:t>4</a:t>
            </a:r>
            <a:r>
              <a:rPr lang="zh-CN" altLang="zh-CN" sz="1400" dirty="0"/>
              <a:t>组，则每组为</a:t>
            </a:r>
            <a:r>
              <a:rPr lang="en-US" altLang="zh-CN" sz="1400" dirty="0"/>
              <a:t> 4 4 4 3 </a:t>
            </a:r>
            <a:r>
              <a:rPr lang="zh-CN" altLang="zh-CN" sz="1400" dirty="0"/>
              <a:t>个元素。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对应的，将</a:t>
            </a:r>
            <a:r>
              <a:rPr lang="en-US" altLang="zh-CN" sz="1400" dirty="0" err="1"/>
              <a:t>tmpSize</a:t>
            </a:r>
            <a:r>
              <a:rPr lang="zh-CN" altLang="zh-CN" sz="1400" dirty="0"/>
              <a:t>更改为</a:t>
            </a:r>
            <a:r>
              <a:rPr lang="en-US" altLang="zh-CN" sz="1400" dirty="0"/>
              <a:t> (n / k) *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(n % k &lt;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? n % k :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 </a:t>
            </a:r>
            <a:endParaRPr lang="zh-CN" altLang="zh-CN" sz="1400" dirty="0"/>
          </a:p>
          <a:p>
            <a:pPr>
              <a:buFont typeface="+mj-lt"/>
              <a:buAutoNum type="arabicPeriod"/>
              <a:defRPr/>
            </a:pPr>
            <a:r>
              <a:rPr lang="zh-CN" altLang="zh-CN" sz="1400" dirty="0"/>
              <a:t>（</a:t>
            </a:r>
            <a:r>
              <a:rPr lang="en-US" altLang="zh-CN" sz="1400" dirty="0"/>
              <a:t> PS</a:t>
            </a:r>
            <a:r>
              <a:rPr lang="zh-CN" altLang="zh-CN" sz="1400" dirty="0"/>
              <a:t>：若</a:t>
            </a:r>
            <a:r>
              <a:rPr lang="en-US" altLang="zh-CN" sz="1400" dirty="0"/>
              <a:t> k==n </a:t>
            </a:r>
            <a:r>
              <a:rPr lang="zh-CN" altLang="zh-CN" sz="1400" dirty="0"/>
              <a:t>，这实际上是一个</a:t>
            </a:r>
            <a:r>
              <a:rPr lang="en-US" altLang="zh-CN" sz="1400" dirty="0"/>
              <a:t>O(n </a:t>
            </a:r>
            <a:r>
              <a:rPr lang="en-US" altLang="zh-CN" sz="1400" dirty="0" err="1"/>
              <a:t>lg</a:t>
            </a:r>
            <a:r>
              <a:rPr lang="en-US" altLang="zh-CN" sz="1400" dirty="0"/>
              <a:t> n)</a:t>
            </a:r>
            <a:r>
              <a:rPr lang="zh-CN" altLang="zh-CN" sz="1400" dirty="0"/>
              <a:t>的排序算法。）</a:t>
            </a:r>
          </a:p>
        </p:txBody>
      </p:sp>
    </p:spTree>
    <p:extLst>
      <p:ext uri="{BB962C8B-B14F-4D97-AF65-F5344CB8AC3E}">
        <p14:creationId xmlns:p14="http://schemas.microsoft.com/office/powerpoint/2010/main" val="15042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 i="0" dirty="0">
                <a:solidFill>
                  <a:srgbClr val="000000"/>
                </a:solidFill>
              </a:rPr>
              <a:t>				         </a:t>
            </a:r>
            <a:fld id="{7C1465C5-2504-4818-A8E6-3C04733978DE}" type="slidenum">
              <a:rPr lang="en-US" altLang="zh-CN" sz="900" i="0">
                <a:solidFill>
                  <a:srgbClr val="000000"/>
                </a:solidFill>
              </a:rPr>
              <a:pPr/>
              <a:t>21</a:t>
            </a:fld>
            <a:r>
              <a:rPr lang="en-US" altLang="zh-CN" sz="900" i="0" dirty="0">
                <a:solidFill>
                  <a:srgbClr val="000000"/>
                </a:solidFill>
              </a:rPr>
              <a:t> 				            </a:t>
            </a:r>
            <a:fld id="{F0DBC171-E3EF-464A-8C8F-3EF358396CE9}" type="datetime1">
              <a:rPr lang="en-US" altLang="zh-CN" sz="900" i="0">
                <a:solidFill>
                  <a:srgbClr val="000000"/>
                </a:solidFill>
              </a:rPr>
              <a:pPr/>
              <a:t>10/18/2016</a:t>
            </a:fld>
            <a:endParaRPr lang="en-US" altLang="zh-CN" sz="900" i="0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第五次作业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Grp="1" noChangeArrowheads="1"/>
              </p:cNvSpPr>
              <p:nvPr/>
            </p:nvSpPr>
            <p:spPr bwMode="auto">
              <a:xfrm>
                <a:off x="1206036" y="1825192"/>
                <a:ext cx="9779928" cy="4122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/>
                  <a:t>9.3-7 </a:t>
                </a:r>
                <a:r>
                  <a:rPr lang="zh-CN" altLang="en-US" sz="2400" dirty="0" smtClean="0"/>
                  <a:t>设计一个</a:t>
                </a:r>
                <a:r>
                  <a:rPr lang="en-US" altLang="zh-CN" sz="2400" dirty="0" smtClean="0"/>
                  <a:t>O(n)</a:t>
                </a:r>
                <a:r>
                  <a:rPr lang="zh-CN" altLang="en-US" sz="2400" dirty="0" smtClean="0"/>
                  <a:t>时间的算法，对于一个给定的包含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n </a:t>
                </a:r>
                <a:r>
                  <a:rPr lang="zh-CN" altLang="en-US" sz="2400" dirty="0" smtClean="0"/>
                  <a:t>个互异元素的集合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和一个正整数</a:t>
                </a:r>
                <a:r>
                  <a:rPr lang="en-US" altLang="zh-CN" sz="2400" dirty="0" smtClean="0"/>
                  <a:t>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，该算法能够确定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中最接近中位数的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个元素。</a:t>
                </a:r>
                <a:endParaRPr lang="en-US" altLang="zh-CN" sz="2400" dirty="0" smtClean="0"/>
              </a:p>
              <a:p>
                <a:pPr algn="l"/>
                <a:endParaRPr lang="en-US" altLang="zh-CN" sz="2400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1.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使用线性时间选择算法找到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数组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中的中位数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mid--O(n)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/>
                </a:r>
                <a:br>
                  <a:rPr lang="zh-CN" altLang="en-US" sz="2000" dirty="0">
                    <a:latin typeface="+mn-lt"/>
                    <a:ea typeface="+mn-ea"/>
                    <a:cs typeface="+mn-cs"/>
                  </a:rPr>
                </a:b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2.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对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中非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mid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数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进行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|a[</a:t>
                </a:r>
                <a:r>
                  <a:rPr lang="en-US" altLang="zh-CN" sz="2000" dirty="0" err="1"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] - 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mid|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，得到一个大小为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n - 1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的数组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distance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；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--O(n)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/>
                </a:r>
                <a:br>
                  <a:rPr lang="zh-CN" altLang="en-US" sz="2000" dirty="0">
                    <a:latin typeface="+mn-lt"/>
                    <a:ea typeface="+mn-ea"/>
                    <a:cs typeface="+mn-cs"/>
                  </a:rPr>
                </a:b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3.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寻找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distance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中第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小的数值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；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--O(n)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/>
                </a:r>
                <a:br>
                  <a:rPr lang="zh-CN" altLang="en-US" sz="2000" dirty="0">
                    <a:latin typeface="+mn-lt"/>
                    <a:ea typeface="+mn-ea"/>
                    <a:cs typeface="+mn-cs"/>
                  </a:rPr>
                </a:b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4.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对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distance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进行一次遍历，找到小于等于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的数，从而对应得到数组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个数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。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--O(n)</a:t>
                </a:r>
                <a:endParaRPr lang="en-US" altLang="zh-CN" sz="2000" dirty="0"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036" y="1825192"/>
                <a:ext cx="9779928" cy="4122016"/>
              </a:xfrm>
              <a:prstGeom prst="rect">
                <a:avLst/>
              </a:prstGeom>
              <a:blipFill rotWithShape="0">
                <a:blip r:embed="rId3"/>
                <a:stretch>
                  <a:fillRect l="-9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 i="0" dirty="0">
                <a:solidFill>
                  <a:srgbClr val="000000"/>
                </a:solidFill>
              </a:rPr>
              <a:t>				         </a:t>
            </a:r>
            <a:fld id="{7C1465C5-2504-4818-A8E6-3C04733978DE}" type="slidenum">
              <a:rPr lang="en-US" altLang="zh-CN" sz="900" i="0">
                <a:solidFill>
                  <a:srgbClr val="000000"/>
                </a:solidFill>
              </a:rPr>
              <a:pPr/>
              <a:t>22</a:t>
            </a:fld>
            <a:r>
              <a:rPr lang="en-US" altLang="zh-CN" sz="900" i="0" dirty="0">
                <a:solidFill>
                  <a:srgbClr val="000000"/>
                </a:solidFill>
              </a:rPr>
              <a:t> 				            </a:t>
            </a:r>
            <a:fld id="{F0DBC171-E3EF-464A-8C8F-3EF358396CE9}" type="datetime1">
              <a:rPr lang="en-US" altLang="zh-CN" sz="900" i="0">
                <a:solidFill>
                  <a:srgbClr val="000000"/>
                </a:solidFill>
              </a:rPr>
              <a:pPr/>
              <a:t>10/18/2016</a:t>
            </a:fld>
            <a:endParaRPr lang="en-US" altLang="zh-CN" sz="900" i="0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第五次作业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Grp="1" noChangeArrowheads="1"/>
              </p:cNvSpPr>
              <p:nvPr/>
            </p:nvSpPr>
            <p:spPr bwMode="auto">
              <a:xfrm>
                <a:off x="1179453" y="1864114"/>
                <a:ext cx="9684235" cy="4260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dirty="0" smtClean="0"/>
                  <a:t>9.3-7 </a:t>
                </a:r>
                <a:r>
                  <a:rPr lang="zh-CN" altLang="en-US" sz="2400" dirty="0" smtClean="0"/>
                  <a:t>设计一个</a:t>
                </a:r>
                <a:r>
                  <a:rPr lang="en-US" altLang="zh-CN" sz="2400" dirty="0" smtClean="0"/>
                  <a:t>O(n)</a:t>
                </a:r>
                <a:r>
                  <a:rPr lang="zh-CN" altLang="en-US" sz="2400" dirty="0" smtClean="0"/>
                  <a:t>时间的算法，对于一个给定的包含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n </a:t>
                </a:r>
                <a:r>
                  <a:rPr lang="zh-CN" altLang="en-US" sz="2400" dirty="0" smtClean="0"/>
                  <a:t>个互异元素的集合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和一个正整数</a:t>
                </a:r>
                <a:r>
                  <a:rPr lang="en-US" altLang="zh-CN" sz="2400" dirty="0" smtClean="0"/>
                  <a:t>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，该算法能够确定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中最接近中位数的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个元素。</a:t>
                </a:r>
                <a:endParaRPr lang="en-US" altLang="zh-CN" sz="2400" dirty="0" smtClean="0"/>
              </a:p>
              <a:p>
                <a:pPr algn="l"/>
                <a:endParaRPr lang="en-US" altLang="zh-CN" sz="2400" dirty="0" smtClean="0"/>
              </a:p>
              <a:p>
                <a:pPr algn="l"/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step 1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：用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SELECT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函数找到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中位数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找到的同时也对数组进行了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划分，小于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中位数的在左边，大于的在右边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2000" dirty="0" smtClean="0">
                  <a:latin typeface="+mn-lt"/>
                  <a:ea typeface="+mn-ea"/>
                  <a:cs typeface="+mn-cs"/>
                </a:endParaRPr>
              </a:p>
              <a:p>
                <a:pPr algn="l"/>
                <a:endParaRPr lang="zh-CN" altLang="en-US" sz="2000" dirty="0">
                  <a:latin typeface="+mn-lt"/>
                  <a:ea typeface="+mn-ea"/>
                  <a:cs typeface="+mn-cs"/>
                </a:endParaRPr>
              </a:p>
              <a:p>
                <a:pPr algn="l"/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step 2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：用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SELECT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函数找到左边距离中位数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k/2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CN" altLang="en-US" sz="2000" dirty="0" smtClean="0">
                    <a:latin typeface="+mn-lt"/>
                    <a:ea typeface="+mn-ea"/>
                    <a:cs typeface="+mn-cs"/>
                  </a:rPr>
                  <a:t>数</a:t>
                </a:r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S</a:t>
                </a:r>
              </a:p>
              <a:p>
                <a:pPr algn="l"/>
                <a:endParaRPr lang="en-US" altLang="zh-CN" sz="2000" dirty="0" smtClean="0">
                  <a:latin typeface="+mn-lt"/>
                  <a:ea typeface="+mn-ea"/>
                  <a:cs typeface="+mn-cs"/>
                </a:endParaRPr>
              </a:p>
              <a:p>
                <a:pPr algn="l"/>
                <a:r>
                  <a:rPr lang="en-US" altLang="zh-CN" sz="2000" dirty="0" smtClean="0">
                    <a:latin typeface="+mn-lt"/>
                    <a:ea typeface="+mn-ea"/>
                    <a:cs typeface="+mn-cs"/>
                  </a:rPr>
                  <a:t>step </a:t>
                </a:r>
                <a:r>
                  <a:rPr lang="en-US" altLang="zh-CN" sz="2000" dirty="0"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：按照</a:t>
                </a:r>
                <a:r>
                  <a:rPr lang="en-US" altLang="zh-CN" sz="2000" dirty="0" err="1">
                    <a:latin typeface="+mn-lt"/>
                    <a:ea typeface="+mn-ea"/>
                    <a:cs typeface="+mn-cs"/>
                  </a:rPr>
                  <a:t>step2</a:t>
                </a:r>
                <a:r>
                  <a:rPr lang="zh-CN" altLang="en-US" sz="2000" dirty="0">
                    <a:latin typeface="+mn-lt"/>
                    <a:ea typeface="+mn-ea"/>
                    <a:cs typeface="+mn-cs"/>
                  </a:rPr>
                  <a:t>方法对中位数的右半区进行查找。</a:t>
                </a:r>
              </a:p>
              <a:p>
                <a:pPr algn="l"/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453" y="1864114"/>
                <a:ext cx="9684235" cy="4260239"/>
              </a:xfrm>
              <a:prstGeom prst="rect">
                <a:avLst/>
              </a:prstGeom>
              <a:blipFill rotWithShape="0">
                <a:blip r:embed="rId3"/>
                <a:stretch>
                  <a:fillRect l="-9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prstClr val="black"/>
                </a:solidFill>
              </a:rPr>
              <a:t>3.2-4函数⌈lgn⌉! 是否多项式有界？函数⌈lglgn⌉!  呢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9912" y="1679320"/>
                <a:ext cx="10515600" cy="49630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证明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多项式有界等价于证明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这是因为如果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多项式有界，则存在正常数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使得对所有的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都有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𝑘𝑐𝑙𝑔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𝑙𝑔𝑓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反之亦然。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对于⌈lgn⌉!有：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𝑙𝑔𝑛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𝑙𝑔𝑛𝑙𝑔𝑙𝑔𝑛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非多项式</a:t>
                </a:r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有界。</a:t>
                </a:r>
                <a:endParaRPr lang="en-US" altLang="zh-CN" sz="20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对于</a:t>
                </a:r>
                <a:r>
                  <a:rPr lang="zh-CN" altLang="en-US" sz="2000" dirty="0" smtClean="0"/>
                  <a:t>⌈</a:t>
                </a:r>
                <a:r>
                  <a:rPr lang="en-US" altLang="zh-CN" sz="2000" dirty="0" err="1" smtClean="0"/>
                  <a:t>lg</a:t>
                </a:r>
                <a:r>
                  <a:rPr lang="zh-CN" altLang="en-US" sz="2000" dirty="0" smtClean="0"/>
                  <a:t>lgn⌉!有：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𝑙𝑔𝑙𝑔𝑛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𝑙𝑔𝑙𝑔𝑛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𝑙𝑔𝑙𝑔𝑛</m:t>
                            </m:r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𝑙𝑔𝑙𝑔𝑛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𝑙𝑔𝑙𝑔𝑛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		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𝑙𝑔𝑙𝑔𝑛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					    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⌈</a:t>
                </a:r>
                <a:r>
                  <a:rPr lang="en-US" altLang="zh-CN" sz="2000" dirty="0" err="1" smtClean="0"/>
                  <a:t>lg</a:t>
                </a:r>
                <a:r>
                  <a:rPr lang="zh-CN" altLang="en-US" sz="2000" dirty="0" smtClean="0"/>
                  <a:t>lgn⌉!多项式有界。</a:t>
                </a:r>
                <a:endParaRPr lang="en-US" altLang="zh-CN" sz="20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912" y="1679320"/>
                <a:ext cx="10515600" cy="4963019"/>
              </a:xfrm>
              <a:blipFill rotWithShape="0">
                <a:blip r:embed="rId2"/>
                <a:stretch>
                  <a:fillRect l="-638" t="-1472" r="-174" b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42841" y="608164"/>
            <a:ext cx="8147050" cy="6064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4.1-4 </a:t>
            </a:r>
            <a:r>
              <a:rPr lang="zh-CN" altLang="en-US" sz="2400" dirty="0" smtClean="0"/>
              <a:t>假设修改最大子数组问题的定义，允许结果为空子数组，其和为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。你应该如何修改现有算法，使它们能允许空子数组为最终结果。</a:t>
            </a:r>
            <a:endParaRPr lang="en-US" sz="2400" dirty="0"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42841" y="1521665"/>
            <a:ext cx="10515600" cy="4963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解法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：</a:t>
            </a:r>
            <a:endParaRPr lang="en-US" altLang="zh-CN" sz="20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    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将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FIND-MAX-CROSSING-SUBARRAY(</a:t>
            </a:r>
            <a:r>
              <a:rPr lang="en-US" altLang="zh-CN" sz="20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A,low,mid,high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中的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left-sum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right-sum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的值置为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0.</a:t>
            </a:r>
            <a:endParaRPr lang="en-US" altLang="zh-CN" sz="20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解法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：</a:t>
            </a:r>
            <a:endParaRPr lang="en-US" altLang="zh-CN" sz="20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    return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时添加一个判断，若最大和小于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0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，则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return(0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0</a:t>
            </a:r>
            <a:r>
              <a:rPr lang="zh-CN" altLang="en-US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0)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41" y="3191429"/>
            <a:ext cx="4873124" cy="3182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41" y="3246609"/>
            <a:ext cx="4873124" cy="31828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09" y="3717820"/>
            <a:ext cx="4766253" cy="14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60094" y="892835"/>
            <a:ext cx="8147050" cy="60642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4.</a:t>
            </a:r>
            <a:r>
              <a:rPr lang="en-US" altLang="zh-CN" sz="2400" dirty="0" smtClean="0"/>
              <a:t>3</a:t>
            </a:r>
            <a:r>
              <a:rPr lang="en-US" sz="2400" dirty="0" smtClean="0"/>
              <a:t>-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证明</a:t>
            </a:r>
            <a:r>
              <a:rPr lang="zh-CN" altLang="en-US" sz="2400" dirty="0"/>
              <a:t>归并</a:t>
            </a:r>
            <a:r>
              <a:rPr lang="zh-CN" altLang="en-US" sz="2400" dirty="0" smtClean="0"/>
              <a:t>排序</a:t>
            </a:r>
            <a:r>
              <a:rPr lang="zh-CN" altLang="en-US" sz="2400" dirty="0"/>
              <a:t>算法的</a:t>
            </a:r>
            <a:r>
              <a:rPr lang="zh-CN" altLang="en-US" sz="2400" dirty="0" smtClean="0"/>
              <a:t>“严格”</a:t>
            </a:r>
            <a:r>
              <a:rPr lang="zh-CN" altLang="en-US" sz="2400" dirty="0"/>
              <a:t>递归式</a:t>
            </a:r>
            <a:r>
              <a:rPr lang="en-US" sz="2400" dirty="0"/>
              <a:t>(</a:t>
            </a:r>
            <a:r>
              <a:rPr lang="en-US" sz="2400" dirty="0" smtClean="0"/>
              <a:t>4.</a:t>
            </a:r>
            <a:r>
              <a:rPr lang="en-US" altLang="zh-CN" sz="2400" dirty="0" smtClean="0"/>
              <a:t>3</a:t>
            </a:r>
            <a:r>
              <a:rPr lang="en-US" sz="2400" dirty="0" smtClean="0"/>
              <a:t>)</a:t>
            </a:r>
            <a:r>
              <a:rPr lang="zh-CN" altLang="en-US" sz="2400" dirty="0"/>
              <a:t>的解为</a:t>
            </a:r>
            <a:r>
              <a:rPr lang="en-US" sz="2400" dirty="0">
                <a:sym typeface="Arial" panose="020B0604020202020204" pitchFamily="34" charset="0"/>
              </a:rPr>
              <a:t>Θ(</a:t>
            </a:r>
            <a:r>
              <a:rPr lang="en-US" sz="2400" dirty="0" err="1">
                <a:sym typeface="Arial" panose="020B0604020202020204" pitchFamily="34" charset="0"/>
              </a:rPr>
              <a:t>nlgn</a:t>
            </a:r>
            <a:r>
              <a:rPr lang="en-US" sz="2400" dirty="0">
                <a:sym typeface="Arial" panose="020B0604020202020204" pitchFamily="34" charset="0"/>
              </a:rPr>
              <a:t>)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033962" y="1919768"/>
          <a:ext cx="71993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4915037" imgH="762077" progId="">
                  <p:embed/>
                </p:oleObj>
              </mc:Choice>
              <mc:Fallback>
                <p:oleObj r:id="rId3" imgW="4915037" imgH="76207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962" y="1919768"/>
                        <a:ext cx="71993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1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1149343" y="573750"/>
          <a:ext cx="8609550" cy="587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5295917" imgH="4610117" progId="">
                  <p:embed/>
                </p:oleObj>
              </mc:Choice>
              <mc:Fallback>
                <p:oleObj r:id="rId3" imgW="5295917" imgH="46101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43" y="573750"/>
                        <a:ext cx="8609550" cy="587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208214" y="117475"/>
          <a:ext cx="6048375" cy="67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4038797" imgH="4826117" progId="">
                  <p:embed/>
                </p:oleObj>
              </mc:Choice>
              <mc:Fallback>
                <p:oleObj r:id="rId3" imgW="4038797" imgH="48261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17475"/>
                        <a:ext cx="6048375" cy="676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8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1800106" y="538222"/>
          <a:ext cx="9072563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5295917" imgH="4432277" progId="">
                  <p:embed/>
                </p:oleObj>
              </mc:Choice>
              <mc:Fallback>
                <p:oleObj r:id="rId3" imgW="5295917" imgH="443227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6" y="538222"/>
                        <a:ext cx="9072563" cy="568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216840" y="169234"/>
          <a:ext cx="7416800" cy="644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8534477" imgH="7569317" progId="">
                  <p:embed/>
                </p:oleObj>
              </mc:Choice>
              <mc:Fallback>
                <p:oleObj r:id="rId3" imgW="8534477" imgH="75693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840" y="169234"/>
                        <a:ext cx="7416800" cy="644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3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1168</Words>
  <Application>Microsoft Office PowerPoint</Application>
  <PresentationFormat>宽屏</PresentationFormat>
  <Paragraphs>166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computer-bunny.blue</vt:lpstr>
      <vt:lpstr>Office 主题</vt:lpstr>
      <vt:lpstr>第二次作业</vt:lpstr>
      <vt:lpstr>第二次作业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4.5-4.主方法能应用于递归式T(n)=4T(n/2)+n^2 lgn吗？请说明为什么可以或者为什么不可以。给出这个递归式的一个渐近上界。</vt:lpstr>
      <vt:lpstr>第四次作业</vt:lpstr>
      <vt:lpstr>第四次作业</vt:lpstr>
      <vt:lpstr>第四次作业</vt:lpstr>
      <vt:lpstr>第四次作业</vt:lpstr>
      <vt:lpstr>第四次作业</vt:lpstr>
      <vt:lpstr>第四次作业</vt:lpstr>
      <vt:lpstr>第五次作业</vt:lpstr>
      <vt:lpstr>第五次作业</vt:lpstr>
      <vt:lpstr>第五次作业</vt:lpstr>
      <vt:lpstr>第五次作业</vt:lpstr>
      <vt:lpstr>第五次作业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Administrator</dc:creator>
  <cp:lastModifiedBy>zhufx</cp:lastModifiedBy>
  <cp:revision>27</cp:revision>
  <dcterms:created xsi:type="dcterms:W3CDTF">2016-10-16T14:44:20Z</dcterms:created>
  <dcterms:modified xsi:type="dcterms:W3CDTF">2016-10-18T16:09:59Z</dcterms:modified>
</cp:coreProperties>
</file>