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2" r:id="rId2"/>
    <p:sldId id="265" r:id="rId3"/>
    <p:sldId id="264" r:id="rId4"/>
    <p:sldId id="266" r:id="rId5"/>
    <p:sldId id="267" r:id="rId6"/>
    <p:sldId id="268" r:id="rId7"/>
    <p:sldId id="269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6" autoAdjust="0"/>
  </p:normalViewPr>
  <p:slideViewPr>
    <p:cSldViewPr snapToGrid="0">
      <p:cViewPr varScale="1">
        <p:scale>
          <a:sx n="62" d="100"/>
          <a:sy n="62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8530A-035A-4884-AD77-E8A5A47E3CF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9404-9D6C-41AD-B941-E710CB97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7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8090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386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590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如果相等的话</a:t>
            </a:r>
            <a:r>
              <a:rPr lang="en-US" altLang="zh-CN" dirty="0" smtClean="0"/>
              <a:t>xi = </a:t>
            </a:r>
            <a:r>
              <a:rPr lang="en-US" altLang="zh-CN" dirty="0" err="1" smtClean="0"/>
              <a:t>yi</a:t>
            </a:r>
            <a:r>
              <a:rPr lang="zh-CN" altLang="en-US" dirty="0" smtClean="0"/>
              <a:t>肯定是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不等的话肯定是上一行的值</a:t>
            </a:r>
          </a:p>
        </p:txBody>
      </p:sp>
    </p:spTree>
    <p:extLst>
      <p:ext uri="{BB962C8B-B14F-4D97-AF65-F5344CB8AC3E}">
        <p14:creationId xmlns:p14="http://schemas.microsoft.com/office/powerpoint/2010/main" val="161985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正确的位置即</a:t>
            </a:r>
            <a:r>
              <a:rPr lang="en-US" altLang="zh-CN" dirty="0" smtClean="0"/>
              <a:t>a[j-1]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a[j]</a:t>
            </a:r>
            <a:r>
              <a:rPr lang="zh-CN" altLang="en-US" dirty="0" smtClean="0"/>
              <a:t>暂时不能更新 存在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处</a:t>
            </a:r>
          </a:p>
        </p:txBody>
      </p:sp>
    </p:spTree>
    <p:extLst>
      <p:ext uri="{BB962C8B-B14F-4D97-AF65-F5344CB8AC3E}">
        <p14:creationId xmlns:p14="http://schemas.microsoft.com/office/powerpoint/2010/main" val="310464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839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391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079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544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09404-9D6C-41AD-B941-E710CB9739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3314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C07488FD-1867-4073-B062-D47839DA6D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3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E09502D3-A05F-4735-B210-2E4BC18E80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5BF8590B-9561-42EB-8E67-BA2014B770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8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6A2469B9-A653-4DBD-81A8-5B22333770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1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081D602C-23DF-4082-B7AC-A929E2AE79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384800" cy="4343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384800" cy="4343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43E760FD-BBB6-4AC8-80F1-3E14E8E19F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80A62D06-DE55-441B-B20A-A93EF22211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4FF5040B-A9F0-46BF-BCED-218BB8AA3E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EF14B26F-FD6E-4A9A-9349-768C640C2D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8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5C199B6E-F624-492A-8382-F56F1DC86F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1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B06D9A50-F70C-4EF0-9127-7CFBB76A0C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12/19/2016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1097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1" i="0" smtClean="0"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David Luebke				         </a:t>
            </a:r>
            <a:fld id="{4C24195B-B277-4059-AFCE-41BA8088146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12/19/2016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097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72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71600"/>
            <a:ext cx="6096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096000" y="1371600"/>
            <a:ext cx="6096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15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</a:t>
            </a:r>
            <a:r>
              <a:rPr lang="zh-CN" altLang="en-US" dirty="0">
                <a:ea typeface="宋体" panose="02010600030101010101" pitchFamily="2" charset="-122"/>
              </a:rPr>
              <a:t>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15.4-4 </a:t>
            </a:r>
            <a:r>
              <a:rPr lang="zh-CN" altLang="en-US" sz="2400" dirty="0" smtClean="0"/>
              <a:t>说明</a:t>
            </a:r>
            <a:r>
              <a:rPr lang="zh-CN" altLang="en-US" sz="2400" dirty="0"/>
              <a:t>如何仅用表</a:t>
            </a:r>
            <a:r>
              <a:rPr lang="en-US" altLang="zh-CN" sz="2400" dirty="0"/>
              <a:t>c</a:t>
            </a:r>
            <a:r>
              <a:rPr lang="zh-CN" altLang="en-US" sz="2400" dirty="0"/>
              <a:t>中的</a:t>
            </a:r>
            <a:r>
              <a:rPr lang="en-US" altLang="zh-CN" sz="2400" dirty="0"/>
              <a:t>2·min(</a:t>
            </a:r>
            <a:r>
              <a:rPr lang="en-US" altLang="zh-CN" sz="2400" dirty="0" err="1"/>
              <a:t>m,n</a:t>
            </a:r>
            <a:r>
              <a:rPr lang="en-US" altLang="zh-CN" sz="2400" dirty="0"/>
              <a:t>)</a:t>
            </a:r>
            <a:r>
              <a:rPr lang="zh-CN" altLang="en-US" sz="2400" dirty="0"/>
              <a:t>项以及</a:t>
            </a:r>
            <a:r>
              <a:rPr lang="en-US" altLang="zh-CN" sz="2400" dirty="0"/>
              <a:t>O(1)</a:t>
            </a:r>
            <a:r>
              <a:rPr lang="zh-CN" altLang="en-US" sz="2400" dirty="0"/>
              <a:t>的额外空间来计算一个</a:t>
            </a:r>
            <a:r>
              <a:rPr lang="en-US" altLang="zh-CN" sz="2400" dirty="0"/>
              <a:t>LCS</a:t>
            </a:r>
            <a:r>
              <a:rPr lang="zh-CN" altLang="en-US" sz="2400" dirty="0"/>
              <a:t>的长度。然后说明如何用</a:t>
            </a:r>
            <a:r>
              <a:rPr lang="en-US" altLang="zh-CN" sz="2400" dirty="0"/>
              <a:t>min(</a:t>
            </a:r>
            <a:r>
              <a:rPr lang="en-US" altLang="zh-CN" sz="2400" dirty="0" err="1"/>
              <a:t>m,n</a:t>
            </a:r>
            <a:r>
              <a:rPr lang="en-US" altLang="zh-CN" sz="2400" dirty="0"/>
              <a:t>)</a:t>
            </a:r>
            <a:r>
              <a:rPr lang="zh-CN" altLang="en-US" sz="2400" dirty="0"/>
              <a:t>项以及</a:t>
            </a:r>
            <a:r>
              <a:rPr lang="en-US" altLang="zh-CN" sz="2400" dirty="0"/>
              <a:t>O(1)</a:t>
            </a:r>
            <a:r>
              <a:rPr lang="zh-CN" altLang="en-US" sz="2400" dirty="0"/>
              <a:t>的额外空间来做到这</a:t>
            </a:r>
            <a:r>
              <a:rPr lang="zh-CN" altLang="en-US" sz="2400" dirty="0" smtClean="0"/>
              <a:t>一点。</a:t>
            </a:r>
            <a:r>
              <a:rPr lang="en-US" altLang="zh-CN" sz="2400" dirty="0" smtClean="0"/>
              <a:t>(p226)</a:t>
            </a:r>
          </a:p>
          <a:p>
            <a:r>
              <a:rPr lang="zh-CN" altLang="en-US" sz="2400" dirty="0" smtClean="0"/>
              <a:t>解：因为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每次</a:t>
            </a:r>
            <a:r>
              <a:rPr lang="zh-CN" altLang="en-US" sz="2400" dirty="0"/>
              <a:t>计算</a:t>
            </a:r>
            <a:r>
              <a:rPr lang="en-US" altLang="zh-CN" sz="2400" dirty="0"/>
              <a:t>c[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],</a:t>
            </a:r>
            <a:r>
              <a:rPr lang="zh-CN" altLang="en-US" sz="2400" dirty="0"/>
              <a:t>只会用到</a:t>
            </a:r>
            <a:r>
              <a:rPr lang="en-US" altLang="zh-CN" sz="2400" dirty="0"/>
              <a:t>c[i-1,j-1],c[i,j-1],c[i-1,j]</a:t>
            </a:r>
            <a:r>
              <a:rPr lang="zh-CN" altLang="en-US" sz="2400" dirty="0"/>
              <a:t>三个值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c[i-1,j-1</a:t>
            </a:r>
            <a:r>
              <a:rPr lang="en-US" altLang="zh-CN" sz="2400" dirty="0" smtClean="0"/>
              <a:t>],c[i-1,j]</a:t>
            </a:r>
            <a:r>
              <a:rPr lang="zh-CN" altLang="en-US" sz="2400" dirty="0" smtClean="0"/>
              <a:t>是上一行的值，</a:t>
            </a:r>
            <a:r>
              <a:rPr lang="en-US" altLang="zh-CN" sz="2400" dirty="0" smtClean="0"/>
              <a:t>c[i,j-1]</a:t>
            </a:r>
            <a:r>
              <a:rPr lang="zh-CN" altLang="en-US" sz="2400" dirty="0" smtClean="0"/>
              <a:t>是当前行左边的值。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45" y="3126658"/>
            <a:ext cx="8632070" cy="13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17" y="535892"/>
            <a:ext cx="5328013" cy="67990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</a:t>
            </a:r>
            <a:r>
              <a:rPr lang="zh-CN" altLang="en-US" sz="3200" dirty="0"/>
              <a:t>九</a:t>
            </a:r>
            <a:r>
              <a:rPr lang="zh-CN" altLang="en-US" sz="3200" dirty="0" smtClean="0"/>
              <a:t>次作业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2817" y="1545774"/>
                <a:ext cx="11800936" cy="54820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200" dirty="0" smtClean="0"/>
                  <a:t>证明：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方法二：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/>
                  <a:t>	</a:t>
                </a:r>
                <a:r>
                  <a:rPr lang="zh-CN" altLang="en-US" sz="2200" dirty="0" smtClean="0"/>
                  <a:t>对于</a:t>
                </a:r>
                <a:r>
                  <a:rPr lang="en-US" altLang="zh-CN" sz="2200" dirty="0"/>
                  <a:t>R</a:t>
                </a:r>
                <a:r>
                  <a:rPr lang="en-US" altLang="zh-CN" sz="2200" dirty="0" smtClean="0"/>
                  <a:t>[</a:t>
                </a:r>
                <a:r>
                  <a:rPr lang="en-US" altLang="zh-CN" sz="2200" dirty="0" err="1" smtClean="0"/>
                  <a:t>i,j</a:t>
                </a:r>
                <a:r>
                  <a:rPr lang="en-US" altLang="zh-CN" sz="2200" dirty="0" smtClean="0"/>
                  <a:t>]</a:t>
                </a:r>
                <a:r>
                  <a:rPr lang="zh-CN" altLang="en-US" sz="2200" dirty="0" smtClean="0"/>
                  <a:t>来说，只有计算</a:t>
                </a:r>
                <a:r>
                  <a:rPr lang="en-US" altLang="zh-CN" sz="2200" dirty="0" smtClean="0"/>
                  <a:t>m[1~i-1,j]</a:t>
                </a:r>
                <a:r>
                  <a:rPr lang="zh-CN" altLang="en-US" sz="2200" dirty="0" smtClean="0"/>
                  <a:t>和</a:t>
                </a:r>
                <a:r>
                  <a:rPr lang="en-US" altLang="zh-CN" sz="2200" dirty="0" smtClean="0"/>
                  <a:t>m[I,j+1~n]</a:t>
                </a:r>
                <a:r>
                  <a:rPr lang="zh-CN" altLang="en-US" sz="2200" dirty="0" smtClean="0"/>
                  <a:t>时才会访问</a:t>
                </a:r>
                <a:r>
                  <a:rPr lang="en-US" altLang="zh-CN" sz="2200" dirty="0" smtClean="0"/>
                  <a:t>m[</a:t>
                </a:r>
                <a:r>
                  <a:rPr lang="en-US" altLang="zh-CN" sz="2200" dirty="0" err="1" smtClean="0"/>
                  <a:t>i,j</a:t>
                </a:r>
                <a:r>
                  <a:rPr lang="en-US" altLang="zh-CN" sz="2200" dirty="0" smtClean="0"/>
                  <a:t>]</a:t>
                </a:r>
                <a:r>
                  <a:rPr lang="zh-CN" altLang="en-US" sz="2200" dirty="0" smtClean="0"/>
                  <a:t>，共</a:t>
                </a:r>
                <a:r>
                  <a:rPr lang="en-US" altLang="zh-CN" sz="2200" dirty="0" smtClean="0"/>
                  <a:t>i-1+n-j</a:t>
                </a:r>
                <a:r>
                  <a:rPr lang="zh-CN" altLang="en-US" sz="2200" dirty="0" smtClean="0"/>
                  <a:t>次。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故</a:t>
                </a:r>
                <a:r>
                  <a:rPr lang="en-US" altLang="zh-CN" sz="2200" dirty="0" smtClean="0"/>
                  <a:t>R[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 err="1" smtClean="0"/>
                  <a:t>,j</a:t>
                </a:r>
                <a:r>
                  <a:rPr lang="en-US" altLang="zh-CN" sz="2200" dirty="0" smtClean="0"/>
                  <a:t>] = i-1+n-j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000" b="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000" b="0" dirty="0" smtClean="0"/>
                  <a:t> 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				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817" y="1545774"/>
                <a:ext cx="11800936" cy="5482044"/>
              </a:xfrm>
              <a:blipFill rotWithShape="0">
                <a:blip r:embed="rId2"/>
                <a:stretch>
                  <a:fillRect l="-67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4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8748" y="555171"/>
                <a:ext cx="10515600" cy="6302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4000" dirty="0" smtClean="0"/>
                  <a:t>第十次作业</a:t>
                </a:r>
                <a:endParaRPr lang="en-US" altLang="zh-CN" sz="4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r>
                  <a:rPr lang="en-US" altLang="zh-CN" sz="2000" dirty="0" smtClean="0"/>
                  <a:t>16.2-5 </a:t>
                </a:r>
                <a:r>
                  <a:rPr lang="zh-CN" altLang="en-US" sz="2000" dirty="0" smtClean="0"/>
                  <a:t>请给出一个有效的算法，使之对给定的实数轴上的点集</a:t>
                </a:r>
                <a:r>
                  <a:rPr lang="en-US" altLang="zh-CN" sz="20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…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}</a:t>
                </a:r>
                <a:r>
                  <a:rPr lang="zh-CN" altLang="en-US" sz="2000" dirty="0" smtClean="0"/>
                  <a:t>能确定包含所有给定点的单位闭区间集合。证明给出的算法的正确性。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:r>
                  <a:rPr lang="zh-CN" altLang="en-US" sz="2000" dirty="0" smtClean="0"/>
                  <a:t>将点集</a:t>
                </a:r>
                <a:r>
                  <a:rPr lang="en-US" altLang="zh-CN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}</a:t>
                </a:r>
                <a:r>
                  <a:rPr lang="zh-CN" altLang="en-US" sz="2000" dirty="0" smtClean="0"/>
                  <a:t>进行从小到大排序，不妨记为</a:t>
                </a:r>
                <a:r>
                  <a:rPr lang="en-US" altLang="zh-CN" sz="2000" dirty="0" smtClean="0"/>
                  <a:t>: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},</a:t>
                </a:r>
                <a:r>
                  <a:rPr lang="zh-CN" altLang="en-US" sz="2000" dirty="0" smtClean="0"/>
                  <a:t>首先用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sz="2000" dirty="0" smtClean="0"/>
                  <a:t>第一个区间的左端点，右端点是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+1.</a:t>
                </a:r>
                <a:r>
                  <a:rPr lang="zh-CN" altLang="en-US" sz="2000" dirty="0" smtClean="0"/>
                  <a:t>然后去除在</a:t>
                </a:r>
                <a:r>
                  <a:rPr lang="en-US" altLang="zh-CN" sz="2000" dirty="0" smtClean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/>
                  <a:t>+</a:t>
                </a:r>
                <a:r>
                  <a:rPr lang="en-US" altLang="zh-CN" sz="2000" dirty="0" smtClean="0"/>
                  <a:t>1]</a:t>
                </a:r>
                <a:r>
                  <a:rPr lang="zh-CN" altLang="en-US" sz="2000" dirty="0" smtClean="0"/>
                  <a:t>的点，然后在剩余的点中找出最小值，重复上述步骤，直到结束。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证明：如果不是以上面的某点为端点的话，可能会为了包含后面的点而引入新的单位区间，这样得到的解可能会比上面的方法差。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748" y="555171"/>
                <a:ext cx="10515600" cy="6302829"/>
              </a:xfrm>
              <a:blipFill rotWithShape="0">
                <a:blip r:embed="rId2"/>
                <a:stretch>
                  <a:fillRect l="-2029" t="-2224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ctrTitle"/>
          </p:nvPr>
        </p:nvSpPr>
        <p:spPr>
          <a:xfrm>
            <a:off x="1690689" y="200025"/>
            <a:ext cx="5329237" cy="679450"/>
          </a:xfrm>
        </p:spPr>
        <p:txBody>
          <a:bodyPr anchor="ctr"/>
          <a:lstStyle/>
          <a:p>
            <a:r>
              <a:rPr lang="zh-CN" altLang="en-US" sz="3300">
                <a:latin typeface="Calibri Light" panose="020F0302020204030204" pitchFamily="34" charset="0"/>
              </a:rPr>
              <a:t>第十一次作业</a:t>
            </a:r>
          </a:p>
        </p:txBody>
      </p:sp>
      <p:sp>
        <p:nvSpPr>
          <p:cNvPr id="4098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1059180" y="1708150"/>
            <a:ext cx="8743315" cy="4914900"/>
          </a:xfrm>
        </p:spPr>
        <p:txBody>
          <a:bodyPr/>
          <a:lstStyle/>
          <a:p>
            <a:endParaRPr lang="zh-CN" altLang="en-US" sz="2100" dirty="0">
              <a:latin typeface="Calibri" panose="020F0502020204030204" pitchFamily="34" charset="0"/>
            </a:endParaRPr>
          </a:p>
          <a:p>
            <a:pPr lvl="1"/>
            <a:r>
              <a:rPr lang="en-US" sz="1800" dirty="0"/>
              <a:t>	 </a:t>
            </a:r>
          </a:p>
          <a:p>
            <a:pPr lvl="1"/>
            <a:r>
              <a:rPr lang="en-US" sz="1800" dirty="0"/>
              <a:t>		</a:t>
            </a:r>
          </a:p>
          <a:p>
            <a:pPr lvl="1"/>
            <a:r>
              <a:rPr lang="en-US" sz="1800" dirty="0"/>
              <a:t>		</a:t>
            </a:r>
            <a:endParaRPr lang="en-US" sz="1800" b="1" dirty="0"/>
          </a:p>
          <a:p>
            <a:pPr lvl="1"/>
            <a:r>
              <a:rPr lang="en-US" sz="1800" dirty="0"/>
              <a:t>		</a:t>
            </a:r>
            <a:endParaRPr lang="zh-CN" altLang="en-US" sz="1800" dirty="0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39" y="991394"/>
            <a:ext cx="998359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3263" y="2028825"/>
            <a:ext cx="8229600" cy="44973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dirty="0"/>
              <a:t>解：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/>
              <a:t>位反序：(0,4,3,7,2,5,-1,9)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/>
              <a:t>第一级FFT结果：(4, -4, 10, -4, 7, -3, 8, -10)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/>
              <a:t>第二级FFT结果：(14，-4-4i,-6,-4+4i,15,-3-10i,-1,-3+10i)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/>
              <a:t>第三级FFT结果：	  </a:t>
            </a:r>
            <a:endParaRPr lang="en-US" altLang="zh-CN" sz="1800" dirty="0"/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1835150" y="3949700"/>
          <a:ext cx="9107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4" imgW="9753797" imgH="431957" progId="Equation.3">
                  <p:embed/>
                </p:oleObj>
              </mc:Choice>
              <mc:Fallback>
                <p:oleObj r:id="rId4" imgW="9753797" imgH="431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49700"/>
                        <a:ext cx="9107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1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ctrTitle"/>
          </p:nvPr>
        </p:nvSpPr>
        <p:spPr>
          <a:xfrm>
            <a:off x="396240" y="534216"/>
            <a:ext cx="5329237" cy="679450"/>
          </a:xfrm>
        </p:spPr>
        <p:txBody>
          <a:bodyPr anchor="ctr"/>
          <a:lstStyle/>
          <a:p>
            <a:pPr algn="l"/>
            <a:r>
              <a:rPr lang="zh-CN" altLang="en-US" sz="3300" dirty="0" smtClean="0">
                <a:latin typeface="Calibri Light" panose="020F0302020204030204" pitchFamily="34" charset="0"/>
              </a:rPr>
              <a:t>第十二次</a:t>
            </a:r>
            <a:r>
              <a:rPr lang="zh-CN" altLang="en-US" sz="3300" dirty="0">
                <a:latin typeface="Calibri Light" panose="020F0302020204030204" pitchFamily="34" charset="0"/>
              </a:rPr>
              <a:t>作业</a:t>
            </a:r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396240" y="1487487"/>
            <a:ext cx="10785566" cy="5370513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Calibri" panose="020F0502020204030204" pitchFamily="34" charset="0"/>
              </a:rPr>
              <a:t>22.3-1. </a:t>
            </a:r>
            <a:r>
              <a:rPr lang="zh-CN" altLang="en-US" sz="1800" dirty="0" smtClean="0">
                <a:latin typeface="Calibri" panose="020F0502020204030204" pitchFamily="34" charset="0"/>
              </a:rPr>
              <a:t>画一个</a:t>
            </a:r>
            <a:r>
              <a:rPr lang="en-US" altLang="zh-CN" sz="1800" dirty="0" smtClean="0">
                <a:latin typeface="Calibri" panose="020F0502020204030204" pitchFamily="34" charset="0"/>
              </a:rPr>
              <a:t>3</a:t>
            </a:r>
            <a:r>
              <a:rPr lang="zh-CN" altLang="en-US" sz="1800" dirty="0" smtClean="0">
                <a:latin typeface="Calibri" panose="020F0502020204030204" pitchFamily="34" charset="0"/>
              </a:rPr>
              <a:t>*</a:t>
            </a:r>
            <a:r>
              <a:rPr lang="en-US" altLang="zh-CN" sz="1800" dirty="0" smtClean="0">
                <a:latin typeface="Calibri" panose="020F0502020204030204" pitchFamily="34" charset="0"/>
              </a:rPr>
              <a:t>3</a:t>
            </a:r>
            <a:r>
              <a:rPr lang="zh-CN" altLang="en-US" sz="1800" dirty="0" smtClean="0">
                <a:latin typeface="Calibri" panose="020F0502020204030204" pitchFamily="34" charset="0"/>
              </a:rPr>
              <a:t>的网格，行和列的抬头分别标记为白色、灰色和黑色。对于每个表单元</a:t>
            </a:r>
            <a:r>
              <a:rPr lang="en-US" altLang="zh-CN" sz="1800" dirty="0" smtClean="0">
                <a:latin typeface="Calibri" panose="020F0502020204030204" pitchFamily="34" charset="0"/>
              </a:rPr>
              <a:t>(</a:t>
            </a:r>
            <a:r>
              <a:rPr lang="en-US" altLang="zh-CN" sz="1800" dirty="0" err="1">
                <a:latin typeface="Calibri" panose="020F0502020204030204" pitchFamily="34" charset="0"/>
              </a:rPr>
              <a:t>i</a:t>
            </a:r>
            <a:r>
              <a:rPr lang="en-US" altLang="zh-CN" sz="1800" dirty="0" err="1" smtClean="0">
                <a:latin typeface="Calibri" panose="020F0502020204030204" pitchFamily="34" charset="0"/>
              </a:rPr>
              <a:t>,j</a:t>
            </a:r>
            <a:r>
              <a:rPr lang="en-US" altLang="zh-CN" sz="1800" dirty="0" smtClean="0">
                <a:latin typeface="Calibri" panose="020F0502020204030204" pitchFamily="34" charset="0"/>
              </a:rPr>
              <a:t>),</a:t>
            </a:r>
            <a:r>
              <a:rPr lang="zh-CN" altLang="en-US" sz="1800" dirty="0" smtClean="0">
                <a:latin typeface="Calibri" panose="020F0502020204030204" pitchFamily="34" charset="0"/>
              </a:rPr>
              <a:t>请指出在对有向图进行深度优先搜索的过程中，是否可能存在一条边，链接一个颜色为</a:t>
            </a:r>
            <a:r>
              <a:rPr lang="en-US" altLang="zh-CN" sz="1800" dirty="0" err="1" smtClean="0">
                <a:latin typeface="Calibri" panose="020F0502020204030204" pitchFamily="34" charset="0"/>
              </a:rPr>
              <a:t>i</a:t>
            </a:r>
            <a:r>
              <a:rPr lang="zh-CN" altLang="en-US" sz="1800" dirty="0" smtClean="0">
                <a:latin typeface="Calibri" panose="020F0502020204030204" pitchFamily="34" charset="0"/>
              </a:rPr>
              <a:t>的结点和一个颜色为</a:t>
            </a:r>
            <a:r>
              <a:rPr lang="en-US" altLang="zh-CN" sz="1800" dirty="0" smtClean="0">
                <a:latin typeface="Calibri" panose="020F0502020204030204" pitchFamily="34" charset="0"/>
              </a:rPr>
              <a:t>j</a:t>
            </a:r>
            <a:r>
              <a:rPr lang="zh-CN" altLang="en-US" sz="1800" dirty="0" smtClean="0">
                <a:latin typeface="Calibri" panose="020F0502020204030204" pitchFamily="34" charset="0"/>
              </a:rPr>
              <a:t>的结点。对于每种可能的边，指明这种边的类型。另外，请针对无向图的深度优先搜索再制作一张这样的网格。</a:t>
            </a:r>
            <a:endParaRPr lang="zh-CN" alt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/>
              <a:t>	 </a:t>
            </a:r>
            <a:r>
              <a:rPr lang="en-US" sz="1800" dirty="0" smtClean="0"/>
              <a:t>				</a:t>
            </a:r>
          </a:p>
          <a:p>
            <a:pPr lvl="1"/>
            <a:r>
              <a:rPr lang="en-US" sz="1800" dirty="0"/>
              <a:t>		</a:t>
            </a:r>
            <a:r>
              <a:rPr lang="en-US" sz="1800" dirty="0" smtClean="0"/>
              <a:t>				</a:t>
            </a:r>
            <a:r>
              <a:rPr lang="zh-CN" altLang="en-US" sz="1400" dirty="0"/>
              <a:t>有向图</a:t>
            </a:r>
            <a:endParaRPr lang="en-US" sz="1800" dirty="0"/>
          </a:p>
          <a:p>
            <a:pPr lvl="1"/>
            <a:r>
              <a:rPr lang="en-US" sz="1800" dirty="0"/>
              <a:t>		</a:t>
            </a:r>
            <a:endParaRPr lang="en-US" sz="1800" b="1" dirty="0"/>
          </a:p>
          <a:p>
            <a:pPr lvl="1"/>
            <a:r>
              <a:rPr lang="en-US" sz="1800" dirty="0"/>
              <a:t>		</a:t>
            </a:r>
            <a:endParaRPr lang="en-US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/>
              <a:t>	</a:t>
            </a:r>
            <a:r>
              <a:rPr lang="en-US" altLang="zh-CN" sz="1800" dirty="0" smtClean="0"/>
              <a:t>				                   </a:t>
            </a:r>
            <a:r>
              <a:rPr lang="zh-CN" altLang="en-US" sz="1400" dirty="0" smtClean="0"/>
              <a:t>无向图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2" y="2345875"/>
            <a:ext cx="6416040" cy="451212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03395"/>
              </p:ext>
            </p:extLst>
          </p:nvPr>
        </p:nvGraphicFramePr>
        <p:xfrm>
          <a:off x="7999833" y="2523451"/>
          <a:ext cx="2456180" cy="186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5"/>
                <a:gridCol w="614045"/>
                <a:gridCol w="614045"/>
                <a:gridCol w="614045"/>
              </a:tblGrid>
              <a:tr h="41201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gr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bk</a:t>
                      </a:r>
                      <a:endParaRPr lang="zh-CN" altLang="en-US" dirty="0"/>
                    </a:p>
                  </a:txBody>
                  <a:tcPr/>
                </a:tc>
              </a:tr>
              <a:tr h="395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TBFC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TBF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TFC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TBFC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93449"/>
              </p:ext>
            </p:extLst>
          </p:nvPr>
        </p:nvGraphicFramePr>
        <p:xfrm>
          <a:off x="7998887" y="4601937"/>
          <a:ext cx="2456180" cy="163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5"/>
                <a:gridCol w="614045"/>
                <a:gridCol w="614045"/>
                <a:gridCol w="614045"/>
              </a:tblGrid>
              <a:tr h="4077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gr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bk</a:t>
                      </a:r>
                      <a:endParaRPr lang="zh-CN" altLang="en-US" dirty="0"/>
                    </a:p>
                  </a:txBody>
                  <a:tcPr/>
                </a:tc>
              </a:tr>
              <a:tr h="395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TB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1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ctrTitle"/>
          </p:nvPr>
        </p:nvSpPr>
        <p:spPr>
          <a:xfrm>
            <a:off x="1690689" y="200025"/>
            <a:ext cx="5329237" cy="679450"/>
          </a:xfrm>
        </p:spPr>
        <p:txBody>
          <a:bodyPr anchor="ctr"/>
          <a:lstStyle/>
          <a:p>
            <a:r>
              <a:rPr lang="zh-CN" altLang="en-US" sz="3300" dirty="0" smtClean="0">
                <a:latin typeface="Calibri Light" panose="020F0302020204030204" pitchFamily="34" charset="0"/>
              </a:rPr>
              <a:t>第十三次</a:t>
            </a:r>
            <a:r>
              <a:rPr lang="zh-CN" altLang="en-US" sz="3300" dirty="0">
                <a:latin typeface="Calibri Light" panose="020F0302020204030204" pitchFamily="34" charset="0"/>
              </a:rPr>
              <a:t>作业</a:t>
            </a:r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2022475" y="1446213"/>
            <a:ext cx="7886700" cy="4914900"/>
          </a:xfrm>
        </p:spPr>
        <p:txBody>
          <a:bodyPr/>
          <a:lstStyle/>
          <a:p>
            <a:endParaRPr lang="zh-CN" altLang="en-US" sz="2100" dirty="0">
              <a:latin typeface="Calibri" panose="020F0502020204030204" pitchFamily="34" charset="0"/>
            </a:endParaRPr>
          </a:p>
          <a:p>
            <a:pPr lvl="1"/>
            <a:r>
              <a:rPr lang="en-US" sz="1800" dirty="0"/>
              <a:t>	 </a:t>
            </a:r>
          </a:p>
          <a:p>
            <a:pPr lvl="1"/>
            <a:r>
              <a:rPr lang="en-US" sz="1800" dirty="0"/>
              <a:t>		</a:t>
            </a:r>
          </a:p>
          <a:p>
            <a:pPr lvl="1"/>
            <a:r>
              <a:rPr lang="en-US" sz="1800" dirty="0"/>
              <a:t>		</a:t>
            </a:r>
            <a:endParaRPr lang="en-US" sz="1800" b="1" dirty="0"/>
          </a:p>
          <a:p>
            <a:pPr lvl="1"/>
            <a:r>
              <a:rPr lang="en-US" sz="1800" dirty="0"/>
              <a:t>		</a:t>
            </a:r>
            <a:endParaRPr lang="zh-CN" altLang="en-US" sz="1800" dirty="0"/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1811339" y="2957514"/>
            <a:ext cx="75755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cs typeface="Arial" panose="020B0604020202020204" pitchFamily="34" charset="0"/>
              </a:rPr>
              <a:t> 拓扑</a:t>
            </a:r>
            <a:r>
              <a:rPr lang="zh-CN" altLang="en-US" sz="1400" dirty="0">
                <a:cs typeface="Arial" panose="020B0604020202020204" pitchFamily="34" charset="0"/>
              </a:rPr>
              <a:t>排序，然后考虑子图G'(V', E')</a:t>
            </a:r>
          </a:p>
          <a:p>
            <a:endParaRPr lang="zh-CN" altLang="en-US" sz="1400" dirty="0">
              <a:cs typeface="Arial" panose="020B0604020202020204" pitchFamily="34" charset="0"/>
            </a:endParaRPr>
          </a:p>
          <a:p>
            <a:r>
              <a:rPr lang="zh-CN" altLang="en-US" sz="1400" dirty="0">
                <a:cs typeface="Arial" panose="020B0604020202020204" pitchFamily="34" charset="0"/>
              </a:rPr>
              <a:t>   V' = { s | s属于V, 且在拓扑中p&lt;=s&lt;=v }</a:t>
            </a:r>
          </a:p>
          <a:p>
            <a:endParaRPr lang="zh-CN" altLang="en-US" sz="1400" dirty="0">
              <a:cs typeface="Arial" panose="020B0604020202020204" pitchFamily="34" charset="0"/>
            </a:endParaRPr>
          </a:p>
          <a:p>
            <a:r>
              <a:rPr lang="zh-CN" altLang="en-US" sz="1400" dirty="0">
                <a:cs typeface="Arial" panose="020B0604020202020204" pitchFamily="34" charset="0"/>
              </a:rPr>
              <a:t>  E' = { (u,v) | (u,v）属于E, u,v属于V' }</a:t>
            </a:r>
          </a:p>
          <a:p>
            <a:endParaRPr lang="zh-CN" altLang="en-US" sz="1400" dirty="0">
              <a:cs typeface="Arial" panose="020B0604020202020204" pitchFamily="34" charset="0"/>
            </a:endParaRPr>
          </a:p>
          <a:p>
            <a:r>
              <a:rPr lang="zh-CN" altLang="en-US" sz="1400" dirty="0">
                <a:cs typeface="Arial" panose="020B0604020202020204" pitchFamily="34" charset="0"/>
              </a:rPr>
              <a:t>将图排序成P</a:t>
            </a:r>
            <a:r>
              <a:rPr lang="zh-CN" altLang="en-US" sz="1400" dirty="0" smtClean="0">
                <a:cs typeface="Arial" panose="020B0604020202020204" pitchFamily="34" charset="0"/>
              </a:rPr>
              <a:t>3</a:t>
            </a:r>
            <a:r>
              <a:rPr lang="en-US" altLang="zh-CN" sz="1400" dirty="0" smtClean="0">
                <a:cs typeface="Arial" panose="020B0604020202020204" pitchFamily="34" charset="0"/>
              </a:rPr>
              <a:t>55</a:t>
            </a:r>
            <a:r>
              <a:rPr lang="zh-CN" altLang="en-US" sz="1400" dirty="0" smtClean="0">
                <a:cs typeface="Arial" panose="020B0604020202020204" pitchFamily="34" charset="0"/>
              </a:rPr>
              <a:t>的</a:t>
            </a:r>
            <a:r>
              <a:rPr lang="zh-CN" altLang="en-US" sz="1400" dirty="0">
                <a:cs typeface="Arial" panose="020B0604020202020204" pitchFamily="34" charset="0"/>
              </a:rPr>
              <a:t>图22-7类似的样子，然后对E(s, t)之间的部分进行</a:t>
            </a:r>
            <a:r>
              <a:rPr lang="zh-CN" altLang="en-US" sz="1400" dirty="0" smtClean="0">
                <a:cs typeface="Arial" panose="020B0604020202020204" pitchFamily="34" charset="0"/>
              </a:rPr>
              <a:t>DP</a:t>
            </a:r>
            <a:r>
              <a:rPr lang="en-US" altLang="zh-CN" sz="1400" dirty="0" smtClean="0">
                <a:cs typeface="Arial" panose="020B0604020202020204" pitchFamily="34" charset="0"/>
              </a:rPr>
              <a:t>.</a:t>
            </a:r>
            <a:r>
              <a:rPr lang="zh-CN" altLang="en-US" sz="1400" dirty="0" smtClean="0">
                <a:cs typeface="Arial" panose="020B0604020202020204" pitchFamily="34" charset="0"/>
              </a:rPr>
              <a:t>定义</a:t>
            </a:r>
            <a:r>
              <a:rPr lang="en-US" altLang="zh-CN" sz="1400" dirty="0" smtClean="0">
                <a:cs typeface="Arial" panose="020B0604020202020204" pitchFamily="34" charset="0"/>
              </a:rPr>
              <a:t>p(x)</a:t>
            </a:r>
            <a:r>
              <a:rPr lang="zh-CN" altLang="en-US" sz="1400" dirty="0" smtClean="0">
                <a:cs typeface="Arial" panose="020B0604020202020204" pitchFamily="34" charset="0"/>
              </a:rPr>
              <a:t>表示点</a:t>
            </a:r>
            <a:r>
              <a:rPr lang="en-US" altLang="zh-CN" sz="1400" dirty="0" smtClean="0">
                <a:cs typeface="Arial" panose="020B0604020202020204" pitchFamily="34" charset="0"/>
              </a:rPr>
              <a:t>s</a:t>
            </a:r>
            <a:r>
              <a:rPr lang="zh-CN" altLang="en-US" sz="1400" dirty="0" smtClean="0">
                <a:cs typeface="Arial" panose="020B0604020202020204" pitchFamily="34" charset="0"/>
              </a:rPr>
              <a:t>到点</a:t>
            </a:r>
            <a:r>
              <a:rPr lang="en-US" altLang="zh-CN" sz="1400" dirty="0" smtClean="0">
                <a:cs typeface="Arial" panose="020B0604020202020204" pitchFamily="34" charset="0"/>
              </a:rPr>
              <a:t>x</a:t>
            </a:r>
            <a:r>
              <a:rPr lang="zh-CN" altLang="en-US" sz="1400" dirty="0" smtClean="0">
                <a:cs typeface="Arial" panose="020B0604020202020204" pitchFamily="34" charset="0"/>
              </a:rPr>
              <a:t>的路径数目。</a:t>
            </a:r>
            <a:endParaRPr lang="zh-CN" altLang="en-US" sz="1400" dirty="0"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cs typeface="Arial" panose="020B0604020202020204" pitchFamily="34" charset="0"/>
              </a:rPr>
              <a:t>按照G</a:t>
            </a:r>
            <a:r>
              <a:rPr lang="en-US" altLang="zh-CN" sz="1400" dirty="0" smtClean="0">
                <a:cs typeface="Arial" panose="020B0604020202020204" pitchFamily="34" charset="0"/>
              </a:rPr>
              <a:t>’ </a:t>
            </a:r>
            <a:r>
              <a:rPr lang="zh-CN" altLang="en-US" sz="1400" dirty="0" smtClean="0">
                <a:cs typeface="Arial" panose="020B0604020202020204" pitchFamily="34" charset="0"/>
              </a:rPr>
              <a:t>的拓扑排序图，从左到右计算</a:t>
            </a:r>
            <a:r>
              <a:rPr lang="en-US" altLang="zh-CN" sz="1400" dirty="0" smtClean="0">
                <a:cs typeface="Arial" panose="020B0604020202020204" pitchFamily="34" charset="0"/>
              </a:rPr>
              <a:t>p(x)</a:t>
            </a:r>
          </a:p>
          <a:p>
            <a:r>
              <a:rPr lang="zh-CN" altLang="en-US" sz="1400" dirty="0">
                <a:cs typeface="Arial" panose="020B0604020202020204" pitchFamily="34" charset="0"/>
              </a:rPr>
              <a:t>若</a:t>
            </a:r>
            <a:r>
              <a:rPr lang="zh-CN" altLang="en-US" sz="1400" dirty="0" smtClean="0">
                <a:cs typeface="Arial" panose="020B0604020202020204" pitchFamily="34" charset="0"/>
              </a:rPr>
              <a:t>有</a:t>
            </a:r>
            <a:r>
              <a:rPr lang="en-US" altLang="zh-CN" sz="1400" dirty="0" smtClean="0">
                <a:cs typeface="Arial" panose="020B0604020202020204" pitchFamily="34" charset="0"/>
              </a:rPr>
              <a:t>x1,x2,…</a:t>
            </a:r>
            <a:r>
              <a:rPr lang="en-US" altLang="zh-CN" sz="1400" dirty="0" err="1" smtClean="0">
                <a:cs typeface="Arial" panose="020B0604020202020204" pitchFamily="34" charset="0"/>
              </a:rPr>
              <a:t>xn</a:t>
            </a:r>
            <a:r>
              <a:rPr lang="zh-CN" altLang="en-US" sz="1400" dirty="0" smtClean="0">
                <a:cs typeface="Arial" panose="020B0604020202020204" pitchFamily="34" charset="0"/>
              </a:rPr>
              <a:t>指向</a:t>
            </a:r>
            <a:r>
              <a:rPr lang="en-US" altLang="zh-CN" sz="1400" dirty="0" smtClean="0">
                <a:cs typeface="Arial" panose="020B0604020202020204" pitchFamily="34" charset="0"/>
              </a:rPr>
              <a:t>x</a:t>
            </a:r>
            <a:r>
              <a:rPr lang="zh-CN" altLang="en-US" sz="1400" dirty="0" smtClean="0">
                <a:cs typeface="Arial" panose="020B0604020202020204" pitchFamily="34" charset="0"/>
              </a:rPr>
              <a:t>，则</a:t>
            </a:r>
            <a:r>
              <a:rPr lang="en-US" altLang="zh-CN" sz="1400" dirty="0" smtClean="0">
                <a:cs typeface="Arial" panose="020B0604020202020204" pitchFamily="34" charset="0"/>
              </a:rPr>
              <a:t>p(x) = p(x1)+p(x2)+…+p(</a:t>
            </a:r>
            <a:r>
              <a:rPr lang="en-US" altLang="zh-CN" sz="1400" dirty="0" err="1" smtClean="0">
                <a:cs typeface="Arial" panose="020B0604020202020204" pitchFamily="34" charset="0"/>
              </a:rPr>
              <a:t>xn</a:t>
            </a:r>
            <a:r>
              <a:rPr lang="en-US" altLang="zh-CN" sz="1400" dirty="0" smtClean="0">
                <a:cs typeface="Arial" panose="020B0604020202020204" pitchFamily="34" charset="0"/>
              </a:rPr>
              <a:t>)</a:t>
            </a:r>
            <a:r>
              <a:rPr lang="zh-CN" altLang="en-US" sz="1400" dirty="0" smtClean="0">
                <a:cs typeface="Arial" panose="020B0604020202020204" pitchFamily="34" charset="0"/>
              </a:rPr>
              <a:t>。</a:t>
            </a:r>
            <a:endParaRPr lang="en-US" altLang="zh-CN" sz="1400" dirty="0" smtClean="0"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cs typeface="Arial" panose="020B0604020202020204" pitchFamily="34" charset="0"/>
              </a:rPr>
              <a:t>重复上一步，直到计算出</a:t>
            </a:r>
            <a:r>
              <a:rPr lang="en-US" altLang="zh-CN" sz="1400" dirty="0" smtClean="0">
                <a:cs typeface="Arial" panose="020B0604020202020204" pitchFamily="34" charset="0"/>
              </a:rPr>
              <a:t>p(t)</a:t>
            </a:r>
            <a:endParaRPr lang="zh-CN" altLang="en-US" sz="1400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15" y="866114"/>
            <a:ext cx="7419048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1812" y="2832698"/>
            <a:ext cx="10515600" cy="3541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 	(1)</a:t>
            </a:r>
            <a:r>
              <a:rPr lang="zh-CN" altLang="en-US" sz="2000" dirty="0" smtClean="0"/>
              <a:t>先通过</a:t>
            </a:r>
            <a:r>
              <a:rPr lang="en-US" altLang="zh-CN" sz="2000" dirty="0" smtClean="0"/>
              <a:t>SCC</a:t>
            </a:r>
            <a:r>
              <a:rPr lang="zh-CN" altLang="en-US" sz="2000" dirty="0" smtClean="0"/>
              <a:t>算法找到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的强连通分量</a:t>
            </a:r>
            <a:r>
              <a:rPr lang="en-US" altLang="zh-CN" sz="2000" dirty="0" smtClean="0"/>
              <a:t>; </a:t>
            </a:r>
          </a:p>
          <a:p>
            <a:pPr marL="0" indent="0">
              <a:buNone/>
            </a:pPr>
            <a:r>
              <a:rPr lang="en-US" altLang="zh-CN" sz="2000" dirty="0" smtClean="0"/>
              <a:t> 	(2)</a:t>
            </a:r>
            <a:r>
              <a:rPr lang="zh-CN" altLang="en-US" sz="2000" dirty="0" smtClean="0"/>
              <a:t>将每个强连通分量中的点连成一个环；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	(3)</a:t>
            </a:r>
            <a:r>
              <a:rPr lang="zh-CN" altLang="en-US" sz="2000" dirty="0"/>
              <a:t>用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的分量图上的边将连通分量连接起来。</a:t>
            </a:r>
            <a:endParaRPr lang="zh-CN" altLang="en-US" sz="2000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8" y="1794891"/>
            <a:ext cx="7638095" cy="77142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2817" y="535892"/>
            <a:ext cx="5328013" cy="67990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</a:t>
            </a:r>
            <a:r>
              <a:rPr lang="zh-CN" altLang="en-US" sz="3200" dirty="0"/>
              <a:t>十三</a:t>
            </a:r>
            <a:r>
              <a:rPr lang="zh-CN" altLang="en-US" sz="3200" dirty="0" smtClean="0"/>
              <a:t>次作业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19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097" y="199664"/>
            <a:ext cx="5328013" cy="679903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</a:t>
            </a:r>
            <a:r>
              <a:rPr lang="zh-CN" altLang="en-US" b="1" dirty="0"/>
              <a:t>九</a:t>
            </a:r>
            <a:r>
              <a:rPr lang="zh-CN" altLang="en-US" b="1" dirty="0" smtClean="0"/>
              <a:t>次作业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2021" y="1446802"/>
            <a:ext cx="7886700" cy="4914809"/>
          </a:xfrm>
        </p:spPr>
        <p:txBody>
          <a:bodyPr/>
          <a:lstStyle/>
          <a:p>
            <a:r>
              <a:rPr lang="en-US" altLang="zh-CN" dirty="0" smtClean="0"/>
              <a:t>13.3-4.</a:t>
            </a:r>
            <a:r>
              <a:rPr lang="zh-CN" altLang="en-US" dirty="0"/>
              <a:t>证明</a:t>
            </a:r>
            <a:r>
              <a:rPr lang="en-US" altLang="zh-CN" dirty="0"/>
              <a:t>RB-INSERT-FIXUP</a:t>
            </a:r>
            <a:r>
              <a:rPr lang="zh-CN" altLang="en-US" dirty="0"/>
              <a:t>永远不会将</a:t>
            </a:r>
            <a:r>
              <a:rPr lang="en-US" altLang="zh-CN" dirty="0"/>
              <a:t>nil</a:t>
            </a:r>
            <a:r>
              <a:rPr lang="zh-CN" altLang="en-US" dirty="0"/>
              <a:t>的</a:t>
            </a:r>
            <a:r>
              <a:rPr lang="en-US" altLang="zh-CN" dirty="0"/>
              <a:t>COLOR</a:t>
            </a:r>
            <a:r>
              <a:rPr lang="zh-CN" altLang="en-US" dirty="0"/>
              <a:t>设置为</a:t>
            </a:r>
            <a:r>
              <a:rPr lang="en-US" altLang="zh-CN" dirty="0" smtClean="0"/>
              <a:t>RED.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P182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case 1</a:t>
            </a:r>
            <a:r>
              <a:rPr lang="zh-CN" altLang="en-US" dirty="0"/>
              <a:t>：将</a:t>
            </a:r>
            <a:r>
              <a:rPr lang="en-US" altLang="zh-CN" dirty="0"/>
              <a:t>z</a:t>
            </a:r>
            <a:r>
              <a:rPr lang="zh-CN" altLang="en-US" dirty="0"/>
              <a:t>的爷爷置为红，考虑</a:t>
            </a:r>
            <a:r>
              <a:rPr lang="en-US" altLang="zh-CN" dirty="0"/>
              <a:t>z</a:t>
            </a:r>
            <a:r>
              <a:rPr lang="zh-CN" altLang="en-US" dirty="0"/>
              <a:t>的爷爷为</a:t>
            </a:r>
            <a:r>
              <a:rPr lang="en-US" altLang="zh-CN" dirty="0"/>
              <a:t>nil</a:t>
            </a:r>
            <a:r>
              <a:rPr lang="zh-CN" altLang="en-US" dirty="0"/>
              <a:t>的情况，则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的儿子，而在该情况下，</a:t>
            </a:r>
            <a:r>
              <a:rPr lang="en-US" altLang="zh-CN" dirty="0"/>
              <a:t>root</a:t>
            </a:r>
            <a:r>
              <a:rPr lang="zh-CN" altLang="en-US" dirty="0"/>
              <a:t>不是</a:t>
            </a:r>
            <a:r>
              <a:rPr lang="en-US" altLang="zh-CN" dirty="0"/>
              <a:t>nil</a:t>
            </a:r>
            <a:r>
              <a:rPr lang="zh-CN" altLang="en-US" dirty="0"/>
              <a:t>的儿子，因此不会进入任何</a:t>
            </a:r>
            <a:r>
              <a:rPr lang="en-US" altLang="zh-CN" dirty="0"/>
              <a:t>case</a:t>
            </a:r>
            <a:r>
              <a:rPr lang="zh-CN" altLang="en-US" dirty="0"/>
              <a:t>中。</a:t>
            </a:r>
          </a:p>
          <a:p>
            <a:pPr marL="342900" lvl="1" indent="0">
              <a:buNone/>
            </a:pPr>
            <a:r>
              <a:rPr lang="en-US" altLang="zh-CN" dirty="0"/>
              <a:t>case 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：对</a:t>
            </a:r>
            <a:r>
              <a:rPr lang="en-US" altLang="zh-CN" dirty="0"/>
              <a:t>z</a:t>
            </a:r>
            <a:r>
              <a:rPr lang="zh-CN" altLang="en-US" dirty="0"/>
              <a:t>的爷爷做一次右旋并染为红，若</a:t>
            </a:r>
            <a:r>
              <a:rPr lang="en-US" altLang="zh-CN" dirty="0"/>
              <a:t>z</a:t>
            </a:r>
            <a:r>
              <a:rPr lang="zh-CN" altLang="en-US" dirty="0"/>
              <a:t>的爷爷为</a:t>
            </a:r>
            <a:r>
              <a:rPr lang="en-US" altLang="zh-CN" dirty="0"/>
              <a:t>nil</a:t>
            </a:r>
            <a:r>
              <a:rPr lang="zh-CN" altLang="en-US" dirty="0"/>
              <a:t>，与</a:t>
            </a:r>
            <a:r>
              <a:rPr lang="en-US" altLang="zh-CN" dirty="0"/>
              <a:t>case 1</a:t>
            </a:r>
            <a:r>
              <a:rPr lang="zh-CN" altLang="en-US" dirty="0"/>
              <a:t>同样的原因，不会出现这种情况。</a:t>
            </a:r>
          </a:p>
          <a:p>
            <a:pPr marL="342900" lvl="1" indent="0">
              <a:buNone/>
            </a:pPr>
            <a:r>
              <a:rPr lang="zh-CN" altLang="en-US" dirty="0"/>
              <a:t>综上，</a:t>
            </a:r>
            <a:r>
              <a:rPr lang="en-US" altLang="zh-CN" dirty="0"/>
              <a:t>nil</a:t>
            </a:r>
            <a:r>
              <a:rPr lang="zh-CN" altLang="en-US" dirty="0"/>
              <a:t>永远不会被设置为</a:t>
            </a:r>
            <a:r>
              <a:rPr lang="en-US" altLang="zh-CN" dirty="0"/>
              <a:t>RED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42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097" y="199664"/>
            <a:ext cx="5328013" cy="67990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第十三</a:t>
            </a:r>
            <a:r>
              <a:rPr lang="zh-CN" altLang="en-US" b="1" dirty="0" smtClean="0"/>
              <a:t>次作业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2021" y="1446802"/>
            <a:ext cx="7886700" cy="4914809"/>
          </a:xfrm>
        </p:spPr>
        <p:txBody>
          <a:bodyPr>
            <a:normAutofit fontScale="55000" lnSpcReduction="20000"/>
          </a:bodyPr>
          <a:lstStyle/>
          <a:p>
            <a:pPr marL="228600" indent="-228600" defTabSz="914400">
              <a:spcBef>
                <a:spcPts val="1000"/>
              </a:spcBef>
            </a:pPr>
            <a:r>
              <a:rPr lang="en-US" altLang="zh-CN" sz="3300" dirty="0"/>
              <a:t>24.1-3</a:t>
            </a:r>
            <a:r>
              <a:rPr lang="zh-CN" altLang="en-US" sz="3300" dirty="0"/>
              <a:t>给定</a:t>
            </a:r>
            <a:r>
              <a:rPr lang="en-US" altLang="zh-CN" sz="3300" dirty="0"/>
              <a:t>G=</a:t>
            </a:r>
            <a:r>
              <a:rPr lang="zh-CN" altLang="en-US" sz="3300" dirty="0"/>
              <a:t>（</a:t>
            </a:r>
            <a:r>
              <a:rPr lang="en-US" altLang="zh-CN" sz="3300" dirty="0"/>
              <a:t>V</a:t>
            </a:r>
            <a:r>
              <a:rPr lang="zh-CN" altLang="en-US" sz="3300" dirty="0"/>
              <a:t>，</a:t>
            </a:r>
            <a:r>
              <a:rPr lang="en-US" altLang="zh-CN" sz="3300" dirty="0"/>
              <a:t>E</a:t>
            </a:r>
            <a:r>
              <a:rPr lang="zh-CN" altLang="en-US" sz="3300" dirty="0"/>
              <a:t>）是一带权重且没有权重为负值的环路的有向图，对于所有节点</a:t>
            </a:r>
            <a:r>
              <a:rPr lang="en-US" altLang="zh-CN" sz="3300" dirty="0"/>
              <a:t>v</a:t>
            </a:r>
            <a:r>
              <a:rPr lang="zh-CN" altLang="en-US" sz="3300" dirty="0"/>
              <a:t>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，从源节点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到节点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之间的最短路径中，包含边的条数的最大值为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这里，判断最短路径的根据是权重，不是边的条数。</a:t>
            </a:r>
            <a:r>
              <a:rPr lang="en-US" altLang="zh-CN" dirty="0" smtClean="0"/>
              <a:t>)</a:t>
            </a:r>
            <a:r>
              <a:rPr lang="zh-CN" altLang="en-US" dirty="0" smtClean="0"/>
              <a:t>请对算法</a:t>
            </a:r>
            <a:r>
              <a:rPr lang="en-US" altLang="zh-CN" dirty="0" smtClean="0"/>
              <a:t>BELLMAN-FORD</a:t>
            </a:r>
            <a:r>
              <a:rPr lang="zh-CN" altLang="en-US" dirty="0" smtClean="0"/>
              <a:t>进行简单修改，可以让其在</a:t>
            </a:r>
            <a:r>
              <a:rPr lang="en-US" altLang="zh-CN" dirty="0" smtClean="0"/>
              <a:t>m+1</a:t>
            </a:r>
            <a:r>
              <a:rPr lang="zh-CN" altLang="en-US" dirty="0" smtClean="0"/>
              <a:t>遍松弛操作之后终止，即使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不是事先知道的一个数值。（</a:t>
            </a:r>
            <a:r>
              <a:rPr lang="en-US" altLang="zh-CN" dirty="0" smtClean="0"/>
              <a:t>P381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r>
              <a:rPr lang="en-US" altLang="zh-CN" dirty="0"/>
              <a:t>RELAX-M</a:t>
            </a:r>
            <a:r>
              <a:rPr lang="en-US" altLang="zh-CN" i="1" dirty="0"/>
              <a:t>(u, </a:t>
            </a:r>
            <a:r>
              <a:rPr lang="en-US" altLang="zh-CN" i="1" dirty="0" err="1"/>
              <a:t>v,w</a:t>
            </a:r>
            <a:r>
              <a:rPr lang="en-US" altLang="zh-CN" i="1" dirty="0"/>
              <a:t>)</a:t>
            </a:r>
            <a:endParaRPr lang="en-US" altLang="zh-CN" dirty="0"/>
          </a:p>
          <a:p>
            <a:r>
              <a:rPr lang="zh-CN" altLang="en-US" b="1" dirty="0"/>
              <a:t>　　</a:t>
            </a:r>
            <a:r>
              <a:rPr lang="en-US" altLang="zh-CN" b="1" dirty="0"/>
              <a:t>if 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 </a:t>
            </a:r>
            <a:r>
              <a:rPr lang="en-US" altLang="zh-CN" i="1" dirty="0"/>
              <a:t>&gt; d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+ </a:t>
            </a:r>
            <a:r>
              <a:rPr lang="en-US" altLang="zh-CN" i="1" dirty="0"/>
              <a:t>w(u, v)</a:t>
            </a:r>
            <a:endParaRPr lang="en-US" altLang="zh-CN" dirty="0"/>
          </a:p>
          <a:p>
            <a:r>
              <a:rPr lang="zh-CN" altLang="en-US" b="1" dirty="0"/>
              <a:t>　　</a:t>
            </a:r>
            <a:r>
              <a:rPr lang="en-US" altLang="zh-CN" b="1" dirty="0"/>
              <a:t>then 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 ← 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+ </a:t>
            </a:r>
            <a:r>
              <a:rPr lang="en-US" altLang="zh-CN" i="1" dirty="0"/>
              <a:t>w(u, v)</a:t>
            </a:r>
            <a:endParaRPr lang="en-US" altLang="zh-CN" dirty="0"/>
          </a:p>
          <a:p>
            <a:r>
              <a:rPr lang="zh-CN" altLang="en-US" i="1" dirty="0"/>
              <a:t>　　　　</a:t>
            </a:r>
            <a:r>
              <a:rPr lang="el-GR" altLang="zh-CN" i="1" dirty="0"/>
              <a:t>π</a:t>
            </a:r>
            <a:r>
              <a:rPr lang="el-GR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 ← </a:t>
            </a:r>
            <a:r>
              <a:rPr lang="en-US" altLang="zh-CN" i="1" dirty="0"/>
              <a:t>u</a:t>
            </a:r>
            <a:endParaRPr lang="en-US" altLang="zh-CN" dirty="0"/>
          </a:p>
          <a:p>
            <a:r>
              <a:rPr lang="zh-CN" altLang="en-US" i="1" dirty="0"/>
              <a:t>　　　　</a:t>
            </a:r>
            <a:r>
              <a:rPr lang="en-US" altLang="zh-CN" i="1" dirty="0"/>
              <a:t>changes </a:t>
            </a:r>
            <a:r>
              <a:rPr lang="en-US" altLang="zh-CN" dirty="0"/>
              <a:t>← TRUE</a:t>
            </a:r>
          </a:p>
          <a:p>
            <a:r>
              <a:rPr lang="en-US" altLang="zh-CN" dirty="0"/>
              <a:t> </a:t>
            </a:r>
          </a:p>
          <a:p>
            <a:r>
              <a:rPr lang="en-US" altLang="zh-CN" dirty="0" smtClean="0"/>
              <a:t>    BELLMAN-FORD-</a:t>
            </a:r>
            <a:r>
              <a:rPr lang="en-US" altLang="zh-CN" dirty="0"/>
              <a:t>(M+1) </a:t>
            </a:r>
            <a:r>
              <a:rPr lang="en-US" altLang="zh-CN" i="1" dirty="0"/>
              <a:t>(</a:t>
            </a:r>
            <a:r>
              <a:rPr lang="en-US" altLang="zh-CN" i="1" dirty="0" err="1"/>
              <a:t>G,w</a:t>
            </a:r>
            <a:r>
              <a:rPr lang="en-US" altLang="zh-CN" i="1" dirty="0"/>
              <a:t>, s)</a:t>
            </a:r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INITIALIZE-SINGLE-SOURCE</a:t>
            </a:r>
            <a:r>
              <a:rPr lang="en-US" altLang="zh-CN" i="1" dirty="0"/>
              <a:t>(G, s)</a:t>
            </a:r>
            <a:endParaRPr lang="en-US" altLang="zh-CN" dirty="0"/>
          </a:p>
          <a:p>
            <a:r>
              <a:rPr lang="zh-CN" altLang="en-US" i="1" dirty="0"/>
              <a:t>　　</a:t>
            </a:r>
            <a:r>
              <a:rPr lang="en-US" altLang="zh-CN" i="1" dirty="0"/>
              <a:t>changes </a:t>
            </a:r>
            <a:r>
              <a:rPr lang="en-US" altLang="zh-CN" dirty="0"/>
              <a:t>← TRUE</a:t>
            </a:r>
          </a:p>
          <a:p>
            <a:r>
              <a:rPr lang="zh-CN" altLang="en-US" b="1" dirty="0"/>
              <a:t>　　</a:t>
            </a:r>
            <a:r>
              <a:rPr lang="en-US" altLang="zh-CN" b="1" dirty="0"/>
              <a:t>while </a:t>
            </a:r>
            <a:r>
              <a:rPr lang="en-US" altLang="zh-CN" i="1" dirty="0"/>
              <a:t>changes </a:t>
            </a:r>
            <a:r>
              <a:rPr lang="en-US" altLang="zh-CN" dirty="0"/>
              <a:t>= TRUE</a:t>
            </a:r>
          </a:p>
          <a:p>
            <a:r>
              <a:rPr lang="zh-CN" altLang="en-US" b="1" dirty="0"/>
              <a:t>　　　　</a:t>
            </a:r>
            <a:r>
              <a:rPr lang="en-US" altLang="zh-CN" b="1" dirty="0"/>
              <a:t> </a:t>
            </a:r>
            <a:r>
              <a:rPr lang="en-US" altLang="zh-CN" i="1" dirty="0"/>
              <a:t>changes </a:t>
            </a:r>
            <a:r>
              <a:rPr lang="en-US" altLang="zh-CN" dirty="0"/>
              <a:t>← FALSE</a:t>
            </a:r>
          </a:p>
          <a:p>
            <a:r>
              <a:rPr lang="zh-CN" altLang="en-US" b="1" dirty="0"/>
              <a:t>　　　　 </a:t>
            </a:r>
            <a:r>
              <a:rPr lang="en-US" altLang="zh-CN" b="1" dirty="0" smtClean="0"/>
              <a:t>for</a:t>
            </a:r>
            <a:r>
              <a:rPr lang="en-US" altLang="zh-CN" b="1" dirty="0"/>
              <a:t> </a:t>
            </a:r>
            <a:r>
              <a:rPr lang="en-US" altLang="zh-CN" dirty="0"/>
              <a:t>each edge </a:t>
            </a:r>
            <a:r>
              <a:rPr lang="en-US" altLang="zh-CN" i="1" dirty="0"/>
              <a:t>(u, v) </a:t>
            </a:r>
            <a:r>
              <a:rPr lang="en-US" altLang="zh-CN" dirty="0"/>
              <a:t>∈ 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/>
              <a:t>G</a:t>
            </a:r>
            <a:r>
              <a:rPr lang="en-US" altLang="zh-CN" dirty="0"/>
              <a:t>]</a:t>
            </a:r>
          </a:p>
          <a:p>
            <a:r>
              <a:rPr lang="zh-CN" altLang="en-US" b="1" dirty="0"/>
              <a:t>　　　　　　</a:t>
            </a:r>
            <a:r>
              <a:rPr lang="en-US" altLang="zh-CN" b="1" dirty="0" smtClean="0"/>
              <a:t>do</a:t>
            </a:r>
            <a:r>
              <a:rPr lang="en-US" altLang="zh-CN" b="1" dirty="0"/>
              <a:t> </a:t>
            </a:r>
            <a:r>
              <a:rPr lang="en-US" altLang="zh-CN" dirty="0"/>
              <a:t>RELAX-M</a:t>
            </a:r>
            <a:r>
              <a:rPr lang="en-US" altLang="zh-CN" i="1" dirty="0"/>
              <a:t>(u, </a:t>
            </a:r>
            <a:r>
              <a:rPr lang="en-US" altLang="zh-CN" i="1" dirty="0" err="1"/>
              <a:t>v,w</a:t>
            </a:r>
            <a:r>
              <a:rPr lang="en-US" altLang="zh-CN" i="1" dirty="0"/>
              <a:t>)</a:t>
            </a:r>
            <a:endParaRPr lang="en-US" altLang="zh-CN" dirty="0"/>
          </a:p>
          <a:p>
            <a:pPr marL="228600" indent="-228600" defTabSz="914400">
              <a:spcBef>
                <a:spcPts val="1000"/>
              </a:spcBef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30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097" y="199664"/>
            <a:ext cx="5328013" cy="67990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第十三次作业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022021" y="1446802"/>
                <a:ext cx="7886700" cy="4914809"/>
              </a:xfrm>
            </p:spPr>
            <p:txBody>
              <a:bodyPr>
                <a:normAutofit/>
              </a:bodyPr>
              <a:lstStyle/>
              <a:p>
                <a:pPr marL="228600" indent="-228600" defTabSz="914400">
                  <a:spcBef>
                    <a:spcPts val="1000"/>
                  </a:spcBef>
                </a:pPr>
                <a:r>
                  <a:rPr lang="en-US" altLang="zh-CN" sz="2200" dirty="0">
                    <a:solidFill>
                      <a:prstClr val="black"/>
                    </a:solidFill>
                  </a:rPr>
                  <a:t>24.3-3 </a:t>
                </a:r>
                <a:r>
                  <a:rPr lang="zh-CN" altLang="en-US" sz="2200" dirty="0">
                    <a:solidFill>
                      <a:prstClr val="black"/>
                    </a:solidFill>
                  </a:rPr>
                  <a:t>假设将</a:t>
                </a:r>
                <a:r>
                  <a:rPr lang="en-US" altLang="zh-CN" sz="2200" dirty="0" err="1">
                    <a:solidFill>
                      <a:prstClr val="black"/>
                    </a:solidFill>
                  </a:rPr>
                  <a:t>Dijkstra</a:t>
                </a:r>
                <a:r>
                  <a:rPr lang="zh-CN" altLang="en-US" sz="2200" dirty="0">
                    <a:solidFill>
                      <a:prstClr val="black"/>
                    </a:solidFill>
                  </a:rPr>
                  <a:t>算法的第</a:t>
                </a:r>
                <a:r>
                  <a:rPr lang="en-US" altLang="zh-CN" sz="2200" dirty="0">
                    <a:solidFill>
                      <a:prstClr val="black"/>
                    </a:solidFill>
                  </a:rPr>
                  <a:t>4</a:t>
                </a:r>
                <a:r>
                  <a:rPr lang="zh-CN" altLang="en-US" sz="2200" dirty="0">
                    <a:solidFill>
                      <a:prstClr val="black"/>
                    </a:solidFill>
                  </a:rPr>
                  <a:t>行改为</a:t>
                </a:r>
                <a:endParaRPr lang="en-US" altLang="zh-CN" sz="2200" dirty="0">
                  <a:solidFill>
                    <a:prstClr val="black"/>
                  </a:solidFill>
                </a:endParaRPr>
              </a:p>
              <a:p>
                <a:pPr marL="0" indent="0" defTabSz="91440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4                 </m:t>
                      </m:r>
                      <m:r>
                        <a:rPr lang="en-US" altLang="zh-CN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altLang="zh-CN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zh-CN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|&gt;1</m:t>
                      </m:r>
                    </m:oMath>
                  </m:oMathPara>
                </a14:m>
                <a:endParaRPr lang="en-US" altLang="zh-CN" sz="2200" dirty="0">
                  <a:solidFill>
                    <a:prstClr val="black"/>
                  </a:solidFill>
                </a:endParaRPr>
              </a:p>
              <a:p>
                <a:pPr marL="0" indent="0" defTabSz="914400">
                  <a:spcBef>
                    <a:spcPts val="1000"/>
                  </a:spcBef>
                  <a:buNone/>
                </a:pPr>
                <a:r>
                  <a:rPr lang="en-US" altLang="zh-CN" sz="2200" dirty="0">
                    <a:solidFill>
                      <a:prstClr val="black"/>
                    </a:solidFill>
                  </a:rPr>
                  <a:t>	</a:t>
                </a:r>
                <a:r>
                  <a:rPr lang="zh-CN" altLang="en-US" sz="2200" dirty="0">
                    <a:solidFill>
                      <a:prstClr val="black"/>
                    </a:solidFill>
                  </a:rPr>
                  <a:t>这一修改使得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zh-CN" altLang="en-US" sz="2200" dirty="0">
                    <a:solidFill>
                      <a:prstClr val="black"/>
                    </a:solidFill>
                  </a:rPr>
                  <a:t>循环执行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zh-CN" altLang="en-US" sz="2200" dirty="0">
                    <a:solidFill>
                      <a:prstClr val="black"/>
                    </a:solidFill>
                  </a:rPr>
                  <a:t>次而不是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200" dirty="0">
                    <a:solidFill>
                      <a:prstClr val="black"/>
                    </a:solidFill>
                  </a:rPr>
                  <a:t>次，是否正确</a:t>
                </a:r>
                <a:r>
                  <a:rPr lang="zh-CN" altLang="en-US" sz="2200" dirty="0" smtClean="0">
                    <a:solidFill>
                      <a:prstClr val="black"/>
                    </a:solidFill>
                  </a:rPr>
                  <a:t>？（</a:t>
                </a:r>
                <a:r>
                  <a:rPr lang="en-US" altLang="zh-CN" sz="2200" smtClean="0">
                    <a:solidFill>
                      <a:prstClr val="black"/>
                    </a:solidFill>
                  </a:rPr>
                  <a:t>P386</a:t>
                </a:r>
                <a:r>
                  <a:rPr lang="zh-CN" altLang="en-US" sz="2200" smtClean="0">
                    <a:solidFill>
                      <a:prstClr val="black"/>
                    </a:solidFill>
                  </a:rPr>
                  <a:t>）</a:t>
                </a:r>
                <a:endParaRPr lang="en-US" altLang="zh-CN" sz="2200" dirty="0">
                  <a:solidFill>
                    <a:prstClr val="black"/>
                  </a:solidFill>
                </a:endParaRPr>
              </a:p>
              <a:p>
                <a:pPr marL="228600" indent="-228600" defTabSz="914400">
                  <a:spcBef>
                    <a:spcPts val="1000"/>
                  </a:spcBef>
                </a:pPr>
                <a:r>
                  <a:rPr lang="zh-CN" altLang="en-US" sz="2200" dirty="0">
                    <a:solidFill>
                      <a:prstClr val="black"/>
                    </a:solidFill>
                  </a:rPr>
                  <a:t>解答：</a:t>
                </a:r>
                <a:endParaRPr lang="en-US" altLang="zh-CN" sz="2200" dirty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zh-CN" altLang="en-US" sz="1900" dirty="0">
                    <a:solidFill>
                      <a:prstClr val="black"/>
                    </a:solidFill>
                  </a:rPr>
                  <a:t>正确。</a:t>
                </a:r>
                <a:endParaRPr lang="en-US" altLang="zh-CN" sz="1900" dirty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zh-CN" altLang="en-US" sz="1900" dirty="0">
                    <a:solidFill>
                      <a:prstClr val="black"/>
                    </a:solidFill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900" dirty="0">
                    <a:solidFill>
                      <a:prstClr val="black"/>
                    </a:solidFill>
                  </a:rPr>
                  <a:t>是优先队列</a:t>
                </a:r>
                <a14:m>
                  <m:oMath xmlns:m="http://schemas.openxmlformats.org/officeDocument/2006/math">
                    <m:r>
                      <a:rPr lang="en-US" altLang="zh-CN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900" dirty="0">
                    <a:solidFill>
                      <a:prstClr val="black"/>
                    </a:solidFill>
                  </a:rPr>
                  <a:t>中的最后一个顶点，</a:t>
                </a:r>
                <a14:m>
                  <m:oMath xmlns:m="http://schemas.openxmlformats.org/officeDocument/2006/math">
                    <m:r>
                      <a:rPr lang="en-US" altLang="zh-CN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900" dirty="0">
                    <a:solidFill>
                      <a:prstClr val="black"/>
                    </a:solidFill>
                  </a:rPr>
                  <a:t>的最短路径估计值必然是最短路径，因为所有可达</a:t>
                </a:r>
                <a14:m>
                  <m:oMath xmlns:m="http://schemas.openxmlformats.org/officeDocument/2006/math">
                    <m:r>
                      <a:rPr lang="en-US" altLang="zh-CN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900" dirty="0">
                    <a:solidFill>
                      <a:prstClr val="black"/>
                    </a:solidFill>
                  </a:rPr>
                  <a:t>的边都已经</a:t>
                </a:r>
                <a:r>
                  <a:rPr lang="en-US" altLang="zh-CN" sz="1900" dirty="0">
                    <a:solidFill>
                      <a:prstClr val="black"/>
                    </a:solidFill>
                  </a:rPr>
                  <a:t>relax</a:t>
                </a:r>
                <a:r>
                  <a:rPr lang="zh-CN" altLang="en-US" sz="1900" dirty="0">
                    <a:solidFill>
                      <a:prstClr val="black"/>
                    </a:solidFill>
                  </a:rPr>
                  <a:t>了。此外，</a:t>
                </a:r>
                <a14:m>
                  <m:oMath xmlns:m="http://schemas.openxmlformats.org/officeDocument/2006/math">
                    <m:r>
                      <a:rPr lang="en-US" altLang="zh-CN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900" dirty="0">
                    <a:solidFill>
                      <a:prstClr val="black"/>
                    </a:solidFill>
                  </a:rPr>
                  <a:t>是最后一个删除的顶点，从</a:t>
                </a:r>
                <a14:m>
                  <m:oMath xmlns:m="http://schemas.openxmlformats.org/officeDocument/2006/math">
                    <m:r>
                      <a:rPr lang="en-US" altLang="zh-CN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900" dirty="0">
                    <a:solidFill>
                      <a:prstClr val="black"/>
                    </a:solidFill>
                  </a:rPr>
                  <a:t>发出的任何</a:t>
                </a:r>
                <a:r>
                  <a:rPr lang="en-US" altLang="zh-CN" sz="1900" dirty="0">
                    <a:solidFill>
                      <a:prstClr val="black"/>
                    </a:solidFill>
                  </a:rPr>
                  <a:t>relax</a:t>
                </a:r>
                <a:r>
                  <a:rPr lang="zh-CN" altLang="en-US" sz="1900" dirty="0">
                    <a:solidFill>
                      <a:prstClr val="black"/>
                    </a:solidFill>
                  </a:rPr>
                  <a:t>不会改变最短路径估计值。所以修改的算法是正确的。</a:t>
                </a:r>
                <a:endParaRPr lang="en-US" altLang="zh-CN" sz="19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2021" y="1446802"/>
                <a:ext cx="7886700" cy="4914809"/>
              </a:xfrm>
              <a:blipFill rotWithShape="0">
                <a:blip r:embed="rId2"/>
                <a:stretch>
                  <a:fillRect l="-1005" t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8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097" y="199664"/>
            <a:ext cx="5328013" cy="67990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2021" y="1446802"/>
            <a:ext cx="7886700" cy="4914809"/>
          </a:xfrm>
        </p:spPr>
        <p:txBody>
          <a:bodyPr>
            <a:normAutofit/>
          </a:bodyPr>
          <a:lstStyle/>
          <a:p>
            <a:pPr marL="228600" indent="-228600" defTabSz="914400">
              <a:spcBef>
                <a:spcPts val="1000"/>
              </a:spcBef>
            </a:pPr>
            <a:r>
              <a:rPr lang="zh-CN" altLang="en-US" sz="2200" dirty="0" smtClean="0">
                <a:solidFill>
                  <a:prstClr val="black"/>
                </a:solidFill>
              </a:rPr>
              <a:t>测试：给定</a:t>
            </a:r>
            <a:r>
              <a:rPr lang="en-US" altLang="zh-CN" sz="2200" dirty="0" smtClean="0">
                <a:solidFill>
                  <a:prstClr val="black"/>
                </a:solidFill>
              </a:rPr>
              <a:t>A 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B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C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D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E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F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G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H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I</a:t>
            </a:r>
            <a:r>
              <a:rPr lang="zh-CN" altLang="en-US" sz="2200" dirty="0" smtClean="0">
                <a:solidFill>
                  <a:prstClr val="black"/>
                </a:solidFill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</a:rPr>
              <a:t>J</a:t>
            </a:r>
            <a:r>
              <a:rPr lang="zh-CN" altLang="en-US" sz="2200" dirty="0" smtClean="0">
                <a:solidFill>
                  <a:prstClr val="black"/>
                </a:solidFill>
              </a:rPr>
              <a:t>共十个结点，其对应的频率为</a:t>
            </a:r>
            <a:r>
              <a:rPr lang="en-US" altLang="zh-CN" sz="2200" dirty="0" smtClean="0">
                <a:solidFill>
                  <a:prstClr val="black"/>
                </a:solidFill>
              </a:rPr>
              <a:t>6,3,1,5,9,18,12,17,23,2</a:t>
            </a:r>
            <a:r>
              <a:rPr lang="zh-CN" altLang="en-US" sz="2200" dirty="0" smtClean="0">
                <a:solidFill>
                  <a:prstClr val="black"/>
                </a:solidFill>
              </a:rPr>
              <a:t>。求出</a:t>
            </a:r>
            <a:r>
              <a:rPr lang="en-US" altLang="zh-CN" sz="2200" dirty="0" smtClean="0">
                <a:solidFill>
                  <a:prstClr val="black"/>
                </a:solidFill>
              </a:rPr>
              <a:t>K=3 </a:t>
            </a:r>
            <a:r>
              <a:rPr lang="zh-CN" altLang="en-US" sz="2200" dirty="0" smtClean="0">
                <a:solidFill>
                  <a:prstClr val="black"/>
                </a:solidFill>
              </a:rPr>
              <a:t>的三叉哈夫曼编码。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228600" indent="-228600" defTabSz="914400">
              <a:spcBef>
                <a:spcPts val="1000"/>
              </a:spcBef>
            </a:pPr>
            <a:r>
              <a:rPr lang="zh-CN" altLang="en-US" sz="2200" dirty="0" smtClean="0">
                <a:solidFill>
                  <a:prstClr val="black"/>
                </a:solidFill>
              </a:rPr>
              <a:t>解：计算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k0</a:t>
            </a:r>
            <a:r>
              <a:rPr lang="en-US" altLang="zh-CN" sz="2200" dirty="0" smtClean="0">
                <a:solidFill>
                  <a:prstClr val="black"/>
                </a:solidFill>
              </a:rPr>
              <a:t>=</a:t>
            </a:r>
            <a:r>
              <a:rPr lang="zh-CN" altLang="en-US" sz="2200" dirty="0" smtClean="0">
                <a:solidFill>
                  <a:prstClr val="black"/>
                </a:solidFill>
              </a:rPr>
              <a:t>（</a:t>
            </a:r>
            <a:r>
              <a:rPr lang="en-US" altLang="zh-CN" sz="2200" dirty="0" smtClean="0">
                <a:solidFill>
                  <a:prstClr val="black"/>
                </a:solidFill>
              </a:rPr>
              <a:t>n-1</a:t>
            </a:r>
            <a:r>
              <a:rPr lang="zh-CN" altLang="en-US" sz="2200" dirty="0" smtClean="0">
                <a:solidFill>
                  <a:prstClr val="black"/>
                </a:solidFill>
              </a:rPr>
              <a:t>）</a:t>
            </a:r>
            <a:r>
              <a:rPr lang="en-US" altLang="zh-CN" sz="2200" dirty="0" smtClean="0">
                <a:solidFill>
                  <a:prstClr val="black"/>
                </a:solidFill>
              </a:rPr>
              <a:t>mod</a:t>
            </a:r>
            <a:r>
              <a:rPr lang="zh-CN" altLang="en-US" sz="2200" dirty="0" smtClean="0">
                <a:solidFill>
                  <a:prstClr val="black"/>
                </a:solidFill>
              </a:rPr>
              <a:t>（</a:t>
            </a:r>
            <a:r>
              <a:rPr lang="en-US" altLang="zh-CN" sz="2200" dirty="0" smtClean="0">
                <a:solidFill>
                  <a:prstClr val="black"/>
                </a:solidFill>
              </a:rPr>
              <a:t>k-1</a:t>
            </a:r>
            <a:r>
              <a:rPr lang="zh-CN" altLang="en-US" sz="2200" dirty="0" smtClean="0">
                <a:solidFill>
                  <a:prstClr val="black"/>
                </a:solidFill>
              </a:rPr>
              <a:t>）；若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k0≠0</a:t>
            </a:r>
            <a:r>
              <a:rPr lang="zh-CN" altLang="en-US" sz="2200" dirty="0" smtClean="0">
                <a:solidFill>
                  <a:prstClr val="black"/>
                </a:solidFill>
              </a:rPr>
              <a:t>，则需要插入</a:t>
            </a:r>
            <a:r>
              <a:rPr lang="en-US" altLang="zh-CN" sz="2200" dirty="0" smtClean="0">
                <a:solidFill>
                  <a:prstClr val="black"/>
                </a:solidFill>
              </a:rPr>
              <a:t>k-1-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k0</a:t>
            </a:r>
            <a:r>
              <a:rPr lang="zh-CN" altLang="en-US" sz="2200" dirty="0" smtClean="0">
                <a:solidFill>
                  <a:prstClr val="black"/>
                </a:solidFill>
              </a:rPr>
              <a:t>个权值为</a:t>
            </a:r>
            <a:r>
              <a:rPr lang="en-US" altLang="zh-CN" sz="2200" dirty="0" smtClean="0">
                <a:solidFill>
                  <a:prstClr val="black"/>
                </a:solidFill>
              </a:rPr>
              <a:t>0</a:t>
            </a:r>
            <a:r>
              <a:rPr lang="zh-CN" altLang="en-US" sz="2200" dirty="0" smtClean="0">
                <a:solidFill>
                  <a:prstClr val="black"/>
                </a:solidFill>
              </a:rPr>
              <a:t>的结点； 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228600" indent="-228600" defTabSz="914400">
              <a:spcBef>
                <a:spcPts val="1000"/>
              </a:spcBef>
            </a:pPr>
            <a:r>
              <a:rPr lang="zh-CN" altLang="en-US" sz="2200" dirty="0" smtClean="0">
                <a:solidFill>
                  <a:prstClr val="black"/>
                </a:solidFill>
              </a:rPr>
              <a:t>对应本题应该添加一个权值为</a:t>
            </a:r>
            <a:r>
              <a:rPr lang="en-US" altLang="zh-CN" sz="2200" dirty="0" smtClean="0">
                <a:solidFill>
                  <a:prstClr val="black"/>
                </a:solidFill>
              </a:rPr>
              <a:t>0</a:t>
            </a:r>
            <a:r>
              <a:rPr lang="zh-CN" altLang="en-US" sz="2200" dirty="0" smtClean="0">
                <a:solidFill>
                  <a:prstClr val="black"/>
                </a:solidFill>
              </a:rPr>
              <a:t>的结点。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228600" indent="-228600" defTabSz="914400">
              <a:spcBef>
                <a:spcPts val="1000"/>
              </a:spcBef>
            </a:pPr>
            <a:r>
              <a:rPr lang="zh-CN" altLang="en-US" sz="2200" dirty="0" smtClean="0">
                <a:solidFill>
                  <a:prstClr val="black"/>
                </a:solidFill>
              </a:rPr>
              <a:t>结果如图所示：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234" y="3920135"/>
            <a:ext cx="4573336" cy="28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</a:t>
            </a:r>
            <a:r>
              <a:rPr lang="zh-CN" altLang="en-US" dirty="0">
                <a:ea typeface="宋体" panose="02010600030101010101" pitchFamily="2" charset="-122"/>
              </a:rPr>
              <a:t>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3999"/>
            <a:ext cx="10972800" cy="4699819"/>
          </a:xfrm>
        </p:spPr>
        <p:txBody>
          <a:bodyPr/>
          <a:lstStyle/>
          <a:p>
            <a:r>
              <a:rPr lang="zh-CN" altLang="en-US" sz="2400" dirty="0" smtClean="0"/>
              <a:t>解：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000" dirty="0"/>
              <a:t>不妨设</a:t>
            </a:r>
            <a:r>
              <a:rPr lang="en-US" altLang="zh-CN" sz="2000" dirty="0" smtClean="0"/>
              <a:t>m&lt;=n,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按照第一问我们只需要</a:t>
            </a:r>
            <a:r>
              <a:rPr lang="en-US" altLang="zh-CN" sz="2000" dirty="0" smtClean="0"/>
              <a:t>2m</a:t>
            </a:r>
            <a:r>
              <a:rPr lang="zh-CN" altLang="en-US" sz="2000" dirty="0" smtClean="0"/>
              <a:t>个表项。如果</a:t>
            </a:r>
            <a:r>
              <a:rPr lang="en-US" altLang="zh-CN" sz="2000" dirty="0" smtClean="0"/>
              <a:t>m&gt;n</a:t>
            </a:r>
            <a:r>
              <a:rPr lang="zh-CN" altLang="en-US" sz="2000" dirty="0" smtClean="0"/>
              <a:t>则转置一下，也是同理。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注意到右图中二维数组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一行应该有</a:t>
            </a:r>
            <a:r>
              <a:rPr lang="en-US" altLang="zh-CN" sz="2000" dirty="0" smtClean="0"/>
              <a:t>m+1</a:t>
            </a:r>
            <a:r>
              <a:rPr lang="zh-CN" altLang="en-US" sz="2000" dirty="0" smtClean="0"/>
              <a:t>个元素，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但是我们不需要特地存储第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列的的元素，因为肯定是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设置两个数组，长度都是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。一个标作</a:t>
            </a:r>
            <a:r>
              <a:rPr lang="en-US" altLang="zh-CN" sz="2000" dirty="0" err="1" smtClean="0"/>
              <a:t>prev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ious</a:t>
            </a:r>
            <a:r>
              <a:rPr lang="en-US" altLang="zh-CN" sz="2000" dirty="0" smtClean="0"/>
              <a:t>-row</a:t>
            </a:r>
            <a:r>
              <a:rPr lang="zh-CN" altLang="en-US" sz="2000" dirty="0" smtClean="0"/>
              <a:t>，一行表示为</a:t>
            </a:r>
            <a:r>
              <a:rPr lang="en-US" altLang="zh-CN" sz="2000" dirty="0" smtClean="0"/>
              <a:t>current-row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初始化将</a:t>
            </a:r>
            <a:r>
              <a:rPr lang="en-US" altLang="zh-CN" sz="2000" dirty="0" smtClean="0"/>
              <a:t>previous-row</a:t>
            </a:r>
            <a:r>
              <a:rPr lang="zh-CN" altLang="en-US" sz="2000" dirty="0" smtClean="0"/>
              <a:t>初始化为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然后按照公式</a:t>
            </a:r>
            <a:r>
              <a:rPr lang="en-US" altLang="zh-CN" sz="2000" dirty="0" smtClean="0"/>
              <a:t>15.9</a:t>
            </a:r>
            <a:r>
              <a:rPr lang="zh-CN" altLang="en-US" sz="2000" dirty="0" smtClean="0"/>
              <a:t>从左到右计算</a:t>
            </a:r>
            <a:r>
              <a:rPr lang="en-US" altLang="zh-CN" sz="2000" dirty="0" smtClean="0"/>
              <a:t>current-row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当</a:t>
            </a:r>
            <a:r>
              <a:rPr lang="en-US" altLang="zh-CN" sz="2000" dirty="0" smtClean="0"/>
              <a:t>current-row</a:t>
            </a:r>
            <a:r>
              <a:rPr lang="zh-CN" altLang="en-US" sz="2000" dirty="0" smtClean="0"/>
              <a:t>填满以后，如果还有下一行需要计算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将</a:t>
            </a:r>
            <a:r>
              <a:rPr lang="en-US" altLang="zh-CN" sz="2000" dirty="0" smtClean="0"/>
              <a:t>current-row</a:t>
            </a:r>
            <a:r>
              <a:rPr lang="zh-CN" altLang="en-US" sz="2000" dirty="0" smtClean="0"/>
              <a:t>的值拷贝到</a:t>
            </a:r>
            <a:r>
              <a:rPr lang="en-US" altLang="zh-CN" sz="2000" dirty="0" err="1" smtClean="0"/>
              <a:t>previos</a:t>
            </a:r>
            <a:r>
              <a:rPr lang="en-US" altLang="zh-CN" sz="2000" dirty="0" smtClean="0"/>
              <a:t>-row</a:t>
            </a:r>
            <a:r>
              <a:rPr lang="zh-CN" altLang="en-US" sz="2000" dirty="0" smtClean="0"/>
              <a:t>。然后再计算</a:t>
            </a:r>
            <a:r>
              <a:rPr lang="en-US" altLang="zh-CN" sz="2000" dirty="0" smtClean="0"/>
              <a:t>current-row</a:t>
            </a:r>
            <a:r>
              <a:rPr lang="zh-CN" altLang="en-US" sz="2000" dirty="0"/>
              <a:t>即</a:t>
            </a:r>
            <a:r>
              <a:rPr lang="zh-CN" altLang="en-US" sz="2000" dirty="0" smtClean="0"/>
              <a:t>可。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707" y="2584711"/>
            <a:ext cx="3685103" cy="2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第二次习题课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382075" y="1450980"/>
            <a:ext cx="8703231" cy="40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 smtClean="0"/>
              <a:t>12.2-6 </a:t>
            </a:r>
            <a:r>
              <a:rPr lang="en-US" altLang="zh-CN" sz="2400" dirty="0"/>
              <a:t>Consider a binary search tree T whose keys are distinct. Show that if the </a:t>
            </a:r>
            <a:r>
              <a:rPr lang="en-US" altLang="zh-CN" sz="2400" dirty="0" smtClean="0"/>
              <a:t>right </a:t>
            </a:r>
            <a:r>
              <a:rPr lang="en-US" altLang="zh-CN" sz="2400" dirty="0" err="1" smtClean="0"/>
              <a:t>subtree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of a node x in T is empty and x has a successor y, then y is the </a:t>
            </a:r>
            <a:r>
              <a:rPr lang="en-US" altLang="zh-CN" sz="2400" dirty="0" smtClean="0"/>
              <a:t>lowest ancestor </a:t>
            </a:r>
            <a:r>
              <a:rPr lang="en-US" altLang="zh-CN" sz="2400" dirty="0"/>
              <a:t>of x whose left child is also an ancestor of x. (Recall that every node </a:t>
            </a:r>
            <a:r>
              <a:rPr lang="en-US" altLang="zh-CN" sz="2400" dirty="0" smtClean="0"/>
              <a:t>is its </a:t>
            </a:r>
            <a:r>
              <a:rPr lang="en-US" altLang="zh-CN" sz="2400" dirty="0"/>
              <a:t>own ancestor.) 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解：中文版翻译有误。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满足题意的一共有两种情况：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</p:txBody>
      </p:sp>
      <p:sp>
        <p:nvSpPr>
          <p:cNvPr id="2" name="流程图: 联系 1"/>
          <p:cNvSpPr/>
          <p:nvPr/>
        </p:nvSpPr>
        <p:spPr bwMode="auto">
          <a:xfrm>
            <a:off x="3174521" y="4744527"/>
            <a:ext cx="362309" cy="3795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endParaRPr kumimoji="0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流程图: 联系 6"/>
          <p:cNvSpPr/>
          <p:nvPr/>
        </p:nvSpPr>
        <p:spPr bwMode="auto">
          <a:xfrm>
            <a:off x="2576423" y="5457643"/>
            <a:ext cx="362309" cy="3795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>
                <a:latin typeface="Arial" panose="020B0604020202020204" pitchFamily="34" charset="0"/>
              </a:rPr>
              <a:t>x</a:t>
            </a:r>
            <a:endParaRPr kumimoji="0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流程图: 联系 7"/>
          <p:cNvSpPr/>
          <p:nvPr/>
        </p:nvSpPr>
        <p:spPr bwMode="auto">
          <a:xfrm>
            <a:off x="6229709" y="4744527"/>
            <a:ext cx="362309" cy="3795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endParaRPr kumimoji="0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>
            <a:stCxn id="2" idx="3"/>
            <a:endCxn id="7" idx="7"/>
          </p:cNvCxnSpPr>
          <p:nvPr/>
        </p:nvCxnSpPr>
        <p:spPr bwMode="auto">
          <a:xfrm flipH="1">
            <a:off x="2885673" y="5068505"/>
            <a:ext cx="341907" cy="4447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流程图: 联系 11"/>
          <p:cNvSpPr/>
          <p:nvPr/>
        </p:nvSpPr>
        <p:spPr bwMode="auto">
          <a:xfrm>
            <a:off x="5733691" y="5374255"/>
            <a:ext cx="362309" cy="3795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US" altLang="zh-CN" sz="2000" i="1" dirty="0" smtClean="0">
                <a:latin typeface="Arial" panose="020B0604020202020204" pitchFamily="34" charset="0"/>
              </a:rPr>
              <a:t>’</a:t>
            </a:r>
            <a:endParaRPr kumimoji="0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8" idx="3"/>
            <a:endCxn id="12" idx="7"/>
          </p:cNvCxnSpPr>
          <p:nvPr/>
        </p:nvCxnSpPr>
        <p:spPr bwMode="auto">
          <a:xfrm flipH="1">
            <a:off x="6042941" y="5068505"/>
            <a:ext cx="239827" cy="361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6012029" y="5706849"/>
            <a:ext cx="270739" cy="2885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流程图: 联系 17"/>
          <p:cNvSpPr/>
          <p:nvPr/>
        </p:nvSpPr>
        <p:spPr bwMode="auto">
          <a:xfrm>
            <a:off x="6282769" y="5995359"/>
            <a:ext cx="92152" cy="91054"/>
          </a:xfrm>
          <a:prstGeom prst="flowChartConnector">
            <a:avLst/>
          </a:prstGeom>
          <a:solidFill>
            <a:schemeClr val="tx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1" u="none" strike="noStrike" cap="none" normalizeH="0" baseline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流程图: 联系 20"/>
          <p:cNvSpPr/>
          <p:nvPr/>
        </p:nvSpPr>
        <p:spPr bwMode="auto">
          <a:xfrm>
            <a:off x="6435169" y="6147759"/>
            <a:ext cx="92152" cy="91054"/>
          </a:xfrm>
          <a:prstGeom prst="flowChartConnector">
            <a:avLst/>
          </a:prstGeom>
          <a:solidFill>
            <a:schemeClr val="tx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1" u="none" strike="noStrike" cap="none" normalizeH="0" baseline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流程图: 联系 23"/>
          <p:cNvSpPr/>
          <p:nvPr/>
        </p:nvSpPr>
        <p:spPr bwMode="auto">
          <a:xfrm>
            <a:off x="6769164" y="6469812"/>
            <a:ext cx="362309" cy="3795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>
                <a:latin typeface="Arial" panose="020B0604020202020204" pitchFamily="34" charset="0"/>
              </a:rPr>
              <a:t>x</a:t>
            </a:r>
            <a:endParaRPr lang="en-US" altLang="zh-CN" sz="2000" i="1" dirty="0" smtClean="0">
              <a:latin typeface="Arial" panose="020B0604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583322" y="6280026"/>
            <a:ext cx="270739" cy="2885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9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第二次习题课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Grp="1" noChangeArrowheads="1"/>
              </p:cNvSpPr>
              <p:nvPr/>
            </p:nvSpPr>
            <p:spPr bwMode="auto">
              <a:xfrm>
                <a:off x="1458686" y="1747156"/>
                <a:ext cx="8798122" cy="3972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000" dirty="0" smtClean="0"/>
                  <a:t>17.3-3</a:t>
                </a:r>
                <a:r>
                  <a:rPr lang="zh-CN" altLang="en-US" sz="2000" dirty="0"/>
                  <a:t>考虑一个包含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个元素的普通二叉最小堆数据结构，它支持最坏情况时间代价为</a:t>
                </a:r>
                <a:r>
                  <a:rPr lang="en-US" altLang="zh-CN" sz="2000" dirty="0"/>
                  <a:t>O(</a:t>
                </a:r>
                <a:r>
                  <a:rPr lang="en-US" altLang="zh-CN" sz="2000" dirty="0" err="1"/>
                  <a:t>lgn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的操作</a:t>
                </a:r>
                <a:r>
                  <a:rPr lang="en-US" altLang="zh-CN" sz="2000" dirty="0"/>
                  <a:t>INSERT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EXTRACT-MIN</a:t>
                </a:r>
                <a:r>
                  <a:rPr lang="zh-CN" altLang="en-US" sz="2000" dirty="0"/>
                  <a:t>。请给出一个势函数</a:t>
                </a:r>
                <a:r>
                  <a:rPr lang="en-US" altLang="zh-CN" sz="2000" dirty="0"/>
                  <a:t>Φ</a:t>
                </a:r>
                <a:r>
                  <a:rPr lang="zh-CN" altLang="en-US" sz="2000" dirty="0"/>
                  <a:t>，使得</a:t>
                </a:r>
                <a:r>
                  <a:rPr lang="en-US" altLang="zh-CN" sz="2000" dirty="0"/>
                  <a:t>INSERT</a:t>
                </a:r>
                <a:r>
                  <a:rPr lang="zh-CN" altLang="en-US" sz="2000" dirty="0"/>
                  <a:t>的平摊代价为</a:t>
                </a:r>
                <a:r>
                  <a:rPr lang="en-US" altLang="zh-CN" sz="2000" dirty="0"/>
                  <a:t>O(</a:t>
                </a:r>
                <a:r>
                  <a:rPr lang="en-US" altLang="zh-CN" sz="2000" dirty="0" err="1"/>
                  <a:t>lgn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EXTRACT-MIN</a:t>
                </a:r>
                <a:r>
                  <a:rPr lang="zh-CN" altLang="en-US" sz="2000" dirty="0"/>
                  <a:t>的平摊代价为</a:t>
                </a:r>
                <a:r>
                  <a:rPr lang="en-US" altLang="zh-CN" sz="2000" dirty="0"/>
                  <a:t>O(1)</a:t>
                </a:r>
                <a:r>
                  <a:rPr lang="zh-CN" altLang="en-US" sz="2000" dirty="0"/>
                  <a:t>，并证明函数确实</a:t>
                </a:r>
                <a:r>
                  <a:rPr lang="zh-CN" altLang="en-US" sz="2000" dirty="0" smtClean="0"/>
                  <a:t>是正确的。</a:t>
                </a:r>
                <a:endParaRPr lang="en-US" altLang="zh-CN" sz="2000" dirty="0" smtClean="0"/>
              </a:p>
              <a:p>
                <a:pPr lvl="0" algn="l"/>
                <a:r>
                  <a:rPr lang="zh-CN" altLang="en-US" sz="2000" dirty="0" smtClean="0"/>
                  <a:t>解：令是能函数</a:t>
                </a:r>
                <a:r>
                  <a:rPr lang="zh-CN" altLang="zh-CN" sz="2000" dirty="0" smtClean="0"/>
                  <a:t>Φ</a:t>
                </a:r>
                <a:r>
                  <a:rPr lang="zh-CN" altLang="zh-CN" sz="2000" dirty="0"/>
                  <a:t>(Di)=Φ(Di)= number of elements in the heap×</a:t>
                </a:r>
                <a:r>
                  <a:rPr lang="zh-CN" altLang="zh-CN" sz="2000" dirty="0" smtClean="0"/>
                  <a:t>lgn</a:t>
                </a:r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lg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sz="2000" dirty="0"/>
              </a:p>
              <a:p>
                <a:pPr algn="l"/>
                <a:r>
                  <a:rPr lang="zh-CN" altLang="zh-CN" sz="2000" dirty="0"/>
                  <a:t>INSERT</a:t>
                </a:r>
                <a:r>
                  <a:rPr lang="zh-CN" altLang="zh-CN" sz="2000" dirty="0" smtClean="0"/>
                  <a:t>: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/>
                  <a:t> </a:t>
                </a:r>
                <a:r>
                  <a:rPr lang="en-US" altLang="zh-CN" sz="2000" dirty="0" smtClean="0"/>
                  <a:t>- 1</a:t>
                </a:r>
              </a:p>
              <a:p>
                <a:pPr lvl="0" algn="l"/>
                <a:r>
                  <a:rPr lang="en-US" altLang="zh-CN" sz="2000" dirty="0"/>
                  <a:t>	</a:t>
                </a:r>
                <a:r>
                  <a:rPr lang="zh-CN" altLang="zh-CN" sz="2000" dirty="0" smtClean="0"/>
                  <a:t>Φ</a:t>
                </a:r>
                <a:r>
                  <a:rPr lang="zh-CN" altLang="zh-CN" sz="2000" dirty="0"/>
                  <a:t>(Di)=O(</a:t>
                </a:r>
                <a:r>
                  <a:rPr lang="zh-CN" altLang="zh-CN" sz="2000" dirty="0" smtClean="0"/>
                  <a:t>lg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lg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-1)</a:t>
                </a:r>
                <a:r>
                  <a:rPr lang="en-US" altLang="zh-CN" sz="2000" dirty="0" err="1" smtClean="0"/>
                  <a:t>lg</a:t>
                </a:r>
                <a:r>
                  <a:rPr lang="en-US" altLang="zh-CN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+1) = O(</a:t>
                </a:r>
                <a:r>
                  <a:rPr lang="en-US" altLang="zh-CN" sz="2000" dirty="0" err="1" smtClean="0"/>
                  <a:t>lgn</a:t>
                </a:r>
                <a:r>
                  <a:rPr lang="en-US" altLang="zh-CN" sz="2000" dirty="0" smtClean="0"/>
                  <a:t>) + </a:t>
                </a:r>
                <a:r>
                  <a:rPr lang="en-US" altLang="zh-CN" sz="2000" dirty="0" err="1" smtClean="0"/>
                  <a:t>lgn</a:t>
                </a:r>
                <a:r>
                  <a:rPr lang="en-US" altLang="zh-CN" sz="2000" dirty="0" smtClean="0"/>
                  <a:t> = O(</a:t>
                </a:r>
                <a:r>
                  <a:rPr lang="en-US" altLang="zh-CN" sz="2000" dirty="0" err="1" smtClean="0"/>
                  <a:t>lgn</a:t>
                </a:r>
                <a:r>
                  <a:rPr lang="en-US" altLang="zh-CN" sz="2000" dirty="0" smtClean="0"/>
                  <a:t>)</a:t>
                </a:r>
              </a:p>
              <a:p>
                <a:pPr algn="l"/>
                <a:r>
                  <a:rPr lang="zh-CN" altLang="zh-CN" sz="2000" dirty="0" smtClean="0"/>
                  <a:t>EXTRACT</a:t>
                </a:r>
                <a:r>
                  <a:rPr lang="zh-CN" altLang="zh-CN" sz="2000" dirty="0"/>
                  <a:t>-MIN: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/>
                  <a:t> </a:t>
                </a:r>
                <a:r>
                  <a:rPr lang="en-US" altLang="zh-CN" sz="2000" dirty="0" smtClean="0"/>
                  <a:t>+ </a:t>
                </a:r>
                <a:r>
                  <a:rPr lang="en-US" altLang="zh-CN" sz="2000" dirty="0"/>
                  <a:t>1</a:t>
                </a:r>
              </a:p>
              <a:p>
                <a:pPr lvl="0" algn="l"/>
                <a:r>
                  <a:rPr lang="en-US" altLang="zh-CN" sz="2000" dirty="0" smtClean="0"/>
                  <a:t>	</a:t>
                </a:r>
                <a:r>
                  <a:rPr lang="zh-CN" altLang="zh-CN" sz="2000" dirty="0" smtClean="0"/>
                  <a:t>Φ</a:t>
                </a:r>
                <a:r>
                  <a:rPr lang="zh-CN" altLang="zh-CN" sz="2000" dirty="0"/>
                  <a:t>(Di)=O(</a:t>
                </a:r>
                <a:r>
                  <a:rPr lang="zh-CN" altLang="zh-CN" sz="2000" dirty="0" smtClean="0"/>
                  <a:t>lg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)</a:t>
                </a:r>
                <a:r>
                  <a:rPr lang="en-US" altLang="zh-CN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lg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−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+1)lg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+1)</a:t>
                </a:r>
                <a:r>
                  <a:rPr lang="zh-CN" altLang="zh-CN" sz="2000" dirty="0" smtClean="0"/>
                  <a:t> </a:t>
                </a:r>
                <a:r>
                  <a:rPr lang="en-US" altLang="zh-CN" sz="2000" dirty="0" smtClean="0"/>
                  <a:t>= O(</a:t>
                </a:r>
                <a:r>
                  <a:rPr lang="en-US" altLang="zh-CN" sz="2000" dirty="0" err="1" smtClean="0"/>
                  <a:t>lgn</a:t>
                </a:r>
                <a:r>
                  <a:rPr lang="en-US" altLang="zh-CN" sz="2000" dirty="0" smtClean="0"/>
                  <a:t>) – </a:t>
                </a:r>
                <a:r>
                  <a:rPr lang="en-US" altLang="zh-CN" sz="2000" dirty="0" err="1" smtClean="0"/>
                  <a:t>lgn</a:t>
                </a:r>
                <a:r>
                  <a:rPr lang="en-US" altLang="zh-CN" sz="2000" dirty="0" smtClean="0"/>
                  <a:t> = O(1)</a:t>
                </a:r>
              </a:p>
              <a:p>
                <a:pPr lvl="0" algn="l"/>
                <a:r>
                  <a:rPr lang="zh-CN" altLang="en-US" sz="2000" dirty="0" smtClean="0"/>
                  <a:t>思想：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EXTRACT-MIN</a:t>
                </a:r>
                <a:r>
                  <a:rPr lang="zh-CN" altLang="en-US" sz="2000" dirty="0" smtClean="0"/>
                  <a:t>的删除时间是</a:t>
                </a:r>
                <a:r>
                  <a:rPr lang="en-US" altLang="zh-CN" sz="2000" dirty="0" smtClean="0"/>
                  <a:t>O(1),</a:t>
                </a:r>
                <a:r>
                  <a:rPr lang="zh-CN" altLang="en-US" sz="2000" dirty="0" smtClean="0"/>
                  <a:t>将删除后的调整堆的时间由全部元素分摊，并在</a:t>
                </a:r>
                <a:r>
                  <a:rPr lang="en-US" altLang="zh-CN" sz="2000" dirty="0" smtClean="0"/>
                  <a:t>INSERT</a:t>
                </a:r>
                <a:r>
                  <a:rPr lang="zh-CN" altLang="en-US" sz="2000" dirty="0" smtClean="0"/>
                  <a:t>操作时预先支付</a:t>
                </a:r>
                <a:r>
                  <a:rPr lang="en-US" altLang="zh-CN" sz="2000" dirty="0" smtClean="0"/>
                  <a:t>O(</a:t>
                </a:r>
                <a:r>
                  <a:rPr lang="en-US" altLang="zh-CN" sz="2000" dirty="0" err="1" smtClean="0"/>
                  <a:t>lgn</a:t>
                </a:r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的代价供删除时移动元素所用。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8686" y="1747156"/>
                <a:ext cx="8798122" cy="3972157"/>
              </a:xfrm>
              <a:prstGeom prst="rect">
                <a:avLst/>
              </a:prstGeom>
              <a:blipFill rotWithShape="0">
                <a:blip r:embed="rId3"/>
                <a:stretch>
                  <a:fillRect l="-6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6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第二次习题课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458686" y="1747156"/>
            <a:ext cx="8229600" cy="3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 smtClean="0"/>
              <a:t>25.2-6 How can the output of the Floyd-</a:t>
            </a:r>
            <a:r>
              <a:rPr lang="en-US" altLang="zh-CN" sz="2400" dirty="0" err="1" smtClean="0"/>
              <a:t>Warshall</a:t>
            </a:r>
            <a:r>
              <a:rPr lang="en-US" altLang="zh-CN" sz="2400" dirty="0" smtClean="0"/>
              <a:t> algorithm be used to detect the presence of a negative-weight cycle?</a:t>
            </a:r>
          </a:p>
          <a:p>
            <a:pPr algn="l"/>
            <a:r>
              <a:rPr lang="zh-CN" altLang="en-US" sz="2400" dirty="0" smtClean="0"/>
              <a:t>解：只需要在正常的</a:t>
            </a:r>
            <a:r>
              <a:rPr lang="en-US" altLang="zh-CN" sz="2400" dirty="0" smtClean="0"/>
              <a:t>Floyd-</a:t>
            </a:r>
            <a:r>
              <a:rPr lang="en-US" altLang="zh-CN" sz="2400" dirty="0" err="1" smtClean="0"/>
              <a:t>Warshall</a:t>
            </a:r>
            <a:r>
              <a:rPr lang="zh-CN" altLang="en-US" sz="2400" dirty="0" smtClean="0"/>
              <a:t>算法完成后再多跑一个循环，如果有一个值还能更新则说明有负权回路。 或者，权重矩阵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对角线上出现了负值。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0107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05" y="2596119"/>
            <a:ext cx="7421007" cy="329998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309" y="380399"/>
            <a:ext cx="1097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第二次习题课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58" y="1889763"/>
            <a:ext cx="8295238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</a:t>
            </a:r>
            <a:r>
              <a:rPr lang="zh-CN" altLang="en-US" dirty="0">
                <a:ea typeface="宋体" panose="02010600030101010101" pitchFamily="2" charset="-122"/>
              </a:rPr>
              <a:t>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解：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000" dirty="0" smtClean="0"/>
              <a:t>但是事实上，我们只需要</a:t>
            </a:r>
            <a:r>
              <a:rPr lang="en-US" altLang="zh-CN" sz="2000" dirty="0" smtClean="0"/>
              <a:t>m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表项和一个附加空间即可。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我们可以定义如下数组</a:t>
            </a:r>
            <a:r>
              <a:rPr lang="en-US" altLang="zh-CN" sz="2000" dirty="0" smtClean="0">
                <a:ea typeface="宋体" panose="02010600030101010101" pitchFamily="2" charset="-122"/>
              </a:rPr>
              <a:t>a</a:t>
            </a:r>
            <a:r>
              <a:rPr lang="zh-CN" altLang="en-US" sz="2000" dirty="0" smtClean="0">
                <a:ea typeface="宋体" panose="02010600030101010101" pitchFamily="2" charset="-122"/>
              </a:rPr>
              <a:t>，长度为</a:t>
            </a:r>
            <a:r>
              <a:rPr lang="en-US" altLang="zh-CN" sz="2000" dirty="0" smtClean="0">
                <a:ea typeface="宋体" panose="02010600030101010101" pitchFamily="2" charset="-122"/>
              </a:rPr>
              <a:t>m+1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在计算</a:t>
            </a:r>
            <a:r>
              <a:rPr lang="en-US" altLang="zh-CN" sz="2000" dirty="0" smtClean="0">
                <a:ea typeface="宋体" panose="02010600030101010101" pitchFamily="2" charset="-122"/>
              </a:rPr>
              <a:t>c[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i,j</a:t>
            </a:r>
            <a:r>
              <a:rPr lang="en-US" altLang="zh-CN" sz="2000" dirty="0" smtClean="0">
                <a:ea typeface="宋体" panose="02010600030101010101" pitchFamily="2" charset="-122"/>
              </a:rPr>
              <a:t>]</a:t>
            </a:r>
            <a:r>
              <a:rPr lang="zh-CN" altLang="en-US" sz="2000" dirty="0" smtClean="0">
                <a:ea typeface="宋体" panose="02010600030101010101" pitchFamily="2" charset="-122"/>
              </a:rPr>
              <a:t>的时候，</a:t>
            </a:r>
            <a:r>
              <a:rPr lang="en-US" altLang="zh-CN" sz="2000" dirty="0" smtClean="0">
                <a:ea typeface="宋体" panose="02010600030101010101" pitchFamily="2" charset="-122"/>
              </a:rPr>
              <a:t>a</a:t>
            </a:r>
            <a:r>
              <a:rPr lang="zh-CN" altLang="en-US" sz="2000" dirty="0" smtClean="0">
                <a:ea typeface="宋体" panose="02010600030101010101" pitchFamily="2" charset="-122"/>
              </a:rPr>
              <a:t>数组构成如下：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</a:rPr>
              <a:t>a[k</a:t>
            </a:r>
            <a:r>
              <a:rPr lang="en-US" altLang="zh-CN" sz="2000" dirty="0">
                <a:ea typeface="宋体" panose="02010600030101010101" pitchFamily="2" charset="-122"/>
              </a:rPr>
              <a:t>]=c[i-1,k]     k&gt;=</a:t>
            </a:r>
            <a:r>
              <a:rPr lang="en-US" altLang="zh-CN" sz="2000" dirty="0" smtClean="0">
                <a:ea typeface="宋体" panose="02010600030101010101" pitchFamily="2" charset="-122"/>
              </a:rPr>
              <a:t>j-1</a:t>
            </a: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</a:rPr>
              <a:t>a[k]=c[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i,k</a:t>
            </a:r>
            <a:r>
              <a:rPr lang="en-US" altLang="zh-CN" sz="2000" dirty="0" smtClean="0">
                <a:ea typeface="宋体" panose="02010600030101010101" pitchFamily="2" charset="-122"/>
              </a:rPr>
              <a:t>]        1=&lt;k&lt;j-1</a:t>
            </a: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</a:rPr>
              <a:t>a[0]=c[i,j-1]      </a:t>
            </a:r>
            <a:r>
              <a:rPr lang="zh-CN" altLang="en-US" sz="2000" dirty="0" smtClean="0">
                <a:ea typeface="宋体" panose="02010600030101010101" pitchFamily="2" charset="-122"/>
              </a:rPr>
              <a:t>这里存储的是上一次计算的结果。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最开始初始化</a:t>
            </a:r>
            <a:r>
              <a:rPr lang="en-US" altLang="zh-CN" sz="2000" dirty="0" smtClean="0">
                <a:ea typeface="宋体" panose="02010600030101010101" pitchFamily="2" charset="-122"/>
              </a:rPr>
              <a:t>a</a:t>
            </a:r>
            <a:r>
              <a:rPr lang="zh-CN" altLang="en-US" sz="2000" dirty="0" smtClean="0">
                <a:ea typeface="宋体" panose="02010600030101010101" pitchFamily="2" charset="-122"/>
              </a:rPr>
              <a:t>数组都为</a:t>
            </a:r>
            <a:r>
              <a:rPr lang="en-US" altLang="zh-CN" sz="2000" dirty="0" smtClean="0"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计算</a:t>
            </a:r>
            <a:r>
              <a:rPr lang="en-US" altLang="zh-CN" sz="2000" dirty="0" smtClean="0">
                <a:ea typeface="宋体" panose="02010600030101010101" pitchFamily="2" charset="-122"/>
              </a:rPr>
              <a:t>c[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i,j</a:t>
            </a:r>
            <a:r>
              <a:rPr lang="en-US" altLang="zh-CN" sz="2000" dirty="0" smtClean="0">
                <a:ea typeface="宋体" panose="02010600030101010101" pitchFamily="2" charset="-122"/>
              </a:rPr>
              <a:t>]</a:t>
            </a:r>
            <a:r>
              <a:rPr lang="zh-CN" altLang="en-US" sz="2000" dirty="0" smtClean="0">
                <a:ea typeface="宋体" panose="02010600030101010101" pitchFamily="2" charset="-122"/>
              </a:rPr>
              <a:t>所需的三个数为</a:t>
            </a:r>
            <a:r>
              <a:rPr lang="en-US" altLang="zh-CN" sz="2000" dirty="0" smtClean="0">
                <a:ea typeface="宋体" panose="02010600030101010101" pitchFamily="2" charset="-122"/>
              </a:rPr>
              <a:t>a[0] a[j-1] a[j]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当</a:t>
            </a:r>
            <a:r>
              <a:rPr lang="en-US" altLang="zh-CN" sz="2000" dirty="0" smtClean="0">
                <a:ea typeface="宋体" panose="02010600030101010101" pitchFamily="2" charset="-122"/>
              </a:rPr>
              <a:t>c[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i,j</a:t>
            </a:r>
            <a:r>
              <a:rPr lang="en-US" altLang="zh-CN" sz="2000" dirty="0" smtClean="0">
                <a:ea typeface="宋体" panose="02010600030101010101" pitchFamily="2" charset="-122"/>
              </a:rPr>
              <a:t>]</a:t>
            </a:r>
            <a:r>
              <a:rPr lang="zh-CN" altLang="en-US" sz="2000" dirty="0" smtClean="0">
                <a:ea typeface="宋体" panose="02010600030101010101" pitchFamily="2" charset="-122"/>
              </a:rPr>
              <a:t>计算成功后，把</a:t>
            </a:r>
            <a:r>
              <a:rPr lang="en-US" altLang="zh-CN" sz="2000" dirty="0" smtClean="0">
                <a:ea typeface="宋体" panose="02010600030101010101" pitchFamily="2" charset="-122"/>
              </a:rPr>
              <a:t>a[0]</a:t>
            </a:r>
            <a:r>
              <a:rPr lang="zh-CN" altLang="en-US" sz="2000" dirty="0" smtClean="0">
                <a:ea typeface="宋体" panose="02010600030101010101" pitchFamily="2" charset="-122"/>
              </a:rPr>
              <a:t>的值放回其正确的位置，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并把新计算的值</a:t>
            </a:r>
            <a:r>
              <a:rPr lang="en-US" altLang="zh-CN" sz="2000" dirty="0" smtClean="0">
                <a:ea typeface="宋体" panose="02010600030101010101" pitchFamily="2" charset="-122"/>
              </a:rPr>
              <a:t>c[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i,j</a:t>
            </a:r>
            <a:r>
              <a:rPr lang="en-US" altLang="zh-CN" sz="2000" dirty="0" smtClean="0">
                <a:ea typeface="宋体" panose="02010600030101010101" pitchFamily="2" charset="-122"/>
              </a:rPr>
              <a:t>]</a:t>
            </a:r>
            <a:r>
              <a:rPr lang="zh-CN" altLang="en-US" sz="2000" dirty="0" smtClean="0">
                <a:ea typeface="宋体" panose="02010600030101010101" pitchFamily="2" charset="-122"/>
              </a:rPr>
              <a:t>放在</a:t>
            </a:r>
            <a:r>
              <a:rPr lang="en-US" altLang="zh-CN" sz="2000" dirty="0" smtClean="0">
                <a:ea typeface="宋体" panose="02010600030101010101" pitchFamily="2" charset="-122"/>
              </a:rPr>
              <a:t>a[0]</a:t>
            </a:r>
            <a:r>
              <a:rPr lang="zh-CN" altLang="en-US" sz="2000" dirty="0" smtClean="0">
                <a:ea typeface="宋体" panose="02010600030101010101" pitchFamily="2" charset="-122"/>
              </a:rPr>
              <a:t>处。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6" y="2348737"/>
            <a:ext cx="3685103" cy="2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</a:t>
            </a:r>
            <a:r>
              <a:rPr lang="zh-CN" altLang="en-US" dirty="0">
                <a:ea typeface="宋体" panose="02010600030101010101" pitchFamily="2" charset="-122"/>
              </a:rPr>
              <a:t>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17.1-2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位计数器的例子中允许</a:t>
            </a:r>
            <a:r>
              <a:rPr lang="en-US" altLang="zh-CN" sz="2400" dirty="0" smtClean="0"/>
              <a:t>DECREMENT</a:t>
            </a:r>
            <a:r>
              <a:rPr lang="zh-CN" altLang="en-US" sz="2400" dirty="0" smtClean="0"/>
              <a:t>操作，那么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个操作的运行时间可能达到</a:t>
            </a:r>
            <a:r>
              <a:rPr lang="el-GR" altLang="zh-CN" sz="2400" dirty="0" smtClean="0"/>
              <a:t>Θ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nk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p261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解：举例，当计数器为 </a:t>
            </a:r>
            <a:r>
              <a:rPr lang="en-US" altLang="zh-CN" sz="2400" dirty="0" smtClean="0"/>
              <a:t>0 1 1 1 1 … 1</a:t>
            </a:r>
            <a:r>
              <a:rPr lang="zh-CN" altLang="en-US" sz="2400" dirty="0" smtClean="0"/>
              <a:t>的时候，一共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位。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r>
              <a:rPr lang="en-US" altLang="zh-CN" sz="2400" dirty="0"/>
              <a:t>        </a:t>
            </a:r>
            <a:r>
              <a:rPr lang="zh-CN" altLang="en-US" sz="2400" dirty="0" smtClean="0"/>
              <a:t>运行</a:t>
            </a:r>
            <a:r>
              <a:rPr lang="en-US" altLang="zh-CN" sz="2400" dirty="0" smtClean="0"/>
              <a:t>INCREMENT</a:t>
            </a:r>
            <a:r>
              <a:rPr lang="zh-CN" altLang="en-US" sz="2400" dirty="0" smtClean="0"/>
              <a:t>操作，需要更改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位。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运行</a:t>
            </a:r>
            <a:r>
              <a:rPr lang="en-US" altLang="zh-CN" sz="2400" dirty="0" smtClean="0"/>
              <a:t>DECREMENT</a:t>
            </a:r>
            <a:r>
              <a:rPr lang="zh-CN" altLang="en-US" sz="2400" dirty="0"/>
              <a:t>操作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也</a:t>
            </a:r>
            <a:r>
              <a:rPr lang="zh-CN" altLang="en-US" sz="2400" dirty="0" smtClean="0"/>
              <a:t>需要</a:t>
            </a:r>
            <a:r>
              <a:rPr lang="zh-CN" altLang="en-US" sz="2400" dirty="0"/>
              <a:t>更改</a:t>
            </a:r>
            <a:r>
              <a:rPr lang="en-US" altLang="zh-CN" sz="2400" dirty="0"/>
              <a:t>k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交替运行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次，会达到</a:t>
            </a:r>
            <a:r>
              <a:rPr lang="el-GR" altLang="zh-CN" sz="2400" dirty="0"/>
              <a:t>Θ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nk</a:t>
            </a:r>
            <a:r>
              <a:rPr lang="en-US" altLang="zh-CN" sz="2400" dirty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这里注意</a:t>
            </a:r>
            <a:r>
              <a:rPr lang="en-US" altLang="zh-CN" sz="2400" dirty="0" smtClean="0"/>
              <a:t>k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计数器应当是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位二进制计数器，而不是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进制计数器。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27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</a:t>
            </a:r>
            <a:r>
              <a:rPr lang="zh-CN" altLang="en-US" dirty="0">
                <a:ea typeface="宋体" panose="02010600030101010101" pitchFamily="2" charset="-122"/>
              </a:rPr>
              <a:t>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32.1-2 </a:t>
            </a:r>
            <a:r>
              <a:rPr lang="zh-CN" altLang="en-US" sz="2400" dirty="0" smtClean="0"/>
              <a:t>假设</a:t>
            </a:r>
            <a:r>
              <a:rPr lang="zh-CN" altLang="en-US" sz="2400" dirty="0"/>
              <a:t>模式</a:t>
            </a:r>
            <a:r>
              <a:rPr lang="en-US" altLang="zh-CN" sz="2400" dirty="0"/>
              <a:t>P</a:t>
            </a:r>
            <a:r>
              <a:rPr lang="zh-CN" altLang="en-US" sz="2400" dirty="0"/>
              <a:t>中的所有字符都是不同的。试说明如何对一段</a:t>
            </a:r>
            <a:r>
              <a:rPr lang="en-US" altLang="zh-CN" sz="2400" dirty="0"/>
              <a:t>n</a:t>
            </a:r>
            <a:r>
              <a:rPr lang="zh-CN" altLang="en-US" sz="2400" dirty="0"/>
              <a:t>个字符的文本</a:t>
            </a:r>
            <a:r>
              <a:rPr lang="en-US" altLang="zh-CN" sz="2400" dirty="0"/>
              <a:t>T</a:t>
            </a:r>
            <a:r>
              <a:rPr lang="zh-CN" altLang="en-US" sz="2400" dirty="0"/>
              <a:t>加速朴素字符串匹配的执行速度，使其运行时间达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。（</a:t>
            </a:r>
            <a:r>
              <a:rPr lang="en-US" altLang="zh-CN" sz="2400" dirty="0" smtClean="0"/>
              <a:t>p579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思路：若出现不匹配的地方在模式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的第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个字符，由于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中所有字符都不同。向后移动一位肯定也不会匹配，一直向后移动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位以后才有可能性匹配。故直接往后跳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位即可。每个元素至多只会比较一次，故运行时间为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75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</a:t>
            </a:r>
            <a:r>
              <a:rPr lang="zh-CN" altLang="en-US" dirty="0">
                <a:ea typeface="宋体" panose="02010600030101010101" pitchFamily="2" charset="-122"/>
              </a:rPr>
              <a:t>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74" y="1857905"/>
            <a:ext cx="8693769" cy="29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</a:t>
            </a:r>
            <a:r>
              <a:rPr lang="zh-CN" altLang="en-US" dirty="0">
                <a:ea typeface="宋体" panose="02010600030101010101" pitchFamily="2" charset="-122"/>
              </a:rPr>
              <a:t>习题课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780" y="1691150"/>
            <a:ext cx="10972800" cy="4343400"/>
          </a:xfrm>
        </p:spPr>
        <p:txBody>
          <a:bodyPr/>
          <a:lstStyle/>
          <a:p>
            <a:r>
              <a:rPr lang="zh-CN" altLang="en-US" sz="2400" dirty="0" smtClean="0"/>
              <a:t>思路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将模式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P1&lt;&gt;P2&lt;&gt;……&lt;&gt;</a:t>
            </a:r>
            <a:r>
              <a:rPr lang="en-US" altLang="zh-CN" sz="2400" dirty="0" err="1" smtClean="0"/>
              <a:t>Pn</a:t>
            </a:r>
            <a:r>
              <a:rPr lang="zh-CN" altLang="en-US" sz="2400" dirty="0" smtClean="0"/>
              <a:t>看成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个子串。</a:t>
            </a:r>
            <a:endParaRPr lang="en-US" altLang="zh-CN" sz="2400" dirty="0" smtClean="0"/>
          </a:p>
          <a:p>
            <a:r>
              <a:rPr lang="zh-CN" altLang="en-US" sz="2400" dirty="0" smtClean="0"/>
              <a:t>假设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的长度为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，对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调用朴素字符串匹配算法。不匹配则算法退出，返回匹配失败。如果匹配，假设匹配位置为</a:t>
            </a:r>
            <a:r>
              <a:rPr lang="en-US" altLang="zh-CN" sz="2400" dirty="0" smtClean="0"/>
              <a:t>T[M1+1,M1+L1]</a:t>
            </a:r>
            <a:r>
              <a:rPr lang="zh-CN" altLang="en-US" sz="2400" dirty="0" smtClean="0"/>
              <a:t>。</a:t>
            </a:r>
          </a:p>
          <a:p>
            <a:r>
              <a:rPr lang="en-US" altLang="zh-CN" sz="2400" dirty="0" smtClean="0"/>
              <a:t>P2</a:t>
            </a:r>
            <a:r>
              <a:rPr lang="zh-CN" altLang="en-US" sz="2400" dirty="0" smtClean="0"/>
              <a:t>会在</a:t>
            </a:r>
            <a:r>
              <a:rPr lang="en-US" altLang="zh-CN" sz="2400" dirty="0" smtClean="0"/>
              <a:t>T[M1+L1+1,N]</a:t>
            </a:r>
            <a:r>
              <a:rPr lang="zh-CN" altLang="en-US" sz="2400" dirty="0" smtClean="0"/>
              <a:t>中继续搜索匹配，步骤跟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匹配类似。</a:t>
            </a:r>
            <a:endParaRPr lang="en-US" altLang="zh-CN" sz="2400" dirty="0" smtClean="0"/>
          </a:p>
          <a:p>
            <a:r>
              <a:rPr lang="en-US" altLang="zh-CN" sz="2400" dirty="0" smtClean="0"/>
              <a:t>……</a:t>
            </a:r>
          </a:p>
          <a:p>
            <a:r>
              <a:rPr lang="zh-CN" altLang="en-US" sz="2400" dirty="0" smtClean="0"/>
              <a:t>一直递归的执行上述搜索，直到某个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找不到了或者全部找到。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169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097" y="199664"/>
            <a:ext cx="5328013" cy="67990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第</a:t>
            </a:r>
            <a:r>
              <a:rPr lang="zh-CN" altLang="en-US" sz="3600" dirty="0"/>
              <a:t>九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2021" y="1446802"/>
            <a:ext cx="7886700" cy="491480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15.2-5 </a:t>
            </a:r>
            <a:r>
              <a:rPr lang="zh-CN" altLang="en-US" sz="2000" dirty="0" smtClean="0"/>
              <a:t>设</a:t>
            </a:r>
            <a:r>
              <a:rPr lang="zh-CN" altLang="en-US" sz="2000" dirty="0"/>
              <a:t>R(i, j)表示在调用MATRIX-CHAIN-ORDER中计算其他表项时，表项m[i, j]被引用的次数。证明：对整个表总的引用次数为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27" y="2208322"/>
            <a:ext cx="2570400" cy="8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35"/>
    </mc:Choice>
    <mc:Fallback xmlns="">
      <p:transition spd="slow" advTm="2553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17" y="144006"/>
            <a:ext cx="5328013" cy="67990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</a:t>
            </a:r>
            <a:r>
              <a:rPr lang="zh-CN" altLang="en-US" sz="3200" dirty="0"/>
              <a:t>九</a:t>
            </a:r>
            <a:r>
              <a:rPr lang="zh-CN" altLang="en-US" sz="3200" dirty="0" smtClean="0"/>
              <a:t>次作业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3517" y="879568"/>
                <a:ext cx="11800936" cy="54820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200" dirty="0" smtClean="0"/>
                  <a:t>证明：从右侧代码中可以看出：每次</a:t>
                </a:r>
                <a:r>
                  <a:rPr lang="zh-CN" altLang="en-US" sz="2200" dirty="0"/>
                  <a:t>执行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200" dirty="0"/>
                  <a:t>层的循环的时候，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层循环执行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次</a:t>
                </a:r>
                <a:r>
                  <a:rPr lang="zh-CN" altLang="en-US" sz="2200" dirty="0" smtClean="0"/>
                  <a:t>，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/>
                  <a:t>而每次执行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层的循环的时候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sz="2200" dirty="0"/>
                  <a:t>的循环执行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200" dirty="0"/>
                  <a:t>次，每次引用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次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所以</a:t>
                </a:r>
                <a:r>
                  <a:rPr lang="zh-CN" altLang="en-US" sz="2200" dirty="0"/>
                  <a:t>总的引用次数为：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2000" dirty="0"/>
                  <a:t>			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=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=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nary>
                    <m:r>
                      <a:rPr lang="en-US" altLang="zh-CN" sz="2000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7" y="879568"/>
                <a:ext cx="11800936" cy="5482044"/>
              </a:xfrm>
              <a:blipFill rotWithShape="0">
                <a:blip r:embed="rId2"/>
                <a:stretch>
                  <a:fillRect l="-671" t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01" y="1789285"/>
            <a:ext cx="5134712" cy="3038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985" y="4827618"/>
            <a:ext cx="4529622" cy="15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63"/>
    </mc:Choice>
    <mc:Fallback xmlns="">
      <p:transition spd="slow" advTm="317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1535</Words>
  <Application>Microsoft Office PowerPoint</Application>
  <PresentationFormat>宽屏</PresentationFormat>
  <Paragraphs>215</Paragraphs>
  <Slides>23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computer-bunny.blue</vt:lpstr>
      <vt:lpstr>Microsoft 公式 3.0</vt:lpstr>
      <vt:lpstr>第二次习题课</vt:lpstr>
      <vt:lpstr>第二次习题课</vt:lpstr>
      <vt:lpstr>第二次习题课</vt:lpstr>
      <vt:lpstr>第二次习题课</vt:lpstr>
      <vt:lpstr>第二次习题课</vt:lpstr>
      <vt:lpstr>第二次习题课</vt:lpstr>
      <vt:lpstr>第二次习题课</vt:lpstr>
      <vt:lpstr>第九次作业</vt:lpstr>
      <vt:lpstr>第九次作业</vt:lpstr>
      <vt:lpstr>第九次作业</vt:lpstr>
      <vt:lpstr>PowerPoint 演示文稿</vt:lpstr>
      <vt:lpstr>第十一次作业</vt:lpstr>
      <vt:lpstr>第十二次作业</vt:lpstr>
      <vt:lpstr>第十三次作业</vt:lpstr>
      <vt:lpstr>第十三次作业</vt:lpstr>
      <vt:lpstr>第九次作业</vt:lpstr>
      <vt:lpstr>第十三次作业</vt:lpstr>
      <vt:lpstr>第十三次作业</vt:lpstr>
      <vt:lpstr>测试三</vt:lpstr>
      <vt:lpstr>第二次习题课</vt:lpstr>
      <vt:lpstr>第二次习题课</vt:lpstr>
      <vt:lpstr>第二次习题课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</dc:title>
  <dc:creator>Administrator</dc:creator>
  <cp:lastModifiedBy>l</cp:lastModifiedBy>
  <cp:revision>66</cp:revision>
  <dcterms:created xsi:type="dcterms:W3CDTF">2016-10-16T14:44:20Z</dcterms:created>
  <dcterms:modified xsi:type="dcterms:W3CDTF">2016-12-19T01:43:52Z</dcterms:modified>
</cp:coreProperties>
</file>