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E4CB1-A26E-4A43-AA6A-1233909441AB}" type="datetimeFigureOut">
              <a:rPr lang="zh-CN" altLang="en-US" smtClean="0"/>
              <a:t>2016/12/4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7D6E1-9A9E-43B1-A055-096F08310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8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D5BCC4-C2A1-417A-8BA5-76F64AA39F62}" type="slidenum">
              <a:rPr lang="en-US" altLang="zh-CN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009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0A2C-35E8-4EB0-BA12-CFABB1E51805}" type="datetimeFigureOut">
              <a:rPr lang="zh-CN" altLang="en-US" smtClean="0"/>
              <a:t>2016/12/4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7D2-09A3-420D-A808-72792484B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0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0A2C-35E8-4EB0-BA12-CFABB1E51805}" type="datetimeFigureOut">
              <a:rPr lang="zh-CN" altLang="en-US" smtClean="0"/>
              <a:t>2016/12/4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7D2-09A3-420D-A808-72792484B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0A2C-35E8-4EB0-BA12-CFABB1E51805}" type="datetimeFigureOut">
              <a:rPr lang="zh-CN" altLang="en-US" smtClean="0"/>
              <a:t>2016/12/4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7D2-09A3-420D-A808-72792484B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3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57FAC-BE05-43C8-AB94-0E6D2486769C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8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BAEAF-497A-415F-A9CB-6352890A5740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1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907A6-8C62-4474-AFAB-C6CCD6D07044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80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557338"/>
            <a:ext cx="5604933" cy="4575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5184" y="1557338"/>
            <a:ext cx="5604933" cy="4575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6E394-B80F-4728-8CA8-9DBA298FD1D0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13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D2BC7-F0DD-439A-ADF7-C2EF965719C9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81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5C8AE-1708-4CAF-A904-D4DA1C4B61C5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78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7D8D8-0E63-45AA-A862-1A0B811A421B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6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87AD2-E7FC-4CF8-832D-D3A8D638D6AF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0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0A2C-35E8-4EB0-BA12-CFABB1E51805}" type="datetimeFigureOut">
              <a:rPr lang="zh-CN" altLang="en-US" smtClean="0"/>
              <a:t>2016/12/4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7D2-09A3-420D-A808-72792484B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55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916AA-1730-4589-B02A-868D83ABC96A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7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8E764-A63B-4E04-A903-B3F0F952812E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1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6851" y="358775"/>
            <a:ext cx="2853267" cy="5773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358775"/>
            <a:ext cx="8356600" cy="5773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2F2C1-49CC-4013-AC4F-889C44066A75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31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86DD8-12B5-4582-A877-171ABE7481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79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111BE-3749-45C6-8168-88792619EC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96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091B1-7E6F-442F-9DC2-4FC85571124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664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557338"/>
            <a:ext cx="5604933" cy="4575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5184" y="1557338"/>
            <a:ext cx="5604933" cy="4575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AFEE35-4298-4A75-8B60-CC7AB429A53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66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372CC-6DAF-4DD4-8ADE-2097224E1F7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46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320AD-FC20-457D-B1C3-D706DEE7E19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45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7D796-C519-4531-8742-1F6B42EFF9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3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0A2C-35E8-4EB0-BA12-CFABB1E51805}" type="datetimeFigureOut">
              <a:rPr lang="zh-CN" altLang="en-US" smtClean="0"/>
              <a:t>2016/12/4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7D2-09A3-420D-A808-72792484B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99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8594A-998A-4488-9AC9-B9103419A2A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84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2702C-12E3-40CE-9DAF-9BC930AE83D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86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18256-D7A6-497A-9DA1-181EB5230E5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908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6851" y="358775"/>
            <a:ext cx="2853267" cy="5773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358775"/>
            <a:ext cx="8356600" cy="5773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算法基础</a:t>
            </a:r>
            <a:r>
              <a:rPr lang="en-US" altLang="zh-CN"/>
              <a:t>--2012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FBE58-4292-4316-B1AC-557A8F96127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4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0A2C-35E8-4EB0-BA12-CFABB1E51805}" type="datetimeFigureOut">
              <a:rPr lang="zh-CN" altLang="en-US" smtClean="0"/>
              <a:t>2016/12/4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7D2-09A3-420D-A808-72792484B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9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0A2C-35E8-4EB0-BA12-CFABB1E51805}" type="datetimeFigureOut">
              <a:rPr lang="zh-CN" altLang="en-US" smtClean="0"/>
              <a:t>2016/12/4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7D2-09A3-420D-A808-72792484B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0A2C-35E8-4EB0-BA12-CFABB1E51805}" type="datetimeFigureOut">
              <a:rPr lang="zh-CN" altLang="en-US" smtClean="0"/>
              <a:t>2016/12/4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7D2-09A3-420D-A808-72792484B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0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0A2C-35E8-4EB0-BA12-CFABB1E51805}" type="datetimeFigureOut">
              <a:rPr lang="zh-CN" altLang="en-US" smtClean="0"/>
              <a:t>2016/12/4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7D2-09A3-420D-A808-72792484B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0A2C-35E8-4EB0-BA12-CFABB1E51805}" type="datetimeFigureOut">
              <a:rPr lang="zh-CN" altLang="en-US" smtClean="0"/>
              <a:t>2016/12/4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7D2-09A3-420D-A808-72792484B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0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0A2C-35E8-4EB0-BA12-CFABB1E51805}" type="datetimeFigureOut">
              <a:rPr lang="zh-CN" altLang="en-US" smtClean="0"/>
              <a:t>2016/12/4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7D2-09A3-420D-A808-72792484B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2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0A2C-35E8-4EB0-BA12-CFABB1E51805}" type="datetimeFigureOut">
              <a:rPr lang="zh-CN" altLang="en-US" smtClean="0"/>
              <a:t>2016/12/4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D7D2-09A3-420D-A808-72792484B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5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0"/>
            <a:chExt cx="5675" cy="663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5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54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06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0651" y="358775"/>
            <a:ext cx="1039071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6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0" y="1557338"/>
            <a:ext cx="11413067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2D72D68-336D-4C1C-AF5A-E1034FAD2511}" type="slidenum">
              <a:rPr lang="en-US" altLang="zh-CN" smtClean="0">
                <a:solidFill>
                  <a:srgbClr val="1C1C1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en-US" altLang="zh-CN" smtClean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38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944034" y="57943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1126067" y="101441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grpSp>
        <p:nvGrpSpPr>
          <p:cNvPr id="1028" name="Group 17"/>
          <p:cNvGrpSpPr>
            <a:grpSpLocks/>
          </p:cNvGrpSpPr>
          <p:nvPr/>
        </p:nvGrpSpPr>
        <p:grpSpPr bwMode="auto">
          <a:xfrm>
            <a:off x="46567" y="476251"/>
            <a:ext cx="11389784" cy="1052513"/>
            <a:chOff x="0" y="0"/>
            <a:chExt cx="5381" cy="663"/>
          </a:xfrm>
        </p:grpSpPr>
        <p:sp>
          <p:nvSpPr>
            <p:cNvPr id="1029" name="Rectangle 2"/>
            <p:cNvSpPr>
              <a:spLocks noChangeArrowheads="1"/>
            </p:cNvSpPr>
            <p:nvPr/>
          </p:nvSpPr>
          <p:spPr bwMode="auto">
            <a:xfrm>
              <a:off x="183" y="68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"/>
            <p:cNvSpPr>
              <a:spLocks noChangeArrowheads="1"/>
            </p:cNvSpPr>
            <p:nvPr/>
          </p:nvSpPr>
          <p:spPr bwMode="auto">
            <a:xfrm>
              <a:off x="261" y="334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1" name="Rectangle 6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2" name="Rectangle 7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199" y="498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0651" y="358775"/>
            <a:ext cx="1039071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0" y="1557338"/>
            <a:ext cx="11413067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1" i="1">
                <a:solidFill>
                  <a:srgbClr val="993366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mtClean="0"/>
              <a:t>算法基础</a:t>
            </a:r>
            <a:r>
              <a:rPr lang="en-US" altLang="zh-CN" smtClean="0"/>
              <a:t>--2012</a:t>
            </a:r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EF35E5F8-2231-420A-B6D0-ABAF57F2019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1039" name="Picture 16" descr="tittle1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768" y="1"/>
            <a:ext cx="254423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Text Box 19"/>
          <p:cNvSpPr txBox="1">
            <a:spLocks noChangeArrowheads="1"/>
          </p:cNvSpPr>
          <p:nvPr/>
        </p:nvSpPr>
        <p:spPr bwMode="auto">
          <a:xfrm>
            <a:off x="93134" y="38101"/>
            <a:ext cx="259291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smtClean="0">
                <a:solidFill>
                  <a:srgbClr val="CC3300"/>
                </a:solidFill>
                <a:latin typeface="Rage Italic" panose="03070502040507070304" pitchFamily="66" charset="0"/>
              </a:rPr>
              <a:t>School of CST</a:t>
            </a:r>
          </a:p>
        </p:txBody>
      </p:sp>
    </p:spTree>
    <p:extLst>
      <p:ext uri="{BB962C8B-B14F-4D97-AF65-F5344CB8AC3E}">
        <p14:creationId xmlns:p14="http://schemas.microsoft.com/office/powerpoint/2010/main" val="310853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科大\宣传部\PPT\PPT-1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/>
          </p:cNvSpPr>
          <p:nvPr>
            <p:ph type="ctrTitle" idx="4294967295"/>
          </p:nvPr>
        </p:nvSpPr>
        <p:spPr>
          <a:xfrm>
            <a:off x="2208213" y="1268414"/>
            <a:ext cx="7772400" cy="1944687"/>
          </a:xfrm>
        </p:spPr>
        <p:txBody>
          <a:bodyPr/>
          <a:lstStyle/>
          <a:p>
            <a:pPr marL="179388" algn="ctr" eaLnBrk="1" hangingPunct="1"/>
            <a:r>
              <a:rPr lang="zh-CN" altLang="en-US" sz="5400">
                <a:solidFill>
                  <a:srgbClr val="3333FF"/>
                </a:solidFill>
              </a:rPr>
              <a:t>算法基础</a:t>
            </a:r>
            <a:r>
              <a:rPr lang="en-US" altLang="zh-CN" sz="5400">
                <a:solidFill>
                  <a:srgbClr val="3333FF"/>
                </a:solidFill>
              </a:rPr>
              <a:t/>
            </a:r>
            <a:br>
              <a:rPr lang="en-US" altLang="zh-CN" sz="5400">
                <a:solidFill>
                  <a:srgbClr val="3333FF"/>
                </a:solidFill>
              </a:rPr>
            </a:br>
            <a:r>
              <a:rPr lang="zh-CN" altLang="en-US" sz="5400">
                <a:latin typeface="华文中宋" panose="02010600040101010101" pitchFamily="2" charset="-122"/>
                <a:ea typeface="华文中宋" panose="02010600040101010101" pitchFamily="2" charset="-122"/>
              </a:rPr>
              <a:t>上机实验 </a:t>
            </a:r>
            <a:r>
              <a:rPr lang="en-US" altLang="zh-CN" sz="540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5400"/>
              <a:t> </a:t>
            </a:r>
            <a:endParaRPr lang="zh-CN" altLang="en-US"/>
          </a:p>
        </p:txBody>
      </p:sp>
      <p:sp>
        <p:nvSpPr>
          <p:cNvPr id="4100" name="Rectangle 4"/>
          <p:cNvSpPr>
            <a:spLocks noGrp="1"/>
          </p:cNvSpPr>
          <p:nvPr>
            <p:ph type="subTitle" idx="4294967295"/>
          </p:nvPr>
        </p:nvSpPr>
        <p:spPr>
          <a:xfrm>
            <a:off x="2927350" y="4941888"/>
            <a:ext cx="6440488" cy="792162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学    期</a:t>
            </a:r>
            <a:r>
              <a:rPr lang="en-US" altLang="zh-CN" sz="2800" dirty="0">
                <a:latin typeface="Times New Roman" panose="02020603050405020304" pitchFamily="18" charset="0"/>
              </a:rPr>
              <a:t>: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2016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秋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9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640013" y="260351"/>
            <a:ext cx="7200900" cy="93662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Project 4: 图论算法</a:t>
            </a:r>
            <a:endParaRPr lang="en-US" altLang="zh-CN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4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1774826" y="1484314"/>
                <a:ext cx="8748713" cy="4797425"/>
              </a:xfrm>
            </p:spPr>
            <p:txBody>
              <a:bodyPr/>
              <a:lstStyle/>
              <a:p>
                <a:pPr eaLnBrk="1" hangingPunct="1">
                  <a:lnSpc>
                    <a:spcPct val="125000"/>
                  </a:lnSpc>
                  <a:spcBef>
                    <a:spcPct val="50000"/>
                  </a:spcBef>
                  <a:defRPr/>
                </a:pP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实验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1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：实现求有向图的强连通分量的算法。有向图的顶点数 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N 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的取值分别为：  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9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27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81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243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729， 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弧 </a:t>
                </a:r>
                <a:r>
                  <a:rPr lang="en-US" altLang="zh-CN" sz="2400" kern="0" dirty="0" err="1">
                    <a:latin typeface="Times New Roman" pitchFamily="18" charset="0"/>
                    <a:ea typeface="华文中宋" pitchFamily="2" charset="-122"/>
                  </a:rPr>
                  <a:t>的数目为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 </a:t>
                </a:r>
                <a:r>
                  <a:rPr lang="en-US" altLang="zh-CN" sz="2400" kern="0" dirty="0" err="1">
                    <a:latin typeface="Times New Roman" pitchFamily="18" charset="0"/>
                    <a:ea typeface="华文中宋" pitchFamily="2" charset="-122"/>
                  </a:rPr>
                  <a:t>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dirty="0" smtClean="0"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N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,  </a:t>
                </a:r>
                <a:r>
                  <a:rPr lang="en-US" altLang="zh-CN" sz="2400" kern="0" dirty="0" err="1">
                    <a:latin typeface="Times New Roman" pitchFamily="18" charset="0"/>
                    <a:ea typeface="华文中宋" pitchFamily="2" charset="-122"/>
                  </a:rPr>
                  <a:t>随机生成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 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log</m:t>
                        </m:r>
                      </m:e>
                      <m:sub>
                        <m: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N </a:t>
                </a:r>
                <a:r>
                  <a:rPr lang="en-US" altLang="zh-CN" sz="2400" kern="0" dirty="0" err="1">
                    <a:latin typeface="Times New Roman" pitchFamily="18" charset="0"/>
                    <a:ea typeface="华文中宋" pitchFamily="2" charset="-122"/>
                  </a:rPr>
                  <a:t>条弧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，统计算法所需运行时间 ，画出时间曲线。</a:t>
                </a:r>
                <a:endParaRPr lang="en-US" altLang="zh-CN" sz="2400" kern="0" dirty="0">
                  <a:latin typeface="Times New Roman" pitchFamily="18" charset="0"/>
                  <a:ea typeface="华文中宋" pitchFamily="2" charset="-122"/>
                </a:endParaRP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altLang="zh-CN" sz="2400" kern="0" dirty="0">
                  <a:solidFill>
                    <a:schemeClr val="folHlink"/>
                  </a:solidFill>
                  <a:latin typeface="Times New Roman" pitchFamily="18" charset="0"/>
                  <a:ea typeface="华文中宋" pitchFamily="2" charset="-122"/>
                </a:endParaRPr>
              </a:p>
              <a:p>
                <a:pPr marL="396000" eaLnBrk="1" hangingPunct="1">
                  <a:lnSpc>
                    <a:spcPct val="120000"/>
                  </a:lnSpc>
                  <a:defRPr/>
                </a:pP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实验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2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：实现求所有点对最短路径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的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Floyd-</a:t>
                </a:r>
                <a:r>
                  <a:rPr lang="en-US" altLang="zh-CN" sz="2400" kern="0" dirty="0" err="1" smtClean="0">
                    <a:latin typeface="Times New Roman" pitchFamily="18" charset="0"/>
                    <a:ea typeface="华文中宋" pitchFamily="2" charset="-122"/>
                  </a:rPr>
                  <a:t>Warshall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算法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。有向图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的顶点数 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N 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的取值分别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为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:    9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27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81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243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729 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， </a:t>
                </a:r>
                <a:r>
                  <a:rPr lang="zh-CN" altLang="en-US" sz="2400" kern="0" dirty="0" err="1">
                    <a:latin typeface="Times New Roman" pitchFamily="18" charset="0"/>
                    <a:ea typeface="华文中宋" pitchFamily="2" charset="-122"/>
                  </a:rPr>
                  <a:t>弧</a:t>
                </a:r>
                <a:r>
                  <a:rPr lang="en-US" altLang="zh-CN" sz="2400" kern="0" dirty="0" err="1" smtClean="0">
                    <a:latin typeface="Times New Roman" pitchFamily="18" charset="0"/>
                    <a:ea typeface="华文中宋" pitchFamily="2" charset="-122"/>
                  </a:rPr>
                  <a:t>的数目为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 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log</m:t>
                        </m:r>
                      </m:e>
                      <m:sub>
                        <m: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N,  </a:t>
                </a:r>
                <a:r>
                  <a:rPr lang="en-US" altLang="zh-CN" sz="2400" kern="0" dirty="0" err="1">
                    <a:latin typeface="Times New Roman" pitchFamily="18" charset="0"/>
                    <a:ea typeface="华文中宋" pitchFamily="2" charset="-122"/>
                  </a:rPr>
                  <a:t>随机生成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 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log</m:t>
                        </m:r>
                      </m:e>
                      <m:sub>
                        <m: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N 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条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弧，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统计算法所需运行时间 ，画出时间曲线。</a:t>
                </a:r>
                <a:endParaRPr lang="en-US" altLang="zh-CN" sz="2400" kern="0" dirty="0">
                  <a:latin typeface="Times New Roman" pitchFamily="18" charset="0"/>
                  <a:ea typeface="华文中宋" pitchFamily="2" charset="-122"/>
                </a:endParaRPr>
              </a:p>
            </p:txBody>
          </p:sp>
        </mc:Choice>
        <mc:Fallback>
          <p:sp>
            <p:nvSpPr>
              <p:cNvPr id="4099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1774826" y="1484314"/>
                <a:ext cx="8748713" cy="4797425"/>
              </a:xfrm>
              <a:blipFill rotWithShape="0">
                <a:blip r:embed="rId3"/>
                <a:stretch>
                  <a:fillRect l="-139" r="-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5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51088" y="188914"/>
            <a:ext cx="7200900" cy="93662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4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实验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</a:rPr>
              <a:t>要求</a:t>
            </a:r>
            <a:endParaRPr lang="zh-CN" altLang="en-US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 noChangeArrowheads="1"/>
              </p:cNvSpPr>
              <p:nvPr/>
            </p:nvSpPr>
            <p:spPr bwMode="auto">
              <a:xfrm>
                <a:off x="2063750" y="1268413"/>
                <a:ext cx="8604250" cy="5040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4000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8001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3333CC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2000" b="1" dirty="0">
                    <a:solidFill>
                      <a:srgbClr val="000000"/>
                    </a:solidFill>
                  </a:rPr>
                  <a:t>、输入输出格式:</a:t>
                </a:r>
                <a:endParaRPr lang="zh-CN" altLang="en-US" sz="2000" dirty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3333CC"/>
                  </a:buClr>
                </a:pPr>
                <a:r>
                  <a:rPr lang="zh-CN" alt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a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)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两个实验分别</a:t>
                </a:r>
                <a:r>
                  <a:rPr lang="en-US" altLang="zh-CN" sz="1600" dirty="0" err="1">
                    <a:solidFill>
                      <a:srgbClr val="000000"/>
                    </a:solidFill>
                    <a:sym typeface="Arial" panose="020B0604020202020204" pitchFamily="34" charset="0"/>
                  </a:rPr>
                  <a:t>建立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project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，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project2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文件夹，每个文件夹分别包含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3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个文件夹：</a:t>
                </a:r>
                <a:endParaRPr lang="en-US" altLang="zh-CN" sz="1600" dirty="0">
                  <a:solidFill>
                    <a:srgbClr val="000000"/>
                  </a:solidFill>
                  <a:sym typeface="Arial" panose="020B0604020202020204" pitchFamily="34" charset="0"/>
                </a:endParaRPr>
              </a:p>
              <a:p>
                <a:pPr lvl="1"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FF0000"/>
                  </a:buClr>
                </a:pP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Input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文件夹：  </a:t>
                </a:r>
                <a:r>
                  <a:rPr lang="en-US" altLang="zh-CN" sz="1600" dirty="0" err="1">
                    <a:solidFill>
                      <a:srgbClr val="000000"/>
                    </a:solidFill>
                    <a:sym typeface="Arial" panose="020B0604020202020204" pitchFamily="34" charset="0"/>
                  </a:rPr>
                  <a:t>存放输入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的图的数据</a:t>
                </a:r>
              </a:p>
              <a:p>
                <a:pPr lvl="1"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FF0000"/>
                  </a:buClr>
                </a:pP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Source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文件夹：源程序</a:t>
                </a:r>
                <a:endParaRPr lang="en-US" altLang="zh-CN" sz="1600" dirty="0">
                  <a:solidFill>
                    <a:srgbClr val="000000"/>
                  </a:solidFill>
                  <a:sym typeface="Arial" panose="020B0604020202020204" pitchFamily="34" charset="0"/>
                </a:endParaRPr>
              </a:p>
              <a:p>
                <a:pPr lvl="1"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FF0000"/>
                  </a:buClr>
                </a:pP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Output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文件夹：输出</a:t>
                </a:r>
                <a:r>
                  <a:rPr lang="en-US" altLang="zh-CN" sz="1600" dirty="0" err="1">
                    <a:solidFill>
                      <a:srgbClr val="000000"/>
                    </a:solidFill>
                    <a:sym typeface="Arial" panose="020B0604020202020204" pitchFamily="34" charset="0"/>
                  </a:rPr>
                  <a:t>信息</a:t>
                </a:r>
                <a:endParaRPr lang="en-US" altLang="zh-CN" sz="1600" dirty="0">
                  <a:solidFill>
                    <a:srgbClr val="000000"/>
                  </a:solidFill>
                  <a:sym typeface="Arial" panose="020B0604020202020204" pitchFamily="34" charset="0"/>
                </a:endParaRPr>
              </a:p>
              <a:p>
                <a:pPr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3333CC"/>
                  </a:buClr>
                </a:pPr>
                <a:r>
                  <a:rPr lang="zh-CN" altLang="en-US" sz="1800" dirty="0">
                    <a:solidFill>
                      <a:srgbClr val="000000"/>
                    </a:solidFill>
                  </a:rPr>
                  <a:t>b)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input</a:t>
                </a:r>
              </a:p>
              <a:p>
                <a:pPr lvl="1"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FF0000"/>
                  </a:buClr>
                </a:pP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实验一：为每种输入规模分别建立一个子文件夹，实验数据规模从小到大分别为</a:t>
                </a:r>
                <a:r>
                  <a:rPr lang="en-US" altLang="zh-CN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size1,size2,size3,size4,size5,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随机生成的有向图信息分别存放到对应数据规</a:t>
                </a:r>
              </a:p>
              <a:p>
                <a:pPr lvl="1"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模文件夹里面的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input.txt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文件，每行存放一对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节点</a:t>
                </a:r>
                <a:r>
                  <a:rPr lang="en-US" altLang="zh-CN" sz="1600" dirty="0" err="1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i,j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序号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(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数字表示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)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，表示存在一条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节点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i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指向节点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j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的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边。分别读取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这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五个规模的图数据进行求解最强连通分量的实验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.</a:t>
                </a:r>
              </a:p>
              <a:p>
                <a:pPr lvl="1"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FF0000"/>
                  </a:buClr>
                </a:pP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实验二：同实验一为每种输入规模分别建立一个子文件夹</a:t>
                </a:r>
                <a:r>
                  <a:rPr lang="en-US" altLang="zh-CN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,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随机生成边上的权值，权值范围统一在（</a:t>
                </a:r>
                <a:r>
                  <a:rPr lang="en-US" altLang="zh-CN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-10,30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）之间。随机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生成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的有向图分别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存放到对应数据规模文件夹里面的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input.txt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文件，每行存放一对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节点</a:t>
                </a:r>
                <a:r>
                  <a:rPr lang="en-US" altLang="zh-CN" sz="1600" dirty="0" err="1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i,j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序号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，表示这两个节点之间存在着一条边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相连</a:t>
                </a:r>
                <a:r>
                  <a:rPr lang="en-US" altLang="zh-CN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,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以及边的权值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600"/>
                          <m:t>ω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。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分别读取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这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五个规模的图数据进行求解所有点对最短路径的实验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.</a:t>
                </a:r>
              </a:p>
              <a:p>
                <a:pPr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3333CC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c)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output</a:t>
                </a:r>
                <a:r>
                  <a:rPr lang="zh-CN" altLang="en-US" sz="20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：</a:t>
                </a:r>
                <a:endParaRPr lang="en-US" altLang="zh-CN" sz="2000" dirty="0">
                  <a:solidFill>
                    <a:srgbClr val="000000"/>
                  </a:solidFill>
                  <a:sym typeface="Arial" panose="020B0604020202020204" pitchFamily="34" charset="0"/>
                </a:endParaRPr>
              </a:p>
              <a:p>
                <a:pPr lvl="1"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FF0000"/>
                  </a:buClr>
                </a:pP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为每种数据规模建立一个子文件夹，分别为size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,size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2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,size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3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,size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4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,size</a:t>
                </a:r>
                <a:r>
                  <a:rPr lang="en-US" altLang="zh-CN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5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其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输出结</a:t>
                </a:r>
                <a:endParaRPr lang="en-US" altLang="zh-CN" sz="1600" dirty="0">
                  <a:solidFill>
                    <a:srgbClr val="000000"/>
                  </a:solidFill>
                  <a:sym typeface="Arial" panose="020B0604020202020204" pitchFamily="34" charset="0"/>
                </a:endParaRPr>
              </a:p>
              <a:p>
                <a:pPr lvl="1"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果数据导出到其对应子文件下面</a:t>
                </a:r>
                <a:endParaRPr lang="en-US" altLang="zh-CN" sz="1600" dirty="0">
                  <a:solidFill>
                    <a:srgbClr val="000000"/>
                  </a:solidFill>
                  <a:sym typeface="Arial" panose="020B0604020202020204" pitchFamily="34" charset="0"/>
                </a:endParaRPr>
              </a:p>
              <a:p>
                <a:pPr lvl="2"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3333CC"/>
                  </a:buClr>
                </a:pP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output1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.txt ：输出对应规模图中存在的所有连通分量</a:t>
                </a:r>
              </a:p>
              <a:p>
                <a:pPr lvl="2"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3333CC"/>
                  </a:buClr>
                </a:pP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 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time1.txt：</a:t>
                </a:r>
                <a:r>
                  <a:rPr lang="en-US" altLang="zh-CN" sz="1600" dirty="0" err="1">
                    <a:solidFill>
                      <a:srgbClr val="000000"/>
                    </a:solidFill>
                    <a:sym typeface="Arial" panose="020B0604020202020204" pitchFamily="34" charset="0"/>
                  </a:rPr>
                  <a:t>输出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测试求解出每个连通分量所花费的时间。</a:t>
                </a:r>
                <a:endParaRPr lang="en-US" altLang="zh-CN" sz="1400" dirty="0">
                  <a:solidFill>
                    <a:srgbClr val="000000"/>
                  </a:solidFill>
                  <a:sym typeface="Arial" panose="020B0604020202020204" pitchFamily="34" charset="0"/>
                </a:endParaRPr>
              </a:p>
              <a:p>
                <a:pPr lvl="1"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FF0000"/>
                  </a:buClr>
                </a:pP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第二个实验输出结果同样是导入到相同的对应子文件夹下面</a:t>
                </a:r>
              </a:p>
              <a:p>
                <a:pPr lvl="2"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3333CC"/>
                  </a:buClr>
                </a:pP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output2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.txt 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:</a:t>
                </a:r>
                <a:r>
                  <a:rPr lang="en-US" altLang="zh-CN" sz="1600" dirty="0" err="1">
                    <a:solidFill>
                      <a:srgbClr val="000000"/>
                    </a:solidFill>
                    <a:sym typeface="Arial" panose="020B0604020202020204" pitchFamily="34" charset="0"/>
                  </a:rPr>
                  <a:t>输出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对应规模图中所有点对之间的最短路径包含的节点序列及路径长。</a:t>
                </a:r>
              </a:p>
              <a:p>
                <a:pPr lvl="2" eaLnBrk="0" fontAlgn="base" hangingPunct="0">
                  <a:lnSpc>
                    <a:spcPct val="80000"/>
                  </a:lnSpc>
                  <a:spcAft>
                    <a:spcPct val="0"/>
                  </a:spcAft>
                  <a:buClr>
                    <a:srgbClr val="3333CC"/>
                  </a:buClr>
                </a:pP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 time2.txt:</a:t>
                </a:r>
                <a:r>
                  <a:rPr lang="en-US" altLang="zh-CN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 </a:t>
                </a:r>
                <a:r>
                  <a:rPr lang="en-US" altLang="zh-CN" sz="1600" dirty="0" err="1">
                    <a:solidFill>
                      <a:srgbClr val="000000"/>
                    </a:solidFill>
                    <a:sym typeface="Arial" panose="020B0604020202020204" pitchFamily="34" charset="0"/>
                  </a:rPr>
                  <a:t>输出</a:t>
                </a:r>
                <a:r>
                  <a:rPr lang="zh-CN" altLang="en-US" sz="16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测试程序求解出对应规模图所有点对最短路径所消耗的时间。</a:t>
                </a:r>
                <a:endParaRPr lang="en-US" altLang="zh-CN" sz="1600" dirty="0">
                  <a:solidFill>
                    <a:srgbClr val="000000"/>
                  </a:solidFill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50" y="1268413"/>
                <a:ext cx="8604250" cy="5040312"/>
              </a:xfrm>
              <a:prstGeom prst="rect">
                <a:avLst/>
              </a:prstGeom>
              <a:blipFill rotWithShape="0">
                <a:blip r:embed="rId2"/>
                <a:stretch>
                  <a:fillRect l="-780" t="-1935" b="-89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7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640013" y="260351"/>
            <a:ext cx="7200900" cy="93662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</a:rPr>
              <a:t>实验要求</a:t>
            </a:r>
            <a:endParaRPr lang="zh-CN" altLang="en-US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内容占位符 2"/>
          <p:cNvSpPr>
            <a:spLocks noGrp="1" noChangeArrowheads="1"/>
          </p:cNvSpPr>
          <p:nvPr/>
        </p:nvSpPr>
        <p:spPr bwMode="auto">
          <a:xfrm>
            <a:off x="1919288" y="1341439"/>
            <a:ext cx="8559800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</a:rPr>
              <a:t>、</a:t>
            </a:r>
            <a:r>
              <a:rPr lang="en-US" altLang="zh-CN" sz="2400" b="1" dirty="0" err="1">
                <a:solidFill>
                  <a:srgbClr val="000000"/>
                </a:solidFill>
              </a:rPr>
              <a:t>实验</a:t>
            </a:r>
            <a:r>
              <a:rPr lang="zh-CN" altLang="en-US" sz="2400" b="1" dirty="0">
                <a:solidFill>
                  <a:srgbClr val="000000"/>
                </a:solidFill>
              </a:rPr>
              <a:t>细节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sym typeface="Arial" panose="020B0604020202020204" pitchFamily="34" charset="0"/>
              </a:rPr>
              <a:t>a)</a:t>
            </a: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进行算法实现时选取合适的数据结构和实现方法来表示图。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endParaRPr lang="zh-CN" altLang="en-US" sz="20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 b)实验一中输出的连通分量数据要表示清楚，同一个连通分量的节点序列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用一对括号括起来输出到</a:t>
            </a:r>
            <a:r>
              <a:rPr lang="en-US" altLang="zh-CN" sz="2000" dirty="0">
                <a:solidFill>
                  <a:srgbClr val="000000"/>
                </a:solidFill>
                <a:sym typeface="Arial" panose="020B0604020202020204" pitchFamily="34" charset="0"/>
              </a:rPr>
              <a:t>output.txt</a:t>
            </a: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文件中，如果可以实现图形化显示每个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连通分量并正确清楚的表示出来可以给予加分。</a:t>
            </a:r>
            <a:endParaRPr lang="en-US" altLang="zh-CN" sz="20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c)</a:t>
            </a:r>
            <a:r>
              <a:rPr lang="zh-CN" altLang="en-US" sz="2000" dirty="0" smtClean="0">
                <a:solidFill>
                  <a:srgbClr val="000000"/>
                </a:solidFill>
                <a:sym typeface="Arial" panose="020B0604020202020204" pitchFamily="34" charset="0"/>
              </a:rPr>
              <a:t>实验</a:t>
            </a: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二</a:t>
            </a:r>
            <a:r>
              <a:rPr lang="zh-CN" altLang="en-US" sz="2000" dirty="0" smtClean="0">
                <a:solidFill>
                  <a:srgbClr val="000000"/>
                </a:solidFill>
                <a:sym typeface="Arial" panose="020B0604020202020204" pitchFamily="34" charset="0"/>
              </a:rPr>
              <a:t>中</a:t>
            </a: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输出的最短路径要表示清楚，在一条最短路径的节点序列用一对括号括起来输出到</a:t>
            </a:r>
            <a:r>
              <a:rPr lang="en-US" altLang="zh-CN" sz="2000" dirty="0">
                <a:solidFill>
                  <a:srgbClr val="000000"/>
                </a:solidFill>
                <a:sym typeface="Arial" panose="020B0604020202020204" pitchFamily="34" charset="0"/>
              </a:rPr>
              <a:t>output.txt</a:t>
            </a: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文件中，并输出路径的长度</a:t>
            </a:r>
            <a:r>
              <a:rPr lang="zh-CN" altLang="en-US" sz="2000" dirty="0" smtClean="0">
                <a:solidFill>
                  <a:srgbClr val="000000"/>
                </a:solidFill>
                <a:sym typeface="Arial" panose="020B0604020202020204" pitchFamily="34" charset="0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endParaRPr lang="en-US" altLang="zh-CN" sz="18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Arial" panose="020B0604020202020204" pitchFamily="34" charset="0"/>
              </a:rPr>
              <a:t> d)</a:t>
            </a:r>
            <a:r>
              <a:rPr lang="zh-CN" altLang="en-US" sz="1800" dirty="0" smtClean="0">
                <a:solidFill>
                  <a:srgbClr val="000000"/>
                </a:solidFill>
                <a:sym typeface="Arial" panose="020B0604020202020204" pitchFamily="34" charset="0"/>
              </a:rPr>
              <a:t>实验二中随机生成边以及权值，实验首先</a:t>
            </a:r>
            <a:r>
              <a:rPr lang="zh-CN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应</a:t>
            </a:r>
            <a:r>
              <a:rPr lang="zh-CN" altLang="en-US" sz="1800" dirty="0" smtClean="0">
                <a:solidFill>
                  <a:srgbClr val="000000"/>
                </a:solidFill>
                <a:sym typeface="Arial" panose="020B0604020202020204" pitchFamily="34" charset="0"/>
              </a:rPr>
              <a:t>判断输入图是否包含一个权重为负值的环路，如果存在，则对输入图的边以及权值重新随机生成以保证实验正确进行。</a:t>
            </a:r>
            <a:endParaRPr lang="en-US" altLang="zh-CN" sz="1800" dirty="0" smtClean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endParaRPr lang="zh-CN" altLang="en-US" sz="18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r>
              <a:rPr lang="zh-CN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sym typeface="Arial" panose="020B0604020202020204" pitchFamily="34" charset="0"/>
              </a:rPr>
              <a:t>e</a:t>
            </a:r>
            <a:r>
              <a:rPr lang="en-US" altLang="zh-CN" sz="2000" dirty="0" smtClean="0">
                <a:solidFill>
                  <a:srgbClr val="000000"/>
                </a:solidFill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针对书上给的算法能够进行部分改进或创新并正确实现的，可以给予加分。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640013" y="260351"/>
            <a:ext cx="7200900" cy="93662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</a:rPr>
              <a:t>实验要求</a:t>
            </a:r>
            <a:endParaRPr lang="zh-CN" altLang="en-US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内容占位符 2"/>
          <p:cNvSpPr>
            <a:spLocks noGrp="1" noChangeArrowheads="1"/>
          </p:cNvSpPr>
          <p:nvPr/>
        </p:nvSpPr>
        <p:spPr bwMode="auto">
          <a:xfrm>
            <a:off x="1919288" y="1557339"/>
            <a:ext cx="8559800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4、性能测试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r>
              <a:rPr lang="en-US" altLang="zh-CN" sz="1800" dirty="0">
                <a:solidFill>
                  <a:srgbClr val="000000"/>
                </a:solidFill>
              </a:rPr>
              <a:t>a)</a:t>
            </a:r>
            <a:r>
              <a:rPr lang="zh-CN" altLang="en-US" sz="2000" dirty="0">
                <a:solidFill>
                  <a:srgbClr val="000000"/>
                </a:solidFill>
              </a:rPr>
              <a:t>用适当的方法，或工具记录排序算法在执行时所消耗的时，图表格式</a:t>
            </a:r>
            <a:r>
              <a:rPr lang="zh-CN" altLang="en-US" sz="2000" dirty="0" smtClean="0">
                <a:solidFill>
                  <a:srgbClr val="000000"/>
                </a:solidFill>
              </a:rPr>
              <a:t>参考</a:t>
            </a:r>
            <a:r>
              <a:rPr lang="en-US" altLang="zh-CN" sz="2000" dirty="0" smtClean="0">
                <a:solidFill>
                  <a:srgbClr val="000000"/>
                </a:solidFill>
              </a:rPr>
              <a:t>project1</a:t>
            </a:r>
            <a:r>
              <a:rPr lang="zh-CN" altLang="en-US" sz="2000" dirty="0" smtClean="0">
                <a:solidFill>
                  <a:srgbClr val="000000"/>
                </a:solidFill>
              </a:rPr>
              <a:t>给</a:t>
            </a:r>
            <a:r>
              <a:rPr lang="zh-CN" altLang="en-US" sz="2000" dirty="0">
                <a:solidFill>
                  <a:srgbClr val="000000"/>
                </a:solidFill>
              </a:rPr>
              <a:t>出的图表式样；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endParaRPr lang="zh-CN" altLang="en-US" sz="2000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sz="1800" dirty="0">
                <a:solidFill>
                  <a:srgbClr val="000000"/>
                </a:solidFill>
              </a:rPr>
              <a:t>b)</a:t>
            </a:r>
            <a:r>
              <a:rPr lang="zh-CN" altLang="en-US" sz="2000" dirty="0">
                <a:solidFill>
                  <a:srgbClr val="000000"/>
                </a:solidFill>
              </a:rPr>
              <a:t>根据不同输入规模时记录的数据，画出算法在不同输入规模下的运行时间曲线图,比较不同规模下时间曲线变化规律的异同，给出分析.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endParaRPr lang="zh-CN" altLang="en-US" sz="2000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640013" y="260351"/>
            <a:ext cx="7200900" cy="93662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</a:rPr>
              <a:t>实验要求</a:t>
            </a:r>
            <a:endParaRPr lang="zh-CN" altLang="en-US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内容占位符 5"/>
          <p:cNvSpPr>
            <a:spLocks noGrp="1" noChangeArrowheads="1"/>
          </p:cNvSpPr>
          <p:nvPr/>
        </p:nvSpPr>
        <p:spPr bwMode="auto">
          <a:xfrm>
            <a:off x="1776413" y="1557338"/>
            <a:ext cx="86407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Arial" panose="020B0604020202020204" pitchFamily="34" charset="0"/>
              </a:rPr>
              <a:t>5、注意事项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r>
              <a:rPr lang="en-US" altLang="zh-CN" sz="1800" dirty="0">
                <a:solidFill>
                  <a:srgbClr val="000000"/>
                </a:solidFill>
              </a:rPr>
              <a:t>a) </a:t>
            </a:r>
            <a:r>
              <a:rPr lang="zh-CN" altLang="en-US" sz="2000" dirty="0">
                <a:solidFill>
                  <a:srgbClr val="000000"/>
                </a:solidFill>
              </a:rPr>
              <a:t>实验报告中要有必要的实验过程截图和</a:t>
            </a:r>
            <a:r>
              <a:rPr lang="zh-CN" altLang="en-US" sz="2000" dirty="0" smtClean="0">
                <a:solidFill>
                  <a:srgbClr val="000000"/>
                </a:solidFill>
              </a:rPr>
              <a:t>图表；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r>
              <a:rPr lang="en-US" altLang="zh-CN" sz="1800" dirty="0">
                <a:solidFill>
                  <a:srgbClr val="000000"/>
                </a:solidFill>
              </a:rPr>
              <a:t>b) </a:t>
            </a:r>
            <a:r>
              <a:rPr lang="zh-CN" altLang="en-US" sz="2000" dirty="0">
                <a:solidFill>
                  <a:srgbClr val="000000"/>
                </a:solidFill>
              </a:rPr>
              <a:t>project目录结构严格按照输入输出格式的要求</a:t>
            </a:r>
            <a:r>
              <a:rPr lang="zh-CN" altLang="en-US" sz="1800" dirty="0">
                <a:solidFill>
                  <a:srgbClr val="000000"/>
                </a:solidFill>
              </a:rPr>
              <a:t>；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sz="1800" dirty="0">
                <a:solidFill>
                  <a:srgbClr val="000000"/>
                </a:solidFill>
              </a:rPr>
              <a:t>c</a:t>
            </a:r>
            <a:r>
              <a:rPr lang="en-US" altLang="zh-CN" sz="1800" dirty="0">
                <a:solidFill>
                  <a:srgbClr val="000000"/>
                </a:solidFill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</a:rPr>
              <a:t>代码要注意规范性，算法关键实现的地方给出</a:t>
            </a:r>
            <a:r>
              <a:rPr lang="en-US" altLang="zh-CN" sz="2000" dirty="0" err="1">
                <a:solidFill>
                  <a:srgbClr val="000000"/>
                </a:solidFill>
              </a:rPr>
              <a:t>必要的注释</a:t>
            </a:r>
            <a:r>
              <a:rPr lang="en-US" altLang="zh-CN" sz="1800" dirty="0">
                <a:solidFill>
                  <a:srgbClr val="000000"/>
                </a:solidFill>
              </a:rPr>
              <a:t>；</a:t>
            </a: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sz="1800" dirty="0">
                <a:solidFill>
                  <a:srgbClr val="000000"/>
                </a:solidFill>
              </a:rPr>
              <a:t>d) </a:t>
            </a:r>
            <a:r>
              <a:rPr lang="zh-CN" altLang="en-US" sz="2000" dirty="0">
                <a:solidFill>
                  <a:srgbClr val="000000"/>
                </a:solidFill>
              </a:rPr>
              <a:t>实验</a:t>
            </a:r>
            <a:r>
              <a:rPr lang="zh-CN" altLang="en-US" sz="2000" dirty="0">
                <a:solidFill>
                  <a:srgbClr val="FF0000"/>
                </a:solidFill>
              </a:rPr>
              <a:t>杜绝抄袭</a:t>
            </a:r>
            <a:r>
              <a:rPr lang="zh-CN" altLang="en-US" sz="2000" dirty="0">
                <a:solidFill>
                  <a:srgbClr val="000000"/>
                </a:solidFill>
              </a:rPr>
              <a:t>他人代码或者实验结果，如发现代码高度相似或者实验报告雷同者算0分；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sz="1800" dirty="0">
                <a:solidFill>
                  <a:srgbClr val="000000"/>
                </a:solidFill>
              </a:rPr>
              <a:t>e</a:t>
            </a:r>
            <a:r>
              <a:rPr lang="en-US" altLang="zh-CN" sz="1800" dirty="0">
                <a:solidFill>
                  <a:srgbClr val="000000"/>
                </a:solidFill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</a:rPr>
              <a:t>实验报告格式参照</a:t>
            </a:r>
            <a:r>
              <a:rPr lang="en-US" altLang="zh-CN" sz="2000" dirty="0">
                <a:solidFill>
                  <a:srgbClr val="000000"/>
                </a:solidFill>
              </a:rPr>
              <a:t>project1</a:t>
            </a:r>
            <a:r>
              <a:rPr lang="zh-CN" altLang="en-US" sz="1800" dirty="0">
                <a:solidFill>
                  <a:srgbClr val="000000"/>
                </a:solidFill>
              </a:rPr>
              <a:t>；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f)  </a:t>
            </a:r>
            <a:r>
              <a:rPr lang="zh-CN" altLang="en-US" sz="2000" dirty="0"/>
              <a:t>实验报告请严格按照“</a:t>
            </a:r>
            <a:r>
              <a:rPr lang="zh-CN" altLang="en-US" sz="2000" dirty="0">
                <a:solidFill>
                  <a:srgbClr val="FF0000"/>
                </a:solidFill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姓名</a:t>
            </a:r>
            <a:r>
              <a:rPr lang="en-US" altLang="zh-CN" sz="2000" dirty="0">
                <a:solidFill>
                  <a:srgbClr val="FF0000"/>
                </a:solidFill>
              </a:rPr>
              <a:t>-project4.rar</a:t>
            </a:r>
            <a:r>
              <a:rPr lang="zh-CN" altLang="en-US" sz="2000" dirty="0"/>
              <a:t>”的格式打包成</a:t>
            </a:r>
            <a:r>
              <a:rPr lang="en-US" altLang="zh-CN" sz="2000" dirty="0"/>
              <a:t>.</a:t>
            </a:r>
            <a:r>
              <a:rPr lang="en-US" altLang="zh-CN" sz="2000" dirty="0" err="1"/>
              <a:t>rar</a:t>
            </a:r>
            <a:r>
              <a:rPr lang="zh-CN" altLang="en-US" sz="2000" dirty="0"/>
              <a:t>格式上传到</a:t>
            </a:r>
            <a:r>
              <a:rPr lang="en-US" altLang="zh-CN" sz="2000" dirty="0">
                <a:solidFill>
                  <a:srgbClr val="FF0000"/>
                </a:solidFill>
              </a:rPr>
              <a:t>ncaa_lab508@126.com</a:t>
            </a:r>
            <a:r>
              <a:rPr lang="zh-CN" altLang="en-US" sz="2000" dirty="0"/>
              <a:t>邮箱</a:t>
            </a:r>
            <a:r>
              <a:rPr lang="en-US" altLang="zh-CN" sz="2000" dirty="0"/>
              <a:t>；</a:t>
            </a:r>
          </a:p>
          <a:p>
            <a:r>
              <a:rPr lang="en-US" altLang="zh-CN" sz="2000" dirty="0"/>
              <a:t>g)</a:t>
            </a:r>
            <a:r>
              <a:rPr lang="zh-CN" altLang="en-US" sz="2000" dirty="0"/>
              <a:t>如果有同学在截止日期前要重复提交，邮件主题需</a:t>
            </a:r>
            <a:r>
              <a:rPr lang="zh-CN" altLang="en-US" sz="2000" dirty="0">
                <a:solidFill>
                  <a:srgbClr val="FF0000"/>
                </a:solidFill>
              </a:rPr>
              <a:t>说明重复</a:t>
            </a:r>
            <a:r>
              <a:rPr lang="zh-CN" altLang="en-US" sz="2000" dirty="0" smtClean="0">
                <a:solidFill>
                  <a:srgbClr val="FF0000"/>
                </a:solidFill>
              </a:rPr>
              <a:t>提交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r>
              <a:rPr lang="en-US" altLang="zh-CN" sz="2000" dirty="0"/>
              <a:t>h) </a:t>
            </a:r>
            <a:r>
              <a:rPr lang="zh-CN" altLang="en-US" sz="2000" dirty="0"/>
              <a:t>第四次实验截止时间：</a:t>
            </a:r>
            <a:r>
              <a:rPr lang="en-US" altLang="zh-CN" sz="2000" dirty="0">
                <a:solidFill>
                  <a:srgbClr val="FF0000"/>
                </a:solidFill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</a:rPr>
              <a:t>21</a:t>
            </a:r>
            <a:r>
              <a:rPr lang="zh-CN" altLang="en-US" sz="2000" dirty="0">
                <a:solidFill>
                  <a:srgbClr val="FF0000"/>
                </a:solidFill>
              </a:rPr>
              <a:t>号 </a:t>
            </a:r>
            <a:r>
              <a:rPr lang="en-US" altLang="zh-CN" sz="2000" dirty="0">
                <a:solidFill>
                  <a:srgbClr val="FF0000"/>
                </a:solidFill>
              </a:rPr>
              <a:t>24:00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endParaRPr lang="zh-CN" altLang="en-US" sz="180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endParaRPr lang="zh-CN" altLang="en-US" sz="280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673</Words>
  <Application>Microsoft Office PowerPoint</Application>
  <PresentationFormat>宽屏</PresentationFormat>
  <Paragraphs>56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华文行楷</vt:lpstr>
      <vt:lpstr>华文中宋</vt:lpstr>
      <vt:lpstr>宋体</vt:lpstr>
      <vt:lpstr>Arial</vt:lpstr>
      <vt:lpstr>Calibri</vt:lpstr>
      <vt:lpstr>Calibri Light</vt:lpstr>
      <vt:lpstr>Cambria Math</vt:lpstr>
      <vt:lpstr>Rage Italic</vt:lpstr>
      <vt:lpstr>Tahoma</vt:lpstr>
      <vt:lpstr>Times New Roman</vt:lpstr>
      <vt:lpstr>Wingdings</vt:lpstr>
      <vt:lpstr>Office 主题</vt:lpstr>
      <vt:lpstr>1_Blends</vt:lpstr>
      <vt:lpstr>Blends</vt:lpstr>
      <vt:lpstr>算法基础 上机实验 4 </vt:lpstr>
      <vt:lpstr> Project 4: 图论算法</vt:lpstr>
      <vt:lpstr>   实验要求</vt:lpstr>
      <vt:lpstr> 实验要求</vt:lpstr>
      <vt:lpstr> 实验要求</vt:lpstr>
      <vt:lpstr> 实验要求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算法基础 上机实验 4 </dc:title>
  <dc:creator>Administrator</dc:creator>
  <cp:lastModifiedBy>Administrator</cp:lastModifiedBy>
  <cp:revision>24</cp:revision>
  <dcterms:created xsi:type="dcterms:W3CDTF">2016-11-28T13:47:22Z</dcterms:created>
  <dcterms:modified xsi:type="dcterms:W3CDTF">2016-12-04T13:51:39Z</dcterms:modified>
</cp:coreProperties>
</file>