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8" r:id="rId3"/>
    <p:sldId id="257" r:id="rId4"/>
    <p:sldId id="262" r:id="rId5"/>
    <p:sldId id="259" r:id="rId6"/>
    <p:sldId id="266" r:id="rId7"/>
    <p:sldId id="260" r:id="rId8"/>
    <p:sldId id="276" r:id="rId9"/>
    <p:sldId id="261" r:id="rId10"/>
    <p:sldId id="275" r:id="rId11"/>
    <p:sldId id="277"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93acdd1f8addbf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8C4B8"/>
    <a:srgbClr val="15B1B8"/>
    <a:srgbClr val="24B0D2"/>
    <a:srgbClr val="067ABA"/>
    <a:srgbClr val="DDE9E8"/>
    <a:srgbClr val="DFE4E9"/>
    <a:srgbClr val="F2F7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1648" autoAdjust="0"/>
  </p:normalViewPr>
  <p:slideViewPr>
    <p:cSldViewPr snapToGrid="0" snapToObjects="1">
      <p:cViewPr varScale="1">
        <p:scale>
          <a:sx n="70" d="100"/>
          <a:sy n="70" d="100"/>
        </p:scale>
        <p:origin x="1138" y="58"/>
      </p:cViewPr>
      <p:guideLst/>
    </p:cSldViewPr>
  </p:slideViewPr>
  <p:notesTextViewPr>
    <p:cViewPr>
      <p:scale>
        <a:sx n="1" d="1"/>
        <a:sy n="1" d="1"/>
      </p:scale>
      <p:origin x="0" y="-6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23T16:36:34.332"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DCF912-D16B-4D62-9FCB-4B859A060116}" type="datetimeFigureOut">
              <a:rPr lang="zh-CN" altLang="en-US" smtClean="0"/>
              <a:t>2018/11/23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11A219-AFB3-4262-B118-BD901D2AE21C}" type="slidenum">
              <a:rPr lang="zh-CN" altLang="en-US" smtClean="0"/>
              <a:t>‹#›</a:t>
            </a:fld>
            <a:endParaRPr lang="zh-CN" altLang="en-US"/>
          </a:p>
        </p:txBody>
      </p:sp>
    </p:spTree>
    <p:extLst>
      <p:ext uri="{BB962C8B-B14F-4D97-AF65-F5344CB8AC3E}">
        <p14:creationId xmlns:p14="http://schemas.microsoft.com/office/powerpoint/2010/main" val="3186992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大家好，今天我给大家介绍一下我完成实验</a:t>
            </a:r>
            <a:r>
              <a:rPr lang="en-US" altLang="zh-CN" dirty="0"/>
              <a:t>3</a:t>
            </a:r>
            <a:r>
              <a:rPr lang="zh-CN" altLang="en-US" dirty="0"/>
              <a:t>的思路。</a:t>
            </a:r>
          </a:p>
        </p:txBody>
      </p:sp>
      <p:sp>
        <p:nvSpPr>
          <p:cNvPr id="4" name="灯片编号占位符 3"/>
          <p:cNvSpPr>
            <a:spLocks noGrp="1"/>
          </p:cNvSpPr>
          <p:nvPr>
            <p:ph type="sldNum" sz="quarter" idx="10"/>
          </p:nvPr>
        </p:nvSpPr>
        <p:spPr/>
        <p:txBody>
          <a:bodyPr/>
          <a:lstStyle/>
          <a:p>
            <a:fld id="{A311A219-AFB3-4262-B118-BD901D2AE21C}" type="slidenum">
              <a:rPr lang="zh-CN" altLang="en-US" smtClean="0"/>
              <a:t>1</a:t>
            </a:fld>
            <a:endParaRPr lang="zh-CN" altLang="en-US"/>
          </a:p>
        </p:txBody>
      </p:sp>
    </p:spTree>
    <p:extLst>
      <p:ext uri="{BB962C8B-B14F-4D97-AF65-F5344CB8AC3E}">
        <p14:creationId xmlns:p14="http://schemas.microsoft.com/office/powerpoint/2010/main" val="1855632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参考给出的输出样例，我们可以定这样一个比较规则：</a:t>
            </a:r>
            <a:endParaRPr lang="en-US" altLang="zh-CN" dirty="0"/>
          </a:p>
          <a:p>
            <a:r>
              <a:rPr lang="zh-CN" altLang="en-US" dirty="0"/>
              <a:t>即拥有不同股票代码的相同词语之间进行词频比较，词频高的排在前</a:t>
            </a:r>
            <a:endParaRPr lang="en-US" altLang="zh-CN" dirty="0"/>
          </a:p>
          <a:p>
            <a:r>
              <a:rPr lang="zh-CN" altLang="en-US" dirty="0"/>
              <a:t>但是由于输出键值对形式特殊，键由两部分构成（词语和词频）</a:t>
            </a:r>
            <a:endParaRPr lang="en-US" altLang="zh-CN" dirty="0"/>
          </a:p>
          <a:p>
            <a:r>
              <a:rPr lang="zh-CN" altLang="en-US" dirty="0"/>
              <a:t>系统自带的排序程序是按字符的</a:t>
            </a:r>
            <a:r>
              <a:rPr lang="en-US" altLang="zh-CN" dirty="0"/>
              <a:t>ascii</a:t>
            </a:r>
            <a:r>
              <a:rPr lang="zh-CN" altLang="en-US" dirty="0"/>
              <a:t>码来进行比较的，无法满足我们的要求</a:t>
            </a:r>
            <a:endParaRPr lang="en-US" altLang="zh-CN" dirty="0"/>
          </a:p>
          <a:p>
            <a:r>
              <a:rPr lang="zh-CN" altLang="en-US" dirty="0"/>
              <a:t>因此我们需要重写</a:t>
            </a:r>
            <a:r>
              <a:rPr lang="en-US" altLang="zh-CN" dirty="0" err="1"/>
              <a:t>WritableComparable</a:t>
            </a:r>
            <a:r>
              <a:rPr lang="zh-CN" altLang="en-US" dirty="0"/>
              <a:t>类中的</a:t>
            </a:r>
            <a:r>
              <a:rPr lang="en-US" altLang="zh-CN" dirty="0"/>
              <a:t>compare</a:t>
            </a:r>
            <a:r>
              <a:rPr lang="zh-CN" altLang="en-US" dirty="0"/>
              <a:t>方法</a:t>
            </a:r>
            <a:endParaRPr lang="en-US" altLang="zh-CN" dirty="0"/>
          </a:p>
          <a:p>
            <a:r>
              <a:rPr lang="zh-CN" altLang="en-US" dirty="0"/>
              <a:t>将键分为两部分来比较，目的是为了使相同词语之间才会进行</a:t>
            </a:r>
            <a:r>
              <a:rPr lang="zh-CN" altLang="en-US"/>
              <a:t>词频比较</a:t>
            </a:r>
            <a:endParaRPr lang="en-US" altLang="zh-CN" dirty="0"/>
          </a:p>
          <a:p>
            <a:r>
              <a:rPr lang="zh-CN" altLang="en-US" dirty="0"/>
              <a:t>另外要注意到的，系统自带的是升序输出，为了降序输出，我们还应给</a:t>
            </a:r>
            <a:r>
              <a:rPr lang="en-US" altLang="zh-CN" dirty="0"/>
              <a:t>compare</a:t>
            </a:r>
            <a:r>
              <a:rPr lang="zh-CN" altLang="en-US" dirty="0"/>
              <a:t>方法的返回值取相反数</a:t>
            </a:r>
            <a:endParaRPr lang="en-US" altLang="zh-CN" dirty="0"/>
          </a:p>
        </p:txBody>
      </p:sp>
      <p:sp>
        <p:nvSpPr>
          <p:cNvPr id="4" name="灯片编号占位符 3"/>
          <p:cNvSpPr>
            <a:spLocks noGrp="1"/>
          </p:cNvSpPr>
          <p:nvPr>
            <p:ph type="sldNum" sz="quarter" idx="10"/>
          </p:nvPr>
        </p:nvSpPr>
        <p:spPr/>
        <p:txBody>
          <a:bodyPr/>
          <a:lstStyle/>
          <a:p>
            <a:fld id="{A311A219-AFB3-4262-B118-BD901D2AE21C}" type="slidenum">
              <a:rPr lang="zh-CN" altLang="en-US" smtClean="0"/>
              <a:t>10</a:t>
            </a:fld>
            <a:endParaRPr lang="zh-CN" altLang="en-US"/>
          </a:p>
        </p:txBody>
      </p:sp>
    </p:spTree>
    <p:extLst>
      <p:ext uri="{BB962C8B-B14F-4D97-AF65-F5344CB8AC3E}">
        <p14:creationId xmlns:p14="http://schemas.microsoft.com/office/powerpoint/2010/main" val="2129151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11A219-AFB3-4262-B118-BD901D2AE21C}" type="slidenum">
              <a:rPr lang="zh-CN" altLang="en-US" smtClean="0"/>
              <a:t>11</a:t>
            </a:fld>
            <a:endParaRPr lang="zh-CN" altLang="en-US"/>
          </a:p>
        </p:txBody>
      </p:sp>
    </p:spTree>
    <p:extLst>
      <p:ext uri="{BB962C8B-B14F-4D97-AF65-F5344CB8AC3E}">
        <p14:creationId xmlns:p14="http://schemas.microsoft.com/office/powerpoint/2010/main" val="4075551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分为四个部分介绍：首先简单介绍一下词频统计的实现过程，然后再介绍一下倒排索引实现的大概思路，其次是对具体介绍一下倒排索引中键值对的设计方法和键值对排序方法</a:t>
            </a:r>
          </a:p>
        </p:txBody>
      </p:sp>
      <p:sp>
        <p:nvSpPr>
          <p:cNvPr id="4" name="灯片编号占位符 3"/>
          <p:cNvSpPr>
            <a:spLocks noGrp="1"/>
          </p:cNvSpPr>
          <p:nvPr>
            <p:ph type="sldNum" sz="quarter" idx="10"/>
          </p:nvPr>
        </p:nvSpPr>
        <p:spPr/>
        <p:txBody>
          <a:bodyPr/>
          <a:lstStyle/>
          <a:p>
            <a:fld id="{A311A219-AFB3-4262-B118-BD901D2AE21C}" type="slidenum">
              <a:rPr lang="zh-CN" altLang="en-US" smtClean="0"/>
              <a:t>2</a:t>
            </a:fld>
            <a:endParaRPr lang="zh-CN" altLang="en-US"/>
          </a:p>
        </p:txBody>
      </p:sp>
    </p:spTree>
    <p:extLst>
      <p:ext uri="{BB962C8B-B14F-4D97-AF65-F5344CB8AC3E}">
        <p14:creationId xmlns:p14="http://schemas.microsoft.com/office/powerpoint/2010/main" val="2927651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3</a:t>
            </a:fld>
            <a:endParaRPr lang="zh-CN" altLang="en-US"/>
          </a:p>
        </p:txBody>
      </p:sp>
    </p:spTree>
    <p:extLst>
      <p:ext uri="{BB962C8B-B14F-4D97-AF65-F5344CB8AC3E}">
        <p14:creationId xmlns:p14="http://schemas.microsoft.com/office/powerpoint/2010/main" val="3067410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词频统计大致分为</a:t>
            </a:r>
            <a:r>
              <a:rPr lang="en-US" altLang="zh-CN" dirty="0"/>
              <a:t>4</a:t>
            </a:r>
            <a:r>
              <a:rPr lang="zh-CN" altLang="en-US" dirty="0"/>
              <a:t>个步骤：</a:t>
            </a:r>
            <a:endParaRPr lang="en-US" altLang="zh-CN" dirty="0"/>
          </a:p>
          <a:p>
            <a:r>
              <a:rPr lang="en-US" altLang="zh-CN" dirty="0"/>
              <a:t>1</a:t>
            </a:r>
            <a:r>
              <a:rPr lang="zh-CN" altLang="en-US" dirty="0"/>
              <a:t>、读入文本</a:t>
            </a:r>
            <a:endParaRPr lang="en-US" altLang="zh-CN" dirty="0"/>
          </a:p>
          <a:p>
            <a:r>
              <a:rPr lang="en-US" altLang="zh-CN" dirty="0"/>
              <a:t>2</a:t>
            </a:r>
            <a:r>
              <a:rPr lang="zh-CN" altLang="en-US" dirty="0"/>
              <a:t>、文本预处理，去掉标点符号、空格以及无关的符号</a:t>
            </a:r>
            <a:endParaRPr lang="en-US" altLang="zh-CN" dirty="0"/>
          </a:p>
          <a:p>
            <a:r>
              <a:rPr lang="en-US" altLang="zh-CN" dirty="0"/>
              <a:t>3</a:t>
            </a:r>
            <a:r>
              <a:rPr lang="zh-CN" altLang="en-US" dirty="0"/>
              <a:t>、我调用的是第三方工具包</a:t>
            </a:r>
            <a:r>
              <a:rPr lang="en-US" altLang="zh-CN" dirty="0"/>
              <a:t>word</a:t>
            </a:r>
            <a:r>
              <a:rPr lang="zh-CN" altLang="en-US" dirty="0"/>
              <a:t>来进行中文分词；</a:t>
            </a:r>
            <a:endParaRPr lang="en-US" altLang="zh-CN" dirty="0"/>
          </a:p>
          <a:p>
            <a:r>
              <a:rPr lang="en-US" altLang="zh-CN" dirty="0"/>
              <a:t>4</a:t>
            </a:r>
            <a:r>
              <a:rPr lang="zh-CN" altLang="en-US" dirty="0"/>
              <a:t>、程序读入的每一行文本都会被切成若干个词，依次将这些词发送给</a:t>
            </a:r>
            <a:r>
              <a:rPr lang="en-US" altLang="zh-CN" dirty="0"/>
              <a:t>reducer</a:t>
            </a:r>
            <a:r>
              <a:rPr lang="zh-CN" altLang="en-US" dirty="0"/>
              <a:t>来进行最终结果的统计</a:t>
            </a:r>
          </a:p>
        </p:txBody>
      </p:sp>
      <p:sp>
        <p:nvSpPr>
          <p:cNvPr id="4" name="灯片编号占位符 3"/>
          <p:cNvSpPr>
            <a:spLocks noGrp="1"/>
          </p:cNvSpPr>
          <p:nvPr>
            <p:ph type="sldNum" sz="quarter" idx="10"/>
          </p:nvPr>
        </p:nvSpPr>
        <p:spPr/>
        <p:txBody>
          <a:bodyPr/>
          <a:lstStyle/>
          <a:p>
            <a:fld id="{A311A219-AFB3-4262-B118-BD901D2AE21C}" type="slidenum">
              <a:rPr lang="zh-CN" altLang="en-US" smtClean="0"/>
              <a:t>4</a:t>
            </a:fld>
            <a:endParaRPr lang="zh-CN" altLang="en-US"/>
          </a:p>
        </p:txBody>
      </p:sp>
    </p:spTree>
    <p:extLst>
      <p:ext uri="{BB962C8B-B14F-4D97-AF65-F5344CB8AC3E}">
        <p14:creationId xmlns:p14="http://schemas.microsoft.com/office/powerpoint/2010/main" val="2546426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5</a:t>
            </a:fld>
            <a:endParaRPr lang="zh-CN" altLang="en-US"/>
          </a:p>
        </p:txBody>
      </p:sp>
    </p:spTree>
    <p:extLst>
      <p:ext uri="{BB962C8B-B14F-4D97-AF65-F5344CB8AC3E}">
        <p14:creationId xmlns:p14="http://schemas.microsoft.com/office/powerpoint/2010/main" val="3362293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第一步：从文本中读取需要用到的信息，有新闻标题、股票代码和</a:t>
            </a:r>
            <a:r>
              <a:rPr lang="en-US" altLang="zh-CN" dirty="0"/>
              <a:t>URL</a:t>
            </a:r>
          </a:p>
          <a:p>
            <a:r>
              <a:rPr lang="zh-CN" altLang="en-US" dirty="0"/>
              <a:t>第二步：对提取的信息进行处理，主要是去除特殊符号和分词</a:t>
            </a:r>
            <a:endParaRPr lang="en-US" altLang="zh-CN" dirty="0"/>
          </a:p>
          <a:p>
            <a:r>
              <a:rPr lang="zh-CN" altLang="en-US" dirty="0"/>
              <a:t>第三步：将处理好的数据构造为形式特定的键值对，传递给</a:t>
            </a:r>
            <a:r>
              <a:rPr lang="en-US" altLang="zh-CN" dirty="0"/>
              <a:t>Reducer</a:t>
            </a:r>
            <a:r>
              <a:rPr lang="zh-CN" altLang="en-US" dirty="0"/>
              <a:t>端处理</a:t>
            </a:r>
            <a:endParaRPr lang="en-US" altLang="zh-CN" dirty="0"/>
          </a:p>
          <a:p>
            <a:r>
              <a:rPr lang="zh-CN" altLang="en-US" dirty="0"/>
              <a:t>第四步：</a:t>
            </a:r>
            <a:r>
              <a:rPr lang="en-US" altLang="zh-CN" dirty="0"/>
              <a:t>Reducer</a:t>
            </a:r>
            <a:r>
              <a:rPr lang="zh-CN" altLang="en-US" dirty="0"/>
              <a:t>端接收到键值对，进行数据统计，然后再修改键值对形式和排序规则，达到按要求输出的目的</a:t>
            </a:r>
          </a:p>
        </p:txBody>
      </p:sp>
      <p:sp>
        <p:nvSpPr>
          <p:cNvPr id="4" name="灯片编号占位符 3"/>
          <p:cNvSpPr>
            <a:spLocks noGrp="1"/>
          </p:cNvSpPr>
          <p:nvPr>
            <p:ph type="sldNum" sz="quarter" idx="10"/>
          </p:nvPr>
        </p:nvSpPr>
        <p:spPr/>
        <p:txBody>
          <a:bodyPr/>
          <a:lstStyle/>
          <a:p>
            <a:fld id="{A311A219-AFB3-4262-B118-BD901D2AE21C}" type="slidenum">
              <a:rPr lang="zh-CN" altLang="en-US" smtClean="0"/>
              <a:t>6</a:t>
            </a:fld>
            <a:endParaRPr lang="zh-CN" altLang="en-US"/>
          </a:p>
        </p:txBody>
      </p:sp>
    </p:spTree>
    <p:extLst>
      <p:ext uri="{BB962C8B-B14F-4D97-AF65-F5344CB8AC3E}">
        <p14:creationId xmlns:p14="http://schemas.microsoft.com/office/powerpoint/2010/main" val="2116413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11A219-AFB3-4262-B118-BD901D2AE21C}" type="slidenum">
              <a:rPr lang="zh-CN" altLang="en-US" smtClean="0"/>
              <a:t>7</a:t>
            </a:fld>
            <a:endParaRPr lang="zh-CN" altLang="en-US"/>
          </a:p>
        </p:txBody>
      </p:sp>
    </p:spTree>
    <p:extLst>
      <p:ext uri="{BB962C8B-B14F-4D97-AF65-F5344CB8AC3E}">
        <p14:creationId xmlns:p14="http://schemas.microsoft.com/office/powerpoint/2010/main" val="2034299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首先介绍从</a:t>
            </a:r>
            <a:r>
              <a:rPr lang="en-US" altLang="zh-CN" dirty="0"/>
              <a:t>Mapper</a:t>
            </a:r>
            <a:r>
              <a:rPr lang="zh-CN" altLang="en-US" dirty="0"/>
              <a:t>端传递到</a:t>
            </a:r>
            <a:r>
              <a:rPr lang="en-US" altLang="zh-CN" dirty="0"/>
              <a:t>Reducer</a:t>
            </a:r>
            <a:r>
              <a:rPr lang="zh-CN" altLang="en-US" dirty="0"/>
              <a:t>端的键值对形式，</a:t>
            </a:r>
            <a:endParaRPr lang="en-US" altLang="zh-CN" dirty="0"/>
          </a:p>
          <a:p>
            <a:r>
              <a:rPr lang="zh-CN" altLang="en-US" dirty="0"/>
              <a:t>这样设计的目的是为了在</a:t>
            </a:r>
            <a:r>
              <a:rPr lang="en-US" altLang="zh-CN" dirty="0"/>
              <a:t>Reducer</a:t>
            </a:r>
            <a:r>
              <a:rPr lang="zh-CN" altLang="en-US" dirty="0"/>
              <a:t>端统计每家上市公司的新闻标题中的词频，而不是计算整个文本中的词频</a:t>
            </a:r>
            <a:endParaRPr lang="en-US" altLang="zh-CN" dirty="0"/>
          </a:p>
          <a:p>
            <a:endParaRPr lang="en-US" altLang="zh-CN" dirty="0"/>
          </a:p>
          <a:p>
            <a:r>
              <a:rPr lang="zh-CN" altLang="en-US" dirty="0"/>
              <a:t>然后是</a:t>
            </a:r>
            <a:r>
              <a:rPr lang="en-US" altLang="zh-CN" dirty="0"/>
              <a:t>Mapper</a:t>
            </a:r>
            <a:r>
              <a:rPr lang="zh-CN" altLang="en-US" dirty="0"/>
              <a:t>端统计好某个上市公司相关新闻中某个词语的词频和</a:t>
            </a:r>
            <a:r>
              <a:rPr lang="en-US" altLang="zh-CN" dirty="0"/>
              <a:t>URL</a:t>
            </a:r>
            <a:r>
              <a:rPr lang="zh-CN" altLang="en-US" dirty="0"/>
              <a:t>，用于最终结果输出的键值对，</a:t>
            </a:r>
            <a:endParaRPr lang="en-US" altLang="zh-CN" dirty="0"/>
          </a:p>
          <a:p>
            <a:r>
              <a:rPr lang="zh-CN" altLang="en-US" dirty="0"/>
              <a:t>显然这样设计是为了符合给定的输出样例</a:t>
            </a:r>
          </a:p>
        </p:txBody>
      </p:sp>
      <p:sp>
        <p:nvSpPr>
          <p:cNvPr id="4" name="灯片编号占位符 3"/>
          <p:cNvSpPr>
            <a:spLocks noGrp="1"/>
          </p:cNvSpPr>
          <p:nvPr>
            <p:ph type="sldNum" sz="quarter" idx="10"/>
          </p:nvPr>
        </p:nvSpPr>
        <p:spPr/>
        <p:txBody>
          <a:bodyPr/>
          <a:lstStyle/>
          <a:p>
            <a:fld id="{A311A219-AFB3-4262-B118-BD901D2AE21C}" type="slidenum">
              <a:rPr lang="zh-CN" altLang="en-US" smtClean="0"/>
              <a:t>8</a:t>
            </a:fld>
            <a:endParaRPr lang="zh-CN" altLang="en-US"/>
          </a:p>
        </p:txBody>
      </p:sp>
    </p:spTree>
    <p:extLst>
      <p:ext uri="{BB962C8B-B14F-4D97-AF65-F5344CB8AC3E}">
        <p14:creationId xmlns:p14="http://schemas.microsoft.com/office/powerpoint/2010/main" val="1667817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高速公路， </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 股票代码，</a:t>
            </a:r>
            <a:r>
              <a:rPr lang="en-US" altLang="zh-CN" sz="1200" b="0" i="0" kern="1200" dirty="0">
                <a:solidFill>
                  <a:schemeClr val="tx1"/>
                </a:solidFill>
                <a:effectLst/>
                <a:latin typeface="+mn-lt"/>
                <a:ea typeface="+mn-ea"/>
                <a:cs typeface="+mn-cs"/>
              </a:rPr>
              <a:t>[url0, url1,...,url9]</a:t>
            </a:r>
          </a:p>
          <a:p>
            <a:r>
              <a:rPr lang="zh-CN" altLang="en-US" sz="1200" b="0" i="0" kern="1200" dirty="0">
                <a:solidFill>
                  <a:schemeClr val="tx1"/>
                </a:solidFill>
                <a:effectLst/>
                <a:latin typeface="+mn-lt"/>
                <a:ea typeface="+mn-ea"/>
                <a:cs typeface="+mn-cs"/>
              </a:rPr>
              <a:t>高速公路， </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 股票代码，</a:t>
            </a:r>
            <a:r>
              <a:rPr lang="en-US" altLang="zh-CN" sz="1200" b="0" i="0" kern="1200" dirty="0">
                <a:solidFill>
                  <a:schemeClr val="tx1"/>
                </a:solidFill>
                <a:effectLst/>
                <a:latin typeface="+mn-lt"/>
                <a:ea typeface="+mn-ea"/>
                <a:cs typeface="+mn-cs"/>
              </a:rPr>
              <a:t>[url0, url1,...,url7]</a:t>
            </a:r>
          </a:p>
          <a:p>
            <a:endParaRPr lang="zh-CN" altLang="en-US" dirty="0"/>
          </a:p>
        </p:txBody>
      </p:sp>
      <p:sp>
        <p:nvSpPr>
          <p:cNvPr id="4" name="灯片编号占位符 3"/>
          <p:cNvSpPr>
            <a:spLocks noGrp="1"/>
          </p:cNvSpPr>
          <p:nvPr>
            <p:ph type="sldNum" sz="quarter" idx="10"/>
          </p:nvPr>
        </p:nvSpPr>
        <p:spPr/>
        <p:txBody>
          <a:bodyPr/>
          <a:lstStyle/>
          <a:p>
            <a:fld id="{A311A219-AFB3-4262-B118-BD901D2AE21C}" type="slidenum">
              <a:rPr lang="zh-CN" altLang="en-US" smtClean="0"/>
              <a:t>9</a:t>
            </a:fld>
            <a:endParaRPr lang="zh-CN" altLang="en-US"/>
          </a:p>
        </p:txBody>
      </p:sp>
    </p:spTree>
    <p:extLst>
      <p:ext uri="{BB962C8B-B14F-4D97-AF65-F5344CB8AC3E}">
        <p14:creationId xmlns:p14="http://schemas.microsoft.com/office/powerpoint/2010/main" val="2431533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3359B307-9BCE-BD47-AE9A-1735D46089A6}" type="datetimeFigureOut">
              <a:rPr kumimoji="1" lang="zh-CN" altLang="en-US" smtClean="0"/>
              <a:t>2018/11/23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1272057469"/>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359B307-9BCE-BD47-AE9A-1735D46089A6}" type="datetimeFigureOut">
              <a:rPr kumimoji="1" lang="zh-CN" altLang="en-US" smtClean="0"/>
              <a:t>2018/11/23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1523248185"/>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359B307-9BCE-BD47-AE9A-1735D46089A6}" type="datetimeFigureOut">
              <a:rPr kumimoji="1" lang="zh-CN" altLang="en-US" smtClean="0"/>
              <a:t>2018/11/23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1079689408"/>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任意形状 7"/>
          <p:cNvSpPr/>
          <p:nvPr userDrawn="1"/>
        </p:nvSpPr>
        <p:spPr>
          <a:xfrm>
            <a:off x="3348317" y="564775"/>
            <a:ext cx="5701553" cy="874059"/>
          </a:xfrm>
          <a:custGeom>
            <a:avLst/>
            <a:gdLst>
              <a:gd name="connsiteX0" fmla="*/ 174812 w 5701553"/>
              <a:gd name="connsiteY0" fmla="*/ 26894 h 874059"/>
              <a:gd name="connsiteX1" fmla="*/ 0 w 5701553"/>
              <a:gd name="connsiteY1" fmla="*/ 874059 h 874059"/>
              <a:gd name="connsiteX2" fmla="*/ 5499847 w 5701553"/>
              <a:gd name="connsiteY2" fmla="*/ 632012 h 874059"/>
              <a:gd name="connsiteX3" fmla="*/ 5701553 w 5701553"/>
              <a:gd name="connsiteY3" fmla="*/ 0 h 874059"/>
              <a:gd name="connsiteX4" fmla="*/ 174812 w 5701553"/>
              <a:gd name="connsiteY4" fmla="*/ 26894 h 874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1553" h="874059">
                <a:moveTo>
                  <a:pt x="174812" y="26894"/>
                </a:moveTo>
                <a:lnTo>
                  <a:pt x="0" y="874059"/>
                </a:lnTo>
                <a:lnTo>
                  <a:pt x="5499847" y="632012"/>
                </a:lnTo>
                <a:lnTo>
                  <a:pt x="5701553" y="0"/>
                </a:lnTo>
                <a:lnTo>
                  <a:pt x="174812" y="26894"/>
                </a:lnTo>
                <a:close/>
              </a:path>
            </a:pathLst>
          </a:custGeom>
          <a:ln>
            <a:noFill/>
          </a:ln>
          <a:effectLst>
            <a:outerShdw blurRad="50800" dist="76200" algn="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270175598"/>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824406"/>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3359B307-9BCE-BD47-AE9A-1735D46089A6}" type="datetimeFigureOut">
              <a:rPr kumimoji="1" lang="zh-CN" altLang="en-US" smtClean="0"/>
              <a:t>2018/11/23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1534040966"/>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3359B307-9BCE-BD47-AE9A-1735D46089A6}" type="datetimeFigureOut">
              <a:rPr kumimoji="1" lang="zh-CN" altLang="en-US" smtClean="0"/>
              <a:t>2018/11/23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2085333327"/>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3359B307-9BCE-BD47-AE9A-1735D46089A6}" type="datetimeFigureOut">
              <a:rPr kumimoji="1" lang="zh-CN" altLang="en-US" smtClean="0"/>
              <a:t>2018/11/23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1264107849"/>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59B307-9BCE-BD47-AE9A-1735D46089A6}" type="datetimeFigureOut">
              <a:rPr kumimoji="1" lang="zh-CN" altLang="en-US" smtClean="0"/>
              <a:t>2018/11/23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804898372"/>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359B307-9BCE-BD47-AE9A-1735D46089A6}" type="datetimeFigureOut">
              <a:rPr kumimoji="1" lang="zh-CN" altLang="en-US" smtClean="0"/>
              <a:t>2018/11/23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927445751"/>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359B307-9BCE-BD47-AE9A-1735D46089A6}" type="datetimeFigureOut">
              <a:rPr kumimoji="1" lang="zh-CN" altLang="en-US" smtClean="0"/>
              <a:t>2018/11/23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1144427131"/>
      </p:ext>
    </p:extLst>
  </p:cSld>
  <p:clrMapOvr>
    <a:masterClrMapping/>
  </p:clrMapOvr>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59B307-9BCE-BD47-AE9A-1735D46089A6}" type="datetimeFigureOut">
              <a:rPr kumimoji="1" lang="zh-CN" altLang="en-US" smtClean="0"/>
              <a:t>2018/11/23</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59004-2088-C743-9020-07753CBF1D02}" type="slidenum">
              <a:rPr kumimoji="1" lang="zh-CN" altLang="en-US" smtClean="0"/>
              <a:t>‹#›</a:t>
            </a:fld>
            <a:endParaRPr kumimoji="1" lang="zh-CN" altLang="en-US"/>
          </a:p>
        </p:txBody>
      </p:sp>
    </p:spTree>
    <p:extLst>
      <p:ext uri="{BB962C8B-B14F-4D97-AF65-F5344CB8AC3E}">
        <p14:creationId xmlns:p14="http://schemas.microsoft.com/office/powerpoint/2010/main" val="688261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500" advTm="2000">
        <p:checker/>
      </p:transition>
    </mc:Choice>
    <mc:Fallback xmlns="">
      <p:transition spd="slow" advTm="2000">
        <p:checker/>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7FA"/>
        </a:solidFill>
        <a:effectLst/>
      </p:bgPr>
    </p:bg>
    <p:spTree>
      <p:nvGrpSpPr>
        <p:cNvPr id="1" name=""/>
        <p:cNvGrpSpPr/>
        <p:nvPr/>
      </p:nvGrpSpPr>
      <p:grpSpPr>
        <a:xfrm>
          <a:off x="0" y="0"/>
          <a:ext cx="0" cy="0"/>
          <a:chOff x="0" y="0"/>
          <a:chExt cx="0" cy="0"/>
        </a:xfrm>
      </p:grpSpPr>
      <p:sp>
        <p:nvSpPr>
          <p:cNvPr id="8" name="直角三角形 7"/>
          <p:cNvSpPr/>
          <p:nvPr/>
        </p:nvSpPr>
        <p:spPr>
          <a:xfrm flipH="1">
            <a:off x="3505199" y="5629274"/>
            <a:ext cx="8755236" cy="1228725"/>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直角三角形 6"/>
          <p:cNvSpPr/>
          <p:nvPr/>
        </p:nvSpPr>
        <p:spPr>
          <a:xfrm>
            <a:off x="0" y="3900488"/>
            <a:ext cx="8340898" cy="2957512"/>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48844" b="61520"/>
          <a:stretch/>
        </p:blipFill>
        <p:spPr>
          <a:xfrm>
            <a:off x="4489796" y="0"/>
            <a:ext cx="7702204" cy="1508760"/>
          </a:xfrm>
          <a:prstGeom prst="rect">
            <a:avLst/>
          </a:prstGeom>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20800" r="52969"/>
          <a:stretch/>
        </p:blipFill>
        <p:spPr>
          <a:xfrm>
            <a:off x="-1" y="4114800"/>
            <a:ext cx="6255327" cy="2743200"/>
          </a:xfrm>
          <a:prstGeom prst="rect">
            <a:avLst/>
          </a:prstGeom>
        </p:spPr>
      </p:pic>
      <p:sp>
        <p:nvSpPr>
          <p:cNvPr id="9" name="文本框 8"/>
          <p:cNvSpPr txBox="1"/>
          <p:nvPr/>
        </p:nvSpPr>
        <p:spPr>
          <a:xfrm>
            <a:off x="2289336" y="2526566"/>
            <a:ext cx="7931980" cy="830997"/>
          </a:xfrm>
          <a:prstGeom prst="rect">
            <a:avLst/>
          </a:prstGeom>
          <a:noFill/>
        </p:spPr>
        <p:txBody>
          <a:bodyPr wrap="none" rtlCol="0">
            <a:spAutoFit/>
          </a:bodyPr>
          <a:lstStyle/>
          <a:p>
            <a:r>
              <a:rPr kumimoji="1" lang="zh-CN" altLang="en-US" sz="4800" dirty="0">
                <a:solidFill>
                  <a:schemeClr val="tx1">
                    <a:lumMod val="75000"/>
                    <a:lumOff val="25000"/>
                  </a:schemeClr>
                </a:solidFill>
                <a:latin typeface="Microsoft YaHei" charset="-122"/>
                <a:ea typeface="Microsoft YaHei" charset="-122"/>
                <a:cs typeface="Microsoft YaHei" charset="-122"/>
              </a:rPr>
              <a:t>金融大数据处理技术：实验</a:t>
            </a:r>
            <a:r>
              <a:rPr kumimoji="1" lang="en-US" altLang="zh-CN" sz="4800" dirty="0">
                <a:solidFill>
                  <a:schemeClr val="tx1">
                    <a:lumMod val="75000"/>
                    <a:lumOff val="25000"/>
                  </a:schemeClr>
                </a:solidFill>
                <a:latin typeface="Microsoft YaHei" charset="-122"/>
                <a:ea typeface="Microsoft YaHei" charset="-122"/>
                <a:cs typeface="Microsoft YaHei" charset="-122"/>
              </a:rPr>
              <a:t>3</a:t>
            </a:r>
          </a:p>
        </p:txBody>
      </p:sp>
      <p:sp>
        <p:nvSpPr>
          <p:cNvPr id="11" name="文本框 10"/>
          <p:cNvSpPr txBox="1"/>
          <p:nvPr/>
        </p:nvSpPr>
        <p:spPr>
          <a:xfrm>
            <a:off x="4458104" y="3571875"/>
            <a:ext cx="3882794" cy="307777"/>
          </a:xfrm>
          <a:prstGeom prst="rect">
            <a:avLst/>
          </a:prstGeom>
          <a:noFill/>
        </p:spPr>
        <p:txBody>
          <a:bodyPr wrap="none" rtlCol="0">
            <a:spAutoFit/>
          </a:bodyPr>
          <a:lstStyle/>
          <a:p>
            <a:r>
              <a:rPr kumimoji="1" lang="zh-CN" altLang="en-US" sz="1400" dirty="0">
                <a:solidFill>
                  <a:schemeClr val="tx1">
                    <a:lumMod val="75000"/>
                    <a:lumOff val="25000"/>
                  </a:schemeClr>
                </a:solidFill>
              </a:rPr>
              <a:t>汇报人：杨浩然     汇报时间：</a:t>
            </a:r>
            <a:r>
              <a:rPr kumimoji="1" lang="en-US" altLang="zh-CN" sz="1400" dirty="0">
                <a:solidFill>
                  <a:schemeClr val="tx1">
                    <a:lumMod val="75000"/>
                    <a:lumOff val="25000"/>
                  </a:schemeClr>
                </a:solidFill>
              </a:rPr>
              <a:t>2018</a:t>
            </a:r>
            <a:r>
              <a:rPr kumimoji="1" lang="zh-CN" altLang="en-US" sz="1400" dirty="0">
                <a:solidFill>
                  <a:schemeClr val="tx1">
                    <a:lumMod val="75000"/>
                    <a:lumOff val="25000"/>
                  </a:schemeClr>
                </a:solidFill>
              </a:rPr>
              <a:t>年</a:t>
            </a:r>
            <a:r>
              <a:rPr kumimoji="1" lang="en-US" altLang="zh-CN" sz="1400" dirty="0">
                <a:solidFill>
                  <a:schemeClr val="tx1">
                    <a:lumMod val="75000"/>
                    <a:lumOff val="25000"/>
                  </a:schemeClr>
                </a:solidFill>
              </a:rPr>
              <a:t>11</a:t>
            </a:r>
            <a:r>
              <a:rPr kumimoji="1" lang="zh-CN" altLang="en-US" sz="1400" dirty="0">
                <a:solidFill>
                  <a:schemeClr val="tx1">
                    <a:lumMod val="75000"/>
                    <a:lumOff val="25000"/>
                  </a:schemeClr>
                </a:solidFill>
              </a:rPr>
              <a:t>月</a:t>
            </a:r>
            <a:r>
              <a:rPr kumimoji="1" lang="en-US" altLang="zh-CN" sz="1400" dirty="0">
                <a:solidFill>
                  <a:schemeClr val="tx1">
                    <a:lumMod val="75000"/>
                    <a:lumOff val="25000"/>
                  </a:schemeClr>
                </a:solidFill>
              </a:rPr>
              <a:t>26</a:t>
            </a:r>
            <a:r>
              <a:rPr kumimoji="1" lang="zh-CN" altLang="en-US" sz="1400" dirty="0">
                <a:solidFill>
                  <a:schemeClr val="tx1">
                    <a:lumMod val="75000"/>
                    <a:lumOff val="25000"/>
                  </a:schemeClr>
                </a:solidFill>
              </a:rPr>
              <a:t>日</a:t>
            </a:r>
          </a:p>
        </p:txBody>
      </p:sp>
    </p:spTree>
    <p:extLst>
      <p:ext uri="{BB962C8B-B14F-4D97-AF65-F5344CB8AC3E}">
        <p14:creationId xmlns:p14="http://schemas.microsoft.com/office/powerpoint/2010/main" val="103063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Left)">
                                      <p:cBhvr>
                                        <p:cTn id="10" dur="500"/>
                                        <p:tgtEl>
                                          <p:spTgt spid="8"/>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par>
                                <p:cTn id="15" presetID="22" presetClass="entr" presetSubtype="1"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par>
                          <p:cTn id="18" fill="hold">
                            <p:stCondLst>
                              <p:cond delay="10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by="(-#ppt_w*2)" calcmode="lin" valueType="num">
                                      <p:cBhvr rctx="PPT">
                                        <p:cTn id="21" dur="500" autoRev="1" fill="hold">
                                          <p:stCondLst>
                                            <p:cond delay="0"/>
                                          </p:stCondLst>
                                        </p:cTn>
                                        <p:tgtEl>
                                          <p:spTgt spid="9"/>
                                        </p:tgtEl>
                                        <p:attrNameLst>
                                          <p:attrName>ppt_w</p:attrName>
                                        </p:attrNameLst>
                                      </p:cBhvr>
                                    </p:anim>
                                    <p:anim by="(#ppt_w*0.50)" calcmode="lin" valueType="num">
                                      <p:cBhvr>
                                        <p:cTn id="22" dur="500" decel="50000" autoRev="1" fill="hold">
                                          <p:stCondLst>
                                            <p:cond delay="0"/>
                                          </p:stCondLst>
                                        </p:cTn>
                                        <p:tgtEl>
                                          <p:spTgt spid="9"/>
                                        </p:tgtEl>
                                        <p:attrNameLst>
                                          <p:attrName>ppt_x</p:attrName>
                                        </p:attrNameLst>
                                      </p:cBhvr>
                                    </p:anim>
                                    <p:anim from="(-#ppt_h/2)" to="(#ppt_y)" calcmode="lin" valueType="num">
                                      <p:cBhvr>
                                        <p:cTn id="23" dur="1000" fill="hold">
                                          <p:stCondLst>
                                            <p:cond delay="0"/>
                                          </p:stCondLst>
                                        </p:cTn>
                                        <p:tgtEl>
                                          <p:spTgt spid="9"/>
                                        </p:tgtEl>
                                        <p:attrNameLst>
                                          <p:attrName>ppt_y</p:attrName>
                                        </p:attrNameLst>
                                      </p:cBhvr>
                                    </p:anim>
                                    <p:animRot by="21600000">
                                      <p:cBhvr>
                                        <p:cTn id="24" dur="1000" fill="hold">
                                          <p:stCondLst>
                                            <p:cond delay="0"/>
                                          </p:stCondLst>
                                        </p:cTn>
                                        <p:tgtEl>
                                          <p:spTgt spid="9"/>
                                        </p:tgtEl>
                                        <p:attrNameLst>
                                          <p:attrName>r</p:attrName>
                                        </p:attrNameLst>
                                      </p:cBhvr>
                                    </p:animRot>
                                  </p:childTnLst>
                                </p:cTn>
                              </p:par>
                            </p:childTnLst>
                          </p:cTn>
                        </p:par>
                        <p:par>
                          <p:cTn id="25" fill="hold">
                            <p:stCondLst>
                              <p:cond delay="3200"/>
                            </p:stCondLst>
                            <p:childTnLst>
                              <p:par>
                                <p:cTn id="26" presetID="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7FA"/>
        </a:solidFill>
        <a:effectLst/>
      </p:bgPr>
    </p:bg>
    <p:spTree>
      <p:nvGrpSpPr>
        <p:cNvPr id="1" name=""/>
        <p:cNvGrpSpPr/>
        <p:nvPr/>
      </p:nvGrpSpPr>
      <p:grpSpPr>
        <a:xfrm>
          <a:off x="0" y="0"/>
          <a:ext cx="0" cy="0"/>
          <a:chOff x="0" y="0"/>
          <a:chExt cx="0" cy="0"/>
        </a:xfrm>
      </p:grpSpPr>
      <p:sp>
        <p:nvSpPr>
          <p:cNvPr id="8" name="直角三角形 7"/>
          <p:cNvSpPr/>
          <p:nvPr/>
        </p:nvSpPr>
        <p:spPr>
          <a:xfrm flipH="1">
            <a:off x="3505199" y="5629274"/>
            <a:ext cx="8755236" cy="1228725"/>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直角三角形 6"/>
          <p:cNvSpPr/>
          <p:nvPr/>
        </p:nvSpPr>
        <p:spPr>
          <a:xfrm>
            <a:off x="0" y="3900488"/>
            <a:ext cx="8340898" cy="2957512"/>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48844" b="61520"/>
          <a:stretch/>
        </p:blipFill>
        <p:spPr>
          <a:xfrm>
            <a:off x="4489796" y="0"/>
            <a:ext cx="7702204" cy="1508760"/>
          </a:xfrm>
          <a:prstGeom prst="rect">
            <a:avLst/>
          </a:prstGeom>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20800" r="52969"/>
          <a:stretch/>
        </p:blipFill>
        <p:spPr>
          <a:xfrm>
            <a:off x="-1" y="4114800"/>
            <a:ext cx="6255327" cy="2743200"/>
          </a:xfrm>
          <a:prstGeom prst="rect">
            <a:avLst/>
          </a:prstGeom>
        </p:spPr>
      </p:pic>
      <p:sp>
        <p:nvSpPr>
          <p:cNvPr id="2" name="文本框 1">
            <a:extLst>
              <a:ext uri="{FF2B5EF4-FFF2-40B4-BE49-F238E27FC236}">
                <a16:creationId xmlns:a16="http://schemas.microsoft.com/office/drawing/2014/main" id="{65626682-D77A-48EA-B926-C2DB92A50E1C}"/>
              </a:ext>
            </a:extLst>
          </p:cNvPr>
          <p:cNvSpPr txBox="1"/>
          <p:nvPr/>
        </p:nvSpPr>
        <p:spPr>
          <a:xfrm>
            <a:off x="1500710" y="2393083"/>
            <a:ext cx="9509233" cy="2308324"/>
          </a:xfrm>
          <a:prstGeom prst="rect">
            <a:avLst/>
          </a:prstGeom>
          <a:noFill/>
        </p:spPr>
        <p:txBody>
          <a:bodyPr wrap="square" rtlCol="0">
            <a:spAutoFit/>
          </a:bodyPr>
          <a:lstStyle/>
          <a:p>
            <a:r>
              <a:rPr lang="zh-CN" altLang="en-US" sz="3600" b="1" dirty="0"/>
              <a:t>高速公路， </a:t>
            </a:r>
            <a:r>
              <a:rPr lang="en-US" altLang="zh-CN" sz="3600" b="1" dirty="0"/>
              <a:t>10</a:t>
            </a:r>
            <a:r>
              <a:rPr lang="zh-CN" altLang="en-US" sz="3600" b="1" dirty="0"/>
              <a:t>， 股票代码，</a:t>
            </a:r>
            <a:r>
              <a:rPr lang="en-US" altLang="zh-CN" sz="3600" b="1" dirty="0"/>
              <a:t>[url0, url1,...,url9]</a:t>
            </a:r>
          </a:p>
          <a:p>
            <a:endParaRPr lang="en-US" altLang="zh-CN" sz="3600" b="1" dirty="0"/>
          </a:p>
          <a:p>
            <a:r>
              <a:rPr lang="zh-CN" altLang="en-US" sz="3600" b="1" dirty="0"/>
              <a:t>高速公路， </a:t>
            </a:r>
            <a:r>
              <a:rPr lang="en-US" altLang="zh-CN" sz="3600" b="1" dirty="0"/>
              <a:t>8</a:t>
            </a:r>
            <a:r>
              <a:rPr lang="zh-CN" altLang="en-US" sz="3600" b="1" dirty="0"/>
              <a:t>， 股票代码，</a:t>
            </a:r>
            <a:r>
              <a:rPr lang="en-US" altLang="zh-CN" sz="3600" b="1" dirty="0"/>
              <a:t>[url0, url1,...,url7]</a:t>
            </a:r>
          </a:p>
          <a:p>
            <a:endParaRPr lang="zh-CN" altLang="en-US" sz="3600" b="1" dirty="0"/>
          </a:p>
        </p:txBody>
      </p:sp>
    </p:spTree>
    <p:extLst>
      <p:ext uri="{BB962C8B-B14F-4D97-AF65-F5344CB8AC3E}">
        <p14:creationId xmlns:p14="http://schemas.microsoft.com/office/powerpoint/2010/main" val="129384016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Left)">
                                      <p:cBhvr>
                                        <p:cTn id="10" dur="500"/>
                                        <p:tgtEl>
                                          <p:spTgt spid="8"/>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par>
                                <p:cTn id="15" presetID="22" presetClass="entr" presetSubtype="1"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直角三角形 7"/>
          <p:cNvSpPr/>
          <p:nvPr/>
        </p:nvSpPr>
        <p:spPr>
          <a:xfrm flipH="1">
            <a:off x="3505199" y="5629274"/>
            <a:ext cx="8755236" cy="1228725"/>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直角三角形 6"/>
          <p:cNvSpPr/>
          <p:nvPr/>
        </p:nvSpPr>
        <p:spPr>
          <a:xfrm>
            <a:off x="0" y="3900488"/>
            <a:ext cx="8340898" cy="2957512"/>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48844" b="61520"/>
          <a:stretch/>
        </p:blipFill>
        <p:spPr>
          <a:xfrm>
            <a:off x="4489796" y="0"/>
            <a:ext cx="7702204" cy="1508760"/>
          </a:xfrm>
          <a:prstGeom prst="rect">
            <a:avLst/>
          </a:prstGeom>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20800" r="52969"/>
          <a:stretch/>
        </p:blipFill>
        <p:spPr>
          <a:xfrm>
            <a:off x="-1" y="4114800"/>
            <a:ext cx="6255327" cy="2743200"/>
          </a:xfrm>
          <a:prstGeom prst="rect">
            <a:avLst/>
          </a:prstGeom>
        </p:spPr>
      </p:pic>
      <p:sp>
        <p:nvSpPr>
          <p:cNvPr id="9" name="文本框 8">
            <a:extLst>
              <a:ext uri="{FF2B5EF4-FFF2-40B4-BE49-F238E27FC236}">
                <a16:creationId xmlns:a16="http://schemas.microsoft.com/office/drawing/2014/main" id="{6FC6D859-F3F8-41F0-90E2-D6A50E7F8CB7}"/>
              </a:ext>
            </a:extLst>
          </p:cNvPr>
          <p:cNvSpPr txBox="1"/>
          <p:nvPr/>
        </p:nvSpPr>
        <p:spPr>
          <a:xfrm>
            <a:off x="4170449" y="2921168"/>
            <a:ext cx="6934200" cy="1015663"/>
          </a:xfrm>
          <a:prstGeom prst="rect">
            <a:avLst/>
          </a:prstGeom>
          <a:noFill/>
        </p:spPr>
        <p:txBody>
          <a:bodyPr wrap="square" rtlCol="0">
            <a:spAutoFit/>
          </a:bodyPr>
          <a:lstStyle/>
          <a:p>
            <a:r>
              <a:rPr lang="zh-CN" altLang="en-US" sz="6000" b="1" dirty="0"/>
              <a:t>谢谢观看</a:t>
            </a:r>
          </a:p>
        </p:txBody>
      </p:sp>
    </p:spTree>
    <p:extLst>
      <p:ext uri="{BB962C8B-B14F-4D97-AF65-F5344CB8AC3E}">
        <p14:creationId xmlns:p14="http://schemas.microsoft.com/office/powerpoint/2010/main" val="406053353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505199" y="5629274"/>
            <a:ext cx="8755236" cy="1228725"/>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p:nvSpPr>
        <p:spPr>
          <a:xfrm>
            <a:off x="0" y="3900488"/>
            <a:ext cx="8340898" cy="2957512"/>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3" name="组合 11"/>
          <p:cNvGrpSpPr>
            <a:grpSpLocks/>
          </p:cNvGrpSpPr>
          <p:nvPr/>
        </p:nvGrpSpPr>
        <p:grpSpPr bwMode="auto">
          <a:xfrm>
            <a:off x="271254" y="514442"/>
            <a:ext cx="3523380" cy="735625"/>
            <a:chOff x="3886200" y="188686"/>
            <a:chExt cx="4699000" cy="979713"/>
          </a:xfrm>
        </p:grpSpPr>
        <p:sp>
          <p:nvSpPr>
            <p:cNvPr id="14" name="任意多边形 18"/>
            <p:cNvSpPr/>
            <p:nvPr/>
          </p:nvSpPr>
          <p:spPr>
            <a:xfrm>
              <a:off x="3886200" y="188686"/>
              <a:ext cx="4495800" cy="884595"/>
            </a:xfrm>
            <a:custGeom>
              <a:avLst/>
              <a:gdLst>
                <a:gd name="connsiteX0" fmla="*/ 0 w 4495800"/>
                <a:gd name="connsiteY0" fmla="*/ 285750 h 1981200"/>
                <a:gd name="connsiteX1" fmla="*/ 419100 w 4495800"/>
                <a:gd name="connsiteY1" fmla="*/ 1866900 h 1981200"/>
                <a:gd name="connsiteX2" fmla="*/ 4114800 w 4495800"/>
                <a:gd name="connsiteY2" fmla="*/ 1981200 h 1981200"/>
                <a:gd name="connsiteX3" fmla="*/ 4495800 w 4495800"/>
                <a:gd name="connsiteY3" fmla="*/ 0 h 1981200"/>
                <a:gd name="connsiteX4" fmla="*/ 0 w 4495800"/>
                <a:gd name="connsiteY4" fmla="*/ 285750 h 198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5800" h="1981200">
                  <a:moveTo>
                    <a:pt x="0" y="285750"/>
                  </a:moveTo>
                  <a:lnTo>
                    <a:pt x="419100" y="1866900"/>
                  </a:lnTo>
                  <a:lnTo>
                    <a:pt x="4114800" y="1981200"/>
                  </a:lnTo>
                  <a:lnTo>
                    <a:pt x="4495800" y="0"/>
                  </a:lnTo>
                  <a:lnTo>
                    <a:pt x="0" y="2857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5" name="任意多边形 20"/>
            <p:cNvSpPr/>
            <p:nvPr/>
          </p:nvSpPr>
          <p:spPr>
            <a:xfrm>
              <a:off x="4089400" y="283804"/>
              <a:ext cx="4495800" cy="884595"/>
            </a:xfrm>
            <a:custGeom>
              <a:avLst/>
              <a:gdLst>
                <a:gd name="connsiteX0" fmla="*/ 0 w 4495800"/>
                <a:gd name="connsiteY0" fmla="*/ 285750 h 1981200"/>
                <a:gd name="connsiteX1" fmla="*/ 419100 w 4495800"/>
                <a:gd name="connsiteY1" fmla="*/ 1866900 h 1981200"/>
                <a:gd name="connsiteX2" fmla="*/ 4114800 w 4495800"/>
                <a:gd name="connsiteY2" fmla="*/ 1981200 h 1981200"/>
                <a:gd name="connsiteX3" fmla="*/ 4495800 w 4495800"/>
                <a:gd name="connsiteY3" fmla="*/ 0 h 1981200"/>
                <a:gd name="connsiteX4" fmla="*/ 0 w 4495800"/>
                <a:gd name="connsiteY4" fmla="*/ 285750 h 198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5800" h="1981200">
                  <a:moveTo>
                    <a:pt x="0" y="285750"/>
                  </a:moveTo>
                  <a:lnTo>
                    <a:pt x="419100" y="1866900"/>
                  </a:lnTo>
                  <a:lnTo>
                    <a:pt x="4114800" y="1981200"/>
                  </a:lnTo>
                  <a:lnTo>
                    <a:pt x="4495800" y="0"/>
                  </a:lnTo>
                  <a:lnTo>
                    <a:pt x="0" y="285750"/>
                  </a:lnTo>
                  <a:close/>
                </a:path>
              </a:pathLst>
            </a:custGeom>
            <a:solidFill>
              <a:schemeClr val="accent2">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latin typeface="方正正中黑简体" panose="02000000000000000000" pitchFamily="2" charset="-122"/>
                  <a:ea typeface="方正正中黑简体" panose="02000000000000000000" pitchFamily="2" charset="-122"/>
                </a:rPr>
                <a:t>目录</a:t>
              </a:r>
              <a:r>
                <a:rPr lang="zh-CN" altLang="en-US" sz="2400" b="1" dirty="0"/>
                <a:t> </a:t>
              </a:r>
              <a:r>
                <a:rPr lang="en-US" altLang="zh-CN" sz="2400" b="1" dirty="0"/>
                <a:t>/</a:t>
              </a:r>
              <a:r>
                <a:rPr lang="en-US" altLang="zh-CN" sz="2300" dirty="0"/>
                <a:t>CONTENTS</a:t>
              </a:r>
              <a:endParaRPr lang="zh-CN" altLang="en-US" sz="2300" dirty="0"/>
            </a:p>
          </p:txBody>
        </p:sp>
      </p:grpSp>
      <p:sp>
        <p:nvSpPr>
          <p:cNvPr id="6" name="椭圆 5"/>
          <p:cNvSpPr/>
          <p:nvPr/>
        </p:nvSpPr>
        <p:spPr>
          <a:xfrm>
            <a:off x="1864630" y="2585352"/>
            <a:ext cx="1495272" cy="1495354"/>
          </a:xfrm>
          <a:prstGeom prst="ellipse">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r>
              <a:rPr lang="en-US" altLang="zh-CN" sz="1500" b="1" dirty="0">
                <a:latin typeface="微软雅黑" pitchFamily="34" charset="-122"/>
                <a:ea typeface="微软雅黑" pitchFamily="34" charset="-122"/>
              </a:rPr>
              <a:t>STEP 1</a:t>
            </a:r>
            <a:endParaRPr lang="zh-CN" altLang="en-US" sz="1500" b="1" dirty="0">
              <a:latin typeface="微软雅黑" pitchFamily="34" charset="-122"/>
              <a:ea typeface="微软雅黑" pitchFamily="34" charset="-122"/>
            </a:endParaRPr>
          </a:p>
        </p:txBody>
      </p:sp>
      <p:sp>
        <p:nvSpPr>
          <p:cNvPr id="7" name="椭圆 6"/>
          <p:cNvSpPr/>
          <p:nvPr/>
        </p:nvSpPr>
        <p:spPr>
          <a:xfrm>
            <a:off x="4140043" y="3070029"/>
            <a:ext cx="1495272" cy="1495354"/>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lvl="0" algn="ctr"/>
            <a:r>
              <a:rPr lang="en-US" altLang="zh-CN" sz="1500" b="1" dirty="0">
                <a:solidFill>
                  <a:prstClr val="white"/>
                </a:solidFill>
                <a:latin typeface="微软雅黑" pitchFamily="34" charset="-122"/>
                <a:ea typeface="微软雅黑" pitchFamily="34" charset="-122"/>
              </a:rPr>
              <a:t>STEP 2</a:t>
            </a:r>
            <a:endParaRPr lang="zh-CN" altLang="en-US" sz="1500" b="1" dirty="0">
              <a:solidFill>
                <a:prstClr val="white"/>
              </a:solidFill>
              <a:latin typeface="微软雅黑" pitchFamily="34" charset="-122"/>
              <a:ea typeface="微软雅黑" pitchFamily="34" charset="-122"/>
            </a:endParaRPr>
          </a:p>
        </p:txBody>
      </p:sp>
      <p:sp>
        <p:nvSpPr>
          <p:cNvPr id="8" name="椭圆 7"/>
          <p:cNvSpPr/>
          <p:nvPr/>
        </p:nvSpPr>
        <p:spPr>
          <a:xfrm>
            <a:off x="6415457" y="2585352"/>
            <a:ext cx="1495272" cy="1495354"/>
          </a:xfrm>
          <a:prstGeom prst="ellipse">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lvl="0" algn="ctr"/>
            <a:r>
              <a:rPr lang="en-US" altLang="zh-CN" sz="1500" b="1" dirty="0">
                <a:solidFill>
                  <a:prstClr val="white"/>
                </a:solidFill>
                <a:latin typeface="微软雅黑" pitchFamily="34" charset="-122"/>
                <a:ea typeface="微软雅黑" pitchFamily="34" charset="-122"/>
              </a:rPr>
              <a:t>STEP 3</a:t>
            </a:r>
            <a:endParaRPr lang="zh-CN" altLang="en-US" sz="1500" b="1" dirty="0">
              <a:solidFill>
                <a:prstClr val="white"/>
              </a:solidFill>
              <a:latin typeface="微软雅黑" pitchFamily="34" charset="-122"/>
              <a:ea typeface="微软雅黑" pitchFamily="34" charset="-122"/>
            </a:endParaRPr>
          </a:p>
        </p:txBody>
      </p:sp>
      <p:sp>
        <p:nvSpPr>
          <p:cNvPr id="9" name="椭圆 8"/>
          <p:cNvSpPr/>
          <p:nvPr/>
        </p:nvSpPr>
        <p:spPr>
          <a:xfrm>
            <a:off x="8690870" y="3070029"/>
            <a:ext cx="1495272" cy="1495354"/>
          </a:xfrm>
          <a:prstGeom prst="ellipse">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lvl="0" algn="ctr"/>
            <a:r>
              <a:rPr lang="en-US" altLang="zh-CN" sz="1500" b="1" dirty="0">
                <a:solidFill>
                  <a:schemeClr val="bg1"/>
                </a:solidFill>
                <a:latin typeface="微软雅黑" pitchFamily="34" charset="-122"/>
                <a:ea typeface="微软雅黑" pitchFamily="34" charset="-122"/>
              </a:rPr>
              <a:t>STEP 4</a:t>
            </a:r>
            <a:endParaRPr lang="zh-CN" altLang="en-US" sz="1500" b="1" dirty="0">
              <a:solidFill>
                <a:schemeClr val="bg1"/>
              </a:solidFill>
              <a:latin typeface="微软雅黑" pitchFamily="34" charset="-122"/>
              <a:ea typeface="微软雅黑" pitchFamily="34" charset="-122"/>
            </a:endParaRPr>
          </a:p>
        </p:txBody>
      </p:sp>
      <p:cxnSp>
        <p:nvCxnSpPr>
          <p:cNvPr id="10" name="直接连接符 21"/>
          <p:cNvCxnSpPr>
            <a:cxnSpLocks/>
            <a:stCxn id="6" idx="5"/>
            <a:endCxn id="7" idx="1"/>
          </p:cNvCxnSpPr>
          <p:nvPr/>
        </p:nvCxnSpPr>
        <p:spPr>
          <a:xfrm flipV="1">
            <a:off x="3140924" y="3289019"/>
            <a:ext cx="1218097" cy="572697"/>
          </a:xfrm>
          <a:prstGeom prst="line">
            <a:avLst/>
          </a:prstGeom>
          <a:ln>
            <a:solidFill>
              <a:srgbClr val="2B293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直接连接符 22"/>
          <p:cNvCxnSpPr>
            <a:cxnSpLocks/>
            <a:stCxn id="7" idx="6"/>
            <a:endCxn id="8" idx="2"/>
          </p:cNvCxnSpPr>
          <p:nvPr/>
        </p:nvCxnSpPr>
        <p:spPr>
          <a:xfrm flipV="1">
            <a:off x="5635315" y="3333029"/>
            <a:ext cx="780142" cy="484677"/>
          </a:xfrm>
          <a:prstGeom prst="line">
            <a:avLst/>
          </a:prstGeom>
          <a:ln>
            <a:solidFill>
              <a:srgbClr val="2B293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 name="直接连接符 23"/>
          <p:cNvCxnSpPr/>
          <p:nvPr/>
        </p:nvCxnSpPr>
        <p:spPr>
          <a:xfrm>
            <a:off x="7910729" y="3333029"/>
            <a:ext cx="780141" cy="484676"/>
          </a:xfrm>
          <a:prstGeom prst="line">
            <a:avLst/>
          </a:prstGeom>
          <a:ln>
            <a:solidFill>
              <a:srgbClr val="2B293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599501" y="4411575"/>
            <a:ext cx="2444111" cy="307777"/>
          </a:xfrm>
          <a:prstGeom prst="rect">
            <a:avLst/>
          </a:prstGeom>
        </p:spPr>
        <p:txBody>
          <a:bodyPr wrap="square" lIns="0" tIns="0" rIns="0" bIns="0">
            <a:spAutoFit/>
          </a:bodyPr>
          <a:lstStyle/>
          <a:p>
            <a:pPr lvl="0"/>
            <a:r>
              <a:rPr lang="zh-CN" altLang="en-US" sz="2000" b="1" dirty="0">
                <a:solidFill>
                  <a:schemeClr val="bg1">
                    <a:lumMod val="50000"/>
                  </a:schemeClr>
                </a:solidFill>
                <a:latin typeface="微软雅黑" pitchFamily="34" charset="-122"/>
                <a:ea typeface="微软雅黑" pitchFamily="34" charset="-122"/>
              </a:rPr>
              <a:t>词频统计实现方法</a:t>
            </a:r>
            <a:endParaRPr lang="zh-CN" altLang="zh-CN" sz="2000" b="1" dirty="0">
              <a:solidFill>
                <a:schemeClr val="bg1">
                  <a:lumMod val="50000"/>
                </a:schemeClr>
              </a:solidFill>
              <a:latin typeface="微软雅黑" pitchFamily="34" charset="-122"/>
              <a:ea typeface="微软雅黑" pitchFamily="34" charset="-122"/>
            </a:endParaRPr>
          </a:p>
        </p:txBody>
      </p:sp>
      <p:sp>
        <p:nvSpPr>
          <p:cNvPr id="18" name="矩形 17"/>
          <p:cNvSpPr/>
          <p:nvPr/>
        </p:nvSpPr>
        <p:spPr>
          <a:xfrm>
            <a:off x="3984278" y="2446425"/>
            <a:ext cx="2444111" cy="307777"/>
          </a:xfrm>
          <a:prstGeom prst="rect">
            <a:avLst/>
          </a:prstGeom>
        </p:spPr>
        <p:txBody>
          <a:bodyPr wrap="square" lIns="0" tIns="0" rIns="0" bIns="0">
            <a:spAutoFit/>
          </a:bodyPr>
          <a:lstStyle/>
          <a:p>
            <a:pPr lvl="0"/>
            <a:r>
              <a:rPr lang="zh-CN" altLang="en-US" sz="2000" b="1" dirty="0">
                <a:solidFill>
                  <a:schemeClr val="bg1">
                    <a:lumMod val="50000"/>
                  </a:schemeClr>
                </a:solidFill>
                <a:latin typeface="微软雅黑" pitchFamily="34" charset="-122"/>
                <a:ea typeface="微软雅黑" pitchFamily="34" charset="-122"/>
              </a:rPr>
              <a:t>倒排索引实现思路</a:t>
            </a:r>
            <a:endParaRPr lang="zh-CN" altLang="zh-CN" sz="2000" b="1" dirty="0">
              <a:solidFill>
                <a:schemeClr val="bg1">
                  <a:lumMod val="50000"/>
                </a:schemeClr>
              </a:solidFill>
              <a:latin typeface="微软雅黑" pitchFamily="34" charset="-122"/>
              <a:ea typeface="微软雅黑" pitchFamily="34" charset="-122"/>
            </a:endParaRPr>
          </a:p>
        </p:txBody>
      </p:sp>
      <p:sp>
        <p:nvSpPr>
          <p:cNvPr id="20" name="矩形 19"/>
          <p:cNvSpPr/>
          <p:nvPr/>
        </p:nvSpPr>
        <p:spPr>
          <a:xfrm>
            <a:off x="6280609" y="4274704"/>
            <a:ext cx="2444111" cy="307777"/>
          </a:xfrm>
          <a:prstGeom prst="rect">
            <a:avLst/>
          </a:prstGeom>
        </p:spPr>
        <p:txBody>
          <a:bodyPr wrap="square" lIns="0" tIns="0" rIns="0" bIns="0">
            <a:spAutoFit/>
          </a:bodyPr>
          <a:lstStyle/>
          <a:p>
            <a:pPr lvl="0"/>
            <a:r>
              <a:rPr lang="zh-CN" altLang="en-US" sz="2000" b="1" dirty="0">
                <a:solidFill>
                  <a:schemeClr val="bg1">
                    <a:lumMod val="50000"/>
                  </a:schemeClr>
                </a:solidFill>
                <a:latin typeface="微软雅黑" pitchFamily="34" charset="-122"/>
                <a:ea typeface="微软雅黑" pitchFamily="34" charset="-122"/>
              </a:rPr>
              <a:t>倒排索引键值对设计</a:t>
            </a:r>
            <a:endParaRPr lang="zh-CN" altLang="zh-CN" sz="2000" b="1" dirty="0">
              <a:solidFill>
                <a:schemeClr val="bg1">
                  <a:lumMod val="50000"/>
                </a:schemeClr>
              </a:solidFill>
              <a:latin typeface="微软雅黑" pitchFamily="34" charset="-122"/>
              <a:ea typeface="微软雅黑" pitchFamily="34" charset="-122"/>
            </a:endParaRPr>
          </a:p>
        </p:txBody>
      </p:sp>
      <p:sp>
        <p:nvSpPr>
          <p:cNvPr id="22" name="矩形 21"/>
          <p:cNvSpPr/>
          <p:nvPr/>
        </p:nvSpPr>
        <p:spPr>
          <a:xfrm>
            <a:off x="8724720" y="2432131"/>
            <a:ext cx="2887272" cy="307777"/>
          </a:xfrm>
          <a:prstGeom prst="rect">
            <a:avLst/>
          </a:prstGeom>
        </p:spPr>
        <p:txBody>
          <a:bodyPr wrap="square" lIns="0" tIns="0" rIns="0" bIns="0">
            <a:spAutoFit/>
          </a:bodyPr>
          <a:lstStyle/>
          <a:p>
            <a:pPr lvl="0"/>
            <a:r>
              <a:rPr lang="zh-CN" altLang="en-US" sz="2000" b="1" dirty="0">
                <a:solidFill>
                  <a:schemeClr val="bg1">
                    <a:lumMod val="50000"/>
                  </a:schemeClr>
                </a:solidFill>
                <a:latin typeface="微软雅黑" pitchFamily="34" charset="-122"/>
                <a:ea typeface="微软雅黑" pitchFamily="34" charset="-122"/>
              </a:rPr>
              <a:t>倒排索引键值对排序方法</a:t>
            </a:r>
            <a:endParaRPr lang="zh-CN" altLang="zh-CN" sz="2000" b="1"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09589998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Left)">
                                      <p:cBhvr>
                                        <p:cTn id="10" dur="500"/>
                                        <p:tgtEl>
                                          <p:spTgt spid="4"/>
                                        </p:tgtEl>
                                      </p:cBhvr>
                                    </p:animEffect>
                                  </p:childTnLst>
                                </p:cTn>
                              </p:par>
                            </p:childTnLst>
                          </p:cTn>
                        </p:par>
                        <p:par>
                          <p:cTn id="11" fill="hold">
                            <p:stCondLst>
                              <p:cond delay="500"/>
                            </p:stCondLst>
                            <p:childTnLst>
                              <p:par>
                                <p:cTn id="12" presetID="47" presetClass="entr" presetSubtype="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par>
                                <p:cTn id="22" presetID="22" presetClass="entr" presetSubtype="8"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2" presetClass="entr" presetSubtype="8"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500"/>
                            </p:stCondLst>
                            <p:childTnLst>
                              <p:par>
                                <p:cTn id="29" presetID="23" presetClass="entr" presetSubtype="16"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childTnLst>
                                </p:cTn>
                              </p:par>
                            </p:childTnLst>
                          </p:cTn>
                        </p:par>
                        <p:par>
                          <p:cTn id="33" fill="hold">
                            <p:stCondLst>
                              <p:cond delay="1000"/>
                            </p:stCondLst>
                            <p:childTnLst>
                              <p:par>
                                <p:cTn id="34" presetID="23" presetClass="entr" presetSubtype="16"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childTnLst>
                                </p:cTn>
                              </p:par>
                            </p:childTnLst>
                          </p:cTn>
                        </p:par>
                        <p:par>
                          <p:cTn id="38" fill="hold">
                            <p:stCondLst>
                              <p:cond delay="1500"/>
                            </p:stCondLst>
                            <p:childTnLst>
                              <p:par>
                                <p:cTn id="39" presetID="23" presetClass="entr" presetSubtype="16"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childTnLst>
                                </p:cTn>
                              </p:par>
                            </p:childTnLst>
                          </p:cTn>
                        </p:par>
                        <p:par>
                          <p:cTn id="43" fill="hold">
                            <p:stCondLst>
                              <p:cond delay="2000"/>
                            </p:stCondLst>
                            <p:childTnLst>
                              <p:par>
                                <p:cTn id="44" presetID="23" presetClass="entr" presetSubtype="16"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childTnLst>
                                </p:cTn>
                              </p:par>
                            </p:childTnLst>
                          </p:cTn>
                        </p:par>
                        <p:par>
                          <p:cTn id="48" fill="hold">
                            <p:stCondLst>
                              <p:cond delay="2500"/>
                            </p:stCondLst>
                            <p:childTnLst>
                              <p:par>
                                <p:cTn id="49" presetID="25" presetClass="entr" presetSubtype="0"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54" dur="1000" fill="hold"/>
                                        <p:tgtEl>
                                          <p:spTgt spid="16"/>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16"/>
                                        </p:tgtEl>
                                      </p:cBhvr>
                                    </p:animEffect>
                                  </p:childTnLst>
                                </p:cTn>
                              </p:par>
                            </p:childTnLst>
                          </p:cTn>
                        </p:par>
                        <p:par>
                          <p:cTn id="59" fill="hold">
                            <p:stCondLst>
                              <p:cond delay="3500"/>
                            </p:stCondLst>
                            <p:childTnLst>
                              <p:par>
                                <p:cTn id="60" presetID="25" presetClass="entr" presetSubtype="0" fill="hold" grpId="0" nodeType="after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p:cTn id="62" dur="500" decel="50000" fill="hold">
                                          <p:stCondLst>
                                            <p:cond delay="0"/>
                                          </p:stCondLst>
                                        </p:cTn>
                                        <p:tgtEl>
                                          <p:spTgt spid="18"/>
                                        </p:tgtEl>
                                        <p:attrNameLst>
                                          <p:attrName>style.rotation</p:attrName>
                                        </p:attrNameLst>
                                      </p:cBhvr>
                                      <p:tavLst>
                                        <p:tav tm="0">
                                          <p:val>
                                            <p:fltVal val="-90"/>
                                          </p:val>
                                        </p:tav>
                                        <p:tav tm="100000">
                                          <p:val>
                                            <p:fltVal val="0"/>
                                          </p:val>
                                        </p:tav>
                                      </p:tavLst>
                                    </p:anim>
                                    <p:anim calcmode="lin" valueType="num">
                                      <p:cBhvr>
                                        <p:cTn id="63" dur="500" decel="50000" fill="hold">
                                          <p:stCondLst>
                                            <p:cond delay="0"/>
                                          </p:stCondLst>
                                        </p:cTn>
                                        <p:tgtEl>
                                          <p:spTgt spid="18"/>
                                        </p:tgtEl>
                                        <p:attrNameLst>
                                          <p:attrName>ppt_w</p:attrName>
                                        </p:attrNameLst>
                                      </p:cBhvr>
                                      <p:tavLst>
                                        <p:tav tm="0">
                                          <p:val>
                                            <p:strVal val="#ppt_w"/>
                                          </p:val>
                                        </p:tav>
                                        <p:tav tm="100000">
                                          <p:val>
                                            <p:strVal val="#ppt_w*.05"/>
                                          </p:val>
                                        </p:tav>
                                      </p:tavLst>
                                    </p:anim>
                                    <p:anim calcmode="lin" valueType="num">
                                      <p:cBhvr>
                                        <p:cTn id="64" dur="500" accel="50000" fill="hold">
                                          <p:stCondLst>
                                            <p:cond delay="500"/>
                                          </p:stCondLst>
                                        </p:cTn>
                                        <p:tgtEl>
                                          <p:spTgt spid="18"/>
                                        </p:tgtEl>
                                        <p:attrNameLst>
                                          <p:attrName>ppt_w</p:attrName>
                                        </p:attrNameLst>
                                      </p:cBhvr>
                                      <p:tavLst>
                                        <p:tav tm="0">
                                          <p:val>
                                            <p:strVal val="#ppt_w*.05"/>
                                          </p:val>
                                        </p:tav>
                                        <p:tav tm="100000">
                                          <p:val>
                                            <p:strVal val="#ppt_w"/>
                                          </p:val>
                                        </p:tav>
                                      </p:tavLst>
                                    </p:anim>
                                    <p:anim calcmode="lin" valueType="num">
                                      <p:cBhvr>
                                        <p:cTn id="65" dur="1000" fill="hold"/>
                                        <p:tgtEl>
                                          <p:spTgt spid="18"/>
                                        </p:tgtEl>
                                        <p:attrNameLst>
                                          <p:attrName>ppt_h</p:attrName>
                                        </p:attrNameLst>
                                      </p:cBhvr>
                                      <p:tavLst>
                                        <p:tav tm="0">
                                          <p:val>
                                            <p:strVal val="#ppt_h"/>
                                          </p:val>
                                        </p:tav>
                                        <p:tav tm="100000">
                                          <p:val>
                                            <p:strVal val="#ppt_h"/>
                                          </p:val>
                                        </p:tav>
                                      </p:tavLst>
                                    </p:anim>
                                    <p:anim calcmode="lin" valueType="num">
                                      <p:cBhvr>
                                        <p:cTn id="66" dur="500" decel="50000" fill="hold">
                                          <p:stCondLst>
                                            <p:cond delay="0"/>
                                          </p:stCondLst>
                                        </p:cTn>
                                        <p:tgtEl>
                                          <p:spTgt spid="18"/>
                                        </p:tgtEl>
                                        <p:attrNameLst>
                                          <p:attrName>ppt_x</p:attrName>
                                        </p:attrNameLst>
                                      </p:cBhvr>
                                      <p:tavLst>
                                        <p:tav tm="0">
                                          <p:val>
                                            <p:strVal val="#ppt_x+.4"/>
                                          </p:val>
                                        </p:tav>
                                        <p:tav tm="100000">
                                          <p:val>
                                            <p:strVal val="#ppt_x"/>
                                          </p:val>
                                        </p:tav>
                                      </p:tavLst>
                                    </p:anim>
                                    <p:anim calcmode="lin" valueType="num">
                                      <p:cBhvr>
                                        <p:cTn id="67" dur="500" decel="50000" fill="hold">
                                          <p:stCondLst>
                                            <p:cond delay="0"/>
                                          </p:stCondLst>
                                        </p:cTn>
                                        <p:tgtEl>
                                          <p:spTgt spid="18"/>
                                        </p:tgtEl>
                                        <p:attrNameLst>
                                          <p:attrName>ppt_y</p:attrName>
                                        </p:attrNameLst>
                                      </p:cBhvr>
                                      <p:tavLst>
                                        <p:tav tm="0">
                                          <p:val>
                                            <p:strVal val="#ppt_y-.2"/>
                                          </p:val>
                                        </p:tav>
                                        <p:tav tm="100000">
                                          <p:val>
                                            <p:strVal val="#ppt_y+.1"/>
                                          </p:val>
                                        </p:tav>
                                      </p:tavLst>
                                    </p:anim>
                                    <p:anim calcmode="lin" valueType="num">
                                      <p:cBhvr>
                                        <p:cTn id="68" dur="500" accel="50000" fill="hold">
                                          <p:stCondLst>
                                            <p:cond delay="500"/>
                                          </p:stCondLst>
                                        </p:cTn>
                                        <p:tgtEl>
                                          <p:spTgt spid="18"/>
                                        </p:tgtEl>
                                        <p:attrNameLst>
                                          <p:attrName>ppt_y</p:attrName>
                                        </p:attrNameLst>
                                      </p:cBhvr>
                                      <p:tavLst>
                                        <p:tav tm="0">
                                          <p:val>
                                            <p:strVal val="#ppt_y+.1"/>
                                          </p:val>
                                        </p:tav>
                                        <p:tav tm="100000">
                                          <p:val>
                                            <p:strVal val="#ppt_y"/>
                                          </p:val>
                                        </p:tav>
                                      </p:tavLst>
                                    </p:anim>
                                    <p:animEffect transition="in" filter="fade">
                                      <p:cBhvr>
                                        <p:cTn id="69" dur="1000" decel="50000">
                                          <p:stCondLst>
                                            <p:cond delay="0"/>
                                          </p:stCondLst>
                                        </p:cTn>
                                        <p:tgtEl>
                                          <p:spTgt spid="18"/>
                                        </p:tgtEl>
                                      </p:cBhvr>
                                    </p:animEffect>
                                  </p:childTnLst>
                                </p:cTn>
                              </p:par>
                            </p:childTnLst>
                          </p:cTn>
                        </p:par>
                        <p:par>
                          <p:cTn id="70" fill="hold">
                            <p:stCondLst>
                              <p:cond delay="4500"/>
                            </p:stCondLst>
                            <p:childTnLst>
                              <p:par>
                                <p:cTn id="71" presetID="25" presetClass="entr" presetSubtype="0" fill="hold" grpId="0" nodeType="after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p:cTn id="73"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76" dur="1000" fill="hold"/>
                                        <p:tgtEl>
                                          <p:spTgt spid="20"/>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20"/>
                                        </p:tgtEl>
                                      </p:cBhvr>
                                    </p:animEffect>
                                  </p:childTnLst>
                                </p:cTn>
                              </p:par>
                            </p:childTnLst>
                          </p:cTn>
                        </p:par>
                        <p:par>
                          <p:cTn id="81" fill="hold">
                            <p:stCondLst>
                              <p:cond delay="5500"/>
                            </p:stCondLst>
                            <p:childTnLst>
                              <p:par>
                                <p:cTn id="82" presetID="25" presetClass="entr" presetSubtype="0" fill="hold" grpId="0" nodeType="afterEffect">
                                  <p:stCondLst>
                                    <p:cond delay="0"/>
                                  </p:stCondLst>
                                  <p:childTnLst>
                                    <p:set>
                                      <p:cBhvr>
                                        <p:cTn id="83" dur="1" fill="hold">
                                          <p:stCondLst>
                                            <p:cond delay="0"/>
                                          </p:stCondLst>
                                        </p:cTn>
                                        <p:tgtEl>
                                          <p:spTgt spid="22"/>
                                        </p:tgtEl>
                                        <p:attrNameLst>
                                          <p:attrName>style.visibility</p:attrName>
                                        </p:attrNameLst>
                                      </p:cBhvr>
                                      <p:to>
                                        <p:strVal val="visible"/>
                                      </p:to>
                                    </p:set>
                                    <p:anim calcmode="lin" valueType="num">
                                      <p:cBhvr>
                                        <p:cTn id="84" dur="500" decel="50000" fill="hold">
                                          <p:stCondLst>
                                            <p:cond delay="0"/>
                                          </p:stCondLst>
                                        </p:cTn>
                                        <p:tgtEl>
                                          <p:spTgt spid="22"/>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22"/>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22"/>
                                        </p:tgtEl>
                                        <p:attrNameLst>
                                          <p:attrName>ppt_w</p:attrName>
                                        </p:attrNameLst>
                                      </p:cBhvr>
                                      <p:tavLst>
                                        <p:tav tm="0">
                                          <p:val>
                                            <p:strVal val="#ppt_w*.05"/>
                                          </p:val>
                                        </p:tav>
                                        <p:tav tm="100000">
                                          <p:val>
                                            <p:strVal val="#ppt_w"/>
                                          </p:val>
                                        </p:tav>
                                      </p:tavLst>
                                    </p:anim>
                                    <p:anim calcmode="lin" valueType="num">
                                      <p:cBhvr>
                                        <p:cTn id="87" dur="1000" fill="hold"/>
                                        <p:tgtEl>
                                          <p:spTgt spid="22"/>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22"/>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22"/>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22"/>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6" grpId="0"/>
      <p:bldP spid="18" grpId="0"/>
      <p:bldP spid="20"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505199" y="5629274"/>
            <a:ext cx="8755236" cy="1228725"/>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p:nvSpPr>
        <p:spPr>
          <a:xfrm>
            <a:off x="0" y="3900488"/>
            <a:ext cx="8340898" cy="2957512"/>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48844" b="61520"/>
          <a:stretch/>
        </p:blipFill>
        <p:spPr>
          <a:xfrm>
            <a:off x="4489796" y="0"/>
            <a:ext cx="7702204" cy="1508760"/>
          </a:xfrm>
          <a:prstGeom prst="rect">
            <a:avLst/>
          </a:prstGeom>
        </p:spPr>
      </p:pic>
      <p:sp>
        <p:nvSpPr>
          <p:cNvPr id="7" name="椭圆 6"/>
          <p:cNvSpPr/>
          <p:nvPr/>
        </p:nvSpPr>
        <p:spPr>
          <a:xfrm>
            <a:off x="4993964" y="2151402"/>
            <a:ext cx="1864408" cy="1864510"/>
          </a:xfrm>
          <a:prstGeom prst="ellipse">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r>
              <a:rPr lang="en-US" altLang="zh-CN" sz="2400" b="1" dirty="0">
                <a:latin typeface="微软雅黑" pitchFamily="34" charset="-122"/>
                <a:ea typeface="微软雅黑" pitchFamily="34" charset="-122"/>
              </a:rPr>
              <a:t>STEP 1</a:t>
            </a:r>
            <a:endParaRPr lang="zh-CN" altLang="en-US" sz="2400" b="1" dirty="0">
              <a:latin typeface="微软雅黑" pitchFamily="34" charset="-122"/>
              <a:ea typeface="微软雅黑" pitchFamily="34" charset="-122"/>
            </a:endParaRPr>
          </a:p>
        </p:txBody>
      </p:sp>
      <p:sp>
        <p:nvSpPr>
          <p:cNvPr id="8" name="矩形 7"/>
          <p:cNvSpPr/>
          <p:nvPr/>
        </p:nvSpPr>
        <p:spPr>
          <a:xfrm>
            <a:off x="4444227" y="4230052"/>
            <a:ext cx="3303545" cy="492443"/>
          </a:xfrm>
          <a:prstGeom prst="rect">
            <a:avLst/>
          </a:prstGeom>
        </p:spPr>
        <p:txBody>
          <a:bodyPr wrap="square" lIns="0" tIns="0" rIns="0" bIns="0">
            <a:spAutoFit/>
          </a:bodyPr>
          <a:lstStyle/>
          <a:p>
            <a:pPr lvl="0"/>
            <a:r>
              <a:rPr lang="zh-CN" altLang="en-US" sz="3200" b="1" dirty="0">
                <a:solidFill>
                  <a:schemeClr val="bg1">
                    <a:lumMod val="50000"/>
                  </a:schemeClr>
                </a:solidFill>
                <a:latin typeface="微软雅黑" pitchFamily="34" charset="-122"/>
                <a:ea typeface="微软雅黑" pitchFamily="34" charset="-122"/>
              </a:rPr>
              <a:t>词频统计实现方法</a:t>
            </a:r>
            <a:endParaRPr lang="zh-CN" altLang="zh-CN" sz="3200" b="1"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19924638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Left)">
                                      <p:cBhvr>
                                        <p:cTn id="10" dur="500"/>
                                        <p:tgtEl>
                                          <p:spTgt spid="4"/>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25"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26" dur="1000" fill="hold"/>
                                        <p:tgtEl>
                                          <p:spTgt spid="8"/>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346260" y="670614"/>
            <a:ext cx="3057247" cy="523220"/>
          </a:xfrm>
          <a:prstGeom prst="rect">
            <a:avLst/>
          </a:prstGeom>
          <a:noFill/>
        </p:spPr>
        <p:txBody>
          <a:bodyPr wrap="none" rtlCol="0">
            <a:spAutoFit/>
          </a:bodyPr>
          <a:lstStyle/>
          <a:p>
            <a:r>
              <a:rPr kumimoji="1" lang="zh-CN" altLang="en-US" sz="2800" dirty="0">
                <a:solidFill>
                  <a:schemeClr val="bg1"/>
                </a:solidFill>
              </a:rPr>
              <a:t>词频统计实现方法</a:t>
            </a:r>
          </a:p>
        </p:txBody>
      </p:sp>
      <p:grpSp>
        <p:nvGrpSpPr>
          <p:cNvPr id="6" name="Group 4"/>
          <p:cNvGrpSpPr/>
          <p:nvPr/>
        </p:nvGrpSpPr>
        <p:grpSpPr>
          <a:xfrm>
            <a:off x="4346260" y="2162316"/>
            <a:ext cx="3503442" cy="3501850"/>
            <a:chOff x="599351" y="2215578"/>
            <a:chExt cx="3266532" cy="3265048"/>
          </a:xfrm>
        </p:grpSpPr>
        <p:sp>
          <p:nvSpPr>
            <p:cNvPr id="7" name="Freeform: Shape 5"/>
            <p:cNvSpPr>
              <a:spLocks/>
            </p:cNvSpPr>
            <p:nvPr/>
          </p:nvSpPr>
          <p:spPr bwMode="auto">
            <a:xfrm>
              <a:off x="599351" y="2215579"/>
              <a:ext cx="1948951" cy="1948951"/>
            </a:xfrm>
            <a:custGeom>
              <a:avLst/>
              <a:gdLst>
                <a:gd name="T0" fmla="*/ 1315 w 1315"/>
                <a:gd name="T1" fmla="*/ 657 h 1315"/>
                <a:gd name="T2" fmla="*/ 1204 w 1315"/>
                <a:gd name="T3" fmla="*/ 768 h 1315"/>
                <a:gd name="T4" fmla="*/ 1101 w 1315"/>
                <a:gd name="T5" fmla="*/ 665 h 1315"/>
                <a:gd name="T6" fmla="*/ 1111 w 1315"/>
                <a:gd name="T7" fmla="*/ 657 h 1315"/>
                <a:gd name="T8" fmla="*/ 1101 w 1315"/>
                <a:gd name="T9" fmla="*/ 650 h 1315"/>
                <a:gd name="T10" fmla="*/ 1000 w 1315"/>
                <a:gd name="T11" fmla="*/ 547 h 1315"/>
                <a:gd name="T12" fmla="*/ 658 w 1315"/>
                <a:gd name="T13" fmla="*/ 205 h 1315"/>
                <a:gd name="T14" fmla="*/ 205 w 1315"/>
                <a:gd name="T15" fmla="*/ 657 h 1315"/>
                <a:gd name="T16" fmla="*/ 547 w 1315"/>
                <a:gd name="T17" fmla="*/ 999 h 1315"/>
                <a:gd name="T18" fmla="*/ 446 w 1315"/>
                <a:gd name="T19" fmla="*/ 1103 h 1315"/>
                <a:gd name="T20" fmla="*/ 0 w 1315"/>
                <a:gd name="T21" fmla="*/ 657 h 1315"/>
                <a:gd name="T22" fmla="*/ 658 w 1315"/>
                <a:gd name="T23" fmla="*/ 0 h 1315"/>
                <a:gd name="T24" fmla="*/ 1101 w 1315"/>
                <a:gd name="T25" fmla="*/ 445 h 1315"/>
                <a:gd name="T26" fmla="*/ 1204 w 1315"/>
                <a:gd name="T27" fmla="*/ 547 h 1315"/>
                <a:gd name="T28" fmla="*/ 1315 w 1315"/>
                <a:gd name="T29" fmla="*/ 657 h 1315"/>
                <a:gd name="T30" fmla="*/ 769 w 1315"/>
                <a:gd name="T31" fmla="*/ 999 h 1315"/>
                <a:gd name="T32" fmla="*/ 665 w 1315"/>
                <a:gd name="T33" fmla="*/ 1103 h 1315"/>
                <a:gd name="T34" fmla="*/ 658 w 1315"/>
                <a:gd name="T35" fmla="*/ 1110 h 1315"/>
                <a:gd name="T36" fmla="*/ 650 w 1315"/>
                <a:gd name="T37" fmla="*/ 1103 h 1315"/>
                <a:gd name="T38" fmla="*/ 547 w 1315"/>
                <a:gd name="T39" fmla="*/ 1204 h 1315"/>
                <a:gd name="T40" fmla="*/ 658 w 1315"/>
                <a:gd name="T41" fmla="*/ 1315 h 1315"/>
                <a:gd name="T42" fmla="*/ 769 w 1315"/>
                <a:gd name="T43" fmla="*/ 1204 h 1315"/>
                <a:gd name="T44" fmla="*/ 870 w 1315"/>
                <a:gd name="T45" fmla="*/ 1103 h 1315"/>
                <a:gd name="T46" fmla="*/ 1101 w 1315"/>
                <a:gd name="T47" fmla="*/ 869 h 1315"/>
                <a:gd name="T48" fmla="*/ 1000 w 1315"/>
                <a:gd name="T49" fmla="*/ 768 h 1315"/>
                <a:gd name="T50" fmla="*/ 769 w 1315"/>
                <a:gd name="T51" fmla="*/ 999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5">
                  <a:moveTo>
                    <a:pt x="1315" y="657"/>
                  </a:moveTo>
                  <a:lnTo>
                    <a:pt x="1204" y="768"/>
                  </a:lnTo>
                  <a:lnTo>
                    <a:pt x="1101" y="665"/>
                  </a:lnTo>
                  <a:lnTo>
                    <a:pt x="1111" y="657"/>
                  </a:lnTo>
                  <a:lnTo>
                    <a:pt x="1101" y="650"/>
                  </a:lnTo>
                  <a:lnTo>
                    <a:pt x="1000" y="547"/>
                  </a:lnTo>
                  <a:lnTo>
                    <a:pt x="658" y="205"/>
                  </a:lnTo>
                  <a:lnTo>
                    <a:pt x="205" y="657"/>
                  </a:lnTo>
                  <a:lnTo>
                    <a:pt x="547" y="999"/>
                  </a:lnTo>
                  <a:lnTo>
                    <a:pt x="446" y="1103"/>
                  </a:lnTo>
                  <a:lnTo>
                    <a:pt x="0" y="657"/>
                  </a:lnTo>
                  <a:lnTo>
                    <a:pt x="658" y="0"/>
                  </a:lnTo>
                  <a:lnTo>
                    <a:pt x="1101" y="445"/>
                  </a:lnTo>
                  <a:lnTo>
                    <a:pt x="1204" y="547"/>
                  </a:lnTo>
                  <a:lnTo>
                    <a:pt x="1315" y="657"/>
                  </a:lnTo>
                  <a:close/>
                  <a:moveTo>
                    <a:pt x="769" y="999"/>
                  </a:moveTo>
                  <a:lnTo>
                    <a:pt x="665" y="1103"/>
                  </a:lnTo>
                  <a:lnTo>
                    <a:pt x="658" y="1110"/>
                  </a:lnTo>
                  <a:lnTo>
                    <a:pt x="650" y="1103"/>
                  </a:lnTo>
                  <a:lnTo>
                    <a:pt x="547" y="1204"/>
                  </a:lnTo>
                  <a:lnTo>
                    <a:pt x="658" y="1315"/>
                  </a:lnTo>
                  <a:lnTo>
                    <a:pt x="769" y="1204"/>
                  </a:lnTo>
                  <a:lnTo>
                    <a:pt x="870" y="1103"/>
                  </a:lnTo>
                  <a:lnTo>
                    <a:pt x="1101" y="869"/>
                  </a:lnTo>
                  <a:lnTo>
                    <a:pt x="1000" y="768"/>
                  </a:lnTo>
                  <a:lnTo>
                    <a:pt x="769" y="999"/>
                  </a:lnTo>
                  <a:close/>
                </a:path>
              </a:pathLst>
            </a:custGeom>
            <a:solidFill>
              <a:schemeClr val="accent1"/>
            </a:solidFill>
            <a:ln>
              <a:noFill/>
            </a:ln>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Freeform: Shape 6"/>
            <p:cNvSpPr>
              <a:spLocks/>
            </p:cNvSpPr>
            <p:nvPr/>
          </p:nvSpPr>
          <p:spPr bwMode="auto">
            <a:xfrm>
              <a:off x="1916931" y="2215578"/>
              <a:ext cx="1948951" cy="1948950"/>
            </a:xfrm>
            <a:custGeom>
              <a:avLst/>
              <a:gdLst>
                <a:gd name="T0" fmla="*/ 546 w 1315"/>
                <a:gd name="T1" fmla="*/ 999 h 1315"/>
                <a:gd name="T2" fmla="*/ 445 w 1315"/>
                <a:gd name="T3" fmla="*/ 1103 h 1315"/>
                <a:gd name="T4" fmla="*/ 212 w 1315"/>
                <a:gd name="T5" fmla="*/ 869 h 1315"/>
                <a:gd name="T6" fmla="*/ 111 w 1315"/>
                <a:gd name="T7" fmla="*/ 768 h 1315"/>
                <a:gd name="T8" fmla="*/ 0 w 1315"/>
                <a:gd name="T9" fmla="*/ 657 h 1315"/>
                <a:gd name="T10" fmla="*/ 111 w 1315"/>
                <a:gd name="T11" fmla="*/ 547 h 1315"/>
                <a:gd name="T12" fmla="*/ 212 w 1315"/>
                <a:gd name="T13" fmla="*/ 650 h 1315"/>
                <a:gd name="T14" fmla="*/ 204 w 1315"/>
                <a:gd name="T15" fmla="*/ 657 h 1315"/>
                <a:gd name="T16" fmla="*/ 212 w 1315"/>
                <a:gd name="T17" fmla="*/ 665 h 1315"/>
                <a:gd name="T18" fmla="*/ 315 w 1315"/>
                <a:gd name="T19" fmla="*/ 768 h 1315"/>
                <a:gd name="T20" fmla="*/ 546 w 1315"/>
                <a:gd name="T21" fmla="*/ 999 h 1315"/>
                <a:gd name="T22" fmla="*/ 657 w 1315"/>
                <a:gd name="T23" fmla="*/ 0 h 1315"/>
                <a:gd name="T24" fmla="*/ 212 w 1315"/>
                <a:gd name="T25" fmla="*/ 445 h 1315"/>
                <a:gd name="T26" fmla="*/ 315 w 1315"/>
                <a:gd name="T27" fmla="*/ 547 h 1315"/>
                <a:gd name="T28" fmla="*/ 657 w 1315"/>
                <a:gd name="T29" fmla="*/ 205 h 1315"/>
                <a:gd name="T30" fmla="*/ 1110 w 1315"/>
                <a:gd name="T31" fmla="*/ 657 h 1315"/>
                <a:gd name="T32" fmla="*/ 768 w 1315"/>
                <a:gd name="T33" fmla="*/ 999 h 1315"/>
                <a:gd name="T34" fmla="*/ 665 w 1315"/>
                <a:gd name="T35" fmla="*/ 1103 h 1315"/>
                <a:gd name="T36" fmla="*/ 657 w 1315"/>
                <a:gd name="T37" fmla="*/ 1110 h 1315"/>
                <a:gd name="T38" fmla="*/ 650 w 1315"/>
                <a:gd name="T39" fmla="*/ 1103 h 1315"/>
                <a:gd name="T40" fmla="*/ 546 w 1315"/>
                <a:gd name="T41" fmla="*/ 1204 h 1315"/>
                <a:gd name="T42" fmla="*/ 657 w 1315"/>
                <a:gd name="T43" fmla="*/ 1315 h 1315"/>
                <a:gd name="T44" fmla="*/ 768 w 1315"/>
                <a:gd name="T45" fmla="*/ 1204 h 1315"/>
                <a:gd name="T46" fmla="*/ 869 w 1315"/>
                <a:gd name="T47" fmla="*/ 1103 h 1315"/>
                <a:gd name="T48" fmla="*/ 1315 w 1315"/>
                <a:gd name="T49" fmla="*/ 657 h 1315"/>
                <a:gd name="T50" fmla="*/ 657 w 1315"/>
                <a:gd name="T51" fmla="*/ 0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5">
                  <a:moveTo>
                    <a:pt x="546" y="999"/>
                  </a:moveTo>
                  <a:lnTo>
                    <a:pt x="445" y="1103"/>
                  </a:lnTo>
                  <a:lnTo>
                    <a:pt x="212" y="869"/>
                  </a:lnTo>
                  <a:lnTo>
                    <a:pt x="111" y="768"/>
                  </a:lnTo>
                  <a:lnTo>
                    <a:pt x="0" y="657"/>
                  </a:lnTo>
                  <a:lnTo>
                    <a:pt x="111" y="547"/>
                  </a:lnTo>
                  <a:lnTo>
                    <a:pt x="212" y="650"/>
                  </a:lnTo>
                  <a:lnTo>
                    <a:pt x="204" y="657"/>
                  </a:lnTo>
                  <a:lnTo>
                    <a:pt x="212" y="665"/>
                  </a:lnTo>
                  <a:lnTo>
                    <a:pt x="315" y="768"/>
                  </a:lnTo>
                  <a:lnTo>
                    <a:pt x="546" y="999"/>
                  </a:lnTo>
                  <a:close/>
                  <a:moveTo>
                    <a:pt x="657" y="0"/>
                  </a:moveTo>
                  <a:lnTo>
                    <a:pt x="212" y="445"/>
                  </a:lnTo>
                  <a:lnTo>
                    <a:pt x="315" y="547"/>
                  </a:lnTo>
                  <a:lnTo>
                    <a:pt x="657" y="205"/>
                  </a:lnTo>
                  <a:lnTo>
                    <a:pt x="1110" y="657"/>
                  </a:lnTo>
                  <a:lnTo>
                    <a:pt x="768" y="999"/>
                  </a:lnTo>
                  <a:lnTo>
                    <a:pt x="665" y="1103"/>
                  </a:lnTo>
                  <a:lnTo>
                    <a:pt x="657" y="1110"/>
                  </a:lnTo>
                  <a:lnTo>
                    <a:pt x="650" y="1103"/>
                  </a:lnTo>
                  <a:lnTo>
                    <a:pt x="546" y="1204"/>
                  </a:lnTo>
                  <a:lnTo>
                    <a:pt x="657" y="1315"/>
                  </a:lnTo>
                  <a:lnTo>
                    <a:pt x="768" y="1204"/>
                  </a:lnTo>
                  <a:lnTo>
                    <a:pt x="869" y="1103"/>
                  </a:lnTo>
                  <a:lnTo>
                    <a:pt x="1315" y="657"/>
                  </a:lnTo>
                  <a:lnTo>
                    <a:pt x="657" y="0"/>
                  </a:lnTo>
                  <a:close/>
                </a:path>
              </a:pathLst>
            </a:custGeom>
            <a:solidFill>
              <a:schemeClr val="accent2"/>
            </a:solidFill>
            <a:ln>
              <a:noFill/>
            </a:ln>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Freeform: Shape 7"/>
            <p:cNvSpPr>
              <a:spLocks/>
            </p:cNvSpPr>
            <p:nvPr/>
          </p:nvSpPr>
          <p:spPr bwMode="auto">
            <a:xfrm>
              <a:off x="1916932" y="3533156"/>
              <a:ext cx="1948951" cy="1947468"/>
            </a:xfrm>
            <a:custGeom>
              <a:avLst/>
              <a:gdLst>
                <a:gd name="T0" fmla="*/ 315 w 1315"/>
                <a:gd name="T1" fmla="*/ 546 h 1314"/>
                <a:gd name="T2" fmla="*/ 212 w 1315"/>
                <a:gd name="T3" fmla="*/ 445 h 1314"/>
                <a:gd name="T4" fmla="*/ 445 w 1315"/>
                <a:gd name="T5" fmla="*/ 214 h 1314"/>
                <a:gd name="T6" fmla="*/ 546 w 1315"/>
                <a:gd name="T7" fmla="*/ 110 h 1314"/>
                <a:gd name="T8" fmla="*/ 657 w 1315"/>
                <a:gd name="T9" fmla="*/ 0 h 1314"/>
                <a:gd name="T10" fmla="*/ 768 w 1315"/>
                <a:gd name="T11" fmla="*/ 110 h 1314"/>
                <a:gd name="T12" fmla="*/ 665 w 1315"/>
                <a:gd name="T13" fmla="*/ 214 h 1314"/>
                <a:gd name="T14" fmla="*/ 657 w 1315"/>
                <a:gd name="T15" fmla="*/ 204 h 1314"/>
                <a:gd name="T16" fmla="*/ 650 w 1315"/>
                <a:gd name="T17" fmla="*/ 214 h 1314"/>
                <a:gd name="T18" fmla="*/ 546 w 1315"/>
                <a:gd name="T19" fmla="*/ 315 h 1314"/>
                <a:gd name="T20" fmla="*/ 315 w 1315"/>
                <a:gd name="T21" fmla="*/ 546 h 1314"/>
                <a:gd name="T22" fmla="*/ 869 w 1315"/>
                <a:gd name="T23" fmla="*/ 214 h 1314"/>
                <a:gd name="T24" fmla="*/ 768 w 1315"/>
                <a:gd name="T25" fmla="*/ 315 h 1314"/>
                <a:gd name="T26" fmla="*/ 1110 w 1315"/>
                <a:gd name="T27" fmla="*/ 657 h 1314"/>
                <a:gd name="T28" fmla="*/ 657 w 1315"/>
                <a:gd name="T29" fmla="*/ 1109 h 1314"/>
                <a:gd name="T30" fmla="*/ 315 w 1315"/>
                <a:gd name="T31" fmla="*/ 767 h 1314"/>
                <a:gd name="T32" fmla="*/ 212 w 1315"/>
                <a:gd name="T33" fmla="*/ 664 h 1314"/>
                <a:gd name="T34" fmla="*/ 204 w 1315"/>
                <a:gd name="T35" fmla="*/ 657 h 1314"/>
                <a:gd name="T36" fmla="*/ 212 w 1315"/>
                <a:gd name="T37" fmla="*/ 649 h 1314"/>
                <a:gd name="T38" fmla="*/ 111 w 1315"/>
                <a:gd name="T39" fmla="*/ 546 h 1314"/>
                <a:gd name="T40" fmla="*/ 0 w 1315"/>
                <a:gd name="T41" fmla="*/ 657 h 1314"/>
                <a:gd name="T42" fmla="*/ 111 w 1315"/>
                <a:gd name="T43" fmla="*/ 767 h 1314"/>
                <a:gd name="T44" fmla="*/ 212 w 1315"/>
                <a:gd name="T45" fmla="*/ 869 h 1314"/>
                <a:gd name="T46" fmla="*/ 657 w 1315"/>
                <a:gd name="T47" fmla="*/ 1314 h 1314"/>
                <a:gd name="T48" fmla="*/ 1315 w 1315"/>
                <a:gd name="T49" fmla="*/ 657 h 1314"/>
                <a:gd name="T50" fmla="*/ 869 w 1315"/>
                <a:gd name="T51" fmla="*/ 214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4">
                  <a:moveTo>
                    <a:pt x="315" y="546"/>
                  </a:moveTo>
                  <a:lnTo>
                    <a:pt x="212" y="445"/>
                  </a:lnTo>
                  <a:lnTo>
                    <a:pt x="445" y="214"/>
                  </a:lnTo>
                  <a:lnTo>
                    <a:pt x="546" y="110"/>
                  </a:lnTo>
                  <a:lnTo>
                    <a:pt x="657" y="0"/>
                  </a:lnTo>
                  <a:lnTo>
                    <a:pt x="768" y="110"/>
                  </a:lnTo>
                  <a:lnTo>
                    <a:pt x="665" y="214"/>
                  </a:lnTo>
                  <a:lnTo>
                    <a:pt x="657" y="204"/>
                  </a:lnTo>
                  <a:lnTo>
                    <a:pt x="650" y="214"/>
                  </a:lnTo>
                  <a:lnTo>
                    <a:pt x="546" y="315"/>
                  </a:lnTo>
                  <a:lnTo>
                    <a:pt x="315" y="546"/>
                  </a:lnTo>
                  <a:close/>
                  <a:moveTo>
                    <a:pt x="869" y="214"/>
                  </a:moveTo>
                  <a:lnTo>
                    <a:pt x="768" y="315"/>
                  </a:lnTo>
                  <a:lnTo>
                    <a:pt x="1110" y="657"/>
                  </a:lnTo>
                  <a:lnTo>
                    <a:pt x="657" y="1109"/>
                  </a:lnTo>
                  <a:lnTo>
                    <a:pt x="315" y="767"/>
                  </a:lnTo>
                  <a:lnTo>
                    <a:pt x="212" y="664"/>
                  </a:lnTo>
                  <a:lnTo>
                    <a:pt x="204" y="657"/>
                  </a:lnTo>
                  <a:lnTo>
                    <a:pt x="212" y="649"/>
                  </a:lnTo>
                  <a:lnTo>
                    <a:pt x="111" y="546"/>
                  </a:lnTo>
                  <a:lnTo>
                    <a:pt x="0" y="657"/>
                  </a:lnTo>
                  <a:lnTo>
                    <a:pt x="111" y="767"/>
                  </a:lnTo>
                  <a:lnTo>
                    <a:pt x="212" y="869"/>
                  </a:lnTo>
                  <a:lnTo>
                    <a:pt x="657" y="1314"/>
                  </a:lnTo>
                  <a:lnTo>
                    <a:pt x="1315" y="657"/>
                  </a:lnTo>
                  <a:lnTo>
                    <a:pt x="869" y="214"/>
                  </a:lnTo>
                  <a:close/>
                </a:path>
              </a:pathLst>
            </a:custGeom>
            <a:solidFill>
              <a:schemeClr val="accent3"/>
            </a:solidFill>
            <a:ln>
              <a:noFill/>
            </a:ln>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Freeform: Shape 8"/>
            <p:cNvSpPr>
              <a:spLocks/>
            </p:cNvSpPr>
            <p:nvPr/>
          </p:nvSpPr>
          <p:spPr bwMode="auto">
            <a:xfrm>
              <a:off x="599351" y="3533158"/>
              <a:ext cx="1948951" cy="1947468"/>
            </a:xfrm>
            <a:custGeom>
              <a:avLst/>
              <a:gdLst>
                <a:gd name="T0" fmla="*/ 1315 w 1315"/>
                <a:gd name="T1" fmla="*/ 657 h 1314"/>
                <a:gd name="T2" fmla="*/ 1204 w 1315"/>
                <a:gd name="T3" fmla="*/ 767 h 1314"/>
                <a:gd name="T4" fmla="*/ 1101 w 1315"/>
                <a:gd name="T5" fmla="*/ 664 h 1314"/>
                <a:gd name="T6" fmla="*/ 1111 w 1315"/>
                <a:gd name="T7" fmla="*/ 657 h 1314"/>
                <a:gd name="T8" fmla="*/ 1101 w 1315"/>
                <a:gd name="T9" fmla="*/ 649 h 1314"/>
                <a:gd name="T10" fmla="*/ 1000 w 1315"/>
                <a:gd name="T11" fmla="*/ 546 h 1314"/>
                <a:gd name="T12" fmla="*/ 769 w 1315"/>
                <a:gd name="T13" fmla="*/ 315 h 1314"/>
                <a:gd name="T14" fmla="*/ 870 w 1315"/>
                <a:gd name="T15" fmla="*/ 214 h 1314"/>
                <a:gd name="T16" fmla="*/ 1101 w 1315"/>
                <a:gd name="T17" fmla="*/ 445 h 1314"/>
                <a:gd name="T18" fmla="*/ 1204 w 1315"/>
                <a:gd name="T19" fmla="*/ 546 h 1314"/>
                <a:gd name="T20" fmla="*/ 1315 w 1315"/>
                <a:gd name="T21" fmla="*/ 657 h 1314"/>
                <a:gd name="T22" fmla="*/ 658 w 1315"/>
                <a:gd name="T23" fmla="*/ 1109 h 1314"/>
                <a:gd name="T24" fmla="*/ 205 w 1315"/>
                <a:gd name="T25" fmla="*/ 657 h 1314"/>
                <a:gd name="T26" fmla="*/ 547 w 1315"/>
                <a:gd name="T27" fmla="*/ 315 h 1314"/>
                <a:gd name="T28" fmla="*/ 650 w 1315"/>
                <a:gd name="T29" fmla="*/ 214 h 1314"/>
                <a:gd name="T30" fmla="*/ 658 w 1315"/>
                <a:gd name="T31" fmla="*/ 204 h 1314"/>
                <a:gd name="T32" fmla="*/ 665 w 1315"/>
                <a:gd name="T33" fmla="*/ 214 h 1314"/>
                <a:gd name="T34" fmla="*/ 769 w 1315"/>
                <a:gd name="T35" fmla="*/ 110 h 1314"/>
                <a:gd name="T36" fmla="*/ 658 w 1315"/>
                <a:gd name="T37" fmla="*/ 0 h 1314"/>
                <a:gd name="T38" fmla="*/ 547 w 1315"/>
                <a:gd name="T39" fmla="*/ 110 h 1314"/>
                <a:gd name="T40" fmla="*/ 446 w 1315"/>
                <a:gd name="T41" fmla="*/ 214 h 1314"/>
                <a:gd name="T42" fmla="*/ 0 w 1315"/>
                <a:gd name="T43" fmla="*/ 657 h 1314"/>
                <a:gd name="T44" fmla="*/ 658 w 1315"/>
                <a:gd name="T45" fmla="*/ 1314 h 1314"/>
                <a:gd name="T46" fmla="*/ 1101 w 1315"/>
                <a:gd name="T47" fmla="*/ 869 h 1314"/>
                <a:gd name="T48" fmla="*/ 1000 w 1315"/>
                <a:gd name="T49" fmla="*/ 767 h 1314"/>
                <a:gd name="T50" fmla="*/ 658 w 1315"/>
                <a:gd name="T51" fmla="*/ 1109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4">
                  <a:moveTo>
                    <a:pt x="1315" y="657"/>
                  </a:moveTo>
                  <a:lnTo>
                    <a:pt x="1204" y="767"/>
                  </a:lnTo>
                  <a:lnTo>
                    <a:pt x="1101" y="664"/>
                  </a:lnTo>
                  <a:lnTo>
                    <a:pt x="1111" y="657"/>
                  </a:lnTo>
                  <a:lnTo>
                    <a:pt x="1101" y="649"/>
                  </a:lnTo>
                  <a:lnTo>
                    <a:pt x="1000" y="546"/>
                  </a:lnTo>
                  <a:lnTo>
                    <a:pt x="769" y="315"/>
                  </a:lnTo>
                  <a:lnTo>
                    <a:pt x="870" y="214"/>
                  </a:lnTo>
                  <a:lnTo>
                    <a:pt x="1101" y="445"/>
                  </a:lnTo>
                  <a:lnTo>
                    <a:pt x="1204" y="546"/>
                  </a:lnTo>
                  <a:lnTo>
                    <a:pt x="1315" y="657"/>
                  </a:lnTo>
                  <a:close/>
                  <a:moveTo>
                    <a:pt x="658" y="1109"/>
                  </a:moveTo>
                  <a:lnTo>
                    <a:pt x="205" y="657"/>
                  </a:lnTo>
                  <a:lnTo>
                    <a:pt x="547" y="315"/>
                  </a:lnTo>
                  <a:lnTo>
                    <a:pt x="650" y="214"/>
                  </a:lnTo>
                  <a:lnTo>
                    <a:pt x="658" y="204"/>
                  </a:lnTo>
                  <a:lnTo>
                    <a:pt x="665" y="214"/>
                  </a:lnTo>
                  <a:lnTo>
                    <a:pt x="769" y="110"/>
                  </a:lnTo>
                  <a:lnTo>
                    <a:pt x="658" y="0"/>
                  </a:lnTo>
                  <a:lnTo>
                    <a:pt x="547" y="110"/>
                  </a:lnTo>
                  <a:lnTo>
                    <a:pt x="446" y="214"/>
                  </a:lnTo>
                  <a:lnTo>
                    <a:pt x="0" y="657"/>
                  </a:lnTo>
                  <a:lnTo>
                    <a:pt x="658" y="1314"/>
                  </a:lnTo>
                  <a:lnTo>
                    <a:pt x="1101" y="869"/>
                  </a:lnTo>
                  <a:lnTo>
                    <a:pt x="1000" y="767"/>
                  </a:lnTo>
                  <a:lnTo>
                    <a:pt x="658" y="1109"/>
                  </a:lnTo>
                  <a:close/>
                </a:path>
              </a:pathLst>
            </a:custGeom>
            <a:solidFill>
              <a:schemeClr val="accent4"/>
            </a:solidFill>
            <a:ln>
              <a:noFill/>
            </a:ln>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 name="Group 3"/>
          <p:cNvGrpSpPr/>
          <p:nvPr/>
        </p:nvGrpSpPr>
        <p:grpSpPr>
          <a:xfrm>
            <a:off x="8316377" y="2119454"/>
            <a:ext cx="1434264" cy="3544709"/>
            <a:chOff x="8481591" y="1603669"/>
            <a:chExt cx="1415735" cy="3270964"/>
          </a:xfrm>
        </p:grpSpPr>
        <p:sp>
          <p:nvSpPr>
            <p:cNvPr id="12" name="Flowchart: Connector 19"/>
            <p:cNvSpPr/>
            <p:nvPr/>
          </p:nvSpPr>
          <p:spPr>
            <a:xfrm>
              <a:off x="8873356" y="1603669"/>
              <a:ext cx="673069" cy="673069"/>
            </a:xfrm>
            <a:prstGeom prst="flowChartConnector">
              <a:avLst/>
            </a:prstGeom>
            <a:solidFill>
              <a:schemeClr val="accent2"/>
            </a:solidFill>
            <a:ln w="12700" cap="flat" cmpd="sng" algn="ctr">
              <a:noFill/>
              <a:prstDash val="solid"/>
              <a:miter lim="800000"/>
            </a:ln>
            <a:effec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Flowchart: Connector 20"/>
            <p:cNvSpPr/>
            <p:nvPr/>
          </p:nvSpPr>
          <p:spPr>
            <a:xfrm>
              <a:off x="8852924" y="3863028"/>
              <a:ext cx="673069" cy="673069"/>
            </a:xfrm>
            <a:prstGeom prst="flowChartConnector">
              <a:avLst/>
            </a:prstGeom>
            <a:solidFill>
              <a:schemeClr val="accent3"/>
            </a:solidFill>
            <a:ln w="12700" cap="flat" cmpd="sng" algn="ctr">
              <a:noFill/>
              <a:prstDash val="solid"/>
              <a:miter lim="800000"/>
            </a:ln>
            <a:effec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4" name="Group 36"/>
            <p:cNvGrpSpPr/>
            <p:nvPr/>
          </p:nvGrpSpPr>
          <p:grpSpPr>
            <a:xfrm>
              <a:off x="8996535" y="1747954"/>
              <a:ext cx="385847" cy="374111"/>
              <a:chOff x="4411266" y="2303265"/>
              <a:chExt cx="325040" cy="315154"/>
            </a:xfrm>
            <a:solidFill>
              <a:schemeClr val="bg1"/>
            </a:solidFill>
          </p:grpSpPr>
          <p:sp>
            <p:nvSpPr>
              <p:cNvPr id="24" name="Freeform: Shape 37"/>
              <p:cNvSpPr>
                <a:spLocks/>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Freeform: Shape 38"/>
              <p:cNvSpPr>
                <a:spLocks/>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5" name="Group 39"/>
            <p:cNvGrpSpPr/>
            <p:nvPr/>
          </p:nvGrpSpPr>
          <p:grpSpPr>
            <a:xfrm>
              <a:off x="8976307" y="4020914"/>
              <a:ext cx="449123" cy="376096"/>
              <a:chOff x="5099051" y="3930651"/>
              <a:chExt cx="390525" cy="327025"/>
            </a:xfrm>
            <a:solidFill>
              <a:schemeClr val="bg1"/>
            </a:solidFill>
          </p:grpSpPr>
          <p:sp>
            <p:nvSpPr>
              <p:cNvPr id="22" name="Freeform: Shape 40"/>
              <p:cNvSpPr>
                <a:spLocks/>
              </p:cNvSpPr>
              <p:nvPr/>
            </p:nvSpPr>
            <p:spPr bwMode="auto">
              <a:xfrm>
                <a:off x="5165726" y="4027488"/>
                <a:ext cx="255588" cy="230188"/>
              </a:xfrm>
              <a:custGeom>
                <a:avLst/>
                <a:gdLst>
                  <a:gd name="T0" fmla="*/ 0 w 161"/>
                  <a:gd name="T1" fmla="*/ 62 h 145"/>
                  <a:gd name="T2" fmla="*/ 0 w 161"/>
                  <a:gd name="T3" fmla="*/ 145 h 145"/>
                  <a:gd name="T4" fmla="*/ 31 w 161"/>
                  <a:gd name="T5" fmla="*/ 145 h 145"/>
                  <a:gd name="T6" fmla="*/ 130 w 161"/>
                  <a:gd name="T7" fmla="*/ 145 h 145"/>
                  <a:gd name="T8" fmla="*/ 161 w 161"/>
                  <a:gd name="T9" fmla="*/ 145 h 145"/>
                  <a:gd name="T10" fmla="*/ 161 w 161"/>
                  <a:gd name="T11" fmla="*/ 62 h 145"/>
                  <a:gd name="T12" fmla="*/ 81 w 161"/>
                  <a:gd name="T13" fmla="*/ 0 h 145"/>
                  <a:gd name="T14" fmla="*/ 0 w 161"/>
                  <a:gd name="T15" fmla="*/ 62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45">
                    <a:moveTo>
                      <a:pt x="0" y="62"/>
                    </a:moveTo>
                    <a:lnTo>
                      <a:pt x="0" y="145"/>
                    </a:lnTo>
                    <a:lnTo>
                      <a:pt x="31" y="145"/>
                    </a:lnTo>
                    <a:lnTo>
                      <a:pt x="130" y="145"/>
                    </a:lnTo>
                    <a:lnTo>
                      <a:pt x="161" y="145"/>
                    </a:lnTo>
                    <a:lnTo>
                      <a:pt x="161" y="62"/>
                    </a:lnTo>
                    <a:lnTo>
                      <a:pt x="81" y="0"/>
                    </a:lnTo>
                    <a:lnTo>
                      <a:pt x="0"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23" name="Freeform: Shape 41"/>
              <p:cNvSpPr>
                <a:spLocks/>
              </p:cNvSpPr>
              <p:nvPr/>
            </p:nvSpPr>
            <p:spPr bwMode="auto">
              <a:xfrm>
                <a:off x="5099051" y="3930651"/>
                <a:ext cx="390525" cy="195263"/>
              </a:xfrm>
              <a:custGeom>
                <a:avLst/>
                <a:gdLst>
                  <a:gd name="T0" fmla="*/ 225 w 246"/>
                  <a:gd name="T1" fmla="*/ 80 h 123"/>
                  <a:gd name="T2" fmla="*/ 225 w 246"/>
                  <a:gd name="T3" fmla="*/ 21 h 123"/>
                  <a:gd name="T4" fmla="*/ 182 w 246"/>
                  <a:gd name="T5" fmla="*/ 21 h 123"/>
                  <a:gd name="T6" fmla="*/ 182 w 246"/>
                  <a:gd name="T7" fmla="*/ 47 h 123"/>
                  <a:gd name="T8" fmla="*/ 123 w 246"/>
                  <a:gd name="T9" fmla="*/ 0 h 123"/>
                  <a:gd name="T10" fmla="*/ 123 w 246"/>
                  <a:gd name="T11" fmla="*/ 0 h 123"/>
                  <a:gd name="T12" fmla="*/ 123 w 246"/>
                  <a:gd name="T13" fmla="*/ 0 h 123"/>
                  <a:gd name="T14" fmla="*/ 123 w 246"/>
                  <a:gd name="T15" fmla="*/ 0 h 123"/>
                  <a:gd name="T16" fmla="*/ 123 w 246"/>
                  <a:gd name="T17" fmla="*/ 0 h 123"/>
                  <a:gd name="T18" fmla="*/ 0 w 246"/>
                  <a:gd name="T19" fmla="*/ 97 h 123"/>
                  <a:gd name="T20" fmla="*/ 21 w 246"/>
                  <a:gd name="T21" fmla="*/ 123 h 123"/>
                  <a:gd name="T22" fmla="*/ 123 w 246"/>
                  <a:gd name="T23" fmla="*/ 42 h 123"/>
                  <a:gd name="T24" fmla="*/ 225 w 246"/>
                  <a:gd name="T25" fmla="*/ 123 h 123"/>
                  <a:gd name="T26" fmla="*/ 246 w 246"/>
                  <a:gd name="T27" fmla="*/ 97 h 123"/>
                  <a:gd name="T28" fmla="*/ 225 w 246"/>
                  <a:gd name="T29" fmla="*/ 8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6" h="123">
                    <a:moveTo>
                      <a:pt x="225" y="80"/>
                    </a:moveTo>
                    <a:lnTo>
                      <a:pt x="225" y="21"/>
                    </a:lnTo>
                    <a:lnTo>
                      <a:pt x="182" y="21"/>
                    </a:lnTo>
                    <a:lnTo>
                      <a:pt x="182" y="47"/>
                    </a:lnTo>
                    <a:lnTo>
                      <a:pt x="123" y="0"/>
                    </a:lnTo>
                    <a:lnTo>
                      <a:pt x="123" y="0"/>
                    </a:lnTo>
                    <a:lnTo>
                      <a:pt x="123" y="0"/>
                    </a:lnTo>
                    <a:lnTo>
                      <a:pt x="123" y="0"/>
                    </a:lnTo>
                    <a:lnTo>
                      <a:pt x="123" y="0"/>
                    </a:lnTo>
                    <a:lnTo>
                      <a:pt x="0" y="97"/>
                    </a:lnTo>
                    <a:lnTo>
                      <a:pt x="21" y="123"/>
                    </a:lnTo>
                    <a:lnTo>
                      <a:pt x="123" y="42"/>
                    </a:lnTo>
                    <a:lnTo>
                      <a:pt x="225" y="123"/>
                    </a:lnTo>
                    <a:lnTo>
                      <a:pt x="246" y="97"/>
                    </a:lnTo>
                    <a:lnTo>
                      <a:pt x="225"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1" name="TextBox 45"/>
            <p:cNvSpPr txBox="1"/>
            <p:nvPr/>
          </p:nvSpPr>
          <p:spPr>
            <a:xfrm>
              <a:off x="8481591" y="2302009"/>
              <a:ext cx="1415735" cy="338536"/>
            </a:xfrm>
            <a:prstGeom prst="rect">
              <a:avLst/>
            </a:prstGeom>
            <a:noFill/>
          </p:spPr>
          <p:txBody>
            <a:bodyPr wrap="none" lIns="91422" tIns="45711" rIns="91422" bIns="45711">
              <a:noAutofit/>
            </a:bodyPr>
            <a:lstStyle/>
            <a:p>
              <a:pPr algn="ct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调用</a:t>
              </a: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word</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TextBox 48"/>
            <p:cNvSpPr txBox="1"/>
            <p:nvPr/>
          </p:nvSpPr>
          <p:spPr>
            <a:xfrm>
              <a:off x="8481591" y="4536097"/>
              <a:ext cx="1415735" cy="338536"/>
            </a:xfrm>
            <a:prstGeom prst="rect">
              <a:avLst/>
            </a:prstGeom>
            <a:noFill/>
          </p:spPr>
          <p:txBody>
            <a:bodyPr wrap="none" lIns="91422" tIns="45711" rIns="91422" bIns="45711">
              <a:noAutofit/>
            </a:bodyPr>
            <a:lstStyle/>
            <a:p>
              <a:pPr algn="ct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统计结果</a:t>
              </a:r>
            </a:p>
          </p:txBody>
        </p:sp>
      </p:grpSp>
      <p:grpSp>
        <p:nvGrpSpPr>
          <p:cNvPr id="26" name="Group 2"/>
          <p:cNvGrpSpPr/>
          <p:nvPr/>
        </p:nvGrpSpPr>
        <p:grpSpPr>
          <a:xfrm>
            <a:off x="2332226" y="2119453"/>
            <a:ext cx="1573848" cy="3628203"/>
            <a:chOff x="1614944" y="1628940"/>
            <a:chExt cx="1423560" cy="3268156"/>
          </a:xfrm>
        </p:grpSpPr>
        <p:sp>
          <p:nvSpPr>
            <p:cNvPr id="50" name="TextBox 14"/>
            <p:cNvSpPr txBox="1"/>
            <p:nvPr/>
          </p:nvSpPr>
          <p:spPr>
            <a:xfrm>
              <a:off x="1614944" y="2313398"/>
              <a:ext cx="1415735" cy="338536"/>
            </a:xfrm>
            <a:prstGeom prst="rect">
              <a:avLst/>
            </a:prstGeom>
            <a:noFill/>
          </p:spPr>
          <p:txBody>
            <a:bodyPr wrap="none" lIns="91422" tIns="45711" rIns="91422" bIns="45711">
              <a:noAutofit/>
            </a:bodyPr>
            <a:lstStyle/>
            <a:p>
              <a:pPr algn="ct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读入文本</a:t>
              </a:r>
            </a:p>
          </p:txBody>
        </p:sp>
        <p:sp>
          <p:nvSpPr>
            <p:cNvPr id="28" name="Flowchart: Connector 17"/>
            <p:cNvSpPr/>
            <p:nvPr/>
          </p:nvSpPr>
          <p:spPr>
            <a:xfrm>
              <a:off x="1994102" y="1628940"/>
              <a:ext cx="673069" cy="673069"/>
            </a:xfrm>
            <a:prstGeom prst="flowChartConnector">
              <a:avLst/>
            </a:prstGeom>
            <a:solidFill>
              <a:schemeClr val="accent1"/>
            </a:solidFill>
            <a:ln w="12700" cap="flat" cmpd="sng" algn="ctr">
              <a:noFill/>
              <a:prstDash val="solid"/>
              <a:miter lim="800000"/>
            </a:ln>
            <a:effec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Flowchart: Connector 18"/>
            <p:cNvSpPr/>
            <p:nvPr/>
          </p:nvSpPr>
          <p:spPr>
            <a:xfrm>
              <a:off x="1994102" y="3885491"/>
              <a:ext cx="673069" cy="673069"/>
            </a:xfrm>
            <a:prstGeom prst="flowChartConnector">
              <a:avLst/>
            </a:prstGeom>
            <a:solidFill>
              <a:schemeClr val="accent4"/>
            </a:solidFill>
            <a:ln w="12700" cap="flat" cmpd="sng" algn="ctr">
              <a:noFill/>
              <a:prstDash val="solid"/>
              <a:miter lim="800000"/>
            </a:ln>
            <a:effec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30" name="Group 21"/>
            <p:cNvGrpSpPr/>
            <p:nvPr/>
          </p:nvGrpSpPr>
          <p:grpSpPr>
            <a:xfrm>
              <a:off x="2183780" y="1801462"/>
              <a:ext cx="334960" cy="337098"/>
              <a:chOff x="3886200" y="3605213"/>
              <a:chExt cx="1243013" cy="1250950"/>
            </a:xfrm>
            <a:solidFill>
              <a:schemeClr val="bg1"/>
            </a:solidFill>
          </p:grpSpPr>
          <p:sp>
            <p:nvSpPr>
              <p:cNvPr id="35" name="Freeform: Shape 22"/>
              <p:cNvSpPr>
                <a:spLocks/>
              </p:cNvSpPr>
              <p:nvPr/>
            </p:nvSpPr>
            <p:spPr bwMode="auto">
              <a:xfrm>
                <a:off x="4732338"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5" y="70"/>
                      <a:pt x="46" y="60"/>
                      <a:pt x="46" y="47"/>
                    </a:cubicBezTo>
                    <a:cubicBezTo>
                      <a:pt x="46" y="23"/>
                      <a:pt x="46" y="23"/>
                      <a:pt x="46" y="23"/>
                    </a:cubicBezTo>
                    <a:cubicBezTo>
                      <a:pt x="46" y="10"/>
                      <a:pt x="35"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Freeform: Shape 23"/>
              <p:cNvSpPr>
                <a:spLocks/>
              </p:cNvSpPr>
              <p:nvPr/>
            </p:nvSpPr>
            <p:spPr bwMode="auto">
              <a:xfrm>
                <a:off x="3886200" y="3751263"/>
                <a:ext cx="1243013" cy="1104900"/>
              </a:xfrm>
              <a:custGeom>
                <a:avLst/>
                <a:gdLst>
                  <a:gd name="T0" fmla="*/ 329 w 329"/>
                  <a:gd name="T1" fmla="*/ 1 h 294"/>
                  <a:gd name="T2" fmla="*/ 282 w 329"/>
                  <a:gd name="T3" fmla="*/ 1 h 294"/>
                  <a:gd name="T4" fmla="*/ 282 w 329"/>
                  <a:gd name="T5" fmla="*/ 13 h 294"/>
                  <a:gd name="T6" fmla="*/ 247 w 329"/>
                  <a:gd name="T7" fmla="*/ 48 h 294"/>
                  <a:gd name="T8" fmla="*/ 212 w 329"/>
                  <a:gd name="T9" fmla="*/ 13 h 294"/>
                  <a:gd name="T10" fmla="*/ 212 w 329"/>
                  <a:gd name="T11" fmla="*/ 1 h 294"/>
                  <a:gd name="T12" fmla="*/ 118 w 329"/>
                  <a:gd name="T13" fmla="*/ 1 h 294"/>
                  <a:gd name="T14" fmla="*/ 118 w 329"/>
                  <a:gd name="T15" fmla="*/ 13 h 294"/>
                  <a:gd name="T16" fmla="*/ 83 w 329"/>
                  <a:gd name="T17" fmla="*/ 48 h 294"/>
                  <a:gd name="T18" fmla="*/ 47 w 329"/>
                  <a:gd name="T19" fmla="*/ 13 h 294"/>
                  <a:gd name="T20" fmla="*/ 47 w 329"/>
                  <a:gd name="T21" fmla="*/ 1 h 294"/>
                  <a:gd name="T22" fmla="*/ 0 w 329"/>
                  <a:gd name="T23" fmla="*/ 0 h 294"/>
                  <a:gd name="T24" fmla="*/ 0 w 329"/>
                  <a:gd name="T25" fmla="*/ 294 h 294"/>
                  <a:gd name="T26" fmla="*/ 24 w 329"/>
                  <a:gd name="T27" fmla="*/ 294 h 294"/>
                  <a:gd name="T28" fmla="*/ 306 w 329"/>
                  <a:gd name="T29" fmla="*/ 294 h 294"/>
                  <a:gd name="T30" fmla="*/ 329 w 329"/>
                  <a:gd name="T31" fmla="*/ 294 h 294"/>
                  <a:gd name="T32" fmla="*/ 329 w 329"/>
                  <a:gd name="T33" fmla="*/ 1 h 294"/>
                  <a:gd name="T34" fmla="*/ 306 w 329"/>
                  <a:gd name="T35" fmla="*/ 271 h 294"/>
                  <a:gd name="T36" fmla="*/ 24 w 329"/>
                  <a:gd name="T37" fmla="*/ 271 h 294"/>
                  <a:gd name="T38" fmla="*/ 24 w 329"/>
                  <a:gd name="T39" fmla="*/ 83 h 294"/>
                  <a:gd name="T40" fmla="*/ 306 w 329"/>
                  <a:gd name="T41" fmla="*/ 83 h 294"/>
                  <a:gd name="T42" fmla="*/ 306 w 329"/>
                  <a:gd name="T43" fmla="*/ 27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9" h="294">
                    <a:moveTo>
                      <a:pt x="329" y="1"/>
                    </a:moveTo>
                    <a:cubicBezTo>
                      <a:pt x="282" y="1"/>
                      <a:pt x="282" y="1"/>
                      <a:pt x="282" y="1"/>
                    </a:cubicBezTo>
                    <a:cubicBezTo>
                      <a:pt x="282" y="13"/>
                      <a:pt x="282" y="13"/>
                      <a:pt x="282" y="13"/>
                    </a:cubicBezTo>
                    <a:cubicBezTo>
                      <a:pt x="282" y="32"/>
                      <a:pt x="266" y="48"/>
                      <a:pt x="247" y="48"/>
                    </a:cubicBezTo>
                    <a:cubicBezTo>
                      <a:pt x="228" y="48"/>
                      <a:pt x="212" y="32"/>
                      <a:pt x="212" y="13"/>
                    </a:cubicBezTo>
                    <a:cubicBezTo>
                      <a:pt x="212" y="1"/>
                      <a:pt x="212" y="1"/>
                      <a:pt x="212" y="1"/>
                    </a:cubicBezTo>
                    <a:cubicBezTo>
                      <a:pt x="118" y="1"/>
                      <a:pt x="118" y="1"/>
                      <a:pt x="118" y="1"/>
                    </a:cubicBezTo>
                    <a:cubicBezTo>
                      <a:pt x="118" y="13"/>
                      <a:pt x="118" y="13"/>
                      <a:pt x="118" y="13"/>
                    </a:cubicBezTo>
                    <a:cubicBezTo>
                      <a:pt x="118" y="32"/>
                      <a:pt x="102" y="48"/>
                      <a:pt x="83" y="48"/>
                    </a:cubicBezTo>
                    <a:cubicBezTo>
                      <a:pt x="63" y="48"/>
                      <a:pt x="47" y="32"/>
                      <a:pt x="47" y="13"/>
                    </a:cubicBezTo>
                    <a:cubicBezTo>
                      <a:pt x="47" y="1"/>
                      <a:pt x="47" y="1"/>
                      <a:pt x="47" y="1"/>
                    </a:cubicBezTo>
                    <a:cubicBezTo>
                      <a:pt x="0" y="0"/>
                      <a:pt x="0" y="0"/>
                      <a:pt x="0" y="0"/>
                    </a:cubicBezTo>
                    <a:cubicBezTo>
                      <a:pt x="0" y="294"/>
                      <a:pt x="0" y="294"/>
                      <a:pt x="0" y="294"/>
                    </a:cubicBezTo>
                    <a:cubicBezTo>
                      <a:pt x="24" y="294"/>
                      <a:pt x="24" y="294"/>
                      <a:pt x="24" y="294"/>
                    </a:cubicBezTo>
                    <a:cubicBezTo>
                      <a:pt x="306" y="294"/>
                      <a:pt x="306" y="294"/>
                      <a:pt x="306" y="294"/>
                    </a:cubicBezTo>
                    <a:cubicBezTo>
                      <a:pt x="329" y="294"/>
                      <a:pt x="329" y="294"/>
                      <a:pt x="329" y="294"/>
                    </a:cubicBezTo>
                    <a:lnTo>
                      <a:pt x="329" y="1"/>
                    </a:lnTo>
                    <a:close/>
                    <a:moveTo>
                      <a:pt x="306" y="271"/>
                    </a:moveTo>
                    <a:cubicBezTo>
                      <a:pt x="24" y="271"/>
                      <a:pt x="24" y="271"/>
                      <a:pt x="24" y="271"/>
                    </a:cubicBezTo>
                    <a:cubicBezTo>
                      <a:pt x="24" y="83"/>
                      <a:pt x="24" y="83"/>
                      <a:pt x="24" y="83"/>
                    </a:cubicBezTo>
                    <a:cubicBezTo>
                      <a:pt x="306" y="83"/>
                      <a:pt x="306" y="83"/>
                      <a:pt x="306" y="83"/>
                    </a:cubicBezTo>
                    <a:lnTo>
                      <a:pt x="306"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Freeform: Shape 24"/>
              <p:cNvSpPr>
                <a:spLocks/>
              </p:cNvSpPr>
              <p:nvPr/>
            </p:nvSpPr>
            <p:spPr bwMode="auto">
              <a:xfrm>
                <a:off x="4108450"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6" y="70"/>
                      <a:pt x="46" y="60"/>
                      <a:pt x="46" y="47"/>
                    </a:cubicBezTo>
                    <a:cubicBezTo>
                      <a:pt x="46" y="23"/>
                      <a:pt x="46" y="23"/>
                      <a:pt x="46" y="23"/>
                    </a:cubicBezTo>
                    <a:cubicBezTo>
                      <a:pt x="46" y="10"/>
                      <a:pt x="36"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Rectangle 25"/>
              <p:cNvSpPr>
                <a:spLocks/>
              </p:cNvSpPr>
              <p:nvPr/>
            </p:nvSpPr>
            <p:spPr bwMode="auto">
              <a:xfrm>
                <a:off x="4332288"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Rectangle 26"/>
              <p:cNvSpPr>
                <a:spLocks/>
              </p:cNvSpPr>
              <p:nvPr/>
            </p:nvSpPr>
            <p:spPr bwMode="auto">
              <a:xfrm>
                <a:off x="4559300"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Rectangle 27"/>
              <p:cNvSpPr>
                <a:spLocks/>
              </p:cNvSpPr>
              <p:nvPr/>
            </p:nvSpPr>
            <p:spPr bwMode="auto">
              <a:xfrm>
                <a:off x="4767263"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Rectangle 28"/>
              <p:cNvSpPr>
                <a:spLocks/>
              </p:cNvSpPr>
              <p:nvPr/>
            </p:nvSpPr>
            <p:spPr bwMode="auto">
              <a:xfrm>
                <a:off x="4332288"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Rectangle 29"/>
              <p:cNvSpPr>
                <a:spLocks/>
              </p:cNvSpPr>
              <p:nvPr/>
            </p:nvSpPr>
            <p:spPr bwMode="auto">
              <a:xfrm>
                <a:off x="4559300"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Rectangle 30"/>
              <p:cNvSpPr>
                <a:spLocks/>
              </p:cNvSpPr>
              <p:nvPr/>
            </p:nvSpPr>
            <p:spPr bwMode="auto">
              <a:xfrm>
                <a:off x="4767263"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Rectangle 31"/>
              <p:cNvSpPr>
                <a:spLocks/>
              </p:cNvSpPr>
              <p:nvPr/>
            </p:nvSpPr>
            <p:spPr bwMode="auto">
              <a:xfrm>
                <a:off x="4332288"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Rectangle 32"/>
              <p:cNvSpPr>
                <a:spLocks/>
              </p:cNvSpPr>
              <p:nvPr/>
            </p:nvSpPr>
            <p:spPr bwMode="auto">
              <a:xfrm>
                <a:off x="4108450" y="4364038"/>
                <a:ext cx="141288"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Rectangle 33"/>
              <p:cNvSpPr>
                <a:spLocks/>
              </p:cNvSpPr>
              <p:nvPr/>
            </p:nvSpPr>
            <p:spPr bwMode="auto">
              <a:xfrm>
                <a:off x="4108450" y="4570413"/>
                <a:ext cx="141288"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Rectangle 34"/>
              <p:cNvSpPr>
                <a:spLocks/>
              </p:cNvSpPr>
              <p:nvPr/>
            </p:nvSpPr>
            <p:spPr bwMode="auto">
              <a:xfrm>
                <a:off x="4559300"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48" name="Rectangle 35"/>
              <p:cNvSpPr>
                <a:spLocks/>
              </p:cNvSpPr>
              <p:nvPr/>
            </p:nvSpPr>
            <p:spPr bwMode="auto">
              <a:xfrm>
                <a:off x="4767263"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1" name="Freeform: Shape 42"/>
            <p:cNvSpPr>
              <a:spLocks/>
            </p:cNvSpPr>
            <p:nvPr/>
          </p:nvSpPr>
          <p:spPr bwMode="auto">
            <a:xfrm flipH="1">
              <a:off x="2127772" y="4044855"/>
              <a:ext cx="401135" cy="352142"/>
            </a:xfrm>
            <a:custGeom>
              <a:avLst/>
              <a:gdLst>
                <a:gd name="T0" fmla="*/ 110 w 111"/>
                <a:gd name="T1" fmla="*/ 13 h 97"/>
                <a:gd name="T2" fmla="*/ 101 w 111"/>
                <a:gd name="T3" fmla="*/ 3 h 97"/>
                <a:gd name="T4" fmla="*/ 96 w 111"/>
                <a:gd name="T5" fmla="*/ 3 h 97"/>
                <a:gd name="T6" fmla="*/ 95 w 111"/>
                <a:gd name="T7" fmla="*/ 5 h 97"/>
                <a:gd name="T8" fmla="*/ 92 w 111"/>
                <a:gd name="T9" fmla="*/ 6 h 97"/>
                <a:gd name="T10" fmla="*/ 92 w 111"/>
                <a:gd name="T11" fmla="*/ 6 h 97"/>
                <a:gd name="T12" fmla="*/ 67 w 111"/>
                <a:gd name="T13" fmla="*/ 32 h 97"/>
                <a:gd name="T14" fmla="*/ 66 w 111"/>
                <a:gd name="T15" fmla="*/ 37 h 97"/>
                <a:gd name="T16" fmla="*/ 68 w 111"/>
                <a:gd name="T17" fmla="*/ 41 h 97"/>
                <a:gd name="T18" fmla="*/ 68 w 111"/>
                <a:gd name="T19" fmla="*/ 41 h 97"/>
                <a:gd name="T20" fmla="*/ 69 w 111"/>
                <a:gd name="T21" fmla="*/ 41 h 97"/>
                <a:gd name="T22" fmla="*/ 63 w 111"/>
                <a:gd name="T23" fmla="*/ 46 h 97"/>
                <a:gd name="T24" fmla="*/ 45 w 111"/>
                <a:gd name="T25" fmla="*/ 28 h 97"/>
                <a:gd name="T26" fmla="*/ 39 w 111"/>
                <a:gd name="T27" fmla="*/ 7 h 97"/>
                <a:gd name="T28" fmla="*/ 18 w 111"/>
                <a:gd name="T29" fmla="*/ 1 h 97"/>
                <a:gd name="T30" fmla="*/ 30 w 111"/>
                <a:gd name="T31" fmla="*/ 14 h 97"/>
                <a:gd name="T32" fmla="*/ 27 w 111"/>
                <a:gd name="T33" fmla="*/ 26 h 97"/>
                <a:gd name="T34" fmla="*/ 15 w 111"/>
                <a:gd name="T35" fmla="*/ 29 h 97"/>
                <a:gd name="T36" fmla="*/ 3 w 111"/>
                <a:gd name="T37" fmla="*/ 17 h 97"/>
                <a:gd name="T38" fmla="*/ 9 w 111"/>
                <a:gd name="T39" fmla="*/ 37 h 97"/>
                <a:gd name="T40" fmla="*/ 31 w 111"/>
                <a:gd name="T41" fmla="*/ 43 h 97"/>
                <a:gd name="T42" fmla="*/ 31 w 111"/>
                <a:gd name="T43" fmla="*/ 43 h 97"/>
                <a:gd name="T44" fmla="*/ 48 w 111"/>
                <a:gd name="T45" fmla="*/ 60 h 97"/>
                <a:gd name="T46" fmla="*/ 32 w 111"/>
                <a:gd name="T47" fmla="*/ 78 h 97"/>
                <a:gd name="T48" fmla="*/ 31 w 111"/>
                <a:gd name="T49" fmla="*/ 77 h 97"/>
                <a:gd name="T50" fmla="*/ 26 w 111"/>
                <a:gd name="T51" fmla="*/ 80 h 97"/>
                <a:gd name="T52" fmla="*/ 18 w 111"/>
                <a:gd name="T53" fmla="*/ 93 h 97"/>
                <a:gd name="T54" fmla="*/ 20 w 111"/>
                <a:gd name="T55" fmla="*/ 95 h 97"/>
                <a:gd name="T56" fmla="*/ 33 w 111"/>
                <a:gd name="T57" fmla="*/ 87 h 97"/>
                <a:gd name="T58" fmla="*/ 37 w 111"/>
                <a:gd name="T59" fmla="*/ 83 h 97"/>
                <a:gd name="T60" fmla="*/ 35 w 111"/>
                <a:gd name="T61" fmla="*/ 82 h 97"/>
                <a:gd name="T62" fmla="*/ 53 w 111"/>
                <a:gd name="T63" fmla="*/ 64 h 97"/>
                <a:gd name="T64" fmla="*/ 82 w 111"/>
                <a:gd name="T65" fmla="*/ 93 h 97"/>
                <a:gd name="T66" fmla="*/ 89 w 111"/>
                <a:gd name="T67" fmla="*/ 97 h 97"/>
                <a:gd name="T68" fmla="*/ 96 w 111"/>
                <a:gd name="T69" fmla="*/ 93 h 97"/>
                <a:gd name="T70" fmla="*/ 96 w 111"/>
                <a:gd name="T71" fmla="*/ 79 h 97"/>
                <a:gd name="T72" fmla="*/ 67 w 111"/>
                <a:gd name="T73" fmla="*/ 50 h 97"/>
                <a:gd name="T74" fmla="*/ 72 w 111"/>
                <a:gd name="T75" fmla="*/ 45 h 97"/>
                <a:gd name="T76" fmla="*/ 75 w 111"/>
                <a:gd name="T77" fmla="*/ 47 h 97"/>
                <a:gd name="T78" fmla="*/ 82 w 111"/>
                <a:gd name="T79" fmla="*/ 46 h 97"/>
                <a:gd name="T80" fmla="*/ 106 w 111"/>
                <a:gd name="T81" fmla="*/ 21 h 97"/>
                <a:gd name="T82" fmla="*/ 106 w 111"/>
                <a:gd name="T83" fmla="*/ 20 h 97"/>
                <a:gd name="T84" fmla="*/ 106 w 111"/>
                <a:gd name="T85" fmla="*/ 20 h 97"/>
                <a:gd name="T86" fmla="*/ 107 w 111"/>
                <a:gd name="T87" fmla="*/ 18 h 97"/>
                <a:gd name="T88" fmla="*/ 110 w 111"/>
                <a:gd name="T89" fmla="*/ 18 h 97"/>
                <a:gd name="T90" fmla="*/ 110 w 111"/>
                <a:gd name="T91" fmla="*/ 13 h 97"/>
                <a:gd name="T92" fmla="*/ 90 w 111"/>
                <a:gd name="T93" fmla="*/ 84 h 97"/>
                <a:gd name="T94" fmla="*/ 94 w 111"/>
                <a:gd name="T95" fmla="*/ 87 h 97"/>
                <a:gd name="T96" fmla="*/ 90 w 111"/>
                <a:gd name="T97" fmla="*/ 92 h 97"/>
                <a:gd name="T98" fmla="*/ 86 w 111"/>
                <a:gd name="T99" fmla="*/ 87 h 97"/>
                <a:gd name="T100" fmla="*/ 90 w 111"/>
                <a:gd name="T101" fmla="*/ 84 h 97"/>
                <a:gd name="T102" fmla="*/ 76 w 111"/>
                <a:gd name="T103" fmla="*/ 32 h 97"/>
                <a:gd name="T104" fmla="*/ 74 w 111"/>
                <a:gd name="T105" fmla="*/ 31 h 97"/>
                <a:gd name="T106" fmla="*/ 93 w 111"/>
                <a:gd name="T107" fmla="*/ 13 h 97"/>
                <a:gd name="T108" fmla="*/ 95 w 111"/>
                <a:gd name="T109" fmla="*/ 14 h 97"/>
                <a:gd name="T110" fmla="*/ 76 w 111"/>
                <a:gd name="T111" fmla="*/ 32 h 97"/>
                <a:gd name="T112" fmla="*/ 76 w 111"/>
                <a:gd name="T113" fmla="*/ 32 h 97"/>
                <a:gd name="T114" fmla="*/ 82 w 111"/>
                <a:gd name="T115" fmla="*/ 39 h 97"/>
                <a:gd name="T116" fmla="*/ 80 w 111"/>
                <a:gd name="T117" fmla="*/ 37 h 97"/>
                <a:gd name="T118" fmla="*/ 99 w 111"/>
                <a:gd name="T119" fmla="*/ 18 h 97"/>
                <a:gd name="T120" fmla="*/ 101 w 111"/>
                <a:gd name="T121" fmla="*/ 20 h 97"/>
                <a:gd name="T122" fmla="*/ 82 w 111"/>
                <a:gd name="T123" fmla="*/ 39 h 97"/>
                <a:gd name="T124" fmla="*/ 82 w 111"/>
                <a:gd name="T125" fmla="*/ 3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 h="97">
                  <a:moveTo>
                    <a:pt x="110" y="13"/>
                  </a:moveTo>
                  <a:cubicBezTo>
                    <a:pt x="101" y="3"/>
                    <a:pt x="101" y="3"/>
                    <a:pt x="101" y="3"/>
                  </a:cubicBezTo>
                  <a:cubicBezTo>
                    <a:pt x="99" y="1"/>
                    <a:pt x="97" y="1"/>
                    <a:pt x="96" y="3"/>
                  </a:cubicBezTo>
                  <a:cubicBezTo>
                    <a:pt x="95" y="4"/>
                    <a:pt x="95" y="4"/>
                    <a:pt x="95" y="5"/>
                  </a:cubicBezTo>
                  <a:cubicBezTo>
                    <a:pt x="94" y="5"/>
                    <a:pt x="93" y="6"/>
                    <a:pt x="92" y="6"/>
                  </a:cubicBezTo>
                  <a:cubicBezTo>
                    <a:pt x="92" y="6"/>
                    <a:pt x="92" y="6"/>
                    <a:pt x="92" y="6"/>
                  </a:cubicBezTo>
                  <a:cubicBezTo>
                    <a:pt x="67" y="32"/>
                    <a:pt x="67" y="32"/>
                    <a:pt x="67" y="32"/>
                  </a:cubicBezTo>
                  <a:cubicBezTo>
                    <a:pt x="67" y="33"/>
                    <a:pt x="67" y="36"/>
                    <a:pt x="66" y="37"/>
                  </a:cubicBezTo>
                  <a:cubicBezTo>
                    <a:pt x="68" y="41"/>
                    <a:pt x="68" y="41"/>
                    <a:pt x="68" y="41"/>
                  </a:cubicBezTo>
                  <a:cubicBezTo>
                    <a:pt x="68" y="41"/>
                    <a:pt x="68" y="41"/>
                    <a:pt x="68" y="41"/>
                  </a:cubicBezTo>
                  <a:cubicBezTo>
                    <a:pt x="69" y="41"/>
                    <a:pt x="69" y="41"/>
                    <a:pt x="69" y="41"/>
                  </a:cubicBezTo>
                  <a:cubicBezTo>
                    <a:pt x="63" y="46"/>
                    <a:pt x="63" y="46"/>
                    <a:pt x="63" y="46"/>
                  </a:cubicBezTo>
                  <a:cubicBezTo>
                    <a:pt x="45" y="28"/>
                    <a:pt x="45" y="28"/>
                    <a:pt x="45" y="28"/>
                  </a:cubicBezTo>
                  <a:cubicBezTo>
                    <a:pt x="47" y="21"/>
                    <a:pt x="45" y="13"/>
                    <a:pt x="39" y="7"/>
                  </a:cubicBezTo>
                  <a:cubicBezTo>
                    <a:pt x="34" y="1"/>
                    <a:pt x="25" y="0"/>
                    <a:pt x="18" y="1"/>
                  </a:cubicBezTo>
                  <a:cubicBezTo>
                    <a:pt x="30" y="14"/>
                    <a:pt x="30" y="14"/>
                    <a:pt x="30" y="14"/>
                  </a:cubicBezTo>
                  <a:cubicBezTo>
                    <a:pt x="27" y="26"/>
                    <a:pt x="27" y="26"/>
                    <a:pt x="27" y="26"/>
                  </a:cubicBezTo>
                  <a:cubicBezTo>
                    <a:pt x="15" y="29"/>
                    <a:pt x="15" y="29"/>
                    <a:pt x="15" y="29"/>
                  </a:cubicBezTo>
                  <a:cubicBezTo>
                    <a:pt x="3" y="17"/>
                    <a:pt x="3" y="17"/>
                    <a:pt x="3" y="17"/>
                  </a:cubicBezTo>
                  <a:cubicBezTo>
                    <a:pt x="0" y="23"/>
                    <a:pt x="3" y="32"/>
                    <a:pt x="9" y="37"/>
                  </a:cubicBezTo>
                  <a:cubicBezTo>
                    <a:pt x="14" y="43"/>
                    <a:pt x="23" y="46"/>
                    <a:pt x="31" y="43"/>
                  </a:cubicBezTo>
                  <a:cubicBezTo>
                    <a:pt x="31" y="43"/>
                    <a:pt x="31" y="43"/>
                    <a:pt x="31" y="43"/>
                  </a:cubicBezTo>
                  <a:cubicBezTo>
                    <a:pt x="48" y="60"/>
                    <a:pt x="48" y="60"/>
                    <a:pt x="48" y="60"/>
                  </a:cubicBezTo>
                  <a:cubicBezTo>
                    <a:pt x="32" y="78"/>
                    <a:pt x="32" y="78"/>
                    <a:pt x="32" y="78"/>
                  </a:cubicBezTo>
                  <a:cubicBezTo>
                    <a:pt x="31" y="77"/>
                    <a:pt x="31" y="77"/>
                    <a:pt x="31" y="77"/>
                  </a:cubicBezTo>
                  <a:cubicBezTo>
                    <a:pt x="26" y="80"/>
                    <a:pt x="26" y="80"/>
                    <a:pt x="26" y="80"/>
                  </a:cubicBezTo>
                  <a:cubicBezTo>
                    <a:pt x="18" y="93"/>
                    <a:pt x="18" y="93"/>
                    <a:pt x="18" y="93"/>
                  </a:cubicBezTo>
                  <a:cubicBezTo>
                    <a:pt x="20" y="95"/>
                    <a:pt x="20" y="95"/>
                    <a:pt x="20" y="95"/>
                  </a:cubicBezTo>
                  <a:cubicBezTo>
                    <a:pt x="33" y="87"/>
                    <a:pt x="33" y="87"/>
                    <a:pt x="33" y="87"/>
                  </a:cubicBezTo>
                  <a:cubicBezTo>
                    <a:pt x="37" y="83"/>
                    <a:pt x="37" y="83"/>
                    <a:pt x="37" y="83"/>
                  </a:cubicBezTo>
                  <a:cubicBezTo>
                    <a:pt x="35" y="82"/>
                    <a:pt x="35" y="82"/>
                    <a:pt x="35" y="82"/>
                  </a:cubicBezTo>
                  <a:cubicBezTo>
                    <a:pt x="53" y="64"/>
                    <a:pt x="53" y="64"/>
                    <a:pt x="53" y="64"/>
                  </a:cubicBezTo>
                  <a:cubicBezTo>
                    <a:pt x="82" y="93"/>
                    <a:pt x="82" y="93"/>
                    <a:pt x="82" y="93"/>
                  </a:cubicBezTo>
                  <a:cubicBezTo>
                    <a:pt x="84" y="96"/>
                    <a:pt x="86" y="97"/>
                    <a:pt x="89" y="97"/>
                  </a:cubicBezTo>
                  <a:cubicBezTo>
                    <a:pt x="91" y="97"/>
                    <a:pt x="94" y="96"/>
                    <a:pt x="96" y="93"/>
                  </a:cubicBezTo>
                  <a:cubicBezTo>
                    <a:pt x="101" y="89"/>
                    <a:pt x="101" y="83"/>
                    <a:pt x="96" y="79"/>
                  </a:cubicBezTo>
                  <a:cubicBezTo>
                    <a:pt x="67" y="50"/>
                    <a:pt x="67" y="50"/>
                    <a:pt x="67" y="50"/>
                  </a:cubicBezTo>
                  <a:cubicBezTo>
                    <a:pt x="72" y="45"/>
                    <a:pt x="72" y="45"/>
                    <a:pt x="72" y="45"/>
                  </a:cubicBezTo>
                  <a:cubicBezTo>
                    <a:pt x="75" y="47"/>
                    <a:pt x="75" y="47"/>
                    <a:pt x="75" y="47"/>
                  </a:cubicBezTo>
                  <a:cubicBezTo>
                    <a:pt x="77" y="46"/>
                    <a:pt x="79" y="46"/>
                    <a:pt x="82" y="46"/>
                  </a:cubicBezTo>
                  <a:cubicBezTo>
                    <a:pt x="106" y="21"/>
                    <a:pt x="106" y="21"/>
                    <a:pt x="106" y="21"/>
                  </a:cubicBezTo>
                  <a:cubicBezTo>
                    <a:pt x="106" y="20"/>
                    <a:pt x="106" y="20"/>
                    <a:pt x="106" y="20"/>
                  </a:cubicBezTo>
                  <a:cubicBezTo>
                    <a:pt x="106" y="20"/>
                    <a:pt x="106" y="20"/>
                    <a:pt x="106" y="20"/>
                  </a:cubicBezTo>
                  <a:cubicBezTo>
                    <a:pt x="107" y="19"/>
                    <a:pt x="107" y="19"/>
                    <a:pt x="107" y="18"/>
                  </a:cubicBezTo>
                  <a:cubicBezTo>
                    <a:pt x="109" y="18"/>
                    <a:pt x="110" y="18"/>
                    <a:pt x="110" y="18"/>
                  </a:cubicBezTo>
                  <a:cubicBezTo>
                    <a:pt x="111" y="16"/>
                    <a:pt x="111" y="14"/>
                    <a:pt x="110" y="13"/>
                  </a:cubicBezTo>
                  <a:close/>
                  <a:moveTo>
                    <a:pt x="90" y="84"/>
                  </a:moveTo>
                  <a:cubicBezTo>
                    <a:pt x="92" y="84"/>
                    <a:pt x="94" y="86"/>
                    <a:pt x="94" y="87"/>
                  </a:cubicBezTo>
                  <a:cubicBezTo>
                    <a:pt x="94" y="90"/>
                    <a:pt x="92" y="92"/>
                    <a:pt x="90" y="92"/>
                  </a:cubicBezTo>
                  <a:cubicBezTo>
                    <a:pt x="87" y="92"/>
                    <a:pt x="86" y="90"/>
                    <a:pt x="86" y="87"/>
                  </a:cubicBezTo>
                  <a:cubicBezTo>
                    <a:pt x="86" y="86"/>
                    <a:pt x="87" y="84"/>
                    <a:pt x="90" y="84"/>
                  </a:cubicBezTo>
                  <a:close/>
                  <a:moveTo>
                    <a:pt x="76" y="32"/>
                  </a:moveTo>
                  <a:cubicBezTo>
                    <a:pt x="74" y="31"/>
                    <a:pt x="74" y="31"/>
                    <a:pt x="74" y="31"/>
                  </a:cubicBezTo>
                  <a:cubicBezTo>
                    <a:pt x="93" y="13"/>
                    <a:pt x="93" y="13"/>
                    <a:pt x="93" y="13"/>
                  </a:cubicBezTo>
                  <a:cubicBezTo>
                    <a:pt x="95" y="14"/>
                    <a:pt x="95" y="14"/>
                    <a:pt x="95" y="14"/>
                  </a:cubicBezTo>
                  <a:cubicBezTo>
                    <a:pt x="76" y="32"/>
                    <a:pt x="76" y="32"/>
                    <a:pt x="76" y="32"/>
                  </a:cubicBezTo>
                  <a:cubicBezTo>
                    <a:pt x="76" y="32"/>
                    <a:pt x="76" y="32"/>
                    <a:pt x="76" y="32"/>
                  </a:cubicBezTo>
                  <a:close/>
                  <a:moveTo>
                    <a:pt x="82" y="39"/>
                  </a:moveTo>
                  <a:cubicBezTo>
                    <a:pt x="80" y="37"/>
                    <a:pt x="80" y="37"/>
                    <a:pt x="80" y="37"/>
                  </a:cubicBezTo>
                  <a:cubicBezTo>
                    <a:pt x="99" y="18"/>
                    <a:pt x="99" y="18"/>
                    <a:pt x="99" y="18"/>
                  </a:cubicBezTo>
                  <a:cubicBezTo>
                    <a:pt x="101" y="20"/>
                    <a:pt x="101" y="20"/>
                    <a:pt x="101" y="20"/>
                  </a:cubicBezTo>
                  <a:cubicBezTo>
                    <a:pt x="82" y="39"/>
                    <a:pt x="82" y="39"/>
                    <a:pt x="82" y="39"/>
                  </a:cubicBezTo>
                  <a:cubicBezTo>
                    <a:pt x="82" y="39"/>
                    <a:pt x="82" y="39"/>
                    <a:pt x="82" y="39"/>
                  </a:cubicBezTo>
                  <a:close/>
                </a:path>
              </a:pathLst>
            </a:custGeom>
            <a:solidFill>
              <a:schemeClr val="bg1"/>
            </a:solidFill>
            <a:ln>
              <a:noFill/>
            </a:ln>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TextBox 51"/>
            <p:cNvSpPr txBox="1"/>
            <p:nvPr/>
          </p:nvSpPr>
          <p:spPr>
            <a:xfrm>
              <a:off x="1622769" y="4558560"/>
              <a:ext cx="1415735" cy="338536"/>
            </a:xfrm>
            <a:prstGeom prst="rect">
              <a:avLst/>
            </a:prstGeom>
            <a:noFill/>
          </p:spPr>
          <p:txBody>
            <a:bodyPr wrap="none" lIns="91422" tIns="45711" rIns="91422" bIns="45711">
              <a:noAutofit/>
            </a:bodyPr>
            <a:lstStyle/>
            <a:p>
              <a:pPr algn="ct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文本预处理</a:t>
              </a:r>
            </a:p>
          </p:txBody>
        </p:sp>
      </p:grpSp>
    </p:spTree>
    <p:extLst>
      <p:ext uri="{BB962C8B-B14F-4D97-AF65-F5344CB8AC3E}">
        <p14:creationId xmlns:p14="http://schemas.microsoft.com/office/powerpoint/2010/main" val="113596270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700"/>
                            </p:stCondLst>
                            <p:childTnLst>
                              <p:par>
                                <p:cTn id="11" presetID="31"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par>
                          <p:cTn id="17" fill="hold">
                            <p:stCondLst>
                              <p:cond delay="2700"/>
                            </p:stCondLst>
                            <p:childTnLst>
                              <p:par>
                                <p:cTn id="18" presetID="42"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1000"/>
                                        <p:tgtEl>
                                          <p:spTgt spid="26"/>
                                        </p:tgtEl>
                                      </p:cBhvr>
                                    </p:animEffect>
                                    <p:anim calcmode="lin" valueType="num">
                                      <p:cBhvr>
                                        <p:cTn id="21" dur="1000" fill="hold"/>
                                        <p:tgtEl>
                                          <p:spTgt spid="26"/>
                                        </p:tgtEl>
                                        <p:attrNameLst>
                                          <p:attrName>ppt_x</p:attrName>
                                        </p:attrNameLst>
                                      </p:cBhvr>
                                      <p:tavLst>
                                        <p:tav tm="0">
                                          <p:val>
                                            <p:strVal val="#ppt_x"/>
                                          </p:val>
                                        </p:tav>
                                        <p:tav tm="100000">
                                          <p:val>
                                            <p:strVal val="#ppt_x"/>
                                          </p:val>
                                        </p:tav>
                                      </p:tavLst>
                                    </p:anim>
                                    <p:anim calcmode="lin" valueType="num">
                                      <p:cBhvr>
                                        <p:cTn id="22" dur="1000" fill="hold"/>
                                        <p:tgtEl>
                                          <p:spTgt spid="26"/>
                                        </p:tgtEl>
                                        <p:attrNameLst>
                                          <p:attrName>ppt_y</p:attrName>
                                        </p:attrNameLst>
                                      </p:cBhvr>
                                      <p:tavLst>
                                        <p:tav tm="0">
                                          <p:val>
                                            <p:strVal val="#ppt_y+.1"/>
                                          </p:val>
                                        </p:tav>
                                        <p:tav tm="100000">
                                          <p:val>
                                            <p:strVal val="#ppt_y"/>
                                          </p:val>
                                        </p:tav>
                                      </p:tavLst>
                                    </p:anim>
                                  </p:childTnLst>
                                </p:cTn>
                              </p:par>
                            </p:childTnLst>
                          </p:cTn>
                        </p:par>
                        <p:par>
                          <p:cTn id="23" fill="hold">
                            <p:stCondLst>
                              <p:cond delay="3700"/>
                            </p:stCondLst>
                            <p:childTnLst>
                              <p:par>
                                <p:cTn id="24" presetID="42"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505199" y="5629274"/>
            <a:ext cx="8755236" cy="1228725"/>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p:nvSpPr>
        <p:spPr>
          <a:xfrm>
            <a:off x="0" y="3900488"/>
            <a:ext cx="8340898" cy="2957512"/>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48844" b="61520"/>
          <a:stretch/>
        </p:blipFill>
        <p:spPr>
          <a:xfrm>
            <a:off x="4489796" y="0"/>
            <a:ext cx="7702204" cy="1508760"/>
          </a:xfrm>
          <a:prstGeom prst="rect">
            <a:avLst/>
          </a:prstGeom>
        </p:spPr>
      </p:pic>
      <p:sp>
        <p:nvSpPr>
          <p:cNvPr id="7" name="椭圆 6"/>
          <p:cNvSpPr/>
          <p:nvPr/>
        </p:nvSpPr>
        <p:spPr>
          <a:xfrm>
            <a:off x="4993964" y="2151402"/>
            <a:ext cx="1864408" cy="1864510"/>
          </a:xfrm>
          <a:prstGeom prst="ellipse">
            <a:avLst/>
          </a:prstGeom>
          <a:solidFill>
            <a:srgbClr val="067AB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r>
              <a:rPr lang="en-US" altLang="zh-CN" sz="2400" b="1" dirty="0">
                <a:latin typeface="微软雅黑" pitchFamily="34" charset="-122"/>
                <a:ea typeface="微软雅黑" pitchFamily="34" charset="-122"/>
              </a:rPr>
              <a:t>STEP 2</a:t>
            </a:r>
            <a:endParaRPr lang="zh-CN" altLang="en-US" sz="2400" b="1" dirty="0">
              <a:latin typeface="微软雅黑" pitchFamily="34" charset="-122"/>
              <a:ea typeface="微软雅黑" pitchFamily="34" charset="-122"/>
            </a:endParaRPr>
          </a:p>
        </p:txBody>
      </p:sp>
      <p:sp>
        <p:nvSpPr>
          <p:cNvPr id="8" name="矩形 7"/>
          <p:cNvSpPr/>
          <p:nvPr/>
        </p:nvSpPr>
        <p:spPr>
          <a:xfrm>
            <a:off x="4239624" y="4230052"/>
            <a:ext cx="3373087" cy="492443"/>
          </a:xfrm>
          <a:prstGeom prst="rect">
            <a:avLst/>
          </a:prstGeom>
        </p:spPr>
        <p:txBody>
          <a:bodyPr wrap="square" lIns="0" tIns="0" rIns="0" bIns="0">
            <a:spAutoFit/>
          </a:bodyPr>
          <a:lstStyle/>
          <a:p>
            <a:pPr lvl="0" algn="ctr"/>
            <a:r>
              <a:rPr lang="zh-CN" altLang="en-US" sz="3200" b="1" dirty="0">
                <a:solidFill>
                  <a:schemeClr val="bg1">
                    <a:lumMod val="50000"/>
                  </a:schemeClr>
                </a:solidFill>
                <a:latin typeface="微软雅黑" pitchFamily="34" charset="-122"/>
                <a:ea typeface="微软雅黑" pitchFamily="34" charset="-122"/>
              </a:rPr>
              <a:t>倒排索引实现思路</a:t>
            </a:r>
            <a:endParaRPr lang="zh-CN" altLang="zh-CN" sz="3200" b="1"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5110599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Left)">
                                      <p:cBhvr>
                                        <p:cTn id="10" dur="500"/>
                                        <p:tgtEl>
                                          <p:spTgt spid="4"/>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25"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26" dur="1000" fill="hold"/>
                                        <p:tgtEl>
                                          <p:spTgt spid="8"/>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69148" y="658906"/>
            <a:ext cx="3057247" cy="523220"/>
          </a:xfrm>
          <a:prstGeom prst="rect">
            <a:avLst/>
          </a:prstGeom>
          <a:noFill/>
        </p:spPr>
        <p:txBody>
          <a:bodyPr wrap="none" rtlCol="0">
            <a:spAutoFit/>
          </a:bodyPr>
          <a:lstStyle/>
          <a:p>
            <a:pPr lvl="0" algn="ctr"/>
            <a:r>
              <a:rPr lang="zh-CN" altLang="en-US" sz="2800" b="1" dirty="0">
                <a:solidFill>
                  <a:schemeClr val="bg1"/>
                </a:solidFill>
                <a:latin typeface="微软雅黑" pitchFamily="34" charset="-122"/>
                <a:ea typeface="微软雅黑" pitchFamily="34" charset="-122"/>
              </a:rPr>
              <a:t>倒排索引实现思路</a:t>
            </a:r>
            <a:endParaRPr lang="zh-CN" altLang="zh-CN" sz="2800" b="1" dirty="0">
              <a:solidFill>
                <a:schemeClr val="bg1"/>
              </a:solidFill>
              <a:latin typeface="微软雅黑" pitchFamily="34" charset="-122"/>
              <a:ea typeface="微软雅黑" pitchFamily="34" charset="-122"/>
            </a:endParaRPr>
          </a:p>
        </p:txBody>
      </p:sp>
      <p:sp>
        <p:nvSpPr>
          <p:cNvPr id="3" name="TextBox 83">
            <a:extLst>
              <a:ext uri="{FF2B5EF4-FFF2-40B4-BE49-F238E27FC236}">
                <a16:creationId xmlns:a16="http://schemas.microsoft.com/office/drawing/2014/main" id="{13067337-DDC5-4B09-BE63-767CACD9A6B2}"/>
              </a:ext>
            </a:extLst>
          </p:cNvPr>
          <p:cNvSpPr txBox="1"/>
          <p:nvPr/>
        </p:nvSpPr>
        <p:spPr>
          <a:xfrm>
            <a:off x="7854162" y="2737935"/>
            <a:ext cx="3258843" cy="921471"/>
          </a:xfrm>
          <a:prstGeom prst="rect">
            <a:avLst/>
          </a:prstGeom>
          <a:noFill/>
        </p:spPr>
        <p:txBody>
          <a:bodyPr wrap="square" lIns="0" tIns="0" rIns="0" bIns="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lvl="0" eaLnBrk="1" fontAlgn="auto" hangingPunct="1">
              <a:lnSpc>
                <a:spcPct val="130000"/>
              </a:lnSpc>
              <a:spcBef>
                <a:spcPts val="0"/>
              </a:spcBef>
              <a:spcAft>
                <a:spcPts val="0"/>
              </a:spcAft>
            </a:pPr>
            <a:r>
              <a:rPr lang="zh-CN" altLang="en-US" sz="2000" b="1" dirty="0">
                <a:solidFill>
                  <a:srgbClr val="FFFFFF">
                    <a:lumMod val="50000"/>
                  </a:srgbClr>
                </a:solidFill>
                <a:latin typeface="Open Sans" panose="020B0606030504020204" pitchFamily="34" charset="0"/>
                <a:ea typeface="Open Sans" panose="020B0606030504020204" pitchFamily="34" charset="0"/>
                <a:cs typeface="Open Sans" panose="020B0606030504020204" pitchFamily="34" charset="0"/>
              </a:rPr>
              <a:t>键值对传递</a:t>
            </a:r>
            <a:endParaRPr lang="en-US" altLang="zh-CN" sz="2000" b="1" dirty="0">
              <a:solidFill>
                <a:srgbClr val="FFFFFF">
                  <a:lumMod val="50000"/>
                </a:srgbClr>
              </a:solidFill>
              <a:latin typeface="Open Sans" panose="020B0606030504020204" pitchFamily="34" charset="0"/>
              <a:ea typeface="Open Sans" panose="020B0606030504020204" pitchFamily="34" charset="0"/>
              <a:cs typeface="Open Sans" panose="020B0606030504020204" pitchFamily="34" charset="0"/>
            </a:endParaRPr>
          </a:p>
          <a:p>
            <a:pPr lvl="0" eaLnBrk="1" fontAlgn="auto" hangingPunct="1">
              <a:lnSpc>
                <a:spcPct val="150000"/>
              </a:lnSpc>
              <a:spcBef>
                <a:spcPts val="0"/>
              </a:spcBef>
              <a:spcAft>
                <a:spcPts val="0"/>
              </a:spcAft>
            </a:pPr>
            <a:r>
              <a:rPr lang="zh-CN" altLang="en-US" sz="1200" dirty="0">
                <a:solidFill>
                  <a:srgbClr val="FFFFFF">
                    <a:lumMod val="50000"/>
                  </a:srgbClr>
                </a:solidFill>
                <a:latin typeface="微软雅黑" panose="020B0503020204020204" pitchFamily="34" charset="-122"/>
                <a:ea typeface="微软雅黑" panose="020B0503020204020204" pitchFamily="34" charset="-122"/>
              </a:rPr>
              <a:t>构造合适于倒排索引的键值对，将数据从</a:t>
            </a:r>
            <a:r>
              <a:rPr lang="en-US" altLang="zh-CN" sz="1200" dirty="0">
                <a:solidFill>
                  <a:srgbClr val="FFFFFF">
                    <a:lumMod val="50000"/>
                  </a:srgbClr>
                </a:solidFill>
                <a:latin typeface="微软雅黑" panose="020B0503020204020204" pitchFamily="34" charset="-122"/>
                <a:ea typeface="微软雅黑" panose="020B0503020204020204" pitchFamily="34" charset="-122"/>
              </a:rPr>
              <a:t>Mapper</a:t>
            </a:r>
            <a:r>
              <a:rPr lang="zh-CN" altLang="en-US" sz="1200" dirty="0">
                <a:solidFill>
                  <a:srgbClr val="FFFFFF">
                    <a:lumMod val="50000"/>
                  </a:srgbClr>
                </a:solidFill>
                <a:latin typeface="微软雅黑" panose="020B0503020204020204" pitchFamily="34" charset="-122"/>
                <a:ea typeface="微软雅黑" panose="020B0503020204020204" pitchFamily="34" charset="-122"/>
              </a:rPr>
              <a:t>端传递至</a:t>
            </a:r>
            <a:r>
              <a:rPr lang="en-US" altLang="zh-CN" sz="1200" dirty="0">
                <a:solidFill>
                  <a:srgbClr val="FFFFFF">
                    <a:lumMod val="50000"/>
                  </a:srgbClr>
                </a:solidFill>
                <a:latin typeface="微软雅黑" panose="020B0503020204020204" pitchFamily="34" charset="-122"/>
                <a:ea typeface="微软雅黑" panose="020B0503020204020204" pitchFamily="34" charset="-122"/>
              </a:rPr>
              <a:t>Reducer</a:t>
            </a:r>
            <a:r>
              <a:rPr lang="zh-CN" altLang="en-US" sz="1200" dirty="0">
                <a:solidFill>
                  <a:srgbClr val="FFFFFF">
                    <a:lumMod val="50000"/>
                  </a:srgbClr>
                </a:solidFill>
                <a:latin typeface="微软雅黑" panose="020B0503020204020204" pitchFamily="34" charset="-122"/>
                <a:ea typeface="微软雅黑" panose="020B0503020204020204" pitchFamily="34" charset="-122"/>
              </a:rPr>
              <a:t>端处理</a:t>
            </a:r>
          </a:p>
        </p:txBody>
      </p:sp>
      <p:sp>
        <p:nvSpPr>
          <p:cNvPr id="4" name="TextBox 85">
            <a:extLst>
              <a:ext uri="{FF2B5EF4-FFF2-40B4-BE49-F238E27FC236}">
                <a16:creationId xmlns:a16="http://schemas.microsoft.com/office/drawing/2014/main" id="{00436DDD-6116-4C01-9169-B1AE69229DCE}"/>
              </a:ext>
            </a:extLst>
          </p:cNvPr>
          <p:cNvSpPr txBox="1"/>
          <p:nvPr/>
        </p:nvSpPr>
        <p:spPr>
          <a:xfrm>
            <a:off x="7631464" y="4838198"/>
            <a:ext cx="3381832" cy="921471"/>
          </a:xfrm>
          <a:prstGeom prst="rect">
            <a:avLst/>
          </a:prstGeom>
          <a:noFill/>
        </p:spPr>
        <p:txBody>
          <a:bodyPr wrap="square" lIns="0" tIns="0" rIns="0" bIns="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lvl="0" eaLnBrk="1" fontAlgn="auto" hangingPunct="1">
              <a:lnSpc>
                <a:spcPct val="130000"/>
              </a:lnSpc>
              <a:spcBef>
                <a:spcPts val="0"/>
              </a:spcBef>
              <a:spcAft>
                <a:spcPts val="0"/>
              </a:spcAft>
            </a:pPr>
            <a:r>
              <a:rPr lang="zh-CN" altLang="en-US" sz="2000" b="1" dirty="0">
                <a:solidFill>
                  <a:srgbClr val="FFFFFF">
                    <a:lumMod val="50000"/>
                  </a:srgbClr>
                </a:solidFill>
                <a:latin typeface="Open Sans" panose="020B0606030504020204" pitchFamily="34" charset="0"/>
                <a:ea typeface="Open Sans" panose="020B0606030504020204" pitchFamily="34" charset="0"/>
                <a:cs typeface="Open Sans" panose="020B0606030504020204" pitchFamily="34" charset="0"/>
              </a:rPr>
              <a:t>按要求排序输出</a:t>
            </a:r>
            <a:endParaRPr lang="en-US" altLang="zh-CN" sz="2000" b="1" dirty="0">
              <a:solidFill>
                <a:srgbClr val="FFFFFF">
                  <a:lumMod val="50000"/>
                </a:srgbClr>
              </a:solidFill>
              <a:latin typeface="Open Sans" panose="020B0606030504020204" pitchFamily="34" charset="0"/>
              <a:ea typeface="Open Sans" panose="020B0606030504020204" pitchFamily="34" charset="0"/>
              <a:cs typeface="Open Sans" panose="020B0606030504020204" pitchFamily="34" charset="0"/>
            </a:endParaRPr>
          </a:p>
          <a:p>
            <a:pPr lvl="0" eaLnBrk="1" fontAlgn="auto" hangingPunct="1">
              <a:lnSpc>
                <a:spcPct val="150000"/>
              </a:lnSpc>
              <a:spcBef>
                <a:spcPts val="0"/>
              </a:spcBef>
              <a:spcAft>
                <a:spcPts val="0"/>
              </a:spcAft>
            </a:pPr>
            <a:r>
              <a:rPr lang="zh-CN" altLang="en-US" sz="1200" dirty="0">
                <a:solidFill>
                  <a:srgbClr val="FFFFFF">
                    <a:lumMod val="50000"/>
                  </a:srgbClr>
                </a:solidFill>
                <a:latin typeface="微软雅黑" panose="020B0503020204020204" pitchFamily="34" charset="-122"/>
                <a:ea typeface="微软雅黑" panose="020B0503020204020204" pitchFamily="34" charset="-122"/>
              </a:rPr>
              <a:t>将得到的键值对进行统计并做变化处理，制订排序规则，按要求输出最终结果</a:t>
            </a:r>
          </a:p>
        </p:txBody>
      </p:sp>
      <p:sp>
        <p:nvSpPr>
          <p:cNvPr id="5" name="TextBox 87">
            <a:extLst>
              <a:ext uri="{FF2B5EF4-FFF2-40B4-BE49-F238E27FC236}">
                <a16:creationId xmlns:a16="http://schemas.microsoft.com/office/drawing/2014/main" id="{AEF76B8F-0AAD-4C49-B2AB-703E3B912EFF}"/>
              </a:ext>
            </a:extLst>
          </p:cNvPr>
          <p:cNvSpPr txBox="1"/>
          <p:nvPr/>
        </p:nvSpPr>
        <p:spPr>
          <a:xfrm>
            <a:off x="1254991" y="4937577"/>
            <a:ext cx="3263003" cy="644472"/>
          </a:xfrm>
          <a:prstGeom prst="rect">
            <a:avLst/>
          </a:prstGeom>
          <a:noFill/>
        </p:spPr>
        <p:txBody>
          <a:bodyPr wrap="square" lIns="0" tIns="0" rIns="0" bIns="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lvl="0" algn="r" eaLnBrk="1" fontAlgn="auto" hangingPunct="1">
              <a:lnSpc>
                <a:spcPct val="130000"/>
              </a:lnSpc>
              <a:spcBef>
                <a:spcPts val="0"/>
              </a:spcBef>
              <a:spcAft>
                <a:spcPts val="0"/>
              </a:spcAft>
            </a:pPr>
            <a:r>
              <a:rPr lang="zh-CN" altLang="en-US" sz="2000" b="1" dirty="0">
                <a:solidFill>
                  <a:srgbClr val="FFFFFF">
                    <a:lumMod val="50000"/>
                  </a:srgbClr>
                </a:solidFill>
                <a:latin typeface="Open Sans" panose="020B0606030504020204" pitchFamily="34" charset="0"/>
                <a:ea typeface="Open Sans" panose="020B0606030504020204" pitchFamily="34" charset="0"/>
                <a:cs typeface="Open Sans" panose="020B0606030504020204" pitchFamily="34" charset="0"/>
              </a:rPr>
              <a:t>信息处理</a:t>
            </a:r>
          </a:p>
          <a:p>
            <a:pPr lvl="0" algn="r" eaLnBrk="1" fontAlgn="auto" hangingPunct="1">
              <a:lnSpc>
                <a:spcPct val="150000"/>
              </a:lnSpc>
              <a:spcBef>
                <a:spcPts val="0"/>
              </a:spcBef>
              <a:spcAft>
                <a:spcPts val="0"/>
              </a:spcAft>
            </a:pPr>
            <a:r>
              <a:rPr lang="zh-CN" altLang="en-US" sz="1200" dirty="0">
                <a:solidFill>
                  <a:srgbClr val="FFFFFF">
                    <a:lumMod val="50000"/>
                  </a:srgbClr>
                </a:solidFill>
                <a:latin typeface="微软雅黑" panose="020B0503020204020204" pitchFamily="34" charset="-122"/>
                <a:ea typeface="微软雅黑" panose="020B0503020204020204" pitchFamily="34" charset="-122"/>
              </a:rPr>
              <a:t>去除无关的特殊符号，使用</a:t>
            </a:r>
            <a:r>
              <a:rPr lang="en-US" altLang="zh-CN" sz="1200" dirty="0">
                <a:solidFill>
                  <a:srgbClr val="FFFFFF">
                    <a:lumMod val="50000"/>
                  </a:srgbClr>
                </a:solidFill>
                <a:latin typeface="微软雅黑" panose="020B0503020204020204" pitchFamily="34" charset="-122"/>
                <a:ea typeface="微软雅黑" panose="020B0503020204020204" pitchFamily="34" charset="-122"/>
              </a:rPr>
              <a:t>word</a:t>
            </a:r>
            <a:r>
              <a:rPr lang="zh-CN" altLang="en-US" sz="1200" dirty="0">
                <a:solidFill>
                  <a:srgbClr val="FFFFFF">
                    <a:lumMod val="50000"/>
                  </a:srgbClr>
                </a:solidFill>
                <a:latin typeface="微软雅黑" panose="020B0503020204020204" pitchFamily="34" charset="-122"/>
                <a:ea typeface="微软雅黑" panose="020B0503020204020204" pitchFamily="34" charset="-122"/>
              </a:rPr>
              <a:t>进行分词</a:t>
            </a:r>
          </a:p>
        </p:txBody>
      </p:sp>
      <p:sp>
        <p:nvSpPr>
          <p:cNvPr id="6" name="TextBox 90">
            <a:extLst>
              <a:ext uri="{FF2B5EF4-FFF2-40B4-BE49-F238E27FC236}">
                <a16:creationId xmlns:a16="http://schemas.microsoft.com/office/drawing/2014/main" id="{1E79EABF-E6DB-4976-B8FC-761FFA1F8006}"/>
              </a:ext>
            </a:extLst>
          </p:cNvPr>
          <p:cNvSpPr txBox="1"/>
          <p:nvPr/>
        </p:nvSpPr>
        <p:spPr>
          <a:xfrm>
            <a:off x="1061392" y="2827789"/>
            <a:ext cx="3213715" cy="644472"/>
          </a:xfrm>
          <a:prstGeom prst="rect">
            <a:avLst/>
          </a:prstGeom>
          <a:noFill/>
        </p:spPr>
        <p:txBody>
          <a:bodyPr wrap="square" lIns="0" tIns="0" rIns="0" bIns="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r">
              <a:lnSpc>
                <a:spcPct val="130000"/>
              </a:lnSpc>
            </a:pPr>
            <a:r>
              <a:rPr lang="zh-CN" altLang="en-US" sz="2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提取有用的信息</a:t>
            </a:r>
            <a:endParaRPr lang="en-US" altLang="zh-CN" sz="2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r">
              <a:lnSpc>
                <a:spcPct val="15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将新闻标题、股票代码、</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URL</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均提取出来</a:t>
            </a:r>
          </a:p>
        </p:txBody>
      </p:sp>
      <p:grpSp>
        <p:nvGrpSpPr>
          <p:cNvPr id="7" name="组合 5">
            <a:extLst>
              <a:ext uri="{FF2B5EF4-FFF2-40B4-BE49-F238E27FC236}">
                <a16:creationId xmlns:a16="http://schemas.microsoft.com/office/drawing/2014/main" id="{10F239F2-F7E7-4A1A-806E-4E01C1CD7BCA}"/>
              </a:ext>
            </a:extLst>
          </p:cNvPr>
          <p:cNvGrpSpPr/>
          <p:nvPr/>
        </p:nvGrpSpPr>
        <p:grpSpPr>
          <a:xfrm>
            <a:off x="4552202" y="1843307"/>
            <a:ext cx="2894508" cy="4253434"/>
            <a:chOff x="4420297" y="1856688"/>
            <a:chExt cx="2894508" cy="4253434"/>
          </a:xfrm>
          <a:solidFill>
            <a:srgbClr val="24B0D2"/>
          </a:solidFill>
        </p:grpSpPr>
        <p:sp>
          <p:nvSpPr>
            <p:cNvPr id="8" name="Freeform 6">
              <a:extLst>
                <a:ext uri="{FF2B5EF4-FFF2-40B4-BE49-F238E27FC236}">
                  <a16:creationId xmlns:a16="http://schemas.microsoft.com/office/drawing/2014/main" id="{421393F2-62DD-4D06-9661-A77163741D1B}"/>
                </a:ext>
              </a:extLst>
            </p:cNvPr>
            <p:cNvSpPr>
              <a:spLocks/>
            </p:cNvSpPr>
            <p:nvPr/>
          </p:nvSpPr>
          <p:spPr bwMode="auto">
            <a:xfrm flipH="1">
              <a:off x="5470448" y="5797938"/>
              <a:ext cx="770590" cy="165781"/>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9" name="Freeform 24">
              <a:extLst>
                <a:ext uri="{FF2B5EF4-FFF2-40B4-BE49-F238E27FC236}">
                  <a16:creationId xmlns:a16="http://schemas.microsoft.com/office/drawing/2014/main" id="{4F90CD29-124D-4E85-B62B-72EE03F8B243}"/>
                </a:ext>
              </a:extLst>
            </p:cNvPr>
            <p:cNvSpPr/>
            <p:nvPr/>
          </p:nvSpPr>
          <p:spPr>
            <a:xfrm flipH="1">
              <a:off x="5268472" y="5420984"/>
              <a:ext cx="1174539" cy="342400"/>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 name="Freeform 25">
              <a:extLst>
                <a:ext uri="{FF2B5EF4-FFF2-40B4-BE49-F238E27FC236}">
                  <a16:creationId xmlns:a16="http://schemas.microsoft.com/office/drawing/2014/main" id="{CD5D4E49-0F9D-4A68-99C7-2DC0B1057C12}"/>
                </a:ext>
              </a:extLst>
            </p:cNvPr>
            <p:cNvSpPr/>
            <p:nvPr/>
          </p:nvSpPr>
          <p:spPr>
            <a:xfrm flipH="1">
              <a:off x="5593769" y="5998273"/>
              <a:ext cx="523947" cy="111849"/>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1" name="Freeform 5">
              <a:extLst>
                <a:ext uri="{FF2B5EF4-FFF2-40B4-BE49-F238E27FC236}">
                  <a16:creationId xmlns:a16="http://schemas.microsoft.com/office/drawing/2014/main" id="{0F14F134-F1D9-4933-A713-2F40745D20E0}"/>
                </a:ext>
              </a:extLst>
            </p:cNvPr>
            <p:cNvSpPr>
              <a:spLocks/>
            </p:cNvSpPr>
            <p:nvPr/>
          </p:nvSpPr>
          <p:spPr bwMode="auto">
            <a:xfrm>
              <a:off x="5761487" y="4759405"/>
              <a:ext cx="153279" cy="452994"/>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12" name="Freeform 6">
              <a:extLst>
                <a:ext uri="{FF2B5EF4-FFF2-40B4-BE49-F238E27FC236}">
                  <a16:creationId xmlns:a16="http://schemas.microsoft.com/office/drawing/2014/main" id="{2F4BC4FB-47D5-4FEB-B13E-4856B3DF6B59}"/>
                </a:ext>
              </a:extLst>
            </p:cNvPr>
            <p:cNvSpPr>
              <a:spLocks/>
            </p:cNvSpPr>
            <p:nvPr/>
          </p:nvSpPr>
          <p:spPr bwMode="auto">
            <a:xfrm>
              <a:off x="5805281" y="4678660"/>
              <a:ext cx="120433" cy="139593"/>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13" name="Freeform 7">
              <a:extLst>
                <a:ext uri="{FF2B5EF4-FFF2-40B4-BE49-F238E27FC236}">
                  <a16:creationId xmlns:a16="http://schemas.microsoft.com/office/drawing/2014/main" id="{95CBCED1-B665-4D26-BCF9-31A44E984307}"/>
                </a:ext>
              </a:extLst>
            </p:cNvPr>
            <p:cNvSpPr>
              <a:spLocks/>
            </p:cNvSpPr>
            <p:nvPr/>
          </p:nvSpPr>
          <p:spPr bwMode="auto">
            <a:xfrm>
              <a:off x="5791596" y="4729297"/>
              <a:ext cx="131382" cy="127277"/>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14" name="Freeform 8">
              <a:extLst>
                <a:ext uri="{FF2B5EF4-FFF2-40B4-BE49-F238E27FC236}">
                  <a16:creationId xmlns:a16="http://schemas.microsoft.com/office/drawing/2014/main" id="{22D87696-8D2B-4DCE-A361-64AC8C25BC20}"/>
                </a:ext>
              </a:extLst>
            </p:cNvPr>
            <p:cNvSpPr>
              <a:spLocks/>
            </p:cNvSpPr>
            <p:nvPr/>
          </p:nvSpPr>
          <p:spPr bwMode="auto">
            <a:xfrm>
              <a:off x="5782016" y="5195976"/>
              <a:ext cx="39689" cy="65691"/>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15" name="Freeform 9">
              <a:extLst>
                <a:ext uri="{FF2B5EF4-FFF2-40B4-BE49-F238E27FC236}">
                  <a16:creationId xmlns:a16="http://schemas.microsoft.com/office/drawing/2014/main" id="{C8F3C9F1-A098-47E5-BD3F-90C61220B271}"/>
                </a:ext>
              </a:extLst>
            </p:cNvPr>
            <p:cNvSpPr>
              <a:spLocks/>
            </p:cNvSpPr>
            <p:nvPr/>
          </p:nvSpPr>
          <p:spPr bwMode="auto">
            <a:xfrm>
              <a:off x="5920241" y="4758036"/>
              <a:ext cx="151911" cy="452994"/>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0">
              <a:extLst>
                <a:ext uri="{FF2B5EF4-FFF2-40B4-BE49-F238E27FC236}">
                  <a16:creationId xmlns:a16="http://schemas.microsoft.com/office/drawing/2014/main" id="{12B5BD4D-56DF-4E49-B837-DAE07D6707C7}"/>
                </a:ext>
              </a:extLst>
            </p:cNvPr>
            <p:cNvSpPr>
              <a:spLocks/>
            </p:cNvSpPr>
            <p:nvPr/>
          </p:nvSpPr>
          <p:spPr bwMode="auto">
            <a:xfrm>
              <a:off x="5962666" y="4674554"/>
              <a:ext cx="120433" cy="139593"/>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1">
              <a:extLst>
                <a:ext uri="{FF2B5EF4-FFF2-40B4-BE49-F238E27FC236}">
                  <a16:creationId xmlns:a16="http://schemas.microsoft.com/office/drawing/2014/main" id="{1A84901F-1FA0-46F1-9566-4267230043FA}"/>
                </a:ext>
              </a:extLst>
            </p:cNvPr>
            <p:cNvSpPr>
              <a:spLocks/>
            </p:cNvSpPr>
            <p:nvPr/>
          </p:nvSpPr>
          <p:spPr bwMode="auto">
            <a:xfrm>
              <a:off x="5950348" y="4727928"/>
              <a:ext cx="131382" cy="125908"/>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2">
              <a:extLst>
                <a:ext uri="{FF2B5EF4-FFF2-40B4-BE49-F238E27FC236}">
                  <a16:creationId xmlns:a16="http://schemas.microsoft.com/office/drawing/2014/main" id="{2F67614F-BFEA-4582-9AFB-7126349C17C0}"/>
                </a:ext>
              </a:extLst>
            </p:cNvPr>
            <p:cNvSpPr>
              <a:spLocks/>
            </p:cNvSpPr>
            <p:nvPr/>
          </p:nvSpPr>
          <p:spPr bwMode="auto">
            <a:xfrm>
              <a:off x="5940769" y="5191870"/>
              <a:ext cx="39689" cy="65691"/>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3">
              <a:extLst>
                <a:ext uri="{FF2B5EF4-FFF2-40B4-BE49-F238E27FC236}">
                  <a16:creationId xmlns:a16="http://schemas.microsoft.com/office/drawing/2014/main" id="{2621F770-635E-41C4-B820-2C437D139931}"/>
                </a:ext>
              </a:extLst>
            </p:cNvPr>
            <p:cNvSpPr>
              <a:spLocks/>
            </p:cNvSpPr>
            <p:nvPr/>
          </p:nvSpPr>
          <p:spPr bwMode="auto">
            <a:xfrm>
              <a:off x="6058466" y="4760773"/>
              <a:ext cx="35582" cy="229918"/>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grpSp>
          <p:nvGrpSpPr>
            <p:cNvPr id="20" name="Group 123">
              <a:extLst>
                <a:ext uri="{FF2B5EF4-FFF2-40B4-BE49-F238E27FC236}">
                  <a16:creationId xmlns:a16="http://schemas.microsoft.com/office/drawing/2014/main" id="{A850683E-6FB0-4CEE-8E4F-6445F8AEF346}"/>
                </a:ext>
              </a:extLst>
            </p:cNvPr>
            <p:cNvGrpSpPr/>
            <p:nvPr/>
          </p:nvGrpSpPr>
          <p:grpSpPr>
            <a:xfrm>
              <a:off x="4993725" y="4689609"/>
              <a:ext cx="704809" cy="535108"/>
              <a:chOff x="7170738" y="4168775"/>
              <a:chExt cx="817563" cy="620713"/>
            </a:xfrm>
            <a:grpFill/>
          </p:grpSpPr>
          <p:sp>
            <p:nvSpPr>
              <p:cNvPr id="102" name="Freeform 14">
                <a:extLst>
                  <a:ext uri="{FF2B5EF4-FFF2-40B4-BE49-F238E27FC236}">
                    <a16:creationId xmlns:a16="http://schemas.microsoft.com/office/drawing/2014/main" id="{14669731-2D25-42CE-9930-8A4801486C3B}"/>
                  </a:ext>
                </a:extLst>
              </p:cNvPr>
              <p:cNvSpPr>
                <a:spLocks/>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3" name="Rectangle 15">
                <a:extLst>
                  <a:ext uri="{FF2B5EF4-FFF2-40B4-BE49-F238E27FC236}">
                    <a16:creationId xmlns:a16="http://schemas.microsoft.com/office/drawing/2014/main" id="{6F3F1BF0-F8B7-4759-A22B-4AF58AB53B86}"/>
                  </a:ext>
                </a:extLst>
              </p:cNvPr>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4" name="Oval 16">
                <a:extLst>
                  <a:ext uri="{FF2B5EF4-FFF2-40B4-BE49-F238E27FC236}">
                    <a16:creationId xmlns:a16="http://schemas.microsoft.com/office/drawing/2014/main" id="{4E430451-0694-462D-A949-B36A159F9110}"/>
                  </a:ext>
                </a:extLst>
              </p:cNvPr>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5" name="Freeform 17">
                <a:extLst>
                  <a:ext uri="{FF2B5EF4-FFF2-40B4-BE49-F238E27FC236}">
                    <a16:creationId xmlns:a16="http://schemas.microsoft.com/office/drawing/2014/main" id="{49D476F5-065E-4C8D-B1A2-21D3CF90E5BE}"/>
                  </a:ext>
                </a:extLst>
              </p:cNvPr>
              <p:cNvSpPr>
                <a:spLocks/>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6" name="Freeform 18">
                <a:extLst>
                  <a:ext uri="{FF2B5EF4-FFF2-40B4-BE49-F238E27FC236}">
                    <a16:creationId xmlns:a16="http://schemas.microsoft.com/office/drawing/2014/main" id="{995561AE-87AB-4DA2-B156-84682177A61A}"/>
                  </a:ext>
                </a:extLst>
              </p:cNvPr>
              <p:cNvSpPr>
                <a:spLocks/>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7" name="Freeform 19">
                <a:extLst>
                  <a:ext uri="{FF2B5EF4-FFF2-40B4-BE49-F238E27FC236}">
                    <a16:creationId xmlns:a16="http://schemas.microsoft.com/office/drawing/2014/main" id="{2CECBBB1-32E1-4076-98F6-3E078F702791}"/>
                  </a:ext>
                </a:extLst>
              </p:cNvPr>
              <p:cNvSpPr>
                <a:spLocks/>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1" name="Freeform 20">
              <a:extLst>
                <a:ext uri="{FF2B5EF4-FFF2-40B4-BE49-F238E27FC236}">
                  <a16:creationId xmlns:a16="http://schemas.microsoft.com/office/drawing/2014/main" id="{B95600C2-4531-4105-B803-8230360A0179}"/>
                </a:ext>
              </a:extLst>
            </p:cNvPr>
            <p:cNvSpPr>
              <a:spLocks noEditPoints="1"/>
            </p:cNvSpPr>
            <p:nvPr/>
          </p:nvSpPr>
          <p:spPr bwMode="auto">
            <a:xfrm>
              <a:off x="4420297" y="2828365"/>
              <a:ext cx="411938" cy="433835"/>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22" name="Oval 21">
              <a:extLst>
                <a:ext uri="{FF2B5EF4-FFF2-40B4-BE49-F238E27FC236}">
                  <a16:creationId xmlns:a16="http://schemas.microsoft.com/office/drawing/2014/main" id="{DBC4DBC9-0BE2-4C9C-92E9-B4CFB4258484}"/>
                </a:ext>
              </a:extLst>
            </p:cNvPr>
            <p:cNvSpPr>
              <a:spLocks noChangeArrowheads="1"/>
            </p:cNvSpPr>
            <p:nvPr/>
          </p:nvSpPr>
          <p:spPr bwMode="auto">
            <a:xfrm>
              <a:off x="7049304" y="2727092"/>
              <a:ext cx="121802" cy="121802"/>
            </a:xfrm>
            <a:prstGeom prst="ellipse">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2">
              <a:extLst>
                <a:ext uri="{FF2B5EF4-FFF2-40B4-BE49-F238E27FC236}">
                  <a16:creationId xmlns:a16="http://schemas.microsoft.com/office/drawing/2014/main" id="{5386BC05-7B95-4DF3-B3BE-40BF65BA4F58}"/>
                </a:ext>
              </a:extLst>
            </p:cNvPr>
            <p:cNvSpPr>
              <a:spLocks/>
            </p:cNvSpPr>
            <p:nvPr/>
          </p:nvSpPr>
          <p:spPr bwMode="auto">
            <a:xfrm>
              <a:off x="7093097" y="2817417"/>
              <a:ext cx="191599" cy="399620"/>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3">
              <a:extLst>
                <a:ext uri="{FF2B5EF4-FFF2-40B4-BE49-F238E27FC236}">
                  <a16:creationId xmlns:a16="http://schemas.microsoft.com/office/drawing/2014/main" id="{B639EA25-AAE2-4FF8-A9E0-5C9A024D460D}"/>
                </a:ext>
              </a:extLst>
            </p:cNvPr>
            <p:cNvSpPr>
              <a:spLocks/>
            </p:cNvSpPr>
            <p:nvPr/>
          </p:nvSpPr>
          <p:spPr bwMode="auto">
            <a:xfrm>
              <a:off x="6924765" y="2817417"/>
              <a:ext cx="205284" cy="394145"/>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4">
              <a:extLst>
                <a:ext uri="{FF2B5EF4-FFF2-40B4-BE49-F238E27FC236}">
                  <a16:creationId xmlns:a16="http://schemas.microsoft.com/office/drawing/2014/main" id="{05EB162B-F62F-47DB-8C7F-DD354DD5C0AF}"/>
                </a:ext>
              </a:extLst>
            </p:cNvPr>
            <p:cNvSpPr>
              <a:spLocks/>
            </p:cNvSpPr>
            <p:nvPr/>
          </p:nvSpPr>
          <p:spPr bwMode="auto">
            <a:xfrm>
              <a:off x="7104046" y="2683299"/>
              <a:ext cx="21897" cy="68428"/>
            </a:xfrm>
            <a:custGeom>
              <a:avLst/>
              <a:gdLst>
                <a:gd name="T0" fmla="*/ 12 w 12"/>
                <a:gd name="T1" fmla="*/ 30 h 36"/>
                <a:gd name="T2" fmla="*/ 6 w 12"/>
                <a:gd name="T3" fmla="*/ 36 h 36"/>
                <a:gd name="T4" fmla="*/ 0 w 12"/>
                <a:gd name="T5" fmla="*/ 30 h 36"/>
                <a:gd name="T6" fmla="*/ 0 w 12"/>
                <a:gd name="T7" fmla="*/ 6 h 36"/>
                <a:gd name="T8" fmla="*/ 6 w 12"/>
                <a:gd name="T9" fmla="*/ 0 h 36"/>
                <a:gd name="T10" fmla="*/ 12 w 12"/>
                <a:gd name="T11" fmla="*/ 6 h 36"/>
                <a:gd name="T12" fmla="*/ 12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12" y="30"/>
                  </a:moveTo>
                  <a:cubicBezTo>
                    <a:pt x="12" y="33"/>
                    <a:pt x="10" y="36"/>
                    <a:pt x="6" y="36"/>
                  </a:cubicBezTo>
                  <a:cubicBezTo>
                    <a:pt x="3" y="36"/>
                    <a:pt x="0" y="33"/>
                    <a:pt x="0" y="30"/>
                  </a:cubicBezTo>
                  <a:cubicBezTo>
                    <a:pt x="0" y="6"/>
                    <a:pt x="0" y="6"/>
                    <a:pt x="0" y="6"/>
                  </a:cubicBezTo>
                  <a:cubicBezTo>
                    <a:pt x="0" y="3"/>
                    <a:pt x="3" y="0"/>
                    <a:pt x="6" y="0"/>
                  </a:cubicBezTo>
                  <a:cubicBezTo>
                    <a:pt x="10" y="0"/>
                    <a:pt x="12" y="3"/>
                    <a:pt x="12" y="6"/>
                  </a:cubicBezTo>
                  <a:lnTo>
                    <a:pt x="12" y="3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5">
              <a:extLst>
                <a:ext uri="{FF2B5EF4-FFF2-40B4-BE49-F238E27FC236}">
                  <a16:creationId xmlns:a16="http://schemas.microsoft.com/office/drawing/2014/main" id="{22BC88C2-ED7B-487E-AB83-6D0065BEE405}"/>
                </a:ext>
              </a:extLst>
            </p:cNvPr>
            <p:cNvSpPr>
              <a:spLocks noEditPoints="1"/>
            </p:cNvSpPr>
            <p:nvPr/>
          </p:nvSpPr>
          <p:spPr bwMode="auto">
            <a:xfrm>
              <a:off x="6124156" y="2389058"/>
              <a:ext cx="194336" cy="525527"/>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6">
              <a:extLst>
                <a:ext uri="{FF2B5EF4-FFF2-40B4-BE49-F238E27FC236}">
                  <a16:creationId xmlns:a16="http://schemas.microsoft.com/office/drawing/2014/main" id="{4CE4E483-3682-4AF3-9C97-C19AE6A4F50F}"/>
                </a:ext>
              </a:extLst>
            </p:cNvPr>
            <p:cNvSpPr>
              <a:spLocks noEditPoints="1"/>
            </p:cNvSpPr>
            <p:nvPr/>
          </p:nvSpPr>
          <p:spPr bwMode="auto">
            <a:xfrm>
              <a:off x="5957192" y="2554653"/>
              <a:ext cx="526896" cy="192968"/>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7">
              <a:extLst>
                <a:ext uri="{FF2B5EF4-FFF2-40B4-BE49-F238E27FC236}">
                  <a16:creationId xmlns:a16="http://schemas.microsoft.com/office/drawing/2014/main" id="{BCF92C21-23BA-4711-8874-D6FA8E611134}"/>
                </a:ext>
              </a:extLst>
            </p:cNvPr>
            <p:cNvSpPr>
              <a:spLocks noEditPoints="1"/>
            </p:cNvSpPr>
            <p:nvPr/>
          </p:nvSpPr>
          <p:spPr bwMode="auto">
            <a:xfrm>
              <a:off x="5996880" y="2435590"/>
              <a:ext cx="447520" cy="429728"/>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8">
              <a:extLst>
                <a:ext uri="{FF2B5EF4-FFF2-40B4-BE49-F238E27FC236}">
                  <a16:creationId xmlns:a16="http://schemas.microsoft.com/office/drawing/2014/main" id="{D6D7C86B-F229-47D8-8738-8515DE28CFE8}"/>
                </a:ext>
              </a:extLst>
            </p:cNvPr>
            <p:cNvSpPr>
              <a:spLocks noEditPoints="1"/>
            </p:cNvSpPr>
            <p:nvPr/>
          </p:nvSpPr>
          <p:spPr bwMode="auto">
            <a:xfrm>
              <a:off x="5996880" y="2435590"/>
              <a:ext cx="447520" cy="429728"/>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30" name="Oval 29">
              <a:extLst>
                <a:ext uri="{FF2B5EF4-FFF2-40B4-BE49-F238E27FC236}">
                  <a16:creationId xmlns:a16="http://schemas.microsoft.com/office/drawing/2014/main" id="{591AA720-9D03-43FA-A7D7-8367353E39C9}"/>
                </a:ext>
              </a:extLst>
            </p:cNvPr>
            <p:cNvSpPr>
              <a:spLocks noChangeArrowheads="1"/>
            </p:cNvSpPr>
            <p:nvPr/>
          </p:nvSpPr>
          <p:spPr bwMode="auto">
            <a:xfrm>
              <a:off x="6181637" y="2610766"/>
              <a:ext cx="80745" cy="80745"/>
            </a:xfrm>
            <a:prstGeom prst="ellipse">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31" name="Freeform 30">
              <a:extLst>
                <a:ext uri="{FF2B5EF4-FFF2-40B4-BE49-F238E27FC236}">
                  <a16:creationId xmlns:a16="http://schemas.microsoft.com/office/drawing/2014/main" id="{4625D27D-881A-4AA6-85FA-29E67B363C2F}"/>
                </a:ext>
              </a:extLst>
            </p:cNvPr>
            <p:cNvSpPr>
              <a:spLocks noEditPoints="1"/>
            </p:cNvSpPr>
            <p:nvPr/>
          </p:nvSpPr>
          <p:spPr bwMode="auto">
            <a:xfrm>
              <a:off x="6801595" y="2239885"/>
              <a:ext cx="221707" cy="420148"/>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32" name="Rectangle 31">
              <a:extLst>
                <a:ext uri="{FF2B5EF4-FFF2-40B4-BE49-F238E27FC236}">
                  <a16:creationId xmlns:a16="http://schemas.microsoft.com/office/drawing/2014/main" id="{4A412753-4796-408A-93FD-142579F576A9}"/>
                </a:ext>
              </a:extLst>
            </p:cNvPr>
            <p:cNvSpPr>
              <a:spLocks noChangeArrowheads="1"/>
            </p:cNvSpPr>
            <p:nvPr/>
          </p:nvSpPr>
          <p:spPr bwMode="auto">
            <a:xfrm>
              <a:off x="6690741" y="2238517"/>
              <a:ext cx="56111" cy="409200"/>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2">
              <a:extLst>
                <a:ext uri="{FF2B5EF4-FFF2-40B4-BE49-F238E27FC236}">
                  <a16:creationId xmlns:a16="http://schemas.microsoft.com/office/drawing/2014/main" id="{B67900DB-B0E4-4534-B54D-00AC7353EF02}"/>
                </a:ext>
              </a:extLst>
            </p:cNvPr>
            <p:cNvSpPr>
              <a:spLocks noEditPoints="1"/>
            </p:cNvSpPr>
            <p:nvPr/>
          </p:nvSpPr>
          <p:spPr bwMode="auto">
            <a:xfrm>
              <a:off x="4873292" y="4299569"/>
              <a:ext cx="484470" cy="354457"/>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grpSp>
          <p:nvGrpSpPr>
            <p:cNvPr id="34" name="Group 127">
              <a:extLst>
                <a:ext uri="{FF2B5EF4-FFF2-40B4-BE49-F238E27FC236}">
                  <a16:creationId xmlns:a16="http://schemas.microsoft.com/office/drawing/2014/main" id="{FBE202E5-1BC1-404B-8BC7-9F9EE2DF2755}"/>
                </a:ext>
              </a:extLst>
            </p:cNvPr>
            <p:cNvGrpSpPr/>
            <p:nvPr/>
          </p:nvGrpSpPr>
          <p:grpSpPr>
            <a:xfrm>
              <a:off x="6235010" y="4654025"/>
              <a:ext cx="437941" cy="563848"/>
              <a:chOff x="8610600" y="4127500"/>
              <a:chExt cx="508001" cy="654050"/>
            </a:xfrm>
            <a:grpFill/>
          </p:grpSpPr>
          <p:sp>
            <p:nvSpPr>
              <p:cNvPr id="94" name="Freeform 33">
                <a:extLst>
                  <a:ext uri="{FF2B5EF4-FFF2-40B4-BE49-F238E27FC236}">
                    <a16:creationId xmlns:a16="http://schemas.microsoft.com/office/drawing/2014/main" id="{5D469E4B-161B-453B-8EBC-A8D5EA526AD9}"/>
                  </a:ext>
                </a:extLst>
              </p:cNvPr>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5" name="Freeform 34">
                <a:extLst>
                  <a:ext uri="{FF2B5EF4-FFF2-40B4-BE49-F238E27FC236}">
                    <a16:creationId xmlns:a16="http://schemas.microsoft.com/office/drawing/2014/main" id="{035F903A-CB6D-40AF-99D9-D2153FC49E51}"/>
                  </a:ext>
                </a:extLst>
              </p:cNvPr>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6" name="Freeform 35">
                <a:extLst>
                  <a:ext uri="{FF2B5EF4-FFF2-40B4-BE49-F238E27FC236}">
                    <a16:creationId xmlns:a16="http://schemas.microsoft.com/office/drawing/2014/main" id="{ECB9E7AA-F173-431E-BCDF-C300BEE4F860}"/>
                  </a:ext>
                </a:extLst>
              </p:cNvPr>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7" name="Freeform 36">
                <a:extLst>
                  <a:ext uri="{FF2B5EF4-FFF2-40B4-BE49-F238E27FC236}">
                    <a16:creationId xmlns:a16="http://schemas.microsoft.com/office/drawing/2014/main" id="{C9C25E6E-75ED-4A52-8A22-CF668CBDFE6D}"/>
                  </a:ext>
                </a:extLst>
              </p:cNvPr>
              <p:cNvSpPr>
                <a:spLocks/>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8" name="Freeform 37">
                <a:extLst>
                  <a:ext uri="{FF2B5EF4-FFF2-40B4-BE49-F238E27FC236}">
                    <a16:creationId xmlns:a16="http://schemas.microsoft.com/office/drawing/2014/main" id="{89A65859-C7F4-4871-A4EF-C5B8543F73BF}"/>
                  </a:ext>
                </a:extLst>
              </p:cNvPr>
              <p:cNvSpPr>
                <a:spLocks/>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9" name="Freeform 38">
                <a:extLst>
                  <a:ext uri="{FF2B5EF4-FFF2-40B4-BE49-F238E27FC236}">
                    <a16:creationId xmlns:a16="http://schemas.microsoft.com/office/drawing/2014/main" id="{1DC0537F-5350-4242-9C96-9993831C4C99}"/>
                  </a:ext>
                </a:extLst>
              </p:cNvPr>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0" name="Freeform 39">
                <a:extLst>
                  <a:ext uri="{FF2B5EF4-FFF2-40B4-BE49-F238E27FC236}">
                    <a16:creationId xmlns:a16="http://schemas.microsoft.com/office/drawing/2014/main" id="{ADCB2819-EFC5-44A8-82C9-C743D9E49D30}"/>
                  </a:ext>
                </a:extLst>
              </p:cNvPr>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1" name="Freeform 40">
                <a:extLst>
                  <a:ext uri="{FF2B5EF4-FFF2-40B4-BE49-F238E27FC236}">
                    <a16:creationId xmlns:a16="http://schemas.microsoft.com/office/drawing/2014/main" id="{24808A44-3D63-473B-9C71-C4417E4C339B}"/>
                  </a:ext>
                </a:extLst>
              </p:cNvPr>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35" name="Freeform 41">
              <a:extLst>
                <a:ext uri="{FF2B5EF4-FFF2-40B4-BE49-F238E27FC236}">
                  <a16:creationId xmlns:a16="http://schemas.microsoft.com/office/drawing/2014/main" id="{3E9D671C-D9B3-4D9D-9A8E-135A17008473}"/>
                </a:ext>
              </a:extLst>
            </p:cNvPr>
            <p:cNvSpPr>
              <a:spLocks noEditPoints="1"/>
            </p:cNvSpPr>
            <p:nvPr/>
          </p:nvSpPr>
          <p:spPr bwMode="auto">
            <a:xfrm>
              <a:off x="6597679" y="4084704"/>
              <a:ext cx="369512" cy="336666"/>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36" name="Freeform 42">
              <a:extLst>
                <a:ext uri="{FF2B5EF4-FFF2-40B4-BE49-F238E27FC236}">
                  <a16:creationId xmlns:a16="http://schemas.microsoft.com/office/drawing/2014/main" id="{175001D4-1CF8-4157-BEA9-B21A26D02049}"/>
                </a:ext>
              </a:extLst>
            </p:cNvPr>
            <p:cNvSpPr>
              <a:spLocks/>
            </p:cNvSpPr>
            <p:nvPr/>
          </p:nvSpPr>
          <p:spPr bwMode="auto">
            <a:xfrm>
              <a:off x="6693479" y="4395367"/>
              <a:ext cx="79376" cy="171071"/>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37" name="Freeform 43">
              <a:extLst>
                <a:ext uri="{FF2B5EF4-FFF2-40B4-BE49-F238E27FC236}">
                  <a16:creationId xmlns:a16="http://schemas.microsoft.com/office/drawing/2014/main" id="{7727C4BD-F28C-4ADD-8CD9-83973F671B3D}"/>
                </a:ext>
              </a:extLst>
            </p:cNvPr>
            <p:cNvSpPr>
              <a:spLocks/>
            </p:cNvSpPr>
            <p:nvPr/>
          </p:nvSpPr>
          <p:spPr bwMode="auto">
            <a:xfrm>
              <a:off x="6660633" y="4447373"/>
              <a:ext cx="112222" cy="231287"/>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38" name="Freeform 44">
              <a:extLst>
                <a:ext uri="{FF2B5EF4-FFF2-40B4-BE49-F238E27FC236}">
                  <a16:creationId xmlns:a16="http://schemas.microsoft.com/office/drawing/2014/main" id="{A70FDCCB-C3D5-40D1-9B1E-8BF3047972E5}"/>
                </a:ext>
              </a:extLst>
            </p:cNvPr>
            <p:cNvSpPr>
              <a:spLocks/>
            </p:cNvSpPr>
            <p:nvPr/>
          </p:nvSpPr>
          <p:spPr bwMode="auto">
            <a:xfrm>
              <a:off x="5635580" y="1856688"/>
              <a:ext cx="451625" cy="413306"/>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39" name="Freeform 45">
              <a:extLst>
                <a:ext uri="{FF2B5EF4-FFF2-40B4-BE49-F238E27FC236}">
                  <a16:creationId xmlns:a16="http://schemas.microsoft.com/office/drawing/2014/main" id="{C3937CA6-BA2A-4E12-B141-E5F5412F018E}"/>
                </a:ext>
              </a:extLst>
            </p:cNvPr>
            <p:cNvSpPr>
              <a:spLocks noEditPoints="1"/>
            </p:cNvSpPr>
            <p:nvPr/>
          </p:nvSpPr>
          <p:spPr bwMode="auto">
            <a:xfrm>
              <a:off x="5501462" y="4150395"/>
              <a:ext cx="550161" cy="455732"/>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40" name="Freeform 46">
              <a:extLst>
                <a:ext uri="{FF2B5EF4-FFF2-40B4-BE49-F238E27FC236}">
                  <a16:creationId xmlns:a16="http://schemas.microsoft.com/office/drawing/2014/main" id="{151C5EE8-A0A2-4627-849A-89F14B4ED8B7}"/>
                </a:ext>
              </a:extLst>
            </p:cNvPr>
            <p:cNvSpPr>
              <a:spLocks noEditPoints="1"/>
            </p:cNvSpPr>
            <p:nvPr/>
          </p:nvSpPr>
          <p:spPr bwMode="auto">
            <a:xfrm>
              <a:off x="6474508" y="3243041"/>
              <a:ext cx="706178" cy="823873"/>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41" name="Freeform 47">
              <a:extLst>
                <a:ext uri="{FF2B5EF4-FFF2-40B4-BE49-F238E27FC236}">
                  <a16:creationId xmlns:a16="http://schemas.microsoft.com/office/drawing/2014/main" id="{65AD123C-CADF-4360-B6A3-EDC062C30FDD}"/>
                </a:ext>
              </a:extLst>
            </p:cNvPr>
            <p:cNvSpPr>
              <a:spLocks noEditPoints="1"/>
            </p:cNvSpPr>
            <p:nvPr/>
          </p:nvSpPr>
          <p:spPr bwMode="auto">
            <a:xfrm>
              <a:off x="7009615" y="3483906"/>
              <a:ext cx="305190" cy="599430"/>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42" name="Freeform 48">
              <a:extLst>
                <a:ext uri="{FF2B5EF4-FFF2-40B4-BE49-F238E27FC236}">
                  <a16:creationId xmlns:a16="http://schemas.microsoft.com/office/drawing/2014/main" id="{C6E6DE27-9449-42D8-924C-2DB78256DEDA}"/>
                </a:ext>
              </a:extLst>
            </p:cNvPr>
            <p:cNvSpPr>
              <a:spLocks noEditPoints="1"/>
            </p:cNvSpPr>
            <p:nvPr/>
          </p:nvSpPr>
          <p:spPr bwMode="auto">
            <a:xfrm>
              <a:off x="5944875" y="3560546"/>
              <a:ext cx="499526" cy="499526"/>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9">
              <a:extLst>
                <a:ext uri="{FF2B5EF4-FFF2-40B4-BE49-F238E27FC236}">
                  <a16:creationId xmlns:a16="http://schemas.microsoft.com/office/drawing/2014/main" id="{3E205164-0688-4A9A-8324-3C7A19E163B0}"/>
                </a:ext>
              </a:extLst>
            </p:cNvPr>
            <p:cNvSpPr>
              <a:spLocks/>
            </p:cNvSpPr>
            <p:nvPr/>
          </p:nvSpPr>
          <p:spPr bwMode="auto">
            <a:xfrm>
              <a:off x="6036568" y="3719299"/>
              <a:ext cx="249078" cy="131382"/>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grpSp>
          <p:nvGrpSpPr>
            <p:cNvPr id="44" name="Group 126">
              <a:extLst>
                <a:ext uri="{FF2B5EF4-FFF2-40B4-BE49-F238E27FC236}">
                  <a16:creationId xmlns:a16="http://schemas.microsoft.com/office/drawing/2014/main" id="{7105F80E-1E53-4F1F-90C8-774FABF6D3E3}"/>
                </a:ext>
              </a:extLst>
            </p:cNvPr>
            <p:cNvGrpSpPr/>
            <p:nvPr/>
          </p:nvGrpSpPr>
          <p:grpSpPr>
            <a:xfrm>
              <a:off x="6144684" y="4203770"/>
              <a:ext cx="391409" cy="372248"/>
              <a:chOff x="8505825" y="3605213"/>
              <a:chExt cx="454025" cy="431800"/>
            </a:xfrm>
            <a:grpFill/>
          </p:grpSpPr>
          <p:sp>
            <p:nvSpPr>
              <p:cNvPr id="92" name="Freeform 50">
                <a:extLst>
                  <a:ext uri="{FF2B5EF4-FFF2-40B4-BE49-F238E27FC236}">
                    <a16:creationId xmlns:a16="http://schemas.microsoft.com/office/drawing/2014/main" id="{90E7D2F0-2BED-4048-9B34-B2517BF79E19}"/>
                  </a:ext>
                </a:extLst>
              </p:cNvPr>
              <p:cNvSpPr>
                <a:spLocks/>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51">
                <a:extLst>
                  <a:ext uri="{FF2B5EF4-FFF2-40B4-BE49-F238E27FC236}">
                    <a16:creationId xmlns:a16="http://schemas.microsoft.com/office/drawing/2014/main" id="{E631706B-8FF9-4E25-8C3A-8FBE622A37DF}"/>
                  </a:ext>
                </a:extLst>
              </p:cNvPr>
              <p:cNvSpPr>
                <a:spLocks/>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45" name="Freeform 52">
              <a:extLst>
                <a:ext uri="{FF2B5EF4-FFF2-40B4-BE49-F238E27FC236}">
                  <a16:creationId xmlns:a16="http://schemas.microsoft.com/office/drawing/2014/main" id="{AB3B098B-73D0-4393-80E3-FEE274870724}"/>
                </a:ext>
              </a:extLst>
            </p:cNvPr>
            <p:cNvSpPr>
              <a:spLocks/>
            </p:cNvSpPr>
            <p:nvPr/>
          </p:nvSpPr>
          <p:spPr bwMode="auto">
            <a:xfrm>
              <a:off x="4937614" y="1988069"/>
              <a:ext cx="585745" cy="476260"/>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46" name="Freeform 53">
              <a:extLst>
                <a:ext uri="{FF2B5EF4-FFF2-40B4-BE49-F238E27FC236}">
                  <a16:creationId xmlns:a16="http://schemas.microsoft.com/office/drawing/2014/main" id="{EA72C8D4-0746-4454-ABFB-569AE1389CE4}"/>
                </a:ext>
              </a:extLst>
            </p:cNvPr>
            <p:cNvSpPr>
              <a:spLocks/>
            </p:cNvSpPr>
            <p:nvPr/>
          </p:nvSpPr>
          <p:spPr bwMode="auto">
            <a:xfrm>
              <a:off x="5382397" y="1962068"/>
              <a:ext cx="161490" cy="221707"/>
            </a:xfrm>
            <a:custGeom>
              <a:avLst/>
              <a:gdLst>
                <a:gd name="T0" fmla="*/ 80 w 86"/>
                <a:gd name="T1" fmla="*/ 115 h 118"/>
                <a:gd name="T2" fmla="*/ 68 w 86"/>
                <a:gd name="T3" fmla="*/ 113 h 118"/>
                <a:gd name="T4" fmla="*/ 3 w 86"/>
                <a:gd name="T5" fmla="*/ 16 h 118"/>
                <a:gd name="T6" fmla="*/ 6 w 86"/>
                <a:gd name="T7" fmla="*/ 3 h 118"/>
                <a:gd name="T8" fmla="*/ 19 w 86"/>
                <a:gd name="T9" fmla="*/ 6 h 118"/>
                <a:gd name="T10" fmla="*/ 83 w 86"/>
                <a:gd name="T11" fmla="*/ 102 h 118"/>
                <a:gd name="T12" fmla="*/ 80 w 86"/>
                <a:gd name="T13" fmla="*/ 115 h 118"/>
              </a:gdLst>
              <a:ahLst/>
              <a:cxnLst>
                <a:cxn ang="0">
                  <a:pos x="T0" y="T1"/>
                </a:cxn>
                <a:cxn ang="0">
                  <a:pos x="T2" y="T3"/>
                </a:cxn>
                <a:cxn ang="0">
                  <a:pos x="T4" y="T5"/>
                </a:cxn>
                <a:cxn ang="0">
                  <a:pos x="T6" y="T7"/>
                </a:cxn>
                <a:cxn ang="0">
                  <a:pos x="T8" y="T9"/>
                </a:cxn>
                <a:cxn ang="0">
                  <a:pos x="T10" y="T11"/>
                </a:cxn>
                <a:cxn ang="0">
                  <a:pos x="T12" y="T13"/>
                </a:cxn>
              </a:cxnLst>
              <a:rect l="0" t="0" r="r" b="b"/>
              <a:pathLst>
                <a:path w="86" h="118">
                  <a:moveTo>
                    <a:pt x="80" y="115"/>
                  </a:moveTo>
                  <a:cubicBezTo>
                    <a:pt x="76" y="118"/>
                    <a:pt x="70" y="117"/>
                    <a:pt x="68" y="113"/>
                  </a:cubicBezTo>
                  <a:cubicBezTo>
                    <a:pt x="3" y="16"/>
                    <a:pt x="3" y="16"/>
                    <a:pt x="3" y="16"/>
                  </a:cubicBezTo>
                  <a:cubicBezTo>
                    <a:pt x="0" y="12"/>
                    <a:pt x="1" y="6"/>
                    <a:pt x="6" y="3"/>
                  </a:cubicBezTo>
                  <a:cubicBezTo>
                    <a:pt x="10" y="0"/>
                    <a:pt x="16" y="2"/>
                    <a:pt x="19" y="6"/>
                  </a:cubicBezTo>
                  <a:cubicBezTo>
                    <a:pt x="83" y="102"/>
                    <a:pt x="83" y="102"/>
                    <a:pt x="83" y="102"/>
                  </a:cubicBezTo>
                  <a:cubicBezTo>
                    <a:pt x="86" y="107"/>
                    <a:pt x="85" y="112"/>
                    <a:pt x="80" y="115"/>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47" name="Freeform 54">
              <a:extLst>
                <a:ext uri="{FF2B5EF4-FFF2-40B4-BE49-F238E27FC236}">
                  <a16:creationId xmlns:a16="http://schemas.microsoft.com/office/drawing/2014/main" id="{418B6A6B-791A-4330-80EF-D9181CDE9E89}"/>
                </a:ext>
              </a:extLst>
            </p:cNvPr>
            <p:cNvSpPr>
              <a:spLocks/>
            </p:cNvSpPr>
            <p:nvPr/>
          </p:nvSpPr>
          <p:spPr bwMode="auto">
            <a:xfrm>
              <a:off x="5014253" y="2113977"/>
              <a:ext cx="443414" cy="290135"/>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48" name="Freeform 55">
              <a:extLst>
                <a:ext uri="{FF2B5EF4-FFF2-40B4-BE49-F238E27FC236}">
                  <a16:creationId xmlns:a16="http://schemas.microsoft.com/office/drawing/2014/main" id="{D52FE36D-4755-4A92-AE11-711065460018}"/>
                </a:ext>
              </a:extLst>
            </p:cNvPr>
            <p:cNvSpPr>
              <a:spLocks noEditPoints="1"/>
            </p:cNvSpPr>
            <p:nvPr/>
          </p:nvSpPr>
          <p:spPr bwMode="auto">
            <a:xfrm>
              <a:off x="4652953" y="2368529"/>
              <a:ext cx="255921" cy="448888"/>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49" name="Freeform 56">
              <a:extLst>
                <a:ext uri="{FF2B5EF4-FFF2-40B4-BE49-F238E27FC236}">
                  <a16:creationId xmlns:a16="http://schemas.microsoft.com/office/drawing/2014/main" id="{BFEBA942-A97F-4C47-98A4-60593886893E}"/>
                </a:ext>
              </a:extLst>
            </p:cNvPr>
            <p:cNvSpPr>
              <a:spLocks noEditPoints="1"/>
            </p:cNvSpPr>
            <p:nvPr/>
          </p:nvSpPr>
          <p:spPr bwMode="auto">
            <a:xfrm>
              <a:off x="4420298" y="3308731"/>
              <a:ext cx="478997" cy="521423"/>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50" name="Freeform 57">
              <a:extLst>
                <a:ext uri="{FF2B5EF4-FFF2-40B4-BE49-F238E27FC236}">
                  <a16:creationId xmlns:a16="http://schemas.microsoft.com/office/drawing/2014/main" id="{B0A8AB58-46D9-4215-89BF-6F58640F73F0}"/>
                </a:ext>
              </a:extLst>
            </p:cNvPr>
            <p:cNvSpPr>
              <a:spLocks noEditPoints="1"/>
            </p:cNvSpPr>
            <p:nvPr/>
          </p:nvSpPr>
          <p:spPr bwMode="auto">
            <a:xfrm>
              <a:off x="6187110" y="1960698"/>
              <a:ext cx="455732" cy="447520"/>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51" name="Freeform 58">
              <a:extLst>
                <a:ext uri="{FF2B5EF4-FFF2-40B4-BE49-F238E27FC236}">
                  <a16:creationId xmlns:a16="http://schemas.microsoft.com/office/drawing/2014/main" id="{612DB952-430F-459E-8203-EBFE542D21EE}"/>
                </a:ext>
              </a:extLst>
            </p:cNvPr>
            <p:cNvSpPr>
              <a:spLocks noEditPoints="1"/>
            </p:cNvSpPr>
            <p:nvPr/>
          </p:nvSpPr>
          <p:spPr bwMode="auto">
            <a:xfrm>
              <a:off x="4577245" y="3827651"/>
              <a:ext cx="443414" cy="448888"/>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52" name="Rectangle 59">
              <a:extLst>
                <a:ext uri="{FF2B5EF4-FFF2-40B4-BE49-F238E27FC236}">
                  <a16:creationId xmlns:a16="http://schemas.microsoft.com/office/drawing/2014/main" id="{18756E35-952B-4680-B9A9-8844C2219F40}"/>
                </a:ext>
              </a:extLst>
            </p:cNvPr>
            <p:cNvSpPr>
              <a:spLocks noChangeArrowheads="1"/>
            </p:cNvSpPr>
            <p:nvPr/>
          </p:nvSpPr>
          <p:spPr bwMode="auto">
            <a:xfrm>
              <a:off x="6297964" y="3401792"/>
              <a:ext cx="540582" cy="27372"/>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53" name="Rectangle 60">
              <a:extLst>
                <a:ext uri="{FF2B5EF4-FFF2-40B4-BE49-F238E27FC236}">
                  <a16:creationId xmlns:a16="http://schemas.microsoft.com/office/drawing/2014/main" id="{308D7C67-05D8-4F9D-A563-681B897E1F22}"/>
                </a:ext>
              </a:extLst>
            </p:cNvPr>
            <p:cNvSpPr>
              <a:spLocks noChangeArrowheads="1"/>
            </p:cNvSpPr>
            <p:nvPr/>
          </p:nvSpPr>
          <p:spPr bwMode="auto">
            <a:xfrm>
              <a:off x="6319861" y="3347050"/>
              <a:ext cx="496788" cy="27372"/>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54" name="Rectangle 61">
              <a:extLst>
                <a:ext uri="{FF2B5EF4-FFF2-40B4-BE49-F238E27FC236}">
                  <a16:creationId xmlns:a16="http://schemas.microsoft.com/office/drawing/2014/main" id="{12E1C487-75D3-436A-8F2E-346D4C891B2B}"/>
                </a:ext>
              </a:extLst>
            </p:cNvPr>
            <p:cNvSpPr>
              <a:spLocks noChangeArrowheads="1"/>
            </p:cNvSpPr>
            <p:nvPr/>
          </p:nvSpPr>
          <p:spPr bwMode="auto">
            <a:xfrm>
              <a:off x="6515565" y="3290938"/>
              <a:ext cx="105380" cy="27372"/>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55" name="Rectangle 62">
              <a:extLst>
                <a:ext uri="{FF2B5EF4-FFF2-40B4-BE49-F238E27FC236}">
                  <a16:creationId xmlns:a16="http://schemas.microsoft.com/office/drawing/2014/main" id="{8035EA6B-7B9B-407E-9E16-AB35BE712B34}"/>
                </a:ext>
              </a:extLst>
            </p:cNvPr>
            <p:cNvSpPr>
              <a:spLocks noChangeArrowheads="1"/>
            </p:cNvSpPr>
            <p:nvPr/>
          </p:nvSpPr>
          <p:spPr bwMode="auto">
            <a:xfrm>
              <a:off x="6534725" y="3089761"/>
              <a:ext cx="67060" cy="218970"/>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56" name="Rectangle 63">
              <a:extLst>
                <a:ext uri="{FF2B5EF4-FFF2-40B4-BE49-F238E27FC236}">
                  <a16:creationId xmlns:a16="http://schemas.microsoft.com/office/drawing/2014/main" id="{81FFED19-3963-4A6C-BA61-168167EDDDE3}"/>
                </a:ext>
              </a:extLst>
            </p:cNvPr>
            <p:cNvSpPr>
              <a:spLocks noChangeArrowheads="1"/>
            </p:cNvSpPr>
            <p:nvPr/>
          </p:nvSpPr>
          <p:spPr bwMode="auto">
            <a:xfrm>
              <a:off x="6515565" y="3078812"/>
              <a:ext cx="105380" cy="27372"/>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57" name="Rectangle 64">
              <a:extLst>
                <a:ext uri="{FF2B5EF4-FFF2-40B4-BE49-F238E27FC236}">
                  <a16:creationId xmlns:a16="http://schemas.microsoft.com/office/drawing/2014/main" id="{D0FC4850-F50A-45E8-BE50-63F5915EE4EF}"/>
                </a:ext>
              </a:extLst>
            </p:cNvPr>
            <p:cNvSpPr>
              <a:spLocks noChangeArrowheads="1"/>
            </p:cNvSpPr>
            <p:nvPr/>
          </p:nvSpPr>
          <p:spPr bwMode="auto">
            <a:xfrm>
              <a:off x="6675686" y="3290938"/>
              <a:ext cx="102642" cy="27372"/>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65">
              <a:extLst>
                <a:ext uri="{FF2B5EF4-FFF2-40B4-BE49-F238E27FC236}">
                  <a16:creationId xmlns:a16="http://schemas.microsoft.com/office/drawing/2014/main" id="{56A0E0DC-4C42-463D-9CE9-AD38F86189CA}"/>
                </a:ext>
              </a:extLst>
            </p:cNvPr>
            <p:cNvSpPr>
              <a:spLocks noChangeArrowheads="1"/>
            </p:cNvSpPr>
            <p:nvPr/>
          </p:nvSpPr>
          <p:spPr bwMode="auto">
            <a:xfrm>
              <a:off x="6693478" y="3089761"/>
              <a:ext cx="65691" cy="218970"/>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66">
              <a:extLst>
                <a:ext uri="{FF2B5EF4-FFF2-40B4-BE49-F238E27FC236}">
                  <a16:creationId xmlns:a16="http://schemas.microsoft.com/office/drawing/2014/main" id="{5944C419-5B53-49E6-AFBB-CF13694CDDAD}"/>
                </a:ext>
              </a:extLst>
            </p:cNvPr>
            <p:cNvSpPr>
              <a:spLocks noChangeArrowheads="1"/>
            </p:cNvSpPr>
            <p:nvPr/>
          </p:nvSpPr>
          <p:spPr bwMode="auto">
            <a:xfrm>
              <a:off x="6675686" y="3078812"/>
              <a:ext cx="102642" cy="27372"/>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67">
              <a:extLst>
                <a:ext uri="{FF2B5EF4-FFF2-40B4-BE49-F238E27FC236}">
                  <a16:creationId xmlns:a16="http://schemas.microsoft.com/office/drawing/2014/main" id="{75433F2A-E823-4116-9881-574F06A032AF}"/>
                </a:ext>
              </a:extLst>
            </p:cNvPr>
            <p:cNvSpPr>
              <a:spLocks noChangeArrowheads="1"/>
            </p:cNvSpPr>
            <p:nvPr/>
          </p:nvSpPr>
          <p:spPr bwMode="auto">
            <a:xfrm>
              <a:off x="6358179" y="3290938"/>
              <a:ext cx="105380" cy="27372"/>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68">
              <a:extLst>
                <a:ext uri="{FF2B5EF4-FFF2-40B4-BE49-F238E27FC236}">
                  <a16:creationId xmlns:a16="http://schemas.microsoft.com/office/drawing/2014/main" id="{7D86F838-7BF8-4AB5-8676-82B7AC333E6B}"/>
                </a:ext>
              </a:extLst>
            </p:cNvPr>
            <p:cNvSpPr>
              <a:spLocks noChangeArrowheads="1"/>
            </p:cNvSpPr>
            <p:nvPr/>
          </p:nvSpPr>
          <p:spPr bwMode="auto">
            <a:xfrm>
              <a:off x="6375973" y="3089761"/>
              <a:ext cx="68428" cy="218970"/>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69">
              <a:extLst>
                <a:ext uri="{FF2B5EF4-FFF2-40B4-BE49-F238E27FC236}">
                  <a16:creationId xmlns:a16="http://schemas.microsoft.com/office/drawing/2014/main" id="{A635766E-2635-44F8-A251-925808077124}"/>
                </a:ext>
              </a:extLst>
            </p:cNvPr>
            <p:cNvSpPr>
              <a:spLocks noChangeArrowheads="1"/>
            </p:cNvSpPr>
            <p:nvPr/>
          </p:nvSpPr>
          <p:spPr bwMode="auto">
            <a:xfrm>
              <a:off x="6358179" y="3078812"/>
              <a:ext cx="105380" cy="27372"/>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70">
              <a:extLst>
                <a:ext uri="{FF2B5EF4-FFF2-40B4-BE49-F238E27FC236}">
                  <a16:creationId xmlns:a16="http://schemas.microsoft.com/office/drawing/2014/main" id="{60164637-33B1-49A5-90D0-E89A979C73DD}"/>
                </a:ext>
              </a:extLst>
            </p:cNvPr>
            <p:cNvSpPr>
              <a:spLocks noChangeArrowheads="1"/>
            </p:cNvSpPr>
            <p:nvPr/>
          </p:nvSpPr>
          <p:spPr bwMode="auto">
            <a:xfrm>
              <a:off x="6319861" y="3018595"/>
              <a:ext cx="496788" cy="27372"/>
            </a:xfrm>
            <a:prstGeom prst="rect">
              <a:avLst/>
            </a:pr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64" name="Freeform 71">
              <a:extLst>
                <a:ext uri="{FF2B5EF4-FFF2-40B4-BE49-F238E27FC236}">
                  <a16:creationId xmlns:a16="http://schemas.microsoft.com/office/drawing/2014/main" id="{C503AC84-E133-43DE-BAF3-B3B52E7A55AC}"/>
                </a:ext>
              </a:extLst>
            </p:cNvPr>
            <p:cNvSpPr>
              <a:spLocks/>
            </p:cNvSpPr>
            <p:nvPr/>
          </p:nvSpPr>
          <p:spPr bwMode="auto">
            <a:xfrm>
              <a:off x="6319861" y="2859843"/>
              <a:ext cx="496788" cy="158754"/>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65" name="Freeform 72">
              <a:extLst>
                <a:ext uri="{FF2B5EF4-FFF2-40B4-BE49-F238E27FC236}">
                  <a16:creationId xmlns:a16="http://schemas.microsoft.com/office/drawing/2014/main" id="{1F44695F-FAD1-4CD0-A34F-424035013F5F}"/>
                </a:ext>
              </a:extLst>
            </p:cNvPr>
            <p:cNvSpPr>
              <a:spLocks noEditPoints="1"/>
            </p:cNvSpPr>
            <p:nvPr/>
          </p:nvSpPr>
          <p:spPr bwMode="auto">
            <a:xfrm>
              <a:off x="4954036" y="3003541"/>
              <a:ext cx="689755" cy="450257"/>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66" name="Freeform 73">
              <a:extLst>
                <a:ext uri="{FF2B5EF4-FFF2-40B4-BE49-F238E27FC236}">
                  <a16:creationId xmlns:a16="http://schemas.microsoft.com/office/drawing/2014/main" id="{C3B5BD69-5C06-4A38-A6F8-3835A28BA5AA}"/>
                </a:ext>
              </a:extLst>
            </p:cNvPr>
            <p:cNvSpPr>
              <a:spLocks noEditPoints="1"/>
            </p:cNvSpPr>
            <p:nvPr/>
          </p:nvSpPr>
          <p:spPr bwMode="auto">
            <a:xfrm>
              <a:off x="6475877" y="3497593"/>
              <a:ext cx="161490" cy="281924"/>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67" name="Freeform 74">
              <a:extLst>
                <a:ext uri="{FF2B5EF4-FFF2-40B4-BE49-F238E27FC236}">
                  <a16:creationId xmlns:a16="http://schemas.microsoft.com/office/drawing/2014/main" id="{F51B82F7-795D-477E-ADB7-3F2C89EB15A3}"/>
                </a:ext>
              </a:extLst>
            </p:cNvPr>
            <p:cNvSpPr>
              <a:spLocks noEditPoints="1"/>
            </p:cNvSpPr>
            <p:nvPr/>
          </p:nvSpPr>
          <p:spPr bwMode="auto">
            <a:xfrm>
              <a:off x="5066258" y="2531389"/>
              <a:ext cx="324350" cy="396882"/>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68" name="Freeform 75">
              <a:extLst>
                <a:ext uri="{FF2B5EF4-FFF2-40B4-BE49-F238E27FC236}">
                  <a16:creationId xmlns:a16="http://schemas.microsoft.com/office/drawing/2014/main" id="{CF777A26-0307-41E2-A6B5-A0177C9F1DED}"/>
                </a:ext>
              </a:extLst>
            </p:cNvPr>
            <p:cNvSpPr>
              <a:spLocks noEditPoints="1"/>
            </p:cNvSpPr>
            <p:nvPr/>
          </p:nvSpPr>
          <p:spPr bwMode="auto">
            <a:xfrm>
              <a:off x="5690323" y="2948798"/>
              <a:ext cx="491314" cy="492682"/>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69" name="Freeform 76">
              <a:extLst>
                <a:ext uri="{FF2B5EF4-FFF2-40B4-BE49-F238E27FC236}">
                  <a16:creationId xmlns:a16="http://schemas.microsoft.com/office/drawing/2014/main" id="{02C24427-F623-4A38-84A5-44E768DC5CCF}"/>
                </a:ext>
              </a:extLst>
            </p:cNvPr>
            <p:cNvSpPr>
              <a:spLocks noEditPoints="1"/>
            </p:cNvSpPr>
            <p:nvPr/>
          </p:nvSpPr>
          <p:spPr bwMode="auto">
            <a:xfrm>
              <a:off x="5200378" y="3583812"/>
              <a:ext cx="554268" cy="420148"/>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70" name="Freeform 77">
              <a:extLst>
                <a:ext uri="{FF2B5EF4-FFF2-40B4-BE49-F238E27FC236}">
                  <a16:creationId xmlns:a16="http://schemas.microsoft.com/office/drawing/2014/main" id="{224ACD4B-F227-4760-A81A-F2ECDA5BDD9F}"/>
                </a:ext>
              </a:extLst>
            </p:cNvPr>
            <p:cNvSpPr>
              <a:spLocks/>
            </p:cNvSpPr>
            <p:nvPr/>
          </p:nvSpPr>
          <p:spPr bwMode="auto">
            <a:xfrm>
              <a:off x="5442613" y="2967959"/>
              <a:ext cx="184756" cy="138226"/>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1" name="Freeform 78">
              <a:extLst>
                <a:ext uri="{FF2B5EF4-FFF2-40B4-BE49-F238E27FC236}">
                  <a16:creationId xmlns:a16="http://schemas.microsoft.com/office/drawing/2014/main" id="{73E2CDEE-44CF-40A7-97C9-B215E29DC03C}"/>
                </a:ext>
              </a:extLst>
            </p:cNvPr>
            <p:cNvSpPr>
              <a:spLocks/>
            </p:cNvSpPr>
            <p:nvPr/>
          </p:nvSpPr>
          <p:spPr bwMode="auto">
            <a:xfrm>
              <a:off x="5524726" y="2932376"/>
              <a:ext cx="50638" cy="62954"/>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2" name="Freeform 79">
              <a:extLst>
                <a:ext uri="{FF2B5EF4-FFF2-40B4-BE49-F238E27FC236}">
                  <a16:creationId xmlns:a16="http://schemas.microsoft.com/office/drawing/2014/main" id="{ED39B6F0-B454-4B38-AF63-F37BC7BEBFC1}"/>
                </a:ext>
              </a:extLst>
            </p:cNvPr>
            <p:cNvSpPr>
              <a:spLocks noEditPoints="1"/>
            </p:cNvSpPr>
            <p:nvPr/>
          </p:nvSpPr>
          <p:spPr bwMode="auto">
            <a:xfrm>
              <a:off x="5237329" y="4084704"/>
              <a:ext cx="194336" cy="269607"/>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3" name="Freeform 80">
              <a:extLst>
                <a:ext uri="{FF2B5EF4-FFF2-40B4-BE49-F238E27FC236}">
                  <a16:creationId xmlns:a16="http://schemas.microsoft.com/office/drawing/2014/main" id="{FBFD98F6-CA08-441D-B89B-A2B6AFA23A3A}"/>
                </a:ext>
              </a:extLst>
            </p:cNvPr>
            <p:cNvSpPr>
              <a:spLocks noEditPoints="1"/>
            </p:cNvSpPr>
            <p:nvPr/>
          </p:nvSpPr>
          <p:spPr bwMode="auto">
            <a:xfrm>
              <a:off x="6730429" y="2702458"/>
              <a:ext cx="243604" cy="266869"/>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4" name="Freeform 81">
              <a:extLst>
                <a:ext uri="{FF2B5EF4-FFF2-40B4-BE49-F238E27FC236}">
                  <a16:creationId xmlns:a16="http://schemas.microsoft.com/office/drawing/2014/main" id="{FB39A32A-A46F-454D-BC9F-1D8A367AF9B5}"/>
                </a:ext>
              </a:extLst>
            </p:cNvPr>
            <p:cNvSpPr>
              <a:spLocks noEditPoints="1"/>
            </p:cNvSpPr>
            <p:nvPr/>
          </p:nvSpPr>
          <p:spPr bwMode="auto">
            <a:xfrm>
              <a:off x="5512409" y="2343896"/>
              <a:ext cx="368144" cy="529633"/>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5" name="Freeform 82">
              <a:extLst>
                <a:ext uri="{FF2B5EF4-FFF2-40B4-BE49-F238E27FC236}">
                  <a16:creationId xmlns:a16="http://schemas.microsoft.com/office/drawing/2014/main" id="{9A5113FD-38D0-4D00-A94A-F08ADAFC268E}"/>
                </a:ext>
              </a:extLst>
            </p:cNvPr>
            <p:cNvSpPr>
              <a:spLocks noEditPoints="1"/>
            </p:cNvSpPr>
            <p:nvPr/>
          </p:nvSpPr>
          <p:spPr bwMode="auto">
            <a:xfrm>
              <a:off x="5381028" y="2268625"/>
              <a:ext cx="212127" cy="187493"/>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6" name="Freeform 83">
              <a:extLst>
                <a:ext uri="{FF2B5EF4-FFF2-40B4-BE49-F238E27FC236}">
                  <a16:creationId xmlns:a16="http://schemas.microsoft.com/office/drawing/2014/main" id="{D1E71B34-9D19-4FC8-B881-7F7CCF1BB940}"/>
                </a:ext>
              </a:extLst>
            </p:cNvPr>
            <p:cNvSpPr>
              <a:spLocks/>
            </p:cNvSpPr>
            <p:nvPr/>
          </p:nvSpPr>
          <p:spPr bwMode="auto">
            <a:xfrm>
              <a:off x="5320811" y="2380847"/>
              <a:ext cx="93063" cy="58848"/>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7" name="Freeform 84">
              <a:extLst>
                <a:ext uri="{FF2B5EF4-FFF2-40B4-BE49-F238E27FC236}">
                  <a16:creationId xmlns:a16="http://schemas.microsoft.com/office/drawing/2014/main" id="{6349D6D6-2BED-4293-A377-9D89BBB3E4B8}"/>
                </a:ext>
              </a:extLst>
            </p:cNvPr>
            <p:cNvSpPr>
              <a:spLocks/>
            </p:cNvSpPr>
            <p:nvPr/>
          </p:nvSpPr>
          <p:spPr bwMode="auto">
            <a:xfrm>
              <a:off x="5261963" y="2389058"/>
              <a:ext cx="125908" cy="76639"/>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8" name="Freeform 85">
              <a:extLst>
                <a:ext uri="{FF2B5EF4-FFF2-40B4-BE49-F238E27FC236}">
                  <a16:creationId xmlns:a16="http://schemas.microsoft.com/office/drawing/2014/main" id="{17152565-2A80-44D6-926F-0C8EF41FAF26}"/>
                </a:ext>
              </a:extLst>
            </p:cNvPr>
            <p:cNvSpPr>
              <a:spLocks noEditPoints="1"/>
            </p:cNvSpPr>
            <p:nvPr/>
          </p:nvSpPr>
          <p:spPr bwMode="auto">
            <a:xfrm>
              <a:off x="5189429" y="3388107"/>
              <a:ext cx="384566" cy="136857"/>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79" name="Freeform 86">
              <a:extLst>
                <a:ext uri="{FF2B5EF4-FFF2-40B4-BE49-F238E27FC236}">
                  <a16:creationId xmlns:a16="http://schemas.microsoft.com/office/drawing/2014/main" id="{ABEB3F33-B9BE-462E-8B43-50552C1D71C9}"/>
                </a:ext>
              </a:extLst>
            </p:cNvPr>
            <p:cNvSpPr>
              <a:spLocks/>
            </p:cNvSpPr>
            <p:nvPr/>
          </p:nvSpPr>
          <p:spPr bwMode="auto">
            <a:xfrm>
              <a:off x="6782434" y="3741196"/>
              <a:ext cx="212127" cy="272344"/>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80" name="Freeform 87">
              <a:extLst>
                <a:ext uri="{FF2B5EF4-FFF2-40B4-BE49-F238E27FC236}">
                  <a16:creationId xmlns:a16="http://schemas.microsoft.com/office/drawing/2014/main" id="{EDB1FEC1-3166-4F25-9B76-4336D6A3DA62}"/>
                </a:ext>
              </a:extLst>
            </p:cNvPr>
            <p:cNvSpPr>
              <a:spLocks/>
            </p:cNvSpPr>
            <p:nvPr/>
          </p:nvSpPr>
          <p:spPr bwMode="auto">
            <a:xfrm>
              <a:off x="6902868" y="3731616"/>
              <a:ext cx="102642" cy="71166"/>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81" name="Freeform 88">
              <a:extLst>
                <a:ext uri="{FF2B5EF4-FFF2-40B4-BE49-F238E27FC236}">
                  <a16:creationId xmlns:a16="http://schemas.microsoft.com/office/drawing/2014/main" id="{11F1B7A9-3054-45F0-96C6-365638A61A44}"/>
                </a:ext>
              </a:extLst>
            </p:cNvPr>
            <p:cNvSpPr>
              <a:spLocks/>
            </p:cNvSpPr>
            <p:nvPr/>
          </p:nvSpPr>
          <p:spPr bwMode="auto">
            <a:xfrm>
              <a:off x="6823490" y="3787727"/>
              <a:ext cx="140962" cy="195705"/>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82" name="Freeform 89">
              <a:extLst>
                <a:ext uri="{FF2B5EF4-FFF2-40B4-BE49-F238E27FC236}">
                  <a16:creationId xmlns:a16="http://schemas.microsoft.com/office/drawing/2014/main" id="{8005EDB8-7216-479B-9579-61803C2473AC}"/>
                </a:ext>
              </a:extLst>
            </p:cNvPr>
            <p:cNvSpPr>
              <a:spLocks noEditPoints="1"/>
            </p:cNvSpPr>
            <p:nvPr/>
          </p:nvSpPr>
          <p:spPr bwMode="auto">
            <a:xfrm>
              <a:off x="6495036" y="2673719"/>
              <a:ext cx="191599" cy="139593"/>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83" name="Freeform 90">
              <a:extLst>
                <a:ext uri="{FF2B5EF4-FFF2-40B4-BE49-F238E27FC236}">
                  <a16:creationId xmlns:a16="http://schemas.microsoft.com/office/drawing/2014/main" id="{C9F22244-3109-432C-80D5-E0935003D9D6}"/>
                </a:ext>
              </a:extLst>
            </p:cNvPr>
            <p:cNvSpPr>
              <a:spLocks/>
            </p:cNvSpPr>
            <p:nvPr/>
          </p:nvSpPr>
          <p:spPr bwMode="auto">
            <a:xfrm>
              <a:off x="4897927" y="3587918"/>
              <a:ext cx="177913" cy="229918"/>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84" name="Freeform 91">
              <a:extLst>
                <a:ext uri="{FF2B5EF4-FFF2-40B4-BE49-F238E27FC236}">
                  <a16:creationId xmlns:a16="http://schemas.microsoft.com/office/drawing/2014/main" id="{3863A8C6-EDDB-4AB0-A7B7-3CCE61C7160F}"/>
                </a:ext>
              </a:extLst>
            </p:cNvPr>
            <p:cNvSpPr>
              <a:spLocks/>
            </p:cNvSpPr>
            <p:nvPr/>
          </p:nvSpPr>
          <p:spPr bwMode="auto">
            <a:xfrm>
              <a:off x="4886977" y="3579706"/>
              <a:ext cx="87588" cy="60217"/>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85" name="Freeform 92">
              <a:extLst>
                <a:ext uri="{FF2B5EF4-FFF2-40B4-BE49-F238E27FC236}">
                  <a16:creationId xmlns:a16="http://schemas.microsoft.com/office/drawing/2014/main" id="{D54661DE-CE04-4DF5-94B9-C993C64C4A2B}"/>
                </a:ext>
              </a:extLst>
            </p:cNvPr>
            <p:cNvSpPr>
              <a:spLocks/>
            </p:cNvSpPr>
            <p:nvPr/>
          </p:nvSpPr>
          <p:spPr bwMode="auto">
            <a:xfrm>
              <a:off x="4922560" y="3628974"/>
              <a:ext cx="120433" cy="165596"/>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86" name="Freeform 93">
              <a:extLst>
                <a:ext uri="{FF2B5EF4-FFF2-40B4-BE49-F238E27FC236}">
                  <a16:creationId xmlns:a16="http://schemas.microsoft.com/office/drawing/2014/main" id="{8DEB249F-12B1-4C26-9780-86322C2266F8}"/>
                </a:ext>
              </a:extLst>
            </p:cNvPr>
            <p:cNvSpPr>
              <a:spLocks noEditPoints="1"/>
            </p:cNvSpPr>
            <p:nvPr/>
          </p:nvSpPr>
          <p:spPr bwMode="auto">
            <a:xfrm>
              <a:off x="6070783" y="5011221"/>
              <a:ext cx="188861" cy="206653"/>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87" name="Freeform 94">
              <a:extLst>
                <a:ext uri="{FF2B5EF4-FFF2-40B4-BE49-F238E27FC236}">
                  <a16:creationId xmlns:a16="http://schemas.microsoft.com/office/drawing/2014/main" id="{4FAE5D31-7834-496C-BE5E-49C89A2B7A4F}"/>
                </a:ext>
              </a:extLst>
            </p:cNvPr>
            <p:cNvSpPr>
              <a:spLocks/>
            </p:cNvSpPr>
            <p:nvPr/>
          </p:nvSpPr>
          <p:spPr bwMode="auto">
            <a:xfrm>
              <a:off x="5842232" y="3649503"/>
              <a:ext cx="54742" cy="52006"/>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88" name="Freeform 95">
              <a:extLst>
                <a:ext uri="{FF2B5EF4-FFF2-40B4-BE49-F238E27FC236}">
                  <a16:creationId xmlns:a16="http://schemas.microsoft.com/office/drawing/2014/main" id="{6C85588F-59C8-486A-A9A1-1ADF218ED7BE}"/>
                </a:ext>
              </a:extLst>
            </p:cNvPr>
            <p:cNvSpPr>
              <a:spLocks/>
            </p:cNvSpPr>
            <p:nvPr/>
          </p:nvSpPr>
          <p:spPr bwMode="auto">
            <a:xfrm>
              <a:off x="5829915" y="3492118"/>
              <a:ext cx="50638" cy="169702"/>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89" name="Freeform 96">
              <a:extLst>
                <a:ext uri="{FF2B5EF4-FFF2-40B4-BE49-F238E27FC236}">
                  <a16:creationId xmlns:a16="http://schemas.microsoft.com/office/drawing/2014/main" id="{B6075E59-DC64-4617-BCC7-ED87C165C725}"/>
                </a:ext>
              </a:extLst>
            </p:cNvPr>
            <p:cNvSpPr>
              <a:spLocks/>
            </p:cNvSpPr>
            <p:nvPr/>
          </p:nvSpPr>
          <p:spPr bwMode="auto">
            <a:xfrm>
              <a:off x="5865498" y="3519490"/>
              <a:ext cx="109485" cy="146436"/>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90" name="Freeform 97">
              <a:extLst>
                <a:ext uri="{FF2B5EF4-FFF2-40B4-BE49-F238E27FC236}">
                  <a16:creationId xmlns:a16="http://schemas.microsoft.com/office/drawing/2014/main" id="{ABA3850F-D4F0-49DB-B22C-8E2E2F2D4FFE}"/>
                </a:ext>
              </a:extLst>
            </p:cNvPr>
            <p:cNvSpPr>
              <a:spLocks/>
            </p:cNvSpPr>
            <p:nvPr/>
          </p:nvSpPr>
          <p:spPr bwMode="auto">
            <a:xfrm>
              <a:off x="5855919" y="3689191"/>
              <a:ext cx="13685" cy="27372"/>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sp>
          <p:nvSpPr>
            <p:cNvPr id="91" name="Freeform 98">
              <a:extLst>
                <a:ext uri="{FF2B5EF4-FFF2-40B4-BE49-F238E27FC236}">
                  <a16:creationId xmlns:a16="http://schemas.microsoft.com/office/drawing/2014/main" id="{5CDD5AD4-3A11-449B-B25C-6B7F398DBC7E}"/>
                </a:ext>
              </a:extLst>
            </p:cNvPr>
            <p:cNvSpPr>
              <a:spLocks noEditPoints="1"/>
            </p:cNvSpPr>
            <p:nvPr/>
          </p:nvSpPr>
          <p:spPr bwMode="auto">
            <a:xfrm>
              <a:off x="5812125" y="2302838"/>
              <a:ext cx="190230" cy="203917"/>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207123486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7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1950"/>
                            </p:stCondLst>
                            <p:childTnLst>
                              <p:par>
                                <p:cTn id="17" presetID="42"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50"/>
                                        <p:tgtEl>
                                          <p:spTgt spid="4"/>
                                        </p:tgtEl>
                                      </p:cBhvr>
                                    </p:animEffect>
                                    <p:anim calcmode="lin" valueType="num">
                                      <p:cBhvr>
                                        <p:cTn id="20" dur="250" fill="hold"/>
                                        <p:tgtEl>
                                          <p:spTgt spid="4"/>
                                        </p:tgtEl>
                                        <p:attrNameLst>
                                          <p:attrName>ppt_x</p:attrName>
                                        </p:attrNameLst>
                                      </p:cBhvr>
                                      <p:tavLst>
                                        <p:tav tm="0">
                                          <p:val>
                                            <p:strVal val="#ppt_x"/>
                                          </p:val>
                                        </p:tav>
                                        <p:tav tm="100000">
                                          <p:val>
                                            <p:strVal val="#ppt_x"/>
                                          </p:val>
                                        </p:tav>
                                      </p:tavLst>
                                    </p:anim>
                                    <p:anim calcmode="lin" valueType="num">
                                      <p:cBhvr>
                                        <p:cTn id="21" dur="25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2200"/>
                            </p:stCondLst>
                            <p:childTnLst>
                              <p:par>
                                <p:cTn id="23" presetID="42"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250"/>
                                        <p:tgtEl>
                                          <p:spTgt spid="5"/>
                                        </p:tgtEl>
                                      </p:cBhvr>
                                    </p:animEffect>
                                    <p:anim calcmode="lin" valueType="num">
                                      <p:cBhvr>
                                        <p:cTn id="26" dur="250" fill="hold"/>
                                        <p:tgtEl>
                                          <p:spTgt spid="5"/>
                                        </p:tgtEl>
                                        <p:attrNameLst>
                                          <p:attrName>ppt_x</p:attrName>
                                        </p:attrNameLst>
                                      </p:cBhvr>
                                      <p:tavLst>
                                        <p:tav tm="0">
                                          <p:val>
                                            <p:strVal val="#ppt_x"/>
                                          </p:val>
                                        </p:tav>
                                        <p:tav tm="100000">
                                          <p:val>
                                            <p:strVal val="#ppt_x"/>
                                          </p:val>
                                        </p:tav>
                                      </p:tavLst>
                                    </p:anim>
                                    <p:anim calcmode="lin" valueType="num">
                                      <p:cBhvr>
                                        <p:cTn id="27" dur="250" fill="hold"/>
                                        <p:tgtEl>
                                          <p:spTgt spid="5"/>
                                        </p:tgtEl>
                                        <p:attrNameLst>
                                          <p:attrName>ppt_y</p:attrName>
                                        </p:attrNameLst>
                                      </p:cBhvr>
                                      <p:tavLst>
                                        <p:tav tm="0">
                                          <p:val>
                                            <p:strVal val="#ppt_y+.1"/>
                                          </p:val>
                                        </p:tav>
                                        <p:tav tm="100000">
                                          <p:val>
                                            <p:strVal val="#ppt_y"/>
                                          </p:val>
                                        </p:tav>
                                      </p:tavLst>
                                    </p:anim>
                                  </p:childTnLst>
                                </p:cTn>
                              </p:par>
                            </p:childTnLst>
                          </p:cTn>
                        </p:par>
                        <p:par>
                          <p:cTn id="28" fill="hold">
                            <p:stCondLst>
                              <p:cond delay="2450"/>
                            </p:stCondLst>
                            <p:childTnLst>
                              <p:par>
                                <p:cTn id="29" presetID="2" presetClass="entr" presetSubtype="4"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250" fill="hold"/>
                                        <p:tgtEl>
                                          <p:spTgt spid="6"/>
                                        </p:tgtEl>
                                        <p:attrNameLst>
                                          <p:attrName>ppt_x</p:attrName>
                                        </p:attrNameLst>
                                      </p:cBhvr>
                                      <p:tavLst>
                                        <p:tav tm="0">
                                          <p:val>
                                            <p:strVal val="#ppt_x"/>
                                          </p:val>
                                        </p:tav>
                                        <p:tav tm="100000">
                                          <p:val>
                                            <p:strVal val="#ppt_x"/>
                                          </p:val>
                                        </p:tav>
                                      </p:tavLst>
                                    </p:anim>
                                    <p:anim calcmode="lin" valueType="num">
                                      <p:cBhvr additive="base">
                                        <p:cTn id="32" dur="250" fill="hold"/>
                                        <p:tgtEl>
                                          <p:spTgt spid="6"/>
                                        </p:tgtEl>
                                        <p:attrNameLst>
                                          <p:attrName>ppt_y</p:attrName>
                                        </p:attrNameLst>
                                      </p:cBhvr>
                                      <p:tavLst>
                                        <p:tav tm="0">
                                          <p:val>
                                            <p:strVal val="1+#ppt_h/2"/>
                                          </p:val>
                                        </p:tav>
                                        <p:tav tm="100000">
                                          <p:val>
                                            <p:strVal val="#ppt_y"/>
                                          </p:val>
                                        </p:tav>
                                      </p:tavLst>
                                    </p:anim>
                                  </p:childTnLst>
                                </p:cTn>
                              </p:par>
                            </p:childTnLst>
                          </p:cTn>
                        </p:par>
                        <p:par>
                          <p:cTn id="33" fill="hold">
                            <p:stCondLst>
                              <p:cond delay="2700"/>
                            </p:stCondLst>
                            <p:childTnLst>
                              <p:par>
                                <p:cTn id="34" presetID="2" presetClass="entr" presetSubtype="1"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505199" y="5629274"/>
            <a:ext cx="8755236" cy="1228725"/>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p:nvSpPr>
        <p:spPr>
          <a:xfrm>
            <a:off x="0" y="3900488"/>
            <a:ext cx="8340898" cy="2957512"/>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48844" b="61520"/>
          <a:stretch/>
        </p:blipFill>
        <p:spPr>
          <a:xfrm>
            <a:off x="4489796" y="0"/>
            <a:ext cx="7702204" cy="1508760"/>
          </a:xfrm>
          <a:prstGeom prst="rect">
            <a:avLst/>
          </a:prstGeom>
        </p:spPr>
      </p:pic>
      <p:sp>
        <p:nvSpPr>
          <p:cNvPr id="7" name="椭圆 6"/>
          <p:cNvSpPr/>
          <p:nvPr/>
        </p:nvSpPr>
        <p:spPr>
          <a:xfrm>
            <a:off x="4993964" y="2151402"/>
            <a:ext cx="1864408" cy="1864510"/>
          </a:xfrm>
          <a:prstGeom prst="ellipse">
            <a:avLst/>
          </a:prstGeom>
          <a:solidFill>
            <a:srgbClr val="58C4B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r>
              <a:rPr lang="en-US" altLang="zh-CN" sz="2400" b="1" dirty="0">
                <a:latin typeface="微软雅黑" pitchFamily="34" charset="-122"/>
                <a:ea typeface="微软雅黑" pitchFamily="34" charset="-122"/>
              </a:rPr>
              <a:t>STEP 3</a:t>
            </a:r>
            <a:endParaRPr lang="zh-CN" altLang="en-US" sz="2400" b="1" dirty="0">
              <a:latin typeface="微软雅黑" pitchFamily="34" charset="-122"/>
              <a:ea typeface="微软雅黑" pitchFamily="34" charset="-122"/>
            </a:endParaRPr>
          </a:p>
        </p:txBody>
      </p:sp>
      <p:sp>
        <p:nvSpPr>
          <p:cNvPr id="8" name="矩形 7"/>
          <p:cNvSpPr/>
          <p:nvPr/>
        </p:nvSpPr>
        <p:spPr>
          <a:xfrm>
            <a:off x="4023013" y="4247333"/>
            <a:ext cx="3806310" cy="492443"/>
          </a:xfrm>
          <a:prstGeom prst="rect">
            <a:avLst/>
          </a:prstGeom>
        </p:spPr>
        <p:txBody>
          <a:bodyPr wrap="square" lIns="0" tIns="0" rIns="0" bIns="0">
            <a:spAutoFit/>
          </a:bodyPr>
          <a:lstStyle/>
          <a:p>
            <a:pPr lvl="0" algn="ctr"/>
            <a:r>
              <a:rPr lang="zh-CN" altLang="en-US" sz="3200" b="1" dirty="0">
                <a:solidFill>
                  <a:schemeClr val="bg1">
                    <a:lumMod val="50000"/>
                  </a:schemeClr>
                </a:solidFill>
                <a:latin typeface="微软雅黑" pitchFamily="34" charset="-122"/>
                <a:ea typeface="微软雅黑" pitchFamily="34" charset="-122"/>
              </a:rPr>
              <a:t>倒排索引键值对设计</a:t>
            </a:r>
            <a:endParaRPr lang="zh-CN" altLang="zh-CN" sz="3200" b="1"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5070809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Left)">
                                      <p:cBhvr>
                                        <p:cTn id="10" dur="500"/>
                                        <p:tgtEl>
                                          <p:spTgt spid="4"/>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25"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26" dur="1000" fill="hold"/>
                                        <p:tgtEl>
                                          <p:spTgt spid="8"/>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直角三角形 7"/>
          <p:cNvSpPr/>
          <p:nvPr/>
        </p:nvSpPr>
        <p:spPr>
          <a:xfrm flipH="1">
            <a:off x="3505199" y="5629274"/>
            <a:ext cx="8755236" cy="1228725"/>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直角三角形 6"/>
          <p:cNvSpPr/>
          <p:nvPr/>
        </p:nvSpPr>
        <p:spPr>
          <a:xfrm>
            <a:off x="0" y="3900488"/>
            <a:ext cx="8340898" cy="2957512"/>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48844" b="61520"/>
          <a:stretch/>
        </p:blipFill>
        <p:spPr>
          <a:xfrm>
            <a:off x="4489796" y="0"/>
            <a:ext cx="7702204" cy="1508760"/>
          </a:xfrm>
          <a:prstGeom prst="rect">
            <a:avLst/>
          </a:prstGeom>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20800" r="52969"/>
          <a:stretch/>
        </p:blipFill>
        <p:spPr>
          <a:xfrm>
            <a:off x="-1" y="4114800"/>
            <a:ext cx="6255327" cy="2743200"/>
          </a:xfrm>
          <a:prstGeom prst="rect">
            <a:avLst/>
          </a:prstGeom>
        </p:spPr>
      </p:pic>
      <p:sp>
        <p:nvSpPr>
          <p:cNvPr id="3" name="文本框 2">
            <a:extLst>
              <a:ext uri="{FF2B5EF4-FFF2-40B4-BE49-F238E27FC236}">
                <a16:creationId xmlns:a16="http://schemas.microsoft.com/office/drawing/2014/main" id="{315D7C1C-36D7-4122-89F4-0FFFE8A04F2B}"/>
              </a:ext>
            </a:extLst>
          </p:cNvPr>
          <p:cNvSpPr txBox="1"/>
          <p:nvPr/>
        </p:nvSpPr>
        <p:spPr>
          <a:xfrm>
            <a:off x="921326" y="2770572"/>
            <a:ext cx="10667999" cy="707886"/>
          </a:xfrm>
          <a:prstGeom prst="rect">
            <a:avLst/>
          </a:prstGeom>
          <a:noFill/>
        </p:spPr>
        <p:txBody>
          <a:bodyPr wrap="square" rtlCol="0">
            <a:spAutoFit/>
          </a:bodyPr>
          <a:lstStyle/>
          <a:p>
            <a:r>
              <a:rPr lang="en-US" altLang="zh-CN" sz="4000" b="1" dirty="0"/>
              <a:t>&lt; (word, stock code), (</a:t>
            </a:r>
            <a:r>
              <a:rPr lang="en-US" altLang="zh-CN" sz="4000" b="1" dirty="0" err="1"/>
              <a:t>IntWritable</a:t>
            </a:r>
            <a:r>
              <a:rPr lang="en-US" altLang="zh-CN" sz="4000" b="1" dirty="0"/>
              <a:t>(1), URL) &gt;  </a:t>
            </a:r>
            <a:endParaRPr lang="zh-CN" altLang="en-US" sz="4000" b="1" dirty="0"/>
          </a:p>
        </p:txBody>
      </p:sp>
      <p:sp>
        <p:nvSpPr>
          <p:cNvPr id="12" name="文本框 11">
            <a:extLst>
              <a:ext uri="{FF2B5EF4-FFF2-40B4-BE49-F238E27FC236}">
                <a16:creationId xmlns:a16="http://schemas.microsoft.com/office/drawing/2014/main" id="{34E12E5C-497F-4137-ACA7-353885E09A18}"/>
              </a:ext>
            </a:extLst>
          </p:cNvPr>
          <p:cNvSpPr txBox="1"/>
          <p:nvPr/>
        </p:nvSpPr>
        <p:spPr>
          <a:xfrm>
            <a:off x="751114" y="2816859"/>
            <a:ext cx="11680372" cy="646331"/>
          </a:xfrm>
          <a:prstGeom prst="rect">
            <a:avLst/>
          </a:prstGeom>
          <a:noFill/>
        </p:spPr>
        <p:txBody>
          <a:bodyPr wrap="square" rtlCol="0">
            <a:spAutoFit/>
          </a:bodyPr>
          <a:lstStyle/>
          <a:p>
            <a:r>
              <a:rPr lang="en-US" altLang="zh-CN" sz="3600" b="1" dirty="0"/>
              <a:t>&lt; (word, frequency), (stock code, URL0, URL1, ...) &gt;</a:t>
            </a:r>
            <a:endParaRPr lang="zh-CN" altLang="en-US" sz="3600" b="1" dirty="0"/>
          </a:p>
        </p:txBody>
      </p:sp>
    </p:spTree>
    <p:extLst>
      <p:ext uri="{BB962C8B-B14F-4D97-AF65-F5344CB8AC3E}">
        <p14:creationId xmlns:p14="http://schemas.microsoft.com/office/powerpoint/2010/main" val="20530546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Left)">
                                      <p:cBhvr>
                                        <p:cTn id="10" dur="500"/>
                                        <p:tgtEl>
                                          <p:spTgt spid="8"/>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par>
                                <p:cTn id="15" presetID="22" presetClass="entr" presetSubtype="1"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3" grpId="0"/>
      <p:bldP spid="3" grpId="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505199" y="5629274"/>
            <a:ext cx="8755236" cy="1228725"/>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p:nvSpPr>
        <p:spPr>
          <a:xfrm>
            <a:off x="0" y="3900488"/>
            <a:ext cx="8340898" cy="2957512"/>
          </a:xfrm>
          <a:prstGeom prst="rtTriangle">
            <a:avLst/>
          </a:prstGeom>
          <a:solidFill>
            <a:srgbClr val="DDE9E8">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48844" b="61520"/>
          <a:stretch/>
        </p:blipFill>
        <p:spPr>
          <a:xfrm>
            <a:off x="4489796" y="0"/>
            <a:ext cx="7702204" cy="1508760"/>
          </a:xfrm>
          <a:prstGeom prst="rect">
            <a:avLst/>
          </a:prstGeom>
        </p:spPr>
      </p:pic>
      <p:sp>
        <p:nvSpPr>
          <p:cNvPr id="7" name="椭圆 6"/>
          <p:cNvSpPr/>
          <p:nvPr/>
        </p:nvSpPr>
        <p:spPr>
          <a:xfrm>
            <a:off x="4993964" y="2151402"/>
            <a:ext cx="1864408" cy="1864510"/>
          </a:xfrm>
          <a:prstGeom prst="ellipse">
            <a:avLst/>
          </a:prstGeom>
          <a:solidFill>
            <a:srgbClr val="15B1B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r>
              <a:rPr lang="en-US" altLang="zh-CN" sz="2400" b="1" dirty="0">
                <a:latin typeface="微软雅黑" pitchFamily="34" charset="-122"/>
                <a:ea typeface="微软雅黑" pitchFamily="34" charset="-122"/>
              </a:rPr>
              <a:t>STEP 4</a:t>
            </a:r>
            <a:endParaRPr lang="zh-CN" altLang="en-US" sz="2400" b="1" dirty="0">
              <a:latin typeface="微软雅黑" pitchFamily="34" charset="-122"/>
              <a:ea typeface="微软雅黑" pitchFamily="34" charset="-122"/>
            </a:endParaRPr>
          </a:p>
        </p:txBody>
      </p:sp>
      <p:sp>
        <p:nvSpPr>
          <p:cNvPr id="8" name="矩形 7"/>
          <p:cNvSpPr/>
          <p:nvPr/>
        </p:nvSpPr>
        <p:spPr>
          <a:xfrm>
            <a:off x="3575596" y="4230052"/>
            <a:ext cx="4701144" cy="492443"/>
          </a:xfrm>
          <a:prstGeom prst="rect">
            <a:avLst/>
          </a:prstGeom>
        </p:spPr>
        <p:txBody>
          <a:bodyPr wrap="square" lIns="0" tIns="0" rIns="0" bIns="0">
            <a:spAutoFit/>
          </a:bodyPr>
          <a:lstStyle/>
          <a:p>
            <a:pPr lvl="0" algn="ctr"/>
            <a:r>
              <a:rPr lang="zh-CN" altLang="en-US" sz="3200" b="1" dirty="0">
                <a:solidFill>
                  <a:schemeClr val="bg1">
                    <a:lumMod val="50000"/>
                  </a:schemeClr>
                </a:solidFill>
                <a:latin typeface="微软雅黑" pitchFamily="34" charset="-122"/>
                <a:ea typeface="微软雅黑" pitchFamily="34" charset="-122"/>
              </a:rPr>
              <a:t>倒排索引键值对排序方法</a:t>
            </a:r>
            <a:endParaRPr lang="zh-CN" altLang="zh-CN" sz="3200" b="1"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6771604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Left)">
                                      <p:cBhvr>
                                        <p:cTn id="10" dur="500"/>
                                        <p:tgtEl>
                                          <p:spTgt spid="4"/>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25"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26" dur="1000" fill="hold"/>
                                        <p:tgtEl>
                                          <p:spTgt spid="8"/>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多边形创意工作总结PPT模板"/>
</p:tagLst>
</file>

<file path=ppt/theme/theme1.xml><?xml version="1.0" encoding="utf-8"?>
<a:theme xmlns:a="http://schemas.openxmlformats.org/drawingml/2006/main" name="Office 主题">
  <a:themeElements>
    <a:clrScheme name="自定义 21">
      <a:dk1>
        <a:srgbClr val="000000"/>
      </a:dk1>
      <a:lt1>
        <a:srgbClr val="FFFFFF"/>
      </a:lt1>
      <a:dk2>
        <a:srgbClr val="44546A"/>
      </a:dk2>
      <a:lt2>
        <a:srgbClr val="E7E6E6"/>
      </a:lt2>
      <a:accent1>
        <a:srgbClr val="25B0D2"/>
      </a:accent1>
      <a:accent2>
        <a:srgbClr val="047ABA"/>
      </a:accent2>
      <a:accent3>
        <a:srgbClr val="58C4B8"/>
      </a:accent3>
      <a:accent4>
        <a:srgbClr val="15B0B8"/>
      </a:accent4>
      <a:accent5>
        <a:srgbClr val="077FBF"/>
      </a:accent5>
      <a:accent6>
        <a:srgbClr val="70AD47"/>
      </a:accent6>
      <a:hlink>
        <a:srgbClr val="6DC2CC"/>
      </a:hlink>
      <a:folHlink>
        <a:srgbClr val="7BC8DB"/>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707</Words>
  <Application>Microsoft Office PowerPoint</Application>
  <PresentationFormat>宽屏</PresentationFormat>
  <Paragraphs>75</Paragraphs>
  <Slides>11</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Open Sans</vt:lpstr>
      <vt:lpstr>DengXian</vt:lpstr>
      <vt:lpstr>DengXian</vt:lpstr>
      <vt:lpstr>DengXian Light</vt:lpstr>
      <vt:lpstr>方正正中黑简体</vt:lpstr>
      <vt:lpstr>微软雅黑</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 </cp:lastModifiedBy>
  <cp:revision>72</cp:revision>
  <dcterms:created xsi:type="dcterms:W3CDTF">2017-10-13T08:07:18Z</dcterms:created>
  <dcterms:modified xsi:type="dcterms:W3CDTF">2018-11-23T09:41:21Z</dcterms:modified>
</cp:coreProperties>
</file>