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78" r:id="rId6"/>
    <p:sldId id="259" r:id="rId7"/>
    <p:sldId id="266" r:id="rId8"/>
    <p:sldId id="260" r:id="rId9"/>
    <p:sldId id="279" r:id="rId10"/>
    <p:sldId id="261" r:id="rId11"/>
    <p:sldId id="275" r:id="rId12"/>
    <p:sldId id="280" r:id="rId13"/>
    <p:sldId id="281" r:id="rId14"/>
    <p:sldId id="282" r:id="rId15"/>
    <p:sldId id="283" r:id="rId16"/>
    <p:sldId id="27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3acdd1f8addb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648" autoAdjust="0"/>
  </p:normalViewPr>
  <p:slideViewPr>
    <p:cSldViewPr snapToGrid="0" snapToObjects="1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大家好，今天我给大家介绍一下我完成实验</a:t>
            </a:r>
            <a:r>
              <a:rPr lang="en-US" altLang="zh-CN" dirty="0"/>
              <a:t>4</a:t>
            </a:r>
            <a:r>
              <a:rPr lang="zh-CN" altLang="en-US" dirty="0"/>
              <a:t>的思路。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3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3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这次我参加的比赛是中国计算机协会主办的“大数据与计算智能 </a:t>
            </a:r>
            <a:r>
              <a:rPr lang="en-US" altLang="zh-CN" dirty="0"/>
              <a:t>2018</a:t>
            </a:r>
            <a:r>
              <a:rPr lang="zh-CN" altLang="en-US" dirty="0"/>
              <a:t>”中的“基金间的相关性预测”赛题</a:t>
            </a:r>
            <a:endParaRPr lang="en-US" altLang="zh-CN" dirty="0"/>
          </a:p>
          <a:p>
            <a:r>
              <a:rPr lang="zh-CN" altLang="en-US" dirty="0"/>
              <a:t>由于距比赛结束也有一段时间了</a:t>
            </a:r>
            <a:endParaRPr lang="en-US" altLang="zh-CN" dirty="0"/>
          </a:p>
          <a:p>
            <a:r>
              <a:rPr lang="zh-CN" altLang="en-US" dirty="0"/>
              <a:t>比赛的具体细节记不太清</a:t>
            </a:r>
            <a:endParaRPr lang="en-US" altLang="zh-CN" dirty="0"/>
          </a:p>
          <a:p>
            <a:r>
              <a:rPr lang="zh-CN" altLang="en-US" dirty="0"/>
              <a:t>因此今天之跟大家分享一些方向性的比赛经验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5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大赛介绍：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CCF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大数据与计算智能大赛（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BDCI 2018 )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由教育部高等学校计算机类专业教学指导委员会、沈阳市人民政府指导共同指导，中国计算机学会主办，以前沿技术与应用为导向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汇聚政产学研用智慧。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赛题名称：基金间相关性预测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赛题背景：基金间的相关性是基金的重要特征。根据金融学原理，一个基金组合的整体风险，不仅和其中各只基金的风险水平有关，还和这些基金之间的相关性有关。构造一个基金之间相关性小、或者说分散程度高的基金组合，能在保持一定收益水平的基础上，降低整体风险。因此，对基金之间的相关性进行预测，有助于我们构建一个好的基金组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赛题任务：参赛者需要根据给出的基金净值、基金业绩比较基准、对应指数行情、基金间相关性等数据，构建模型、算法进行训练。然后针对我们提供的测试样本，通过您的算法或模型预测出之后一段时间内基金间的相关性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9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参加大数据竞赛大致是以上流程：</a:t>
            </a:r>
            <a:endParaRPr lang="en-US" altLang="zh-CN" dirty="0"/>
          </a:p>
          <a:p>
            <a:r>
              <a:rPr lang="zh-CN" altLang="en-US" dirty="0"/>
              <a:t>首先需要判断赛题的类型，即回归、分类还是聚类，本次赛题显然是一个偏向回归的时序问题问题；</a:t>
            </a:r>
            <a:endParaRPr lang="en-US" altLang="zh-CN" dirty="0"/>
          </a:p>
          <a:p>
            <a:r>
              <a:rPr lang="zh-CN" altLang="en-US" dirty="0"/>
              <a:t>确定赛题类型之后就要选用模型了，</a:t>
            </a:r>
            <a:endParaRPr lang="en-US" altLang="zh-CN" dirty="0"/>
          </a:p>
          <a:p>
            <a:r>
              <a:rPr lang="zh-CN" altLang="en-US" dirty="0"/>
              <a:t>针对回归问题，一般有支持向量机模型、随机森林模型、神经网络模型等</a:t>
            </a:r>
            <a:endParaRPr lang="en-US" altLang="zh-CN" dirty="0"/>
          </a:p>
          <a:p>
            <a:r>
              <a:rPr lang="zh-CN" altLang="en-US" dirty="0"/>
              <a:t>在这次比赛中经过测试随机森林模型结果最优、其次是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模型挑选好后再来准备数据，除了基本数据外，主办方还给出了股市中的</a:t>
            </a:r>
            <a:r>
              <a:rPr lang="en-US" altLang="zh-CN" dirty="0"/>
              <a:t>39</a:t>
            </a:r>
            <a:r>
              <a:rPr lang="zh-CN" altLang="en-US" dirty="0"/>
              <a:t>个变量</a:t>
            </a:r>
            <a:endParaRPr lang="en-US" altLang="zh-CN" dirty="0"/>
          </a:p>
          <a:p>
            <a:r>
              <a:rPr lang="zh-CN" altLang="en-US" dirty="0"/>
              <a:t>将大量其他参数加入到模型训练中，结果又稍微好了一点</a:t>
            </a:r>
            <a:endParaRPr lang="en-US" altLang="zh-CN" dirty="0"/>
          </a:p>
          <a:p>
            <a:r>
              <a:rPr lang="zh-CN" altLang="en-US" dirty="0"/>
              <a:t>又因为给出的训练数据有时序性，所以还采用了</a:t>
            </a:r>
            <a:r>
              <a:rPr lang="en-US" altLang="zh-CN" dirty="0"/>
              <a:t>rolling window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zh-CN" altLang="en-US" dirty="0"/>
              <a:t>最后，我们把训练数据重新组织好后，再将</a:t>
            </a:r>
            <a:r>
              <a:rPr lang="en-US" altLang="zh-CN" dirty="0"/>
              <a:t>SVM</a:t>
            </a:r>
            <a:r>
              <a:rPr lang="zh-CN" altLang="en-US" dirty="0"/>
              <a:t>与随机森林进行了加权组合作为我们的最终模型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、参赛高手云集，很多参赛人员都是来自各大企业的大数据工程师、分析师，还有来自各大高等院校的研究生，</a:t>
            </a:r>
            <a:endParaRPr lang="en-US" altLang="zh-CN" dirty="0"/>
          </a:p>
          <a:p>
            <a:r>
              <a:rPr lang="zh-CN" altLang="en-US" dirty="0"/>
              <a:t>尤其是跟企业界工程师比，本科生参赛不占优势，算法相关的知识水平以及计算机的算力都差距很大，很难算出比人家更好的结果；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、赛题对计算力的要求比较高，由于我参赛的时间比较晚，离比赛结束只剩十来天，因此比较紧张，</a:t>
            </a:r>
            <a:endParaRPr lang="en-US" altLang="zh-CN" dirty="0"/>
          </a:p>
          <a:p>
            <a:r>
              <a:rPr lang="zh-CN" altLang="en-US" dirty="0"/>
              <a:t>我和队友为了提高运算速度，最多的时候在机房同时使用了</a:t>
            </a:r>
            <a:r>
              <a:rPr lang="en-US" altLang="zh-CN" dirty="0"/>
              <a:t>8</a:t>
            </a:r>
            <a:r>
              <a:rPr lang="zh-CN" altLang="en-US" dirty="0"/>
              <a:t>台计算机来计算，尤其是神经网络这种黑箱模型，计算复杂度奇高；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技术含量不如图像识别类赛题高，这些数据类的赛题很多时候就是在拼参赛人员的计算力，毕竟模型是有限的，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参赛人员再短时间内开发出一个高效的新算法也不现实。因此，这类比赛给人的感觉就是把数据丢进模型瞎算；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、可以适当参与，不宜耗费大量精力，有几个原因，首先是你很难超越那些企业界的工程师，其次是适当参与这类比赛可以提高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自身对一些主流机器学习算法的理解，但是花太多的精力在上面是不值得的，这类比赛很难让你学到新知识。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33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这是最终的比赛成绩，然后还顺便拿了个幸运团队奖。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5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5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分为四个部分介绍：首先简单介绍一下数据预处理，然后再介绍一下</a:t>
            </a:r>
            <a:r>
              <a:rPr lang="en-US" altLang="zh-CN" dirty="0"/>
              <a:t>KNN</a:t>
            </a:r>
            <a:r>
              <a:rPr lang="zh-CN" altLang="en-US" dirty="0"/>
              <a:t>算法实现，其次是朴素贝叶斯算法的实现，最后再跟大家分享一下</a:t>
            </a:r>
            <a:r>
              <a:rPr lang="en-US" altLang="zh-CN" dirty="0"/>
              <a:t>CCF BDCI 2018</a:t>
            </a:r>
            <a:r>
              <a:rPr lang="zh-CN" altLang="en-US" dirty="0"/>
              <a:t>的比赛经验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1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在整个实验过程中这是最重要的部分，数据预处理使用了</a:t>
            </a:r>
            <a:r>
              <a:rPr lang="en-US" altLang="zh-CN" dirty="0"/>
              <a:t>MapReduce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将训练集和测试集都转成了文本向量</a:t>
            </a:r>
            <a:endParaRPr lang="en-US" altLang="zh-CN" dirty="0"/>
          </a:p>
          <a:p>
            <a:r>
              <a:rPr lang="zh-CN" altLang="en-US" dirty="0"/>
              <a:t>词频统计大致分为</a:t>
            </a:r>
            <a:r>
              <a:rPr lang="en-US" altLang="zh-CN" dirty="0"/>
              <a:t>4</a:t>
            </a:r>
            <a:r>
              <a:rPr lang="zh-CN" altLang="en-US" dirty="0"/>
              <a:t>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、文本处理，去掉无关符号和乱码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、提取特征词，使用第三方工具包对文本进行分词，并结合特征词列表文件来提取文本中的特征词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、统计特征词在文本中的出现频数，然后计算每个特征词的</a:t>
            </a:r>
            <a:r>
              <a:rPr lang="en-US" altLang="zh-CN" dirty="0"/>
              <a:t>TF-IDF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、根据文本分词结果和特征词的</a:t>
            </a:r>
            <a:r>
              <a:rPr lang="en-US" altLang="zh-CN" dirty="0"/>
              <a:t>TF-IDF</a:t>
            </a:r>
            <a:r>
              <a:rPr lang="zh-CN" altLang="en-US" dirty="0"/>
              <a:t>值来构建文本向量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2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训练集文本向量和测试集文本向量的格式，</a:t>
            </a:r>
            <a:endParaRPr lang="en-US" altLang="zh-CN" dirty="0"/>
          </a:p>
          <a:p>
            <a:r>
              <a:rPr lang="zh-CN" altLang="en-US" dirty="0"/>
              <a:t>训练集的格式是，前半部分为文件名和情感分类，后半部分是一个</a:t>
            </a:r>
            <a:r>
              <a:rPr lang="en-US" altLang="zh-CN" dirty="0"/>
              <a:t>2978</a:t>
            </a:r>
            <a:r>
              <a:rPr lang="zh-CN" altLang="en-US" dirty="0"/>
              <a:t>维的特征向量</a:t>
            </a:r>
            <a:endParaRPr lang="en-US" altLang="zh-CN" dirty="0"/>
          </a:p>
          <a:p>
            <a:r>
              <a:rPr lang="zh-CN" altLang="en-US" dirty="0"/>
              <a:t>测试集的格式是，前半部分为新闻标题内容，后半部分是一个</a:t>
            </a:r>
            <a:r>
              <a:rPr lang="en-US" altLang="zh-CN" dirty="0"/>
              <a:t>2978</a:t>
            </a:r>
            <a:r>
              <a:rPr lang="zh-CN" altLang="en-US" dirty="0"/>
              <a:t>维的特征向量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2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第一步：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读取特征向量到程序缓存中待使用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第二步：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将读入的文本向量转化为能供程序计算的向量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第三步：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找出待分类文本向量与训练集向量中欧氏距离最短的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个向量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第四步：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在得到的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个最相似的向量中寻找出现次数最多的类别，将待分类的文本向量也归为该类别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1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第一步：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读入文本向量文件，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读取特征向量到程序缓存中待使用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第二步：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计算特征词在不同类别中的条件概率，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根据特征向量文件可以计算出特征词在某类别中出现的概率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第三步：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计算文本属于某一类别的概率，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利用贝叶斯公式，计算每个待分类文本分别属于三种类别的概率</a:t>
            </a: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第四步：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判定结果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，在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上一步计算的三个概率中，挑选出最大的，将待分类文本归为该类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0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1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0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8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6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9336" y="2526566"/>
            <a:ext cx="7931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金融大数据处理技术：实验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58104" y="3571875"/>
            <a:ext cx="3882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汇报人：杨浩然     汇报时间：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30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STEP 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5596" y="4230052"/>
            <a:ext cx="47011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大数据比赛经验分享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7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626682-D77A-48EA-B926-C2DB92A50E1C}"/>
              </a:ext>
            </a:extLst>
          </p:cNvPr>
          <p:cNvSpPr txBox="1"/>
          <p:nvPr/>
        </p:nvSpPr>
        <p:spPr>
          <a:xfrm>
            <a:off x="2682767" y="2413337"/>
            <a:ext cx="9509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基金间的相关性预测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92579B-3AB1-4D44-93BB-4CA41CC24DB2}"/>
              </a:ext>
            </a:extLst>
          </p:cNvPr>
          <p:cNvSpPr txBox="1"/>
          <p:nvPr/>
        </p:nvSpPr>
        <p:spPr>
          <a:xfrm>
            <a:off x="3646714" y="3690256"/>
            <a:ext cx="469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中国计算机协会 大数据与计算智能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CCF BDCI 2018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5521" y="6706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背景介绍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4346260" y="2162316"/>
            <a:ext cx="3503442" cy="3501850"/>
            <a:chOff x="599351" y="2215578"/>
            <a:chExt cx="3266532" cy="3265048"/>
          </a:xfrm>
        </p:grpSpPr>
        <p:sp>
          <p:nvSpPr>
            <p:cNvPr id="7" name="Freeform: Shape 5"/>
            <p:cNvSpPr>
              <a:spLocks/>
            </p:cNvSpPr>
            <p:nvPr/>
          </p:nvSpPr>
          <p:spPr bwMode="auto">
            <a:xfrm>
              <a:off x="599351" y="2215579"/>
              <a:ext cx="1948951" cy="1948951"/>
            </a:xfrm>
            <a:custGeom>
              <a:avLst/>
              <a:gdLst>
                <a:gd name="T0" fmla="*/ 1315 w 1315"/>
                <a:gd name="T1" fmla="*/ 657 h 1315"/>
                <a:gd name="T2" fmla="*/ 1204 w 1315"/>
                <a:gd name="T3" fmla="*/ 768 h 1315"/>
                <a:gd name="T4" fmla="*/ 1101 w 1315"/>
                <a:gd name="T5" fmla="*/ 665 h 1315"/>
                <a:gd name="T6" fmla="*/ 1111 w 1315"/>
                <a:gd name="T7" fmla="*/ 657 h 1315"/>
                <a:gd name="T8" fmla="*/ 1101 w 1315"/>
                <a:gd name="T9" fmla="*/ 650 h 1315"/>
                <a:gd name="T10" fmla="*/ 1000 w 1315"/>
                <a:gd name="T11" fmla="*/ 547 h 1315"/>
                <a:gd name="T12" fmla="*/ 658 w 1315"/>
                <a:gd name="T13" fmla="*/ 205 h 1315"/>
                <a:gd name="T14" fmla="*/ 205 w 1315"/>
                <a:gd name="T15" fmla="*/ 657 h 1315"/>
                <a:gd name="T16" fmla="*/ 547 w 1315"/>
                <a:gd name="T17" fmla="*/ 999 h 1315"/>
                <a:gd name="T18" fmla="*/ 446 w 1315"/>
                <a:gd name="T19" fmla="*/ 1103 h 1315"/>
                <a:gd name="T20" fmla="*/ 0 w 1315"/>
                <a:gd name="T21" fmla="*/ 657 h 1315"/>
                <a:gd name="T22" fmla="*/ 658 w 1315"/>
                <a:gd name="T23" fmla="*/ 0 h 1315"/>
                <a:gd name="T24" fmla="*/ 1101 w 1315"/>
                <a:gd name="T25" fmla="*/ 445 h 1315"/>
                <a:gd name="T26" fmla="*/ 1204 w 1315"/>
                <a:gd name="T27" fmla="*/ 547 h 1315"/>
                <a:gd name="T28" fmla="*/ 1315 w 1315"/>
                <a:gd name="T29" fmla="*/ 657 h 1315"/>
                <a:gd name="T30" fmla="*/ 769 w 1315"/>
                <a:gd name="T31" fmla="*/ 999 h 1315"/>
                <a:gd name="T32" fmla="*/ 665 w 1315"/>
                <a:gd name="T33" fmla="*/ 1103 h 1315"/>
                <a:gd name="T34" fmla="*/ 658 w 1315"/>
                <a:gd name="T35" fmla="*/ 1110 h 1315"/>
                <a:gd name="T36" fmla="*/ 650 w 1315"/>
                <a:gd name="T37" fmla="*/ 1103 h 1315"/>
                <a:gd name="T38" fmla="*/ 547 w 1315"/>
                <a:gd name="T39" fmla="*/ 1204 h 1315"/>
                <a:gd name="T40" fmla="*/ 658 w 1315"/>
                <a:gd name="T41" fmla="*/ 1315 h 1315"/>
                <a:gd name="T42" fmla="*/ 769 w 1315"/>
                <a:gd name="T43" fmla="*/ 1204 h 1315"/>
                <a:gd name="T44" fmla="*/ 870 w 1315"/>
                <a:gd name="T45" fmla="*/ 1103 h 1315"/>
                <a:gd name="T46" fmla="*/ 1101 w 1315"/>
                <a:gd name="T47" fmla="*/ 869 h 1315"/>
                <a:gd name="T48" fmla="*/ 1000 w 1315"/>
                <a:gd name="T49" fmla="*/ 768 h 1315"/>
                <a:gd name="T50" fmla="*/ 769 w 1315"/>
                <a:gd name="T51" fmla="*/ 999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5">
                  <a:moveTo>
                    <a:pt x="1315" y="657"/>
                  </a:moveTo>
                  <a:lnTo>
                    <a:pt x="1204" y="768"/>
                  </a:lnTo>
                  <a:lnTo>
                    <a:pt x="1101" y="665"/>
                  </a:lnTo>
                  <a:lnTo>
                    <a:pt x="1111" y="657"/>
                  </a:lnTo>
                  <a:lnTo>
                    <a:pt x="1101" y="650"/>
                  </a:lnTo>
                  <a:lnTo>
                    <a:pt x="1000" y="547"/>
                  </a:lnTo>
                  <a:lnTo>
                    <a:pt x="658" y="205"/>
                  </a:lnTo>
                  <a:lnTo>
                    <a:pt x="205" y="657"/>
                  </a:lnTo>
                  <a:lnTo>
                    <a:pt x="547" y="999"/>
                  </a:lnTo>
                  <a:lnTo>
                    <a:pt x="446" y="1103"/>
                  </a:lnTo>
                  <a:lnTo>
                    <a:pt x="0" y="657"/>
                  </a:lnTo>
                  <a:lnTo>
                    <a:pt x="658" y="0"/>
                  </a:lnTo>
                  <a:lnTo>
                    <a:pt x="1101" y="445"/>
                  </a:lnTo>
                  <a:lnTo>
                    <a:pt x="1204" y="547"/>
                  </a:lnTo>
                  <a:lnTo>
                    <a:pt x="1315" y="657"/>
                  </a:lnTo>
                  <a:close/>
                  <a:moveTo>
                    <a:pt x="769" y="999"/>
                  </a:moveTo>
                  <a:lnTo>
                    <a:pt x="665" y="1103"/>
                  </a:lnTo>
                  <a:lnTo>
                    <a:pt x="658" y="1110"/>
                  </a:lnTo>
                  <a:lnTo>
                    <a:pt x="650" y="1103"/>
                  </a:lnTo>
                  <a:lnTo>
                    <a:pt x="547" y="1204"/>
                  </a:lnTo>
                  <a:lnTo>
                    <a:pt x="658" y="1315"/>
                  </a:lnTo>
                  <a:lnTo>
                    <a:pt x="769" y="1204"/>
                  </a:lnTo>
                  <a:lnTo>
                    <a:pt x="870" y="1103"/>
                  </a:lnTo>
                  <a:lnTo>
                    <a:pt x="1101" y="869"/>
                  </a:lnTo>
                  <a:lnTo>
                    <a:pt x="1000" y="768"/>
                  </a:lnTo>
                  <a:lnTo>
                    <a:pt x="769" y="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: Shape 6"/>
            <p:cNvSpPr>
              <a:spLocks/>
            </p:cNvSpPr>
            <p:nvPr/>
          </p:nvSpPr>
          <p:spPr bwMode="auto">
            <a:xfrm>
              <a:off x="1916931" y="2215578"/>
              <a:ext cx="1948951" cy="1948950"/>
            </a:xfrm>
            <a:custGeom>
              <a:avLst/>
              <a:gdLst>
                <a:gd name="T0" fmla="*/ 546 w 1315"/>
                <a:gd name="T1" fmla="*/ 999 h 1315"/>
                <a:gd name="T2" fmla="*/ 445 w 1315"/>
                <a:gd name="T3" fmla="*/ 1103 h 1315"/>
                <a:gd name="T4" fmla="*/ 212 w 1315"/>
                <a:gd name="T5" fmla="*/ 869 h 1315"/>
                <a:gd name="T6" fmla="*/ 111 w 1315"/>
                <a:gd name="T7" fmla="*/ 768 h 1315"/>
                <a:gd name="T8" fmla="*/ 0 w 1315"/>
                <a:gd name="T9" fmla="*/ 657 h 1315"/>
                <a:gd name="T10" fmla="*/ 111 w 1315"/>
                <a:gd name="T11" fmla="*/ 547 h 1315"/>
                <a:gd name="T12" fmla="*/ 212 w 1315"/>
                <a:gd name="T13" fmla="*/ 650 h 1315"/>
                <a:gd name="T14" fmla="*/ 204 w 1315"/>
                <a:gd name="T15" fmla="*/ 657 h 1315"/>
                <a:gd name="T16" fmla="*/ 212 w 1315"/>
                <a:gd name="T17" fmla="*/ 665 h 1315"/>
                <a:gd name="T18" fmla="*/ 315 w 1315"/>
                <a:gd name="T19" fmla="*/ 768 h 1315"/>
                <a:gd name="T20" fmla="*/ 546 w 1315"/>
                <a:gd name="T21" fmla="*/ 999 h 1315"/>
                <a:gd name="T22" fmla="*/ 657 w 1315"/>
                <a:gd name="T23" fmla="*/ 0 h 1315"/>
                <a:gd name="T24" fmla="*/ 212 w 1315"/>
                <a:gd name="T25" fmla="*/ 445 h 1315"/>
                <a:gd name="T26" fmla="*/ 315 w 1315"/>
                <a:gd name="T27" fmla="*/ 547 h 1315"/>
                <a:gd name="T28" fmla="*/ 657 w 1315"/>
                <a:gd name="T29" fmla="*/ 205 h 1315"/>
                <a:gd name="T30" fmla="*/ 1110 w 1315"/>
                <a:gd name="T31" fmla="*/ 657 h 1315"/>
                <a:gd name="T32" fmla="*/ 768 w 1315"/>
                <a:gd name="T33" fmla="*/ 999 h 1315"/>
                <a:gd name="T34" fmla="*/ 665 w 1315"/>
                <a:gd name="T35" fmla="*/ 1103 h 1315"/>
                <a:gd name="T36" fmla="*/ 657 w 1315"/>
                <a:gd name="T37" fmla="*/ 1110 h 1315"/>
                <a:gd name="T38" fmla="*/ 650 w 1315"/>
                <a:gd name="T39" fmla="*/ 1103 h 1315"/>
                <a:gd name="T40" fmla="*/ 546 w 1315"/>
                <a:gd name="T41" fmla="*/ 1204 h 1315"/>
                <a:gd name="T42" fmla="*/ 657 w 1315"/>
                <a:gd name="T43" fmla="*/ 1315 h 1315"/>
                <a:gd name="T44" fmla="*/ 768 w 1315"/>
                <a:gd name="T45" fmla="*/ 1204 h 1315"/>
                <a:gd name="T46" fmla="*/ 869 w 1315"/>
                <a:gd name="T47" fmla="*/ 1103 h 1315"/>
                <a:gd name="T48" fmla="*/ 1315 w 1315"/>
                <a:gd name="T49" fmla="*/ 657 h 1315"/>
                <a:gd name="T50" fmla="*/ 657 w 1315"/>
                <a:gd name="T51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5">
                  <a:moveTo>
                    <a:pt x="546" y="999"/>
                  </a:moveTo>
                  <a:lnTo>
                    <a:pt x="445" y="1103"/>
                  </a:lnTo>
                  <a:lnTo>
                    <a:pt x="212" y="869"/>
                  </a:lnTo>
                  <a:lnTo>
                    <a:pt x="111" y="768"/>
                  </a:lnTo>
                  <a:lnTo>
                    <a:pt x="0" y="657"/>
                  </a:lnTo>
                  <a:lnTo>
                    <a:pt x="111" y="547"/>
                  </a:lnTo>
                  <a:lnTo>
                    <a:pt x="212" y="650"/>
                  </a:lnTo>
                  <a:lnTo>
                    <a:pt x="204" y="657"/>
                  </a:lnTo>
                  <a:lnTo>
                    <a:pt x="212" y="665"/>
                  </a:lnTo>
                  <a:lnTo>
                    <a:pt x="315" y="768"/>
                  </a:lnTo>
                  <a:lnTo>
                    <a:pt x="546" y="999"/>
                  </a:lnTo>
                  <a:close/>
                  <a:moveTo>
                    <a:pt x="657" y="0"/>
                  </a:moveTo>
                  <a:lnTo>
                    <a:pt x="212" y="445"/>
                  </a:lnTo>
                  <a:lnTo>
                    <a:pt x="315" y="547"/>
                  </a:lnTo>
                  <a:lnTo>
                    <a:pt x="657" y="205"/>
                  </a:lnTo>
                  <a:lnTo>
                    <a:pt x="1110" y="657"/>
                  </a:lnTo>
                  <a:lnTo>
                    <a:pt x="768" y="999"/>
                  </a:lnTo>
                  <a:lnTo>
                    <a:pt x="665" y="1103"/>
                  </a:lnTo>
                  <a:lnTo>
                    <a:pt x="657" y="1110"/>
                  </a:lnTo>
                  <a:lnTo>
                    <a:pt x="650" y="1103"/>
                  </a:lnTo>
                  <a:lnTo>
                    <a:pt x="546" y="1204"/>
                  </a:lnTo>
                  <a:lnTo>
                    <a:pt x="657" y="1315"/>
                  </a:lnTo>
                  <a:lnTo>
                    <a:pt x="768" y="1204"/>
                  </a:lnTo>
                  <a:lnTo>
                    <a:pt x="869" y="1103"/>
                  </a:lnTo>
                  <a:lnTo>
                    <a:pt x="1315" y="65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7"/>
            <p:cNvSpPr>
              <a:spLocks/>
            </p:cNvSpPr>
            <p:nvPr/>
          </p:nvSpPr>
          <p:spPr bwMode="auto">
            <a:xfrm>
              <a:off x="1916932" y="3533156"/>
              <a:ext cx="1948951" cy="1947468"/>
            </a:xfrm>
            <a:custGeom>
              <a:avLst/>
              <a:gdLst>
                <a:gd name="T0" fmla="*/ 315 w 1315"/>
                <a:gd name="T1" fmla="*/ 546 h 1314"/>
                <a:gd name="T2" fmla="*/ 212 w 1315"/>
                <a:gd name="T3" fmla="*/ 445 h 1314"/>
                <a:gd name="T4" fmla="*/ 445 w 1315"/>
                <a:gd name="T5" fmla="*/ 214 h 1314"/>
                <a:gd name="T6" fmla="*/ 546 w 1315"/>
                <a:gd name="T7" fmla="*/ 110 h 1314"/>
                <a:gd name="T8" fmla="*/ 657 w 1315"/>
                <a:gd name="T9" fmla="*/ 0 h 1314"/>
                <a:gd name="T10" fmla="*/ 768 w 1315"/>
                <a:gd name="T11" fmla="*/ 110 h 1314"/>
                <a:gd name="T12" fmla="*/ 665 w 1315"/>
                <a:gd name="T13" fmla="*/ 214 h 1314"/>
                <a:gd name="T14" fmla="*/ 657 w 1315"/>
                <a:gd name="T15" fmla="*/ 204 h 1314"/>
                <a:gd name="T16" fmla="*/ 650 w 1315"/>
                <a:gd name="T17" fmla="*/ 214 h 1314"/>
                <a:gd name="T18" fmla="*/ 546 w 1315"/>
                <a:gd name="T19" fmla="*/ 315 h 1314"/>
                <a:gd name="T20" fmla="*/ 315 w 1315"/>
                <a:gd name="T21" fmla="*/ 546 h 1314"/>
                <a:gd name="T22" fmla="*/ 869 w 1315"/>
                <a:gd name="T23" fmla="*/ 214 h 1314"/>
                <a:gd name="T24" fmla="*/ 768 w 1315"/>
                <a:gd name="T25" fmla="*/ 315 h 1314"/>
                <a:gd name="T26" fmla="*/ 1110 w 1315"/>
                <a:gd name="T27" fmla="*/ 657 h 1314"/>
                <a:gd name="T28" fmla="*/ 657 w 1315"/>
                <a:gd name="T29" fmla="*/ 1109 h 1314"/>
                <a:gd name="T30" fmla="*/ 315 w 1315"/>
                <a:gd name="T31" fmla="*/ 767 h 1314"/>
                <a:gd name="T32" fmla="*/ 212 w 1315"/>
                <a:gd name="T33" fmla="*/ 664 h 1314"/>
                <a:gd name="T34" fmla="*/ 204 w 1315"/>
                <a:gd name="T35" fmla="*/ 657 h 1314"/>
                <a:gd name="T36" fmla="*/ 212 w 1315"/>
                <a:gd name="T37" fmla="*/ 649 h 1314"/>
                <a:gd name="T38" fmla="*/ 111 w 1315"/>
                <a:gd name="T39" fmla="*/ 546 h 1314"/>
                <a:gd name="T40" fmla="*/ 0 w 1315"/>
                <a:gd name="T41" fmla="*/ 657 h 1314"/>
                <a:gd name="T42" fmla="*/ 111 w 1315"/>
                <a:gd name="T43" fmla="*/ 767 h 1314"/>
                <a:gd name="T44" fmla="*/ 212 w 1315"/>
                <a:gd name="T45" fmla="*/ 869 h 1314"/>
                <a:gd name="T46" fmla="*/ 657 w 1315"/>
                <a:gd name="T47" fmla="*/ 1314 h 1314"/>
                <a:gd name="T48" fmla="*/ 1315 w 1315"/>
                <a:gd name="T49" fmla="*/ 657 h 1314"/>
                <a:gd name="T50" fmla="*/ 869 w 1315"/>
                <a:gd name="T51" fmla="*/ 21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4">
                  <a:moveTo>
                    <a:pt x="315" y="546"/>
                  </a:moveTo>
                  <a:lnTo>
                    <a:pt x="212" y="445"/>
                  </a:lnTo>
                  <a:lnTo>
                    <a:pt x="445" y="214"/>
                  </a:lnTo>
                  <a:lnTo>
                    <a:pt x="546" y="110"/>
                  </a:lnTo>
                  <a:lnTo>
                    <a:pt x="657" y="0"/>
                  </a:lnTo>
                  <a:lnTo>
                    <a:pt x="768" y="110"/>
                  </a:lnTo>
                  <a:lnTo>
                    <a:pt x="665" y="214"/>
                  </a:lnTo>
                  <a:lnTo>
                    <a:pt x="657" y="204"/>
                  </a:lnTo>
                  <a:lnTo>
                    <a:pt x="650" y="214"/>
                  </a:lnTo>
                  <a:lnTo>
                    <a:pt x="546" y="315"/>
                  </a:lnTo>
                  <a:lnTo>
                    <a:pt x="315" y="546"/>
                  </a:lnTo>
                  <a:close/>
                  <a:moveTo>
                    <a:pt x="869" y="214"/>
                  </a:moveTo>
                  <a:lnTo>
                    <a:pt x="768" y="315"/>
                  </a:lnTo>
                  <a:lnTo>
                    <a:pt x="1110" y="657"/>
                  </a:lnTo>
                  <a:lnTo>
                    <a:pt x="657" y="1109"/>
                  </a:lnTo>
                  <a:lnTo>
                    <a:pt x="315" y="767"/>
                  </a:lnTo>
                  <a:lnTo>
                    <a:pt x="212" y="664"/>
                  </a:lnTo>
                  <a:lnTo>
                    <a:pt x="204" y="657"/>
                  </a:lnTo>
                  <a:lnTo>
                    <a:pt x="212" y="649"/>
                  </a:lnTo>
                  <a:lnTo>
                    <a:pt x="111" y="546"/>
                  </a:lnTo>
                  <a:lnTo>
                    <a:pt x="0" y="657"/>
                  </a:lnTo>
                  <a:lnTo>
                    <a:pt x="111" y="767"/>
                  </a:lnTo>
                  <a:lnTo>
                    <a:pt x="212" y="869"/>
                  </a:lnTo>
                  <a:lnTo>
                    <a:pt x="657" y="1314"/>
                  </a:lnTo>
                  <a:lnTo>
                    <a:pt x="1315" y="657"/>
                  </a:lnTo>
                  <a:lnTo>
                    <a:pt x="869" y="2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8"/>
            <p:cNvSpPr>
              <a:spLocks/>
            </p:cNvSpPr>
            <p:nvPr/>
          </p:nvSpPr>
          <p:spPr bwMode="auto">
            <a:xfrm>
              <a:off x="599351" y="3533158"/>
              <a:ext cx="1948951" cy="1947468"/>
            </a:xfrm>
            <a:custGeom>
              <a:avLst/>
              <a:gdLst>
                <a:gd name="T0" fmla="*/ 1315 w 1315"/>
                <a:gd name="T1" fmla="*/ 657 h 1314"/>
                <a:gd name="T2" fmla="*/ 1204 w 1315"/>
                <a:gd name="T3" fmla="*/ 767 h 1314"/>
                <a:gd name="T4" fmla="*/ 1101 w 1315"/>
                <a:gd name="T5" fmla="*/ 664 h 1314"/>
                <a:gd name="T6" fmla="*/ 1111 w 1315"/>
                <a:gd name="T7" fmla="*/ 657 h 1314"/>
                <a:gd name="T8" fmla="*/ 1101 w 1315"/>
                <a:gd name="T9" fmla="*/ 649 h 1314"/>
                <a:gd name="T10" fmla="*/ 1000 w 1315"/>
                <a:gd name="T11" fmla="*/ 546 h 1314"/>
                <a:gd name="T12" fmla="*/ 769 w 1315"/>
                <a:gd name="T13" fmla="*/ 315 h 1314"/>
                <a:gd name="T14" fmla="*/ 870 w 1315"/>
                <a:gd name="T15" fmla="*/ 214 h 1314"/>
                <a:gd name="T16" fmla="*/ 1101 w 1315"/>
                <a:gd name="T17" fmla="*/ 445 h 1314"/>
                <a:gd name="T18" fmla="*/ 1204 w 1315"/>
                <a:gd name="T19" fmla="*/ 546 h 1314"/>
                <a:gd name="T20" fmla="*/ 1315 w 1315"/>
                <a:gd name="T21" fmla="*/ 657 h 1314"/>
                <a:gd name="T22" fmla="*/ 658 w 1315"/>
                <a:gd name="T23" fmla="*/ 1109 h 1314"/>
                <a:gd name="T24" fmla="*/ 205 w 1315"/>
                <a:gd name="T25" fmla="*/ 657 h 1314"/>
                <a:gd name="T26" fmla="*/ 547 w 1315"/>
                <a:gd name="T27" fmla="*/ 315 h 1314"/>
                <a:gd name="T28" fmla="*/ 650 w 1315"/>
                <a:gd name="T29" fmla="*/ 214 h 1314"/>
                <a:gd name="T30" fmla="*/ 658 w 1315"/>
                <a:gd name="T31" fmla="*/ 204 h 1314"/>
                <a:gd name="T32" fmla="*/ 665 w 1315"/>
                <a:gd name="T33" fmla="*/ 214 h 1314"/>
                <a:gd name="T34" fmla="*/ 769 w 1315"/>
                <a:gd name="T35" fmla="*/ 110 h 1314"/>
                <a:gd name="T36" fmla="*/ 658 w 1315"/>
                <a:gd name="T37" fmla="*/ 0 h 1314"/>
                <a:gd name="T38" fmla="*/ 547 w 1315"/>
                <a:gd name="T39" fmla="*/ 110 h 1314"/>
                <a:gd name="T40" fmla="*/ 446 w 1315"/>
                <a:gd name="T41" fmla="*/ 214 h 1314"/>
                <a:gd name="T42" fmla="*/ 0 w 1315"/>
                <a:gd name="T43" fmla="*/ 657 h 1314"/>
                <a:gd name="T44" fmla="*/ 658 w 1315"/>
                <a:gd name="T45" fmla="*/ 1314 h 1314"/>
                <a:gd name="T46" fmla="*/ 1101 w 1315"/>
                <a:gd name="T47" fmla="*/ 869 h 1314"/>
                <a:gd name="T48" fmla="*/ 1000 w 1315"/>
                <a:gd name="T49" fmla="*/ 767 h 1314"/>
                <a:gd name="T50" fmla="*/ 658 w 1315"/>
                <a:gd name="T51" fmla="*/ 1109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4">
                  <a:moveTo>
                    <a:pt x="1315" y="657"/>
                  </a:moveTo>
                  <a:lnTo>
                    <a:pt x="1204" y="767"/>
                  </a:lnTo>
                  <a:lnTo>
                    <a:pt x="1101" y="664"/>
                  </a:lnTo>
                  <a:lnTo>
                    <a:pt x="1111" y="657"/>
                  </a:lnTo>
                  <a:lnTo>
                    <a:pt x="1101" y="649"/>
                  </a:lnTo>
                  <a:lnTo>
                    <a:pt x="1000" y="546"/>
                  </a:lnTo>
                  <a:lnTo>
                    <a:pt x="769" y="315"/>
                  </a:lnTo>
                  <a:lnTo>
                    <a:pt x="870" y="214"/>
                  </a:lnTo>
                  <a:lnTo>
                    <a:pt x="1101" y="445"/>
                  </a:lnTo>
                  <a:lnTo>
                    <a:pt x="1204" y="546"/>
                  </a:lnTo>
                  <a:lnTo>
                    <a:pt x="1315" y="657"/>
                  </a:lnTo>
                  <a:close/>
                  <a:moveTo>
                    <a:pt x="658" y="1109"/>
                  </a:moveTo>
                  <a:lnTo>
                    <a:pt x="205" y="657"/>
                  </a:lnTo>
                  <a:lnTo>
                    <a:pt x="547" y="315"/>
                  </a:lnTo>
                  <a:lnTo>
                    <a:pt x="650" y="214"/>
                  </a:lnTo>
                  <a:lnTo>
                    <a:pt x="658" y="204"/>
                  </a:lnTo>
                  <a:lnTo>
                    <a:pt x="665" y="214"/>
                  </a:lnTo>
                  <a:lnTo>
                    <a:pt x="769" y="110"/>
                  </a:lnTo>
                  <a:lnTo>
                    <a:pt x="658" y="0"/>
                  </a:lnTo>
                  <a:lnTo>
                    <a:pt x="547" y="110"/>
                  </a:lnTo>
                  <a:lnTo>
                    <a:pt x="446" y="214"/>
                  </a:lnTo>
                  <a:lnTo>
                    <a:pt x="0" y="657"/>
                  </a:lnTo>
                  <a:lnTo>
                    <a:pt x="658" y="1314"/>
                  </a:lnTo>
                  <a:lnTo>
                    <a:pt x="1101" y="869"/>
                  </a:lnTo>
                  <a:lnTo>
                    <a:pt x="1000" y="767"/>
                  </a:lnTo>
                  <a:lnTo>
                    <a:pt x="658" y="11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3"/>
          <p:cNvGrpSpPr/>
          <p:nvPr/>
        </p:nvGrpSpPr>
        <p:grpSpPr>
          <a:xfrm>
            <a:off x="8316377" y="2119454"/>
            <a:ext cx="1434264" cy="4444631"/>
            <a:chOff x="8481591" y="1603669"/>
            <a:chExt cx="1415735" cy="4101388"/>
          </a:xfrm>
        </p:grpSpPr>
        <p:sp>
          <p:nvSpPr>
            <p:cNvPr id="12" name="Flowchart: Connector 19"/>
            <p:cNvSpPr/>
            <p:nvPr/>
          </p:nvSpPr>
          <p:spPr>
            <a:xfrm>
              <a:off x="8873356" y="1603669"/>
              <a:ext cx="673069" cy="673069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lowchart: Connector 20"/>
            <p:cNvSpPr/>
            <p:nvPr/>
          </p:nvSpPr>
          <p:spPr>
            <a:xfrm>
              <a:off x="8852924" y="3863028"/>
              <a:ext cx="673069" cy="673069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996535" y="1747954"/>
              <a:ext cx="385847" cy="374111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24" name="Freeform: Shape 37"/>
              <p:cNvSpPr>
                <a:spLocks/>
              </p:cNvSpPr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: Shape 38"/>
              <p:cNvSpPr>
                <a:spLocks/>
              </p:cNvSpPr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8976307" y="4020914"/>
              <a:ext cx="449123" cy="376096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22" name="Freeform: Shape 40"/>
              <p:cNvSpPr>
                <a:spLocks/>
              </p:cNvSpPr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: Shape 41"/>
              <p:cNvSpPr>
                <a:spLocks/>
              </p:cNvSpPr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45"/>
            <p:cNvSpPr txBox="1"/>
            <p:nvPr/>
          </p:nvSpPr>
          <p:spPr>
            <a:xfrm>
              <a:off x="8481591" y="2302008"/>
              <a:ext cx="1415735" cy="1428285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赛题名称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基金间的相关性预测</a:t>
              </a:r>
            </a:p>
          </p:txBody>
        </p:sp>
        <p:sp>
          <p:nvSpPr>
            <p:cNvPr id="19" name="TextBox 48"/>
            <p:cNvSpPr txBox="1"/>
            <p:nvPr/>
          </p:nvSpPr>
          <p:spPr>
            <a:xfrm>
              <a:off x="8481591" y="4536096"/>
              <a:ext cx="1415735" cy="1168961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赛题任务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参赛者需要根据给出的基金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净值、基金业绩比较基准、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对应指数行情、基金间相关性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等数据，构建模型、算法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进行训练与预测。</a:t>
              </a:r>
            </a:p>
          </p:txBody>
        </p:sp>
      </p:grpSp>
      <p:grpSp>
        <p:nvGrpSpPr>
          <p:cNvPr id="26" name="Group 2"/>
          <p:cNvGrpSpPr/>
          <p:nvPr/>
        </p:nvGrpSpPr>
        <p:grpSpPr>
          <a:xfrm>
            <a:off x="2332226" y="2119453"/>
            <a:ext cx="1565197" cy="4444633"/>
            <a:chOff x="1614944" y="1628940"/>
            <a:chExt cx="1415735" cy="4097865"/>
          </a:xfrm>
        </p:grpSpPr>
        <p:sp>
          <p:nvSpPr>
            <p:cNvPr id="50" name="TextBox 14"/>
            <p:cNvSpPr txBox="1"/>
            <p:nvPr/>
          </p:nvSpPr>
          <p:spPr>
            <a:xfrm>
              <a:off x="1614944" y="2313398"/>
              <a:ext cx="1415735" cy="140864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大赛介绍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 CCF</a:t>
              </a: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大数据与计算智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能大赛由教育部高等学校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计算机专业教学指导委员会、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沈阳市人民政府共同指导，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中国计算机学会主办，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以前沿技术与应用为导向，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汇聚政产学研用智慧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lowchart: Connector 17"/>
            <p:cNvSpPr/>
            <p:nvPr/>
          </p:nvSpPr>
          <p:spPr>
            <a:xfrm>
              <a:off x="1994102" y="1628940"/>
              <a:ext cx="673069" cy="673069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lowchart: Connector 18"/>
            <p:cNvSpPr/>
            <p:nvPr/>
          </p:nvSpPr>
          <p:spPr>
            <a:xfrm>
              <a:off x="1994102" y="3885491"/>
              <a:ext cx="673069" cy="673069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21"/>
            <p:cNvGrpSpPr/>
            <p:nvPr/>
          </p:nvGrpSpPr>
          <p:grpSpPr>
            <a:xfrm>
              <a:off x="2183780" y="1801462"/>
              <a:ext cx="334960" cy="337098"/>
              <a:chOff x="3886200" y="3605213"/>
              <a:chExt cx="1243013" cy="1250950"/>
            </a:xfrm>
            <a:solidFill>
              <a:schemeClr val="bg1"/>
            </a:solidFill>
          </p:grpSpPr>
          <p:sp>
            <p:nvSpPr>
              <p:cNvPr id="35" name="Freeform: Shape 22"/>
              <p:cNvSpPr>
                <a:spLocks/>
              </p:cNvSpPr>
              <p:nvPr/>
            </p:nvSpPr>
            <p:spPr bwMode="auto">
              <a:xfrm>
                <a:off x="4732338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5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: Shape 23"/>
              <p:cNvSpPr>
                <a:spLocks/>
              </p:cNvSpPr>
              <p:nvPr/>
            </p:nvSpPr>
            <p:spPr bwMode="auto">
              <a:xfrm>
                <a:off x="3886200" y="3751263"/>
                <a:ext cx="1243013" cy="1104900"/>
              </a:xfrm>
              <a:custGeom>
                <a:avLst/>
                <a:gdLst>
                  <a:gd name="T0" fmla="*/ 329 w 329"/>
                  <a:gd name="T1" fmla="*/ 1 h 294"/>
                  <a:gd name="T2" fmla="*/ 282 w 329"/>
                  <a:gd name="T3" fmla="*/ 1 h 294"/>
                  <a:gd name="T4" fmla="*/ 282 w 329"/>
                  <a:gd name="T5" fmla="*/ 13 h 294"/>
                  <a:gd name="T6" fmla="*/ 247 w 329"/>
                  <a:gd name="T7" fmla="*/ 48 h 294"/>
                  <a:gd name="T8" fmla="*/ 212 w 329"/>
                  <a:gd name="T9" fmla="*/ 13 h 294"/>
                  <a:gd name="T10" fmla="*/ 212 w 329"/>
                  <a:gd name="T11" fmla="*/ 1 h 294"/>
                  <a:gd name="T12" fmla="*/ 118 w 329"/>
                  <a:gd name="T13" fmla="*/ 1 h 294"/>
                  <a:gd name="T14" fmla="*/ 118 w 329"/>
                  <a:gd name="T15" fmla="*/ 13 h 294"/>
                  <a:gd name="T16" fmla="*/ 83 w 329"/>
                  <a:gd name="T17" fmla="*/ 48 h 294"/>
                  <a:gd name="T18" fmla="*/ 47 w 329"/>
                  <a:gd name="T19" fmla="*/ 13 h 294"/>
                  <a:gd name="T20" fmla="*/ 47 w 329"/>
                  <a:gd name="T21" fmla="*/ 1 h 294"/>
                  <a:gd name="T22" fmla="*/ 0 w 329"/>
                  <a:gd name="T23" fmla="*/ 0 h 294"/>
                  <a:gd name="T24" fmla="*/ 0 w 329"/>
                  <a:gd name="T25" fmla="*/ 294 h 294"/>
                  <a:gd name="T26" fmla="*/ 24 w 329"/>
                  <a:gd name="T27" fmla="*/ 294 h 294"/>
                  <a:gd name="T28" fmla="*/ 306 w 329"/>
                  <a:gd name="T29" fmla="*/ 294 h 294"/>
                  <a:gd name="T30" fmla="*/ 329 w 329"/>
                  <a:gd name="T31" fmla="*/ 294 h 294"/>
                  <a:gd name="T32" fmla="*/ 329 w 329"/>
                  <a:gd name="T33" fmla="*/ 1 h 294"/>
                  <a:gd name="T34" fmla="*/ 306 w 329"/>
                  <a:gd name="T35" fmla="*/ 271 h 294"/>
                  <a:gd name="T36" fmla="*/ 24 w 329"/>
                  <a:gd name="T37" fmla="*/ 271 h 294"/>
                  <a:gd name="T38" fmla="*/ 24 w 329"/>
                  <a:gd name="T39" fmla="*/ 83 h 294"/>
                  <a:gd name="T40" fmla="*/ 306 w 329"/>
                  <a:gd name="T41" fmla="*/ 83 h 294"/>
                  <a:gd name="T42" fmla="*/ 306 w 329"/>
                  <a:gd name="T43" fmla="*/ 27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9" h="294">
                    <a:moveTo>
                      <a:pt x="329" y="1"/>
                    </a:moveTo>
                    <a:cubicBezTo>
                      <a:pt x="282" y="1"/>
                      <a:pt x="282" y="1"/>
                      <a:pt x="282" y="1"/>
                    </a:cubicBezTo>
                    <a:cubicBezTo>
                      <a:pt x="282" y="13"/>
                      <a:pt x="282" y="13"/>
                      <a:pt x="282" y="13"/>
                    </a:cubicBezTo>
                    <a:cubicBezTo>
                      <a:pt x="282" y="32"/>
                      <a:pt x="266" y="48"/>
                      <a:pt x="247" y="48"/>
                    </a:cubicBezTo>
                    <a:cubicBezTo>
                      <a:pt x="228" y="48"/>
                      <a:pt x="212" y="32"/>
                      <a:pt x="212" y="13"/>
                    </a:cubicBezTo>
                    <a:cubicBezTo>
                      <a:pt x="212" y="1"/>
                      <a:pt x="212" y="1"/>
                      <a:pt x="212" y="1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32"/>
                      <a:pt x="102" y="48"/>
                      <a:pt x="83" y="48"/>
                    </a:cubicBezTo>
                    <a:cubicBezTo>
                      <a:pt x="63" y="48"/>
                      <a:pt x="47" y="32"/>
                      <a:pt x="47" y="1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24" y="294"/>
                      <a:pt x="24" y="294"/>
                      <a:pt x="24" y="294"/>
                    </a:cubicBezTo>
                    <a:cubicBezTo>
                      <a:pt x="306" y="294"/>
                      <a:pt x="306" y="294"/>
                      <a:pt x="306" y="294"/>
                    </a:cubicBezTo>
                    <a:cubicBezTo>
                      <a:pt x="329" y="294"/>
                      <a:pt x="329" y="294"/>
                      <a:pt x="329" y="294"/>
                    </a:cubicBezTo>
                    <a:lnTo>
                      <a:pt x="329" y="1"/>
                    </a:lnTo>
                    <a:close/>
                    <a:moveTo>
                      <a:pt x="306" y="271"/>
                    </a:moveTo>
                    <a:cubicBezTo>
                      <a:pt x="24" y="271"/>
                      <a:pt x="24" y="271"/>
                      <a:pt x="24" y="271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306" y="83"/>
                      <a:pt x="306" y="83"/>
                      <a:pt x="306" y="83"/>
                    </a:cubicBezTo>
                    <a:lnTo>
                      <a:pt x="306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: Shape 24"/>
              <p:cNvSpPr>
                <a:spLocks/>
              </p:cNvSpPr>
              <p:nvPr/>
            </p:nvSpPr>
            <p:spPr bwMode="auto">
              <a:xfrm>
                <a:off x="4108450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6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25"/>
              <p:cNvSpPr>
                <a:spLocks/>
              </p:cNvSpPr>
              <p:nvPr/>
            </p:nvSpPr>
            <p:spPr bwMode="auto">
              <a:xfrm>
                <a:off x="4332288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26"/>
              <p:cNvSpPr>
                <a:spLocks/>
              </p:cNvSpPr>
              <p:nvPr/>
            </p:nvSpPr>
            <p:spPr bwMode="auto">
              <a:xfrm>
                <a:off x="4559300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27"/>
              <p:cNvSpPr>
                <a:spLocks/>
              </p:cNvSpPr>
              <p:nvPr/>
            </p:nvSpPr>
            <p:spPr bwMode="auto">
              <a:xfrm>
                <a:off x="4767263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28"/>
              <p:cNvSpPr>
                <a:spLocks/>
              </p:cNvSpPr>
              <p:nvPr/>
            </p:nvSpPr>
            <p:spPr bwMode="auto">
              <a:xfrm>
                <a:off x="4332288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29"/>
              <p:cNvSpPr>
                <a:spLocks/>
              </p:cNvSpPr>
              <p:nvPr/>
            </p:nvSpPr>
            <p:spPr bwMode="auto">
              <a:xfrm>
                <a:off x="4559300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30"/>
              <p:cNvSpPr>
                <a:spLocks/>
              </p:cNvSpPr>
              <p:nvPr/>
            </p:nvSpPr>
            <p:spPr bwMode="auto">
              <a:xfrm>
                <a:off x="4767263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31"/>
              <p:cNvSpPr>
                <a:spLocks/>
              </p:cNvSpPr>
              <p:nvPr/>
            </p:nvSpPr>
            <p:spPr bwMode="auto">
              <a:xfrm>
                <a:off x="4332288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32"/>
              <p:cNvSpPr>
                <a:spLocks/>
              </p:cNvSpPr>
              <p:nvPr/>
            </p:nvSpPr>
            <p:spPr bwMode="auto">
              <a:xfrm>
                <a:off x="4108450" y="4364038"/>
                <a:ext cx="141288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33"/>
              <p:cNvSpPr>
                <a:spLocks/>
              </p:cNvSpPr>
              <p:nvPr/>
            </p:nvSpPr>
            <p:spPr bwMode="auto">
              <a:xfrm>
                <a:off x="4108450" y="4570413"/>
                <a:ext cx="141288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34"/>
              <p:cNvSpPr>
                <a:spLocks/>
              </p:cNvSpPr>
              <p:nvPr/>
            </p:nvSpPr>
            <p:spPr bwMode="auto">
              <a:xfrm>
                <a:off x="4559300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35"/>
              <p:cNvSpPr>
                <a:spLocks/>
              </p:cNvSpPr>
              <p:nvPr/>
            </p:nvSpPr>
            <p:spPr bwMode="auto">
              <a:xfrm>
                <a:off x="4767263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Freeform: Shape 42"/>
            <p:cNvSpPr>
              <a:spLocks/>
            </p:cNvSpPr>
            <p:nvPr/>
          </p:nvSpPr>
          <p:spPr bwMode="auto">
            <a:xfrm flipH="1">
              <a:off x="2127772" y="4044855"/>
              <a:ext cx="401135" cy="352142"/>
            </a:xfrm>
            <a:custGeom>
              <a:avLst/>
              <a:gdLst>
                <a:gd name="T0" fmla="*/ 110 w 111"/>
                <a:gd name="T1" fmla="*/ 13 h 97"/>
                <a:gd name="T2" fmla="*/ 101 w 111"/>
                <a:gd name="T3" fmla="*/ 3 h 97"/>
                <a:gd name="T4" fmla="*/ 96 w 111"/>
                <a:gd name="T5" fmla="*/ 3 h 97"/>
                <a:gd name="T6" fmla="*/ 95 w 111"/>
                <a:gd name="T7" fmla="*/ 5 h 97"/>
                <a:gd name="T8" fmla="*/ 92 w 111"/>
                <a:gd name="T9" fmla="*/ 6 h 97"/>
                <a:gd name="T10" fmla="*/ 92 w 111"/>
                <a:gd name="T11" fmla="*/ 6 h 97"/>
                <a:gd name="T12" fmla="*/ 67 w 111"/>
                <a:gd name="T13" fmla="*/ 32 h 97"/>
                <a:gd name="T14" fmla="*/ 66 w 111"/>
                <a:gd name="T15" fmla="*/ 37 h 97"/>
                <a:gd name="T16" fmla="*/ 68 w 111"/>
                <a:gd name="T17" fmla="*/ 41 h 97"/>
                <a:gd name="T18" fmla="*/ 68 w 111"/>
                <a:gd name="T19" fmla="*/ 41 h 97"/>
                <a:gd name="T20" fmla="*/ 69 w 111"/>
                <a:gd name="T21" fmla="*/ 41 h 97"/>
                <a:gd name="T22" fmla="*/ 63 w 111"/>
                <a:gd name="T23" fmla="*/ 46 h 97"/>
                <a:gd name="T24" fmla="*/ 45 w 111"/>
                <a:gd name="T25" fmla="*/ 28 h 97"/>
                <a:gd name="T26" fmla="*/ 39 w 111"/>
                <a:gd name="T27" fmla="*/ 7 h 97"/>
                <a:gd name="T28" fmla="*/ 18 w 111"/>
                <a:gd name="T29" fmla="*/ 1 h 97"/>
                <a:gd name="T30" fmla="*/ 30 w 111"/>
                <a:gd name="T31" fmla="*/ 14 h 97"/>
                <a:gd name="T32" fmla="*/ 27 w 111"/>
                <a:gd name="T33" fmla="*/ 26 h 97"/>
                <a:gd name="T34" fmla="*/ 15 w 111"/>
                <a:gd name="T35" fmla="*/ 29 h 97"/>
                <a:gd name="T36" fmla="*/ 3 w 111"/>
                <a:gd name="T37" fmla="*/ 17 h 97"/>
                <a:gd name="T38" fmla="*/ 9 w 111"/>
                <a:gd name="T39" fmla="*/ 37 h 97"/>
                <a:gd name="T40" fmla="*/ 31 w 111"/>
                <a:gd name="T41" fmla="*/ 43 h 97"/>
                <a:gd name="T42" fmla="*/ 31 w 111"/>
                <a:gd name="T43" fmla="*/ 43 h 97"/>
                <a:gd name="T44" fmla="*/ 48 w 111"/>
                <a:gd name="T45" fmla="*/ 60 h 97"/>
                <a:gd name="T46" fmla="*/ 32 w 111"/>
                <a:gd name="T47" fmla="*/ 78 h 97"/>
                <a:gd name="T48" fmla="*/ 31 w 111"/>
                <a:gd name="T49" fmla="*/ 77 h 97"/>
                <a:gd name="T50" fmla="*/ 26 w 111"/>
                <a:gd name="T51" fmla="*/ 80 h 97"/>
                <a:gd name="T52" fmla="*/ 18 w 111"/>
                <a:gd name="T53" fmla="*/ 93 h 97"/>
                <a:gd name="T54" fmla="*/ 20 w 111"/>
                <a:gd name="T55" fmla="*/ 95 h 97"/>
                <a:gd name="T56" fmla="*/ 33 w 111"/>
                <a:gd name="T57" fmla="*/ 87 h 97"/>
                <a:gd name="T58" fmla="*/ 37 w 111"/>
                <a:gd name="T59" fmla="*/ 83 h 97"/>
                <a:gd name="T60" fmla="*/ 35 w 111"/>
                <a:gd name="T61" fmla="*/ 82 h 97"/>
                <a:gd name="T62" fmla="*/ 53 w 111"/>
                <a:gd name="T63" fmla="*/ 64 h 97"/>
                <a:gd name="T64" fmla="*/ 82 w 111"/>
                <a:gd name="T65" fmla="*/ 93 h 97"/>
                <a:gd name="T66" fmla="*/ 89 w 111"/>
                <a:gd name="T67" fmla="*/ 97 h 97"/>
                <a:gd name="T68" fmla="*/ 96 w 111"/>
                <a:gd name="T69" fmla="*/ 93 h 97"/>
                <a:gd name="T70" fmla="*/ 96 w 111"/>
                <a:gd name="T71" fmla="*/ 79 h 97"/>
                <a:gd name="T72" fmla="*/ 67 w 111"/>
                <a:gd name="T73" fmla="*/ 50 h 97"/>
                <a:gd name="T74" fmla="*/ 72 w 111"/>
                <a:gd name="T75" fmla="*/ 45 h 97"/>
                <a:gd name="T76" fmla="*/ 75 w 111"/>
                <a:gd name="T77" fmla="*/ 47 h 97"/>
                <a:gd name="T78" fmla="*/ 82 w 111"/>
                <a:gd name="T79" fmla="*/ 46 h 97"/>
                <a:gd name="T80" fmla="*/ 106 w 111"/>
                <a:gd name="T81" fmla="*/ 21 h 97"/>
                <a:gd name="T82" fmla="*/ 106 w 111"/>
                <a:gd name="T83" fmla="*/ 20 h 97"/>
                <a:gd name="T84" fmla="*/ 106 w 111"/>
                <a:gd name="T85" fmla="*/ 20 h 97"/>
                <a:gd name="T86" fmla="*/ 107 w 111"/>
                <a:gd name="T87" fmla="*/ 18 h 97"/>
                <a:gd name="T88" fmla="*/ 110 w 111"/>
                <a:gd name="T89" fmla="*/ 18 h 97"/>
                <a:gd name="T90" fmla="*/ 110 w 111"/>
                <a:gd name="T91" fmla="*/ 13 h 97"/>
                <a:gd name="T92" fmla="*/ 90 w 111"/>
                <a:gd name="T93" fmla="*/ 84 h 97"/>
                <a:gd name="T94" fmla="*/ 94 w 111"/>
                <a:gd name="T95" fmla="*/ 87 h 97"/>
                <a:gd name="T96" fmla="*/ 90 w 111"/>
                <a:gd name="T97" fmla="*/ 92 h 97"/>
                <a:gd name="T98" fmla="*/ 86 w 111"/>
                <a:gd name="T99" fmla="*/ 87 h 97"/>
                <a:gd name="T100" fmla="*/ 90 w 111"/>
                <a:gd name="T101" fmla="*/ 84 h 97"/>
                <a:gd name="T102" fmla="*/ 76 w 111"/>
                <a:gd name="T103" fmla="*/ 32 h 97"/>
                <a:gd name="T104" fmla="*/ 74 w 111"/>
                <a:gd name="T105" fmla="*/ 31 h 97"/>
                <a:gd name="T106" fmla="*/ 93 w 111"/>
                <a:gd name="T107" fmla="*/ 13 h 97"/>
                <a:gd name="T108" fmla="*/ 95 w 111"/>
                <a:gd name="T109" fmla="*/ 14 h 97"/>
                <a:gd name="T110" fmla="*/ 76 w 111"/>
                <a:gd name="T111" fmla="*/ 32 h 97"/>
                <a:gd name="T112" fmla="*/ 76 w 111"/>
                <a:gd name="T113" fmla="*/ 32 h 97"/>
                <a:gd name="T114" fmla="*/ 82 w 111"/>
                <a:gd name="T115" fmla="*/ 39 h 97"/>
                <a:gd name="T116" fmla="*/ 80 w 111"/>
                <a:gd name="T117" fmla="*/ 37 h 97"/>
                <a:gd name="T118" fmla="*/ 99 w 111"/>
                <a:gd name="T119" fmla="*/ 18 h 97"/>
                <a:gd name="T120" fmla="*/ 101 w 111"/>
                <a:gd name="T121" fmla="*/ 20 h 97"/>
                <a:gd name="T122" fmla="*/ 82 w 111"/>
                <a:gd name="T123" fmla="*/ 39 h 97"/>
                <a:gd name="T124" fmla="*/ 82 w 111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97">
                  <a:moveTo>
                    <a:pt x="110" y="13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7" y="1"/>
                    <a:pt x="96" y="3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4" y="5"/>
                    <a:pt x="93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3"/>
                    <a:pt x="67" y="36"/>
                    <a:pt x="66" y="37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1"/>
                    <a:pt x="45" y="13"/>
                    <a:pt x="39" y="7"/>
                  </a:cubicBezTo>
                  <a:cubicBezTo>
                    <a:pt x="34" y="1"/>
                    <a:pt x="25" y="0"/>
                    <a:pt x="18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3"/>
                    <a:pt x="3" y="32"/>
                    <a:pt x="9" y="37"/>
                  </a:cubicBezTo>
                  <a:cubicBezTo>
                    <a:pt x="14" y="43"/>
                    <a:pt x="23" y="46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4" y="96"/>
                    <a:pt x="86" y="97"/>
                    <a:pt x="89" y="97"/>
                  </a:cubicBezTo>
                  <a:cubicBezTo>
                    <a:pt x="91" y="97"/>
                    <a:pt x="94" y="96"/>
                    <a:pt x="96" y="93"/>
                  </a:cubicBezTo>
                  <a:cubicBezTo>
                    <a:pt x="101" y="89"/>
                    <a:pt x="101" y="83"/>
                    <a:pt x="96" y="79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6"/>
                    <a:pt x="79" y="46"/>
                    <a:pt x="82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9" y="18"/>
                    <a:pt x="110" y="18"/>
                    <a:pt x="110" y="18"/>
                  </a:cubicBezTo>
                  <a:cubicBezTo>
                    <a:pt x="111" y="16"/>
                    <a:pt x="111" y="14"/>
                    <a:pt x="110" y="13"/>
                  </a:cubicBezTo>
                  <a:close/>
                  <a:moveTo>
                    <a:pt x="90" y="84"/>
                  </a:moveTo>
                  <a:cubicBezTo>
                    <a:pt x="92" y="84"/>
                    <a:pt x="94" y="86"/>
                    <a:pt x="94" y="87"/>
                  </a:cubicBezTo>
                  <a:cubicBezTo>
                    <a:pt x="94" y="90"/>
                    <a:pt x="92" y="92"/>
                    <a:pt x="90" y="92"/>
                  </a:cubicBezTo>
                  <a:cubicBezTo>
                    <a:pt x="87" y="92"/>
                    <a:pt x="86" y="90"/>
                    <a:pt x="86" y="87"/>
                  </a:cubicBezTo>
                  <a:cubicBezTo>
                    <a:pt x="86" y="86"/>
                    <a:pt x="87" y="84"/>
                    <a:pt x="90" y="84"/>
                  </a:cubicBezTo>
                  <a:close/>
                  <a:moveTo>
                    <a:pt x="76" y="32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lose/>
                  <a:moveTo>
                    <a:pt x="82" y="39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51"/>
            <p:cNvSpPr txBox="1"/>
            <p:nvPr/>
          </p:nvSpPr>
          <p:spPr>
            <a:xfrm>
              <a:off x="1657295" y="4558848"/>
              <a:ext cx="1373384" cy="1167957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赛题背景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基金间的相关性是基金的重要特征。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构造一个基金之间相关性小的组合，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能有效降低风险。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ea typeface="方正正中黑简体" panose="02000000000000000000" pitchFamily="2" charset="-122"/>
                </a:rPr>
                <a:t>基本流程</a:t>
              </a:r>
              <a:endParaRPr lang="zh-CN" altLang="en-US" sz="2300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1864630" y="2585352"/>
            <a:ext cx="1495272" cy="14953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STEP 1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40043" y="3070029"/>
            <a:ext cx="1495272" cy="14953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STEP 2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15457" y="2585352"/>
            <a:ext cx="1495272" cy="1495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STEP 3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0870" y="3070029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4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21"/>
          <p:cNvCxnSpPr>
            <a:cxnSpLocks/>
            <a:stCxn id="6" idx="5"/>
            <a:endCxn id="7" idx="1"/>
          </p:cNvCxnSpPr>
          <p:nvPr/>
        </p:nvCxnSpPr>
        <p:spPr>
          <a:xfrm flipV="1">
            <a:off x="3140924" y="3289019"/>
            <a:ext cx="1218097" cy="57269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2"/>
          <p:cNvCxnSpPr>
            <a:cxnSpLocks/>
            <a:stCxn id="7" idx="6"/>
            <a:endCxn id="8" idx="2"/>
          </p:cNvCxnSpPr>
          <p:nvPr/>
        </p:nvCxnSpPr>
        <p:spPr>
          <a:xfrm flipV="1">
            <a:off x="5635315" y="3333029"/>
            <a:ext cx="780142" cy="48467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3"/>
          <p:cNvCxnSpPr/>
          <p:nvPr/>
        </p:nvCxnSpPr>
        <p:spPr>
          <a:xfrm>
            <a:off x="7910729" y="3333029"/>
            <a:ext cx="780141" cy="484676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4630" y="4398144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赛题类别判断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70449" y="2609691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简单模型测试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15456" y="4274704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数据重组测试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2506" y="2687641"/>
            <a:ext cx="288727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模型叠加测试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2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8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6260" y="67061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个人总结以及感悟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178CFD-57C4-403E-9B2B-3C343524B286}"/>
              </a:ext>
            </a:extLst>
          </p:cNvPr>
          <p:cNvSpPr txBox="1"/>
          <p:nvPr/>
        </p:nvSpPr>
        <p:spPr>
          <a:xfrm>
            <a:off x="2492828" y="1883229"/>
            <a:ext cx="7097486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、参赛选手高手云集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、赛题对计算力要求高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、技术含量不如图像识别类赛题高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、可以适当参与，不宜耗费大量精力</a:t>
            </a:r>
          </a:p>
        </p:txBody>
      </p:sp>
    </p:spTree>
    <p:extLst>
      <p:ext uri="{BB962C8B-B14F-4D97-AF65-F5344CB8AC3E}">
        <p14:creationId xmlns:p14="http://schemas.microsoft.com/office/powerpoint/2010/main" val="35517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5521" y="6706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比赛结果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3CFD5-3D6D-4EB4-9CF0-7327AF0A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10" y="1720363"/>
            <a:ext cx="5695003" cy="1991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3EC416-AE72-40AF-A994-7255EE83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50" y="4093029"/>
            <a:ext cx="6061125" cy="199166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C178B3-5B09-47D6-86B1-910F96D809C7}"/>
              </a:ext>
            </a:extLst>
          </p:cNvPr>
          <p:cNvCxnSpPr>
            <a:cxnSpLocks/>
          </p:cNvCxnSpPr>
          <p:nvPr/>
        </p:nvCxnSpPr>
        <p:spPr>
          <a:xfrm>
            <a:off x="0" y="39841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6A945FE-8B95-4DD2-A2E7-1A271E23BEC1}"/>
              </a:ext>
            </a:extLst>
          </p:cNvPr>
          <p:cNvSpPr txBox="1"/>
          <p:nvPr/>
        </p:nvSpPr>
        <p:spPr>
          <a:xfrm>
            <a:off x="533400" y="2220686"/>
            <a:ext cx="3385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初赛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榜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58/1229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08F4DD-2A84-4846-85B1-63AFE4786D9F}"/>
              </a:ext>
            </a:extLst>
          </p:cNvPr>
          <p:cNvSpPr txBox="1"/>
          <p:nvPr/>
        </p:nvSpPr>
        <p:spPr>
          <a:xfrm>
            <a:off x="1436914" y="4611808"/>
            <a:ext cx="179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初赛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榜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69/1229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BD2F6-EC49-4DD6-A4FB-6043E7779977}"/>
              </a:ext>
            </a:extLst>
          </p:cNvPr>
          <p:cNvSpPr/>
          <p:nvPr/>
        </p:nvSpPr>
        <p:spPr>
          <a:xfrm>
            <a:off x="4773210" y="2770440"/>
            <a:ext cx="5695003" cy="206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DE2AB6-FF63-471D-AEB0-018A6F0FE425}"/>
              </a:ext>
            </a:extLst>
          </p:cNvPr>
          <p:cNvSpPr/>
          <p:nvPr/>
        </p:nvSpPr>
        <p:spPr>
          <a:xfrm>
            <a:off x="4773209" y="5187069"/>
            <a:ext cx="5695003" cy="206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6D859-F3F8-41F0-90E2-D6A50E7F8CB7}"/>
              </a:ext>
            </a:extLst>
          </p:cNvPr>
          <p:cNvSpPr txBox="1"/>
          <p:nvPr/>
        </p:nvSpPr>
        <p:spPr>
          <a:xfrm>
            <a:off x="4170449" y="292116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0605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/</a:t>
              </a:r>
              <a:r>
                <a:rPr lang="en-US" altLang="zh-CN" sz="2300" dirty="0"/>
                <a:t>CONTENTS</a:t>
              </a:r>
              <a:endParaRPr lang="zh-CN" altLang="en-US" sz="2300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1864630" y="2585352"/>
            <a:ext cx="1495272" cy="14953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STEP 1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40043" y="3070029"/>
            <a:ext cx="1495272" cy="14953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STEP 2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15457" y="2585352"/>
            <a:ext cx="1495272" cy="1495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STEP 3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90870" y="3070029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4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21"/>
          <p:cNvCxnSpPr>
            <a:cxnSpLocks/>
            <a:stCxn id="6" idx="5"/>
            <a:endCxn id="7" idx="1"/>
          </p:cNvCxnSpPr>
          <p:nvPr/>
        </p:nvCxnSpPr>
        <p:spPr>
          <a:xfrm flipV="1">
            <a:off x="3140924" y="3289019"/>
            <a:ext cx="1218097" cy="57269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2"/>
          <p:cNvCxnSpPr>
            <a:cxnSpLocks/>
            <a:stCxn id="7" idx="6"/>
            <a:endCxn id="8" idx="2"/>
          </p:cNvCxnSpPr>
          <p:nvPr/>
        </p:nvCxnSpPr>
        <p:spPr>
          <a:xfrm flipV="1">
            <a:off x="5635315" y="3333029"/>
            <a:ext cx="780142" cy="48467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3"/>
          <p:cNvCxnSpPr/>
          <p:nvPr/>
        </p:nvCxnSpPr>
        <p:spPr>
          <a:xfrm>
            <a:off x="7910729" y="3333029"/>
            <a:ext cx="780141" cy="484676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99501" y="4411575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84278" y="2446425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算法实现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80609" y="4274704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朴素贝叶斯算法实现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24720" y="2432131"/>
            <a:ext cx="288727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大数据比赛经验分享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STEP 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7353" y="4262288"/>
            <a:ext cx="330354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2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9385" y="6706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数据预处理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4346260" y="2162316"/>
            <a:ext cx="3503442" cy="3501850"/>
            <a:chOff x="599351" y="2215578"/>
            <a:chExt cx="3266532" cy="3265048"/>
          </a:xfrm>
        </p:grpSpPr>
        <p:sp>
          <p:nvSpPr>
            <p:cNvPr id="7" name="Freeform: Shape 5"/>
            <p:cNvSpPr>
              <a:spLocks/>
            </p:cNvSpPr>
            <p:nvPr/>
          </p:nvSpPr>
          <p:spPr bwMode="auto">
            <a:xfrm>
              <a:off x="599351" y="2215579"/>
              <a:ext cx="1948951" cy="1948951"/>
            </a:xfrm>
            <a:custGeom>
              <a:avLst/>
              <a:gdLst>
                <a:gd name="T0" fmla="*/ 1315 w 1315"/>
                <a:gd name="T1" fmla="*/ 657 h 1315"/>
                <a:gd name="T2" fmla="*/ 1204 w 1315"/>
                <a:gd name="T3" fmla="*/ 768 h 1315"/>
                <a:gd name="T4" fmla="*/ 1101 w 1315"/>
                <a:gd name="T5" fmla="*/ 665 h 1315"/>
                <a:gd name="T6" fmla="*/ 1111 w 1315"/>
                <a:gd name="T7" fmla="*/ 657 h 1315"/>
                <a:gd name="T8" fmla="*/ 1101 w 1315"/>
                <a:gd name="T9" fmla="*/ 650 h 1315"/>
                <a:gd name="T10" fmla="*/ 1000 w 1315"/>
                <a:gd name="T11" fmla="*/ 547 h 1315"/>
                <a:gd name="T12" fmla="*/ 658 w 1315"/>
                <a:gd name="T13" fmla="*/ 205 h 1315"/>
                <a:gd name="T14" fmla="*/ 205 w 1315"/>
                <a:gd name="T15" fmla="*/ 657 h 1315"/>
                <a:gd name="T16" fmla="*/ 547 w 1315"/>
                <a:gd name="T17" fmla="*/ 999 h 1315"/>
                <a:gd name="T18" fmla="*/ 446 w 1315"/>
                <a:gd name="T19" fmla="*/ 1103 h 1315"/>
                <a:gd name="T20" fmla="*/ 0 w 1315"/>
                <a:gd name="T21" fmla="*/ 657 h 1315"/>
                <a:gd name="T22" fmla="*/ 658 w 1315"/>
                <a:gd name="T23" fmla="*/ 0 h 1315"/>
                <a:gd name="T24" fmla="*/ 1101 w 1315"/>
                <a:gd name="T25" fmla="*/ 445 h 1315"/>
                <a:gd name="T26" fmla="*/ 1204 w 1315"/>
                <a:gd name="T27" fmla="*/ 547 h 1315"/>
                <a:gd name="T28" fmla="*/ 1315 w 1315"/>
                <a:gd name="T29" fmla="*/ 657 h 1315"/>
                <a:gd name="T30" fmla="*/ 769 w 1315"/>
                <a:gd name="T31" fmla="*/ 999 h 1315"/>
                <a:gd name="T32" fmla="*/ 665 w 1315"/>
                <a:gd name="T33" fmla="*/ 1103 h 1315"/>
                <a:gd name="T34" fmla="*/ 658 w 1315"/>
                <a:gd name="T35" fmla="*/ 1110 h 1315"/>
                <a:gd name="T36" fmla="*/ 650 w 1315"/>
                <a:gd name="T37" fmla="*/ 1103 h 1315"/>
                <a:gd name="T38" fmla="*/ 547 w 1315"/>
                <a:gd name="T39" fmla="*/ 1204 h 1315"/>
                <a:gd name="T40" fmla="*/ 658 w 1315"/>
                <a:gd name="T41" fmla="*/ 1315 h 1315"/>
                <a:gd name="T42" fmla="*/ 769 w 1315"/>
                <a:gd name="T43" fmla="*/ 1204 h 1315"/>
                <a:gd name="T44" fmla="*/ 870 w 1315"/>
                <a:gd name="T45" fmla="*/ 1103 h 1315"/>
                <a:gd name="T46" fmla="*/ 1101 w 1315"/>
                <a:gd name="T47" fmla="*/ 869 h 1315"/>
                <a:gd name="T48" fmla="*/ 1000 w 1315"/>
                <a:gd name="T49" fmla="*/ 768 h 1315"/>
                <a:gd name="T50" fmla="*/ 769 w 1315"/>
                <a:gd name="T51" fmla="*/ 999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5">
                  <a:moveTo>
                    <a:pt x="1315" y="657"/>
                  </a:moveTo>
                  <a:lnTo>
                    <a:pt x="1204" y="768"/>
                  </a:lnTo>
                  <a:lnTo>
                    <a:pt x="1101" y="665"/>
                  </a:lnTo>
                  <a:lnTo>
                    <a:pt x="1111" y="657"/>
                  </a:lnTo>
                  <a:lnTo>
                    <a:pt x="1101" y="650"/>
                  </a:lnTo>
                  <a:lnTo>
                    <a:pt x="1000" y="547"/>
                  </a:lnTo>
                  <a:lnTo>
                    <a:pt x="658" y="205"/>
                  </a:lnTo>
                  <a:lnTo>
                    <a:pt x="205" y="657"/>
                  </a:lnTo>
                  <a:lnTo>
                    <a:pt x="547" y="999"/>
                  </a:lnTo>
                  <a:lnTo>
                    <a:pt x="446" y="1103"/>
                  </a:lnTo>
                  <a:lnTo>
                    <a:pt x="0" y="657"/>
                  </a:lnTo>
                  <a:lnTo>
                    <a:pt x="658" y="0"/>
                  </a:lnTo>
                  <a:lnTo>
                    <a:pt x="1101" y="445"/>
                  </a:lnTo>
                  <a:lnTo>
                    <a:pt x="1204" y="547"/>
                  </a:lnTo>
                  <a:lnTo>
                    <a:pt x="1315" y="657"/>
                  </a:lnTo>
                  <a:close/>
                  <a:moveTo>
                    <a:pt x="769" y="999"/>
                  </a:moveTo>
                  <a:lnTo>
                    <a:pt x="665" y="1103"/>
                  </a:lnTo>
                  <a:lnTo>
                    <a:pt x="658" y="1110"/>
                  </a:lnTo>
                  <a:lnTo>
                    <a:pt x="650" y="1103"/>
                  </a:lnTo>
                  <a:lnTo>
                    <a:pt x="547" y="1204"/>
                  </a:lnTo>
                  <a:lnTo>
                    <a:pt x="658" y="1315"/>
                  </a:lnTo>
                  <a:lnTo>
                    <a:pt x="769" y="1204"/>
                  </a:lnTo>
                  <a:lnTo>
                    <a:pt x="870" y="1103"/>
                  </a:lnTo>
                  <a:lnTo>
                    <a:pt x="1101" y="869"/>
                  </a:lnTo>
                  <a:lnTo>
                    <a:pt x="1000" y="768"/>
                  </a:lnTo>
                  <a:lnTo>
                    <a:pt x="769" y="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: Shape 6"/>
            <p:cNvSpPr>
              <a:spLocks/>
            </p:cNvSpPr>
            <p:nvPr/>
          </p:nvSpPr>
          <p:spPr bwMode="auto">
            <a:xfrm>
              <a:off x="1916931" y="2215578"/>
              <a:ext cx="1948951" cy="1948950"/>
            </a:xfrm>
            <a:custGeom>
              <a:avLst/>
              <a:gdLst>
                <a:gd name="T0" fmla="*/ 546 w 1315"/>
                <a:gd name="T1" fmla="*/ 999 h 1315"/>
                <a:gd name="T2" fmla="*/ 445 w 1315"/>
                <a:gd name="T3" fmla="*/ 1103 h 1315"/>
                <a:gd name="T4" fmla="*/ 212 w 1315"/>
                <a:gd name="T5" fmla="*/ 869 h 1315"/>
                <a:gd name="T6" fmla="*/ 111 w 1315"/>
                <a:gd name="T7" fmla="*/ 768 h 1315"/>
                <a:gd name="T8" fmla="*/ 0 w 1315"/>
                <a:gd name="T9" fmla="*/ 657 h 1315"/>
                <a:gd name="T10" fmla="*/ 111 w 1315"/>
                <a:gd name="T11" fmla="*/ 547 h 1315"/>
                <a:gd name="T12" fmla="*/ 212 w 1315"/>
                <a:gd name="T13" fmla="*/ 650 h 1315"/>
                <a:gd name="T14" fmla="*/ 204 w 1315"/>
                <a:gd name="T15" fmla="*/ 657 h 1315"/>
                <a:gd name="T16" fmla="*/ 212 w 1315"/>
                <a:gd name="T17" fmla="*/ 665 h 1315"/>
                <a:gd name="T18" fmla="*/ 315 w 1315"/>
                <a:gd name="T19" fmla="*/ 768 h 1315"/>
                <a:gd name="T20" fmla="*/ 546 w 1315"/>
                <a:gd name="T21" fmla="*/ 999 h 1315"/>
                <a:gd name="T22" fmla="*/ 657 w 1315"/>
                <a:gd name="T23" fmla="*/ 0 h 1315"/>
                <a:gd name="T24" fmla="*/ 212 w 1315"/>
                <a:gd name="T25" fmla="*/ 445 h 1315"/>
                <a:gd name="T26" fmla="*/ 315 w 1315"/>
                <a:gd name="T27" fmla="*/ 547 h 1315"/>
                <a:gd name="T28" fmla="*/ 657 w 1315"/>
                <a:gd name="T29" fmla="*/ 205 h 1315"/>
                <a:gd name="T30" fmla="*/ 1110 w 1315"/>
                <a:gd name="T31" fmla="*/ 657 h 1315"/>
                <a:gd name="T32" fmla="*/ 768 w 1315"/>
                <a:gd name="T33" fmla="*/ 999 h 1315"/>
                <a:gd name="T34" fmla="*/ 665 w 1315"/>
                <a:gd name="T35" fmla="*/ 1103 h 1315"/>
                <a:gd name="T36" fmla="*/ 657 w 1315"/>
                <a:gd name="T37" fmla="*/ 1110 h 1315"/>
                <a:gd name="T38" fmla="*/ 650 w 1315"/>
                <a:gd name="T39" fmla="*/ 1103 h 1315"/>
                <a:gd name="T40" fmla="*/ 546 w 1315"/>
                <a:gd name="T41" fmla="*/ 1204 h 1315"/>
                <a:gd name="T42" fmla="*/ 657 w 1315"/>
                <a:gd name="T43" fmla="*/ 1315 h 1315"/>
                <a:gd name="T44" fmla="*/ 768 w 1315"/>
                <a:gd name="T45" fmla="*/ 1204 h 1315"/>
                <a:gd name="T46" fmla="*/ 869 w 1315"/>
                <a:gd name="T47" fmla="*/ 1103 h 1315"/>
                <a:gd name="T48" fmla="*/ 1315 w 1315"/>
                <a:gd name="T49" fmla="*/ 657 h 1315"/>
                <a:gd name="T50" fmla="*/ 657 w 1315"/>
                <a:gd name="T51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5">
                  <a:moveTo>
                    <a:pt x="546" y="999"/>
                  </a:moveTo>
                  <a:lnTo>
                    <a:pt x="445" y="1103"/>
                  </a:lnTo>
                  <a:lnTo>
                    <a:pt x="212" y="869"/>
                  </a:lnTo>
                  <a:lnTo>
                    <a:pt x="111" y="768"/>
                  </a:lnTo>
                  <a:lnTo>
                    <a:pt x="0" y="657"/>
                  </a:lnTo>
                  <a:lnTo>
                    <a:pt x="111" y="547"/>
                  </a:lnTo>
                  <a:lnTo>
                    <a:pt x="212" y="650"/>
                  </a:lnTo>
                  <a:lnTo>
                    <a:pt x="204" y="657"/>
                  </a:lnTo>
                  <a:lnTo>
                    <a:pt x="212" y="665"/>
                  </a:lnTo>
                  <a:lnTo>
                    <a:pt x="315" y="768"/>
                  </a:lnTo>
                  <a:lnTo>
                    <a:pt x="546" y="999"/>
                  </a:lnTo>
                  <a:close/>
                  <a:moveTo>
                    <a:pt x="657" y="0"/>
                  </a:moveTo>
                  <a:lnTo>
                    <a:pt x="212" y="445"/>
                  </a:lnTo>
                  <a:lnTo>
                    <a:pt x="315" y="547"/>
                  </a:lnTo>
                  <a:lnTo>
                    <a:pt x="657" y="205"/>
                  </a:lnTo>
                  <a:lnTo>
                    <a:pt x="1110" y="657"/>
                  </a:lnTo>
                  <a:lnTo>
                    <a:pt x="768" y="999"/>
                  </a:lnTo>
                  <a:lnTo>
                    <a:pt x="665" y="1103"/>
                  </a:lnTo>
                  <a:lnTo>
                    <a:pt x="657" y="1110"/>
                  </a:lnTo>
                  <a:lnTo>
                    <a:pt x="650" y="1103"/>
                  </a:lnTo>
                  <a:lnTo>
                    <a:pt x="546" y="1204"/>
                  </a:lnTo>
                  <a:lnTo>
                    <a:pt x="657" y="1315"/>
                  </a:lnTo>
                  <a:lnTo>
                    <a:pt x="768" y="1204"/>
                  </a:lnTo>
                  <a:lnTo>
                    <a:pt x="869" y="1103"/>
                  </a:lnTo>
                  <a:lnTo>
                    <a:pt x="1315" y="65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7"/>
            <p:cNvSpPr>
              <a:spLocks/>
            </p:cNvSpPr>
            <p:nvPr/>
          </p:nvSpPr>
          <p:spPr bwMode="auto">
            <a:xfrm>
              <a:off x="1916932" y="3533156"/>
              <a:ext cx="1948951" cy="1947468"/>
            </a:xfrm>
            <a:custGeom>
              <a:avLst/>
              <a:gdLst>
                <a:gd name="T0" fmla="*/ 315 w 1315"/>
                <a:gd name="T1" fmla="*/ 546 h 1314"/>
                <a:gd name="T2" fmla="*/ 212 w 1315"/>
                <a:gd name="T3" fmla="*/ 445 h 1314"/>
                <a:gd name="T4" fmla="*/ 445 w 1315"/>
                <a:gd name="T5" fmla="*/ 214 h 1314"/>
                <a:gd name="T6" fmla="*/ 546 w 1315"/>
                <a:gd name="T7" fmla="*/ 110 h 1314"/>
                <a:gd name="T8" fmla="*/ 657 w 1315"/>
                <a:gd name="T9" fmla="*/ 0 h 1314"/>
                <a:gd name="T10" fmla="*/ 768 w 1315"/>
                <a:gd name="T11" fmla="*/ 110 h 1314"/>
                <a:gd name="T12" fmla="*/ 665 w 1315"/>
                <a:gd name="T13" fmla="*/ 214 h 1314"/>
                <a:gd name="T14" fmla="*/ 657 w 1315"/>
                <a:gd name="T15" fmla="*/ 204 h 1314"/>
                <a:gd name="T16" fmla="*/ 650 w 1315"/>
                <a:gd name="T17" fmla="*/ 214 h 1314"/>
                <a:gd name="T18" fmla="*/ 546 w 1315"/>
                <a:gd name="T19" fmla="*/ 315 h 1314"/>
                <a:gd name="T20" fmla="*/ 315 w 1315"/>
                <a:gd name="T21" fmla="*/ 546 h 1314"/>
                <a:gd name="T22" fmla="*/ 869 w 1315"/>
                <a:gd name="T23" fmla="*/ 214 h 1314"/>
                <a:gd name="T24" fmla="*/ 768 w 1315"/>
                <a:gd name="T25" fmla="*/ 315 h 1314"/>
                <a:gd name="T26" fmla="*/ 1110 w 1315"/>
                <a:gd name="T27" fmla="*/ 657 h 1314"/>
                <a:gd name="T28" fmla="*/ 657 w 1315"/>
                <a:gd name="T29" fmla="*/ 1109 h 1314"/>
                <a:gd name="T30" fmla="*/ 315 w 1315"/>
                <a:gd name="T31" fmla="*/ 767 h 1314"/>
                <a:gd name="T32" fmla="*/ 212 w 1315"/>
                <a:gd name="T33" fmla="*/ 664 h 1314"/>
                <a:gd name="T34" fmla="*/ 204 w 1315"/>
                <a:gd name="T35" fmla="*/ 657 h 1314"/>
                <a:gd name="T36" fmla="*/ 212 w 1315"/>
                <a:gd name="T37" fmla="*/ 649 h 1314"/>
                <a:gd name="T38" fmla="*/ 111 w 1315"/>
                <a:gd name="T39" fmla="*/ 546 h 1314"/>
                <a:gd name="T40" fmla="*/ 0 w 1315"/>
                <a:gd name="T41" fmla="*/ 657 h 1314"/>
                <a:gd name="T42" fmla="*/ 111 w 1315"/>
                <a:gd name="T43" fmla="*/ 767 h 1314"/>
                <a:gd name="T44" fmla="*/ 212 w 1315"/>
                <a:gd name="T45" fmla="*/ 869 h 1314"/>
                <a:gd name="T46" fmla="*/ 657 w 1315"/>
                <a:gd name="T47" fmla="*/ 1314 h 1314"/>
                <a:gd name="T48" fmla="*/ 1315 w 1315"/>
                <a:gd name="T49" fmla="*/ 657 h 1314"/>
                <a:gd name="T50" fmla="*/ 869 w 1315"/>
                <a:gd name="T51" fmla="*/ 21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4">
                  <a:moveTo>
                    <a:pt x="315" y="546"/>
                  </a:moveTo>
                  <a:lnTo>
                    <a:pt x="212" y="445"/>
                  </a:lnTo>
                  <a:lnTo>
                    <a:pt x="445" y="214"/>
                  </a:lnTo>
                  <a:lnTo>
                    <a:pt x="546" y="110"/>
                  </a:lnTo>
                  <a:lnTo>
                    <a:pt x="657" y="0"/>
                  </a:lnTo>
                  <a:lnTo>
                    <a:pt x="768" y="110"/>
                  </a:lnTo>
                  <a:lnTo>
                    <a:pt x="665" y="214"/>
                  </a:lnTo>
                  <a:lnTo>
                    <a:pt x="657" y="204"/>
                  </a:lnTo>
                  <a:lnTo>
                    <a:pt x="650" y="214"/>
                  </a:lnTo>
                  <a:lnTo>
                    <a:pt x="546" y="315"/>
                  </a:lnTo>
                  <a:lnTo>
                    <a:pt x="315" y="546"/>
                  </a:lnTo>
                  <a:close/>
                  <a:moveTo>
                    <a:pt x="869" y="214"/>
                  </a:moveTo>
                  <a:lnTo>
                    <a:pt x="768" y="315"/>
                  </a:lnTo>
                  <a:lnTo>
                    <a:pt x="1110" y="657"/>
                  </a:lnTo>
                  <a:lnTo>
                    <a:pt x="657" y="1109"/>
                  </a:lnTo>
                  <a:lnTo>
                    <a:pt x="315" y="767"/>
                  </a:lnTo>
                  <a:lnTo>
                    <a:pt x="212" y="664"/>
                  </a:lnTo>
                  <a:lnTo>
                    <a:pt x="204" y="657"/>
                  </a:lnTo>
                  <a:lnTo>
                    <a:pt x="212" y="649"/>
                  </a:lnTo>
                  <a:lnTo>
                    <a:pt x="111" y="546"/>
                  </a:lnTo>
                  <a:lnTo>
                    <a:pt x="0" y="657"/>
                  </a:lnTo>
                  <a:lnTo>
                    <a:pt x="111" y="767"/>
                  </a:lnTo>
                  <a:lnTo>
                    <a:pt x="212" y="869"/>
                  </a:lnTo>
                  <a:lnTo>
                    <a:pt x="657" y="1314"/>
                  </a:lnTo>
                  <a:lnTo>
                    <a:pt x="1315" y="657"/>
                  </a:lnTo>
                  <a:lnTo>
                    <a:pt x="869" y="2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8"/>
            <p:cNvSpPr>
              <a:spLocks/>
            </p:cNvSpPr>
            <p:nvPr/>
          </p:nvSpPr>
          <p:spPr bwMode="auto">
            <a:xfrm>
              <a:off x="599351" y="3533158"/>
              <a:ext cx="1948951" cy="1947468"/>
            </a:xfrm>
            <a:custGeom>
              <a:avLst/>
              <a:gdLst>
                <a:gd name="T0" fmla="*/ 1315 w 1315"/>
                <a:gd name="T1" fmla="*/ 657 h 1314"/>
                <a:gd name="T2" fmla="*/ 1204 w 1315"/>
                <a:gd name="T3" fmla="*/ 767 h 1314"/>
                <a:gd name="T4" fmla="*/ 1101 w 1315"/>
                <a:gd name="T5" fmla="*/ 664 h 1314"/>
                <a:gd name="T6" fmla="*/ 1111 w 1315"/>
                <a:gd name="T7" fmla="*/ 657 h 1314"/>
                <a:gd name="T8" fmla="*/ 1101 w 1315"/>
                <a:gd name="T9" fmla="*/ 649 h 1314"/>
                <a:gd name="T10" fmla="*/ 1000 w 1315"/>
                <a:gd name="T11" fmla="*/ 546 h 1314"/>
                <a:gd name="T12" fmla="*/ 769 w 1315"/>
                <a:gd name="T13" fmla="*/ 315 h 1314"/>
                <a:gd name="T14" fmla="*/ 870 w 1315"/>
                <a:gd name="T15" fmla="*/ 214 h 1314"/>
                <a:gd name="T16" fmla="*/ 1101 w 1315"/>
                <a:gd name="T17" fmla="*/ 445 h 1314"/>
                <a:gd name="T18" fmla="*/ 1204 w 1315"/>
                <a:gd name="T19" fmla="*/ 546 h 1314"/>
                <a:gd name="T20" fmla="*/ 1315 w 1315"/>
                <a:gd name="T21" fmla="*/ 657 h 1314"/>
                <a:gd name="T22" fmla="*/ 658 w 1315"/>
                <a:gd name="T23" fmla="*/ 1109 h 1314"/>
                <a:gd name="T24" fmla="*/ 205 w 1315"/>
                <a:gd name="T25" fmla="*/ 657 h 1314"/>
                <a:gd name="T26" fmla="*/ 547 w 1315"/>
                <a:gd name="T27" fmla="*/ 315 h 1314"/>
                <a:gd name="T28" fmla="*/ 650 w 1315"/>
                <a:gd name="T29" fmla="*/ 214 h 1314"/>
                <a:gd name="T30" fmla="*/ 658 w 1315"/>
                <a:gd name="T31" fmla="*/ 204 h 1314"/>
                <a:gd name="T32" fmla="*/ 665 w 1315"/>
                <a:gd name="T33" fmla="*/ 214 h 1314"/>
                <a:gd name="T34" fmla="*/ 769 w 1315"/>
                <a:gd name="T35" fmla="*/ 110 h 1314"/>
                <a:gd name="T36" fmla="*/ 658 w 1315"/>
                <a:gd name="T37" fmla="*/ 0 h 1314"/>
                <a:gd name="T38" fmla="*/ 547 w 1315"/>
                <a:gd name="T39" fmla="*/ 110 h 1314"/>
                <a:gd name="T40" fmla="*/ 446 w 1315"/>
                <a:gd name="T41" fmla="*/ 214 h 1314"/>
                <a:gd name="T42" fmla="*/ 0 w 1315"/>
                <a:gd name="T43" fmla="*/ 657 h 1314"/>
                <a:gd name="T44" fmla="*/ 658 w 1315"/>
                <a:gd name="T45" fmla="*/ 1314 h 1314"/>
                <a:gd name="T46" fmla="*/ 1101 w 1315"/>
                <a:gd name="T47" fmla="*/ 869 h 1314"/>
                <a:gd name="T48" fmla="*/ 1000 w 1315"/>
                <a:gd name="T49" fmla="*/ 767 h 1314"/>
                <a:gd name="T50" fmla="*/ 658 w 1315"/>
                <a:gd name="T51" fmla="*/ 1109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314">
                  <a:moveTo>
                    <a:pt x="1315" y="657"/>
                  </a:moveTo>
                  <a:lnTo>
                    <a:pt x="1204" y="767"/>
                  </a:lnTo>
                  <a:lnTo>
                    <a:pt x="1101" y="664"/>
                  </a:lnTo>
                  <a:lnTo>
                    <a:pt x="1111" y="657"/>
                  </a:lnTo>
                  <a:lnTo>
                    <a:pt x="1101" y="649"/>
                  </a:lnTo>
                  <a:lnTo>
                    <a:pt x="1000" y="546"/>
                  </a:lnTo>
                  <a:lnTo>
                    <a:pt x="769" y="315"/>
                  </a:lnTo>
                  <a:lnTo>
                    <a:pt x="870" y="214"/>
                  </a:lnTo>
                  <a:lnTo>
                    <a:pt x="1101" y="445"/>
                  </a:lnTo>
                  <a:lnTo>
                    <a:pt x="1204" y="546"/>
                  </a:lnTo>
                  <a:lnTo>
                    <a:pt x="1315" y="657"/>
                  </a:lnTo>
                  <a:close/>
                  <a:moveTo>
                    <a:pt x="658" y="1109"/>
                  </a:moveTo>
                  <a:lnTo>
                    <a:pt x="205" y="657"/>
                  </a:lnTo>
                  <a:lnTo>
                    <a:pt x="547" y="315"/>
                  </a:lnTo>
                  <a:lnTo>
                    <a:pt x="650" y="214"/>
                  </a:lnTo>
                  <a:lnTo>
                    <a:pt x="658" y="204"/>
                  </a:lnTo>
                  <a:lnTo>
                    <a:pt x="665" y="214"/>
                  </a:lnTo>
                  <a:lnTo>
                    <a:pt x="769" y="110"/>
                  </a:lnTo>
                  <a:lnTo>
                    <a:pt x="658" y="0"/>
                  </a:lnTo>
                  <a:lnTo>
                    <a:pt x="547" y="110"/>
                  </a:lnTo>
                  <a:lnTo>
                    <a:pt x="446" y="214"/>
                  </a:lnTo>
                  <a:lnTo>
                    <a:pt x="0" y="657"/>
                  </a:lnTo>
                  <a:lnTo>
                    <a:pt x="658" y="1314"/>
                  </a:lnTo>
                  <a:lnTo>
                    <a:pt x="1101" y="869"/>
                  </a:lnTo>
                  <a:lnTo>
                    <a:pt x="1000" y="767"/>
                  </a:lnTo>
                  <a:lnTo>
                    <a:pt x="658" y="11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3"/>
          <p:cNvGrpSpPr/>
          <p:nvPr/>
        </p:nvGrpSpPr>
        <p:grpSpPr>
          <a:xfrm>
            <a:off x="8316377" y="2119454"/>
            <a:ext cx="1434264" cy="3544709"/>
            <a:chOff x="8481591" y="1603669"/>
            <a:chExt cx="1415735" cy="3270964"/>
          </a:xfrm>
        </p:grpSpPr>
        <p:sp>
          <p:nvSpPr>
            <p:cNvPr id="12" name="Flowchart: Connector 19"/>
            <p:cNvSpPr/>
            <p:nvPr/>
          </p:nvSpPr>
          <p:spPr>
            <a:xfrm>
              <a:off x="8873356" y="1603669"/>
              <a:ext cx="673069" cy="673069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lowchart: Connector 20"/>
            <p:cNvSpPr/>
            <p:nvPr/>
          </p:nvSpPr>
          <p:spPr>
            <a:xfrm>
              <a:off x="8852924" y="3863028"/>
              <a:ext cx="673069" cy="673069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996535" y="1747954"/>
              <a:ext cx="385847" cy="374111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24" name="Freeform: Shape 37"/>
              <p:cNvSpPr>
                <a:spLocks/>
              </p:cNvSpPr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: Shape 38"/>
              <p:cNvSpPr>
                <a:spLocks/>
              </p:cNvSpPr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8976307" y="4020914"/>
              <a:ext cx="449123" cy="376096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22" name="Freeform: Shape 40"/>
              <p:cNvSpPr>
                <a:spLocks/>
              </p:cNvSpPr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: Shape 41"/>
              <p:cNvSpPr>
                <a:spLocks/>
              </p:cNvSpPr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45"/>
            <p:cNvSpPr txBox="1"/>
            <p:nvPr/>
          </p:nvSpPr>
          <p:spPr>
            <a:xfrm>
              <a:off x="8481591" y="2302009"/>
              <a:ext cx="1415735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19" name="TextBox 48"/>
            <p:cNvSpPr txBox="1"/>
            <p:nvPr/>
          </p:nvSpPr>
          <p:spPr>
            <a:xfrm>
              <a:off x="8481591" y="4536097"/>
              <a:ext cx="1415735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构成文本向量</a:t>
              </a:r>
            </a:p>
          </p:txBody>
        </p:sp>
      </p:grpSp>
      <p:grpSp>
        <p:nvGrpSpPr>
          <p:cNvPr id="26" name="Group 2"/>
          <p:cNvGrpSpPr/>
          <p:nvPr/>
        </p:nvGrpSpPr>
        <p:grpSpPr>
          <a:xfrm>
            <a:off x="2332226" y="2119453"/>
            <a:ext cx="1573848" cy="3628203"/>
            <a:chOff x="1614944" y="1628940"/>
            <a:chExt cx="1423560" cy="3268156"/>
          </a:xfrm>
        </p:grpSpPr>
        <p:sp>
          <p:nvSpPr>
            <p:cNvPr id="50" name="TextBox 14"/>
            <p:cNvSpPr txBox="1"/>
            <p:nvPr/>
          </p:nvSpPr>
          <p:spPr>
            <a:xfrm>
              <a:off x="1614944" y="2313398"/>
              <a:ext cx="1415735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文本处理</a:t>
              </a:r>
            </a:p>
          </p:txBody>
        </p:sp>
        <p:sp>
          <p:nvSpPr>
            <p:cNvPr id="28" name="Flowchart: Connector 17"/>
            <p:cNvSpPr/>
            <p:nvPr/>
          </p:nvSpPr>
          <p:spPr>
            <a:xfrm>
              <a:off x="1994102" y="1628940"/>
              <a:ext cx="673069" cy="673069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lowchart: Connector 18"/>
            <p:cNvSpPr/>
            <p:nvPr/>
          </p:nvSpPr>
          <p:spPr>
            <a:xfrm>
              <a:off x="1994102" y="3885491"/>
              <a:ext cx="673069" cy="673069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21"/>
            <p:cNvGrpSpPr/>
            <p:nvPr/>
          </p:nvGrpSpPr>
          <p:grpSpPr>
            <a:xfrm>
              <a:off x="2183780" y="1801462"/>
              <a:ext cx="334960" cy="337098"/>
              <a:chOff x="3886200" y="3605213"/>
              <a:chExt cx="1243013" cy="1250950"/>
            </a:xfrm>
            <a:solidFill>
              <a:schemeClr val="bg1"/>
            </a:solidFill>
          </p:grpSpPr>
          <p:sp>
            <p:nvSpPr>
              <p:cNvPr id="35" name="Freeform: Shape 22"/>
              <p:cNvSpPr>
                <a:spLocks/>
              </p:cNvSpPr>
              <p:nvPr/>
            </p:nvSpPr>
            <p:spPr bwMode="auto">
              <a:xfrm>
                <a:off x="4732338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5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: Shape 23"/>
              <p:cNvSpPr>
                <a:spLocks/>
              </p:cNvSpPr>
              <p:nvPr/>
            </p:nvSpPr>
            <p:spPr bwMode="auto">
              <a:xfrm>
                <a:off x="3886200" y="3751263"/>
                <a:ext cx="1243013" cy="1104900"/>
              </a:xfrm>
              <a:custGeom>
                <a:avLst/>
                <a:gdLst>
                  <a:gd name="T0" fmla="*/ 329 w 329"/>
                  <a:gd name="T1" fmla="*/ 1 h 294"/>
                  <a:gd name="T2" fmla="*/ 282 w 329"/>
                  <a:gd name="T3" fmla="*/ 1 h 294"/>
                  <a:gd name="T4" fmla="*/ 282 w 329"/>
                  <a:gd name="T5" fmla="*/ 13 h 294"/>
                  <a:gd name="T6" fmla="*/ 247 w 329"/>
                  <a:gd name="T7" fmla="*/ 48 h 294"/>
                  <a:gd name="T8" fmla="*/ 212 w 329"/>
                  <a:gd name="T9" fmla="*/ 13 h 294"/>
                  <a:gd name="T10" fmla="*/ 212 w 329"/>
                  <a:gd name="T11" fmla="*/ 1 h 294"/>
                  <a:gd name="T12" fmla="*/ 118 w 329"/>
                  <a:gd name="T13" fmla="*/ 1 h 294"/>
                  <a:gd name="T14" fmla="*/ 118 w 329"/>
                  <a:gd name="T15" fmla="*/ 13 h 294"/>
                  <a:gd name="T16" fmla="*/ 83 w 329"/>
                  <a:gd name="T17" fmla="*/ 48 h 294"/>
                  <a:gd name="T18" fmla="*/ 47 w 329"/>
                  <a:gd name="T19" fmla="*/ 13 h 294"/>
                  <a:gd name="T20" fmla="*/ 47 w 329"/>
                  <a:gd name="T21" fmla="*/ 1 h 294"/>
                  <a:gd name="T22" fmla="*/ 0 w 329"/>
                  <a:gd name="T23" fmla="*/ 0 h 294"/>
                  <a:gd name="T24" fmla="*/ 0 w 329"/>
                  <a:gd name="T25" fmla="*/ 294 h 294"/>
                  <a:gd name="T26" fmla="*/ 24 w 329"/>
                  <a:gd name="T27" fmla="*/ 294 h 294"/>
                  <a:gd name="T28" fmla="*/ 306 w 329"/>
                  <a:gd name="T29" fmla="*/ 294 h 294"/>
                  <a:gd name="T30" fmla="*/ 329 w 329"/>
                  <a:gd name="T31" fmla="*/ 294 h 294"/>
                  <a:gd name="T32" fmla="*/ 329 w 329"/>
                  <a:gd name="T33" fmla="*/ 1 h 294"/>
                  <a:gd name="T34" fmla="*/ 306 w 329"/>
                  <a:gd name="T35" fmla="*/ 271 h 294"/>
                  <a:gd name="T36" fmla="*/ 24 w 329"/>
                  <a:gd name="T37" fmla="*/ 271 h 294"/>
                  <a:gd name="T38" fmla="*/ 24 w 329"/>
                  <a:gd name="T39" fmla="*/ 83 h 294"/>
                  <a:gd name="T40" fmla="*/ 306 w 329"/>
                  <a:gd name="T41" fmla="*/ 83 h 294"/>
                  <a:gd name="T42" fmla="*/ 306 w 329"/>
                  <a:gd name="T43" fmla="*/ 27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9" h="294">
                    <a:moveTo>
                      <a:pt x="329" y="1"/>
                    </a:moveTo>
                    <a:cubicBezTo>
                      <a:pt x="282" y="1"/>
                      <a:pt x="282" y="1"/>
                      <a:pt x="282" y="1"/>
                    </a:cubicBezTo>
                    <a:cubicBezTo>
                      <a:pt x="282" y="13"/>
                      <a:pt x="282" y="13"/>
                      <a:pt x="282" y="13"/>
                    </a:cubicBezTo>
                    <a:cubicBezTo>
                      <a:pt x="282" y="32"/>
                      <a:pt x="266" y="48"/>
                      <a:pt x="247" y="48"/>
                    </a:cubicBezTo>
                    <a:cubicBezTo>
                      <a:pt x="228" y="48"/>
                      <a:pt x="212" y="32"/>
                      <a:pt x="212" y="13"/>
                    </a:cubicBezTo>
                    <a:cubicBezTo>
                      <a:pt x="212" y="1"/>
                      <a:pt x="212" y="1"/>
                      <a:pt x="212" y="1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32"/>
                      <a:pt x="102" y="48"/>
                      <a:pt x="83" y="48"/>
                    </a:cubicBezTo>
                    <a:cubicBezTo>
                      <a:pt x="63" y="48"/>
                      <a:pt x="47" y="32"/>
                      <a:pt x="47" y="1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24" y="294"/>
                      <a:pt x="24" y="294"/>
                      <a:pt x="24" y="294"/>
                    </a:cubicBezTo>
                    <a:cubicBezTo>
                      <a:pt x="306" y="294"/>
                      <a:pt x="306" y="294"/>
                      <a:pt x="306" y="294"/>
                    </a:cubicBezTo>
                    <a:cubicBezTo>
                      <a:pt x="329" y="294"/>
                      <a:pt x="329" y="294"/>
                      <a:pt x="329" y="294"/>
                    </a:cubicBezTo>
                    <a:lnTo>
                      <a:pt x="329" y="1"/>
                    </a:lnTo>
                    <a:close/>
                    <a:moveTo>
                      <a:pt x="306" y="271"/>
                    </a:moveTo>
                    <a:cubicBezTo>
                      <a:pt x="24" y="271"/>
                      <a:pt x="24" y="271"/>
                      <a:pt x="24" y="271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306" y="83"/>
                      <a:pt x="306" y="83"/>
                      <a:pt x="306" y="83"/>
                    </a:cubicBezTo>
                    <a:lnTo>
                      <a:pt x="306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: Shape 24"/>
              <p:cNvSpPr>
                <a:spLocks/>
              </p:cNvSpPr>
              <p:nvPr/>
            </p:nvSpPr>
            <p:spPr bwMode="auto">
              <a:xfrm>
                <a:off x="4108450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6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25"/>
              <p:cNvSpPr>
                <a:spLocks/>
              </p:cNvSpPr>
              <p:nvPr/>
            </p:nvSpPr>
            <p:spPr bwMode="auto">
              <a:xfrm>
                <a:off x="4332288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26"/>
              <p:cNvSpPr>
                <a:spLocks/>
              </p:cNvSpPr>
              <p:nvPr/>
            </p:nvSpPr>
            <p:spPr bwMode="auto">
              <a:xfrm>
                <a:off x="4559300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27"/>
              <p:cNvSpPr>
                <a:spLocks/>
              </p:cNvSpPr>
              <p:nvPr/>
            </p:nvSpPr>
            <p:spPr bwMode="auto">
              <a:xfrm>
                <a:off x="4767263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28"/>
              <p:cNvSpPr>
                <a:spLocks/>
              </p:cNvSpPr>
              <p:nvPr/>
            </p:nvSpPr>
            <p:spPr bwMode="auto">
              <a:xfrm>
                <a:off x="4332288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29"/>
              <p:cNvSpPr>
                <a:spLocks/>
              </p:cNvSpPr>
              <p:nvPr/>
            </p:nvSpPr>
            <p:spPr bwMode="auto">
              <a:xfrm>
                <a:off x="4559300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30"/>
              <p:cNvSpPr>
                <a:spLocks/>
              </p:cNvSpPr>
              <p:nvPr/>
            </p:nvSpPr>
            <p:spPr bwMode="auto">
              <a:xfrm>
                <a:off x="4767263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31"/>
              <p:cNvSpPr>
                <a:spLocks/>
              </p:cNvSpPr>
              <p:nvPr/>
            </p:nvSpPr>
            <p:spPr bwMode="auto">
              <a:xfrm>
                <a:off x="4332288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32"/>
              <p:cNvSpPr>
                <a:spLocks/>
              </p:cNvSpPr>
              <p:nvPr/>
            </p:nvSpPr>
            <p:spPr bwMode="auto">
              <a:xfrm>
                <a:off x="4108450" y="4364038"/>
                <a:ext cx="141288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33"/>
              <p:cNvSpPr>
                <a:spLocks/>
              </p:cNvSpPr>
              <p:nvPr/>
            </p:nvSpPr>
            <p:spPr bwMode="auto">
              <a:xfrm>
                <a:off x="4108450" y="4570413"/>
                <a:ext cx="141288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34"/>
              <p:cNvSpPr>
                <a:spLocks/>
              </p:cNvSpPr>
              <p:nvPr/>
            </p:nvSpPr>
            <p:spPr bwMode="auto">
              <a:xfrm>
                <a:off x="4559300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35"/>
              <p:cNvSpPr>
                <a:spLocks/>
              </p:cNvSpPr>
              <p:nvPr/>
            </p:nvSpPr>
            <p:spPr bwMode="auto">
              <a:xfrm>
                <a:off x="4767263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Freeform: Shape 42"/>
            <p:cNvSpPr>
              <a:spLocks/>
            </p:cNvSpPr>
            <p:nvPr/>
          </p:nvSpPr>
          <p:spPr bwMode="auto">
            <a:xfrm flipH="1">
              <a:off x="2127772" y="4044855"/>
              <a:ext cx="401135" cy="352142"/>
            </a:xfrm>
            <a:custGeom>
              <a:avLst/>
              <a:gdLst>
                <a:gd name="T0" fmla="*/ 110 w 111"/>
                <a:gd name="T1" fmla="*/ 13 h 97"/>
                <a:gd name="T2" fmla="*/ 101 w 111"/>
                <a:gd name="T3" fmla="*/ 3 h 97"/>
                <a:gd name="T4" fmla="*/ 96 w 111"/>
                <a:gd name="T5" fmla="*/ 3 h 97"/>
                <a:gd name="T6" fmla="*/ 95 w 111"/>
                <a:gd name="T7" fmla="*/ 5 h 97"/>
                <a:gd name="T8" fmla="*/ 92 w 111"/>
                <a:gd name="T9" fmla="*/ 6 h 97"/>
                <a:gd name="T10" fmla="*/ 92 w 111"/>
                <a:gd name="T11" fmla="*/ 6 h 97"/>
                <a:gd name="T12" fmla="*/ 67 w 111"/>
                <a:gd name="T13" fmla="*/ 32 h 97"/>
                <a:gd name="T14" fmla="*/ 66 w 111"/>
                <a:gd name="T15" fmla="*/ 37 h 97"/>
                <a:gd name="T16" fmla="*/ 68 w 111"/>
                <a:gd name="T17" fmla="*/ 41 h 97"/>
                <a:gd name="T18" fmla="*/ 68 w 111"/>
                <a:gd name="T19" fmla="*/ 41 h 97"/>
                <a:gd name="T20" fmla="*/ 69 w 111"/>
                <a:gd name="T21" fmla="*/ 41 h 97"/>
                <a:gd name="T22" fmla="*/ 63 w 111"/>
                <a:gd name="T23" fmla="*/ 46 h 97"/>
                <a:gd name="T24" fmla="*/ 45 w 111"/>
                <a:gd name="T25" fmla="*/ 28 h 97"/>
                <a:gd name="T26" fmla="*/ 39 w 111"/>
                <a:gd name="T27" fmla="*/ 7 h 97"/>
                <a:gd name="T28" fmla="*/ 18 w 111"/>
                <a:gd name="T29" fmla="*/ 1 h 97"/>
                <a:gd name="T30" fmla="*/ 30 w 111"/>
                <a:gd name="T31" fmla="*/ 14 h 97"/>
                <a:gd name="T32" fmla="*/ 27 w 111"/>
                <a:gd name="T33" fmla="*/ 26 h 97"/>
                <a:gd name="T34" fmla="*/ 15 w 111"/>
                <a:gd name="T35" fmla="*/ 29 h 97"/>
                <a:gd name="T36" fmla="*/ 3 w 111"/>
                <a:gd name="T37" fmla="*/ 17 h 97"/>
                <a:gd name="T38" fmla="*/ 9 w 111"/>
                <a:gd name="T39" fmla="*/ 37 h 97"/>
                <a:gd name="T40" fmla="*/ 31 w 111"/>
                <a:gd name="T41" fmla="*/ 43 h 97"/>
                <a:gd name="T42" fmla="*/ 31 w 111"/>
                <a:gd name="T43" fmla="*/ 43 h 97"/>
                <a:gd name="T44" fmla="*/ 48 w 111"/>
                <a:gd name="T45" fmla="*/ 60 h 97"/>
                <a:gd name="T46" fmla="*/ 32 w 111"/>
                <a:gd name="T47" fmla="*/ 78 h 97"/>
                <a:gd name="T48" fmla="*/ 31 w 111"/>
                <a:gd name="T49" fmla="*/ 77 h 97"/>
                <a:gd name="T50" fmla="*/ 26 w 111"/>
                <a:gd name="T51" fmla="*/ 80 h 97"/>
                <a:gd name="T52" fmla="*/ 18 w 111"/>
                <a:gd name="T53" fmla="*/ 93 h 97"/>
                <a:gd name="T54" fmla="*/ 20 w 111"/>
                <a:gd name="T55" fmla="*/ 95 h 97"/>
                <a:gd name="T56" fmla="*/ 33 w 111"/>
                <a:gd name="T57" fmla="*/ 87 h 97"/>
                <a:gd name="T58" fmla="*/ 37 w 111"/>
                <a:gd name="T59" fmla="*/ 83 h 97"/>
                <a:gd name="T60" fmla="*/ 35 w 111"/>
                <a:gd name="T61" fmla="*/ 82 h 97"/>
                <a:gd name="T62" fmla="*/ 53 w 111"/>
                <a:gd name="T63" fmla="*/ 64 h 97"/>
                <a:gd name="T64" fmla="*/ 82 w 111"/>
                <a:gd name="T65" fmla="*/ 93 h 97"/>
                <a:gd name="T66" fmla="*/ 89 w 111"/>
                <a:gd name="T67" fmla="*/ 97 h 97"/>
                <a:gd name="T68" fmla="*/ 96 w 111"/>
                <a:gd name="T69" fmla="*/ 93 h 97"/>
                <a:gd name="T70" fmla="*/ 96 w 111"/>
                <a:gd name="T71" fmla="*/ 79 h 97"/>
                <a:gd name="T72" fmla="*/ 67 w 111"/>
                <a:gd name="T73" fmla="*/ 50 h 97"/>
                <a:gd name="T74" fmla="*/ 72 w 111"/>
                <a:gd name="T75" fmla="*/ 45 h 97"/>
                <a:gd name="T76" fmla="*/ 75 w 111"/>
                <a:gd name="T77" fmla="*/ 47 h 97"/>
                <a:gd name="T78" fmla="*/ 82 w 111"/>
                <a:gd name="T79" fmla="*/ 46 h 97"/>
                <a:gd name="T80" fmla="*/ 106 w 111"/>
                <a:gd name="T81" fmla="*/ 21 h 97"/>
                <a:gd name="T82" fmla="*/ 106 w 111"/>
                <a:gd name="T83" fmla="*/ 20 h 97"/>
                <a:gd name="T84" fmla="*/ 106 w 111"/>
                <a:gd name="T85" fmla="*/ 20 h 97"/>
                <a:gd name="T86" fmla="*/ 107 w 111"/>
                <a:gd name="T87" fmla="*/ 18 h 97"/>
                <a:gd name="T88" fmla="*/ 110 w 111"/>
                <a:gd name="T89" fmla="*/ 18 h 97"/>
                <a:gd name="T90" fmla="*/ 110 w 111"/>
                <a:gd name="T91" fmla="*/ 13 h 97"/>
                <a:gd name="T92" fmla="*/ 90 w 111"/>
                <a:gd name="T93" fmla="*/ 84 h 97"/>
                <a:gd name="T94" fmla="*/ 94 w 111"/>
                <a:gd name="T95" fmla="*/ 87 h 97"/>
                <a:gd name="T96" fmla="*/ 90 w 111"/>
                <a:gd name="T97" fmla="*/ 92 h 97"/>
                <a:gd name="T98" fmla="*/ 86 w 111"/>
                <a:gd name="T99" fmla="*/ 87 h 97"/>
                <a:gd name="T100" fmla="*/ 90 w 111"/>
                <a:gd name="T101" fmla="*/ 84 h 97"/>
                <a:gd name="T102" fmla="*/ 76 w 111"/>
                <a:gd name="T103" fmla="*/ 32 h 97"/>
                <a:gd name="T104" fmla="*/ 74 w 111"/>
                <a:gd name="T105" fmla="*/ 31 h 97"/>
                <a:gd name="T106" fmla="*/ 93 w 111"/>
                <a:gd name="T107" fmla="*/ 13 h 97"/>
                <a:gd name="T108" fmla="*/ 95 w 111"/>
                <a:gd name="T109" fmla="*/ 14 h 97"/>
                <a:gd name="T110" fmla="*/ 76 w 111"/>
                <a:gd name="T111" fmla="*/ 32 h 97"/>
                <a:gd name="T112" fmla="*/ 76 w 111"/>
                <a:gd name="T113" fmla="*/ 32 h 97"/>
                <a:gd name="T114" fmla="*/ 82 w 111"/>
                <a:gd name="T115" fmla="*/ 39 h 97"/>
                <a:gd name="T116" fmla="*/ 80 w 111"/>
                <a:gd name="T117" fmla="*/ 37 h 97"/>
                <a:gd name="T118" fmla="*/ 99 w 111"/>
                <a:gd name="T119" fmla="*/ 18 h 97"/>
                <a:gd name="T120" fmla="*/ 101 w 111"/>
                <a:gd name="T121" fmla="*/ 20 h 97"/>
                <a:gd name="T122" fmla="*/ 82 w 111"/>
                <a:gd name="T123" fmla="*/ 39 h 97"/>
                <a:gd name="T124" fmla="*/ 82 w 111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97">
                  <a:moveTo>
                    <a:pt x="110" y="13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7" y="1"/>
                    <a:pt x="96" y="3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4" y="5"/>
                    <a:pt x="93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3"/>
                    <a:pt x="67" y="36"/>
                    <a:pt x="66" y="37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1"/>
                    <a:pt x="45" y="13"/>
                    <a:pt x="39" y="7"/>
                  </a:cubicBezTo>
                  <a:cubicBezTo>
                    <a:pt x="34" y="1"/>
                    <a:pt x="25" y="0"/>
                    <a:pt x="18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3"/>
                    <a:pt x="3" y="32"/>
                    <a:pt x="9" y="37"/>
                  </a:cubicBezTo>
                  <a:cubicBezTo>
                    <a:pt x="14" y="43"/>
                    <a:pt x="23" y="46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4" y="96"/>
                    <a:pt x="86" y="97"/>
                    <a:pt x="89" y="97"/>
                  </a:cubicBezTo>
                  <a:cubicBezTo>
                    <a:pt x="91" y="97"/>
                    <a:pt x="94" y="96"/>
                    <a:pt x="96" y="93"/>
                  </a:cubicBezTo>
                  <a:cubicBezTo>
                    <a:pt x="101" y="89"/>
                    <a:pt x="101" y="83"/>
                    <a:pt x="96" y="79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6"/>
                    <a:pt x="79" y="46"/>
                    <a:pt x="82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9" y="18"/>
                    <a:pt x="110" y="18"/>
                    <a:pt x="110" y="18"/>
                  </a:cubicBezTo>
                  <a:cubicBezTo>
                    <a:pt x="111" y="16"/>
                    <a:pt x="111" y="14"/>
                    <a:pt x="110" y="13"/>
                  </a:cubicBezTo>
                  <a:close/>
                  <a:moveTo>
                    <a:pt x="90" y="84"/>
                  </a:moveTo>
                  <a:cubicBezTo>
                    <a:pt x="92" y="84"/>
                    <a:pt x="94" y="86"/>
                    <a:pt x="94" y="87"/>
                  </a:cubicBezTo>
                  <a:cubicBezTo>
                    <a:pt x="94" y="90"/>
                    <a:pt x="92" y="92"/>
                    <a:pt x="90" y="92"/>
                  </a:cubicBezTo>
                  <a:cubicBezTo>
                    <a:pt x="87" y="92"/>
                    <a:pt x="86" y="90"/>
                    <a:pt x="86" y="87"/>
                  </a:cubicBezTo>
                  <a:cubicBezTo>
                    <a:pt x="86" y="86"/>
                    <a:pt x="87" y="84"/>
                    <a:pt x="90" y="84"/>
                  </a:cubicBezTo>
                  <a:close/>
                  <a:moveTo>
                    <a:pt x="76" y="32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lose/>
                  <a:moveTo>
                    <a:pt x="82" y="39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51"/>
            <p:cNvSpPr txBox="1"/>
            <p:nvPr/>
          </p:nvSpPr>
          <p:spPr>
            <a:xfrm>
              <a:off x="1622769" y="4558560"/>
              <a:ext cx="1415735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提取特征词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6260" y="67061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预处理后的数据格式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61F3737-844C-4985-8C25-581DFCFEEF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9" y="1881595"/>
            <a:ext cx="3633561" cy="304963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605DEFC-17F9-45FB-B8F0-F73E01D9DD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1881595"/>
            <a:ext cx="4134305" cy="30496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226A3D-1F2B-495B-AD2C-CE68391C4C63}"/>
              </a:ext>
            </a:extLst>
          </p:cNvPr>
          <p:cNvSpPr txBox="1"/>
          <p:nvPr/>
        </p:nvSpPr>
        <p:spPr>
          <a:xfrm>
            <a:off x="762000" y="5301343"/>
            <a:ext cx="37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训练集文本向量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DC0E97-7197-4AAC-9B91-F1770306F7FA}"/>
              </a:ext>
            </a:extLst>
          </p:cNvPr>
          <p:cNvSpPr txBox="1"/>
          <p:nvPr/>
        </p:nvSpPr>
        <p:spPr>
          <a:xfrm>
            <a:off x="7363052" y="5301343"/>
            <a:ext cx="37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测试集文本向量</a:t>
            </a:r>
          </a:p>
        </p:txBody>
      </p:sp>
    </p:spTree>
    <p:extLst>
      <p:ext uri="{BB962C8B-B14F-4D97-AF65-F5344CB8AC3E}">
        <p14:creationId xmlns:p14="http://schemas.microsoft.com/office/powerpoint/2010/main" val="6490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067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STEP 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9624" y="4230052"/>
            <a:ext cx="337308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算法实现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9418" y="658906"/>
            <a:ext cx="319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算法实现思路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3">
            <a:extLst>
              <a:ext uri="{FF2B5EF4-FFF2-40B4-BE49-F238E27FC236}">
                <a16:creationId xmlns:a16="http://schemas.microsoft.com/office/drawing/2014/main" id="{13067337-DDC5-4B09-BE63-767CACD9A6B2}"/>
              </a:ext>
            </a:extLst>
          </p:cNvPr>
          <p:cNvSpPr txBox="1"/>
          <p:nvPr/>
        </p:nvSpPr>
        <p:spPr>
          <a:xfrm>
            <a:off x="7854162" y="2737935"/>
            <a:ext cx="3258843" cy="9214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计算向量相似度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找出待分类文本向量与训练集向量中欧氏距离最短的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个向量</a:t>
            </a:r>
          </a:p>
        </p:txBody>
      </p:sp>
      <p:sp>
        <p:nvSpPr>
          <p:cNvPr id="4" name="TextBox 85">
            <a:extLst>
              <a:ext uri="{FF2B5EF4-FFF2-40B4-BE49-F238E27FC236}">
                <a16:creationId xmlns:a16="http://schemas.microsoft.com/office/drawing/2014/main" id="{00436DDD-6116-4C01-9169-B1AE69229DCE}"/>
              </a:ext>
            </a:extLst>
          </p:cNvPr>
          <p:cNvSpPr txBox="1"/>
          <p:nvPr/>
        </p:nvSpPr>
        <p:spPr>
          <a:xfrm>
            <a:off x="7631464" y="4838198"/>
            <a:ext cx="3381832" cy="9214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判定结果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在得到的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个最相似的向量中寻找出现次数最多的类别，将待分类的文本向量也归为该类别</a:t>
            </a:r>
          </a:p>
        </p:txBody>
      </p:sp>
      <p:sp>
        <p:nvSpPr>
          <p:cNvPr id="5" name="TextBox 87">
            <a:extLst>
              <a:ext uri="{FF2B5EF4-FFF2-40B4-BE49-F238E27FC236}">
                <a16:creationId xmlns:a16="http://schemas.microsoft.com/office/drawing/2014/main" id="{AEF76B8F-0AAD-4C49-B2AB-703E3B912EFF}"/>
              </a:ext>
            </a:extLst>
          </p:cNvPr>
          <p:cNvSpPr txBox="1"/>
          <p:nvPr/>
        </p:nvSpPr>
        <p:spPr>
          <a:xfrm>
            <a:off x="1254991" y="4937577"/>
            <a:ext cx="3263003" cy="644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向量数值化</a:t>
            </a:r>
          </a:p>
          <a:p>
            <a:pPr lvl="0"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将读入的文本向量转化为能供程序计算的向量</a:t>
            </a:r>
          </a:p>
        </p:txBody>
      </p:sp>
      <p:sp>
        <p:nvSpPr>
          <p:cNvPr id="6" name="TextBox 90">
            <a:extLst>
              <a:ext uri="{FF2B5EF4-FFF2-40B4-BE49-F238E27FC236}">
                <a16:creationId xmlns:a16="http://schemas.microsoft.com/office/drawing/2014/main" id="{1E79EABF-E6DB-4976-B8FC-761FFA1F8006}"/>
              </a:ext>
            </a:extLst>
          </p:cNvPr>
          <p:cNvSpPr txBox="1"/>
          <p:nvPr/>
        </p:nvSpPr>
        <p:spPr>
          <a:xfrm>
            <a:off x="1061392" y="2827789"/>
            <a:ext cx="3213715" cy="644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读入文本向量文件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读取特征向量到程序缓存中待使用</a:t>
            </a: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10F239F2-F7E7-4A1A-806E-4E01C1CD7BCA}"/>
              </a:ext>
            </a:extLst>
          </p:cNvPr>
          <p:cNvGrpSpPr/>
          <p:nvPr/>
        </p:nvGrpSpPr>
        <p:grpSpPr>
          <a:xfrm>
            <a:off x="4552202" y="1843307"/>
            <a:ext cx="2894508" cy="4253434"/>
            <a:chOff x="4420297" y="1856688"/>
            <a:chExt cx="2894508" cy="4253434"/>
          </a:xfrm>
          <a:solidFill>
            <a:srgbClr val="24B0D2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21393F2-62DD-4D06-9661-A77163741D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70448" y="5797938"/>
              <a:ext cx="770590" cy="165781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4F90CD29-124D-4E85-B62B-72EE03F8B243}"/>
                </a:ext>
              </a:extLst>
            </p:cNvPr>
            <p:cNvSpPr/>
            <p:nvPr/>
          </p:nvSpPr>
          <p:spPr>
            <a:xfrm flipH="1">
              <a:off x="5268472" y="5420984"/>
              <a:ext cx="1174539" cy="342400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CD5D4E49-0F9D-4A68-99C7-2DC0B1057C12}"/>
                </a:ext>
              </a:extLst>
            </p:cNvPr>
            <p:cNvSpPr/>
            <p:nvPr/>
          </p:nvSpPr>
          <p:spPr>
            <a:xfrm flipH="1">
              <a:off x="5593769" y="5998273"/>
              <a:ext cx="523947" cy="111849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F14F134-F1D9-4933-A713-2F40745D2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487" y="4759405"/>
              <a:ext cx="153279" cy="45299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F4BC4FB-47D5-4FEB-B13E-4856B3DF6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81" y="4678660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5CBCED1-B665-4D26-BCF9-31A44E98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596" y="4729297"/>
              <a:ext cx="131382" cy="127277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2D87696-8D2B-4DCE-A361-64AC8C25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016" y="5195976"/>
              <a:ext cx="39689" cy="65691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8F3C9F1-A098-47E5-BD3F-90C61220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41" y="4758036"/>
              <a:ext cx="151911" cy="45299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5BD4D-56DF-4E49-B837-DAE07D67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66" y="4674554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A84901F-1FA0-46F1-9566-42672300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348" y="4727928"/>
              <a:ext cx="131382" cy="12590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F67614F-BFEA-4582-9AFB-7126349C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769" y="5191870"/>
              <a:ext cx="39689" cy="65691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621F770-635E-41C4-B820-2C437D139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8466" y="4760773"/>
              <a:ext cx="35582" cy="229918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0" name="Group 123">
              <a:extLst>
                <a:ext uri="{FF2B5EF4-FFF2-40B4-BE49-F238E27FC236}">
                  <a16:creationId xmlns:a16="http://schemas.microsoft.com/office/drawing/2014/main" id="{A850683E-6FB0-4CEE-8E4F-6445F8AEF346}"/>
                </a:ext>
              </a:extLst>
            </p:cNvPr>
            <p:cNvGrpSpPr/>
            <p:nvPr/>
          </p:nvGrpSpPr>
          <p:grpSpPr>
            <a:xfrm>
              <a:off x="4993725" y="4689609"/>
              <a:ext cx="704809" cy="535108"/>
              <a:chOff x="7170738" y="4168775"/>
              <a:chExt cx="817563" cy="620713"/>
            </a:xfrm>
            <a:grpFill/>
          </p:grpSpPr>
          <p:sp>
            <p:nvSpPr>
              <p:cNvPr id="102" name="Freeform 14">
                <a:extLst>
                  <a:ext uri="{FF2B5EF4-FFF2-40B4-BE49-F238E27FC236}">
                    <a16:creationId xmlns:a16="http://schemas.microsoft.com/office/drawing/2014/main" id="{14669731-2D25-42CE-9930-8A4801486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Rectangle 15">
                <a:extLst>
                  <a:ext uri="{FF2B5EF4-FFF2-40B4-BE49-F238E27FC236}">
                    <a16:creationId xmlns:a16="http://schemas.microsoft.com/office/drawing/2014/main" id="{6F3F1BF0-F8B7-4759-A22B-4AF58AB5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4" name="Oval 16">
                <a:extLst>
                  <a:ext uri="{FF2B5EF4-FFF2-40B4-BE49-F238E27FC236}">
                    <a16:creationId xmlns:a16="http://schemas.microsoft.com/office/drawing/2014/main" id="{4E430451-0694-462D-A949-B36A159F9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17">
                <a:extLst>
                  <a:ext uri="{FF2B5EF4-FFF2-40B4-BE49-F238E27FC236}">
                    <a16:creationId xmlns:a16="http://schemas.microsoft.com/office/drawing/2014/main" id="{49D476F5-065E-4C8D-B1A2-21D3CF90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18">
                <a:extLst>
                  <a:ext uri="{FF2B5EF4-FFF2-40B4-BE49-F238E27FC236}">
                    <a16:creationId xmlns:a16="http://schemas.microsoft.com/office/drawing/2014/main" id="{995561AE-87AB-4DA2-B156-84682177A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id="{2CECBBB1-32E1-4076-98F6-3E078F702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5600C2-4531-4105-B803-8230360A0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7" y="2828365"/>
              <a:ext cx="411938" cy="43383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C4DBC9-0BE2-4C9C-92E9-B4CFB425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04" y="2727092"/>
              <a:ext cx="121802" cy="121802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386BC05-7B95-4DF3-B3BE-40BF65BA4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097" y="2817417"/>
              <a:ext cx="191599" cy="39962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639EA25-AAE2-4FF8-A9E0-5C9A024D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65" y="2817417"/>
              <a:ext cx="205284" cy="394145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5EB162B-F62F-47DB-8C7F-DD354DD5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6" y="2683299"/>
              <a:ext cx="21897" cy="68428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2BC88C2-ED7B-487E-AB83-6D0065BEE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156" y="2389058"/>
              <a:ext cx="194336" cy="525527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CE4E483-3682-4AF3-9C97-C19AE6A4F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192" y="2554653"/>
              <a:ext cx="526896" cy="19296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CF92C21-23BA-4711-8874-D6FA8E6111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6D7C86B-F229-47D8-8738-8515DE28C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1AA720-9D03-43FA-A7D7-8367353E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637" y="2610766"/>
              <a:ext cx="80745" cy="80745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25D27D-881A-4AA6-85FA-29E67B363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1595" y="2239885"/>
              <a:ext cx="221707" cy="420148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412753-4796-408A-93FD-142579F5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741" y="2238517"/>
              <a:ext cx="56111" cy="4092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7900DB-B0E4-4534-B54D-00AC7353E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292" y="4299569"/>
              <a:ext cx="484470" cy="354457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4" name="Group 127">
              <a:extLst>
                <a:ext uri="{FF2B5EF4-FFF2-40B4-BE49-F238E27FC236}">
                  <a16:creationId xmlns:a16="http://schemas.microsoft.com/office/drawing/2014/main" id="{FBE202E5-1BC1-404B-8BC7-9F9EE2DF2755}"/>
                </a:ext>
              </a:extLst>
            </p:cNvPr>
            <p:cNvGrpSpPr/>
            <p:nvPr/>
          </p:nvGrpSpPr>
          <p:grpSpPr>
            <a:xfrm>
              <a:off x="6235010" y="4654025"/>
              <a:ext cx="437941" cy="563848"/>
              <a:chOff x="8610600" y="4127500"/>
              <a:chExt cx="508001" cy="654050"/>
            </a:xfrm>
            <a:grpFill/>
          </p:grpSpPr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5D469E4B-161B-453B-8EBC-A8D5EA52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035F903A-CB6D-40AF-99D9-D2153FC49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ECB9E7AA-F173-431E-BCDF-C300BEE4F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C9C25E6E-75ED-4A52-8A22-CF668CBDF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89A65859-C7F4-4871-A4EF-C5B8543F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1DC0537F-5350-4242-9C96-9993831C4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ADCB2819-EFC5-44A8-82C9-C743D9E49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24808A44-3D63-473B-9C71-C4417E4C3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3E9D671C-D9B3-4D9D-9A8E-135A17008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79" y="4084704"/>
              <a:ext cx="369512" cy="336666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175001D4-1CF8-4157-BEA9-B21A26D02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479" y="4395367"/>
              <a:ext cx="79376" cy="171071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7727C4BD-F28C-4ADD-8CD9-83973F67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633" y="4447373"/>
              <a:ext cx="112222" cy="23128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A70FDCCB-C3D5-40D1-9B1E-8BF30479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580" y="1856688"/>
              <a:ext cx="451625" cy="41330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C3937CA6-BA2A-4E12-B141-E5F5412F0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1462" y="4150395"/>
              <a:ext cx="550161" cy="455732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151C5EE8-A0A2-4627-849A-89F14B4ED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508" y="3243041"/>
              <a:ext cx="706178" cy="823873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65AD123C-CADF-4360-B6A3-EDC062C30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9615" y="3483906"/>
              <a:ext cx="305190" cy="599430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C6E6DE27-9449-42D8-924C-2DB78256D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4875" y="3560546"/>
              <a:ext cx="499526" cy="499526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3E205164-0688-4A9A-8324-3C7A19E16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568" y="3719299"/>
              <a:ext cx="249078" cy="1313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44" name="Group 126">
              <a:extLst>
                <a:ext uri="{FF2B5EF4-FFF2-40B4-BE49-F238E27FC236}">
                  <a16:creationId xmlns:a16="http://schemas.microsoft.com/office/drawing/2014/main" id="{7105F80E-1E53-4F1F-90C8-774FABF6D3E3}"/>
                </a:ext>
              </a:extLst>
            </p:cNvPr>
            <p:cNvGrpSpPr/>
            <p:nvPr/>
          </p:nvGrpSpPr>
          <p:grpSpPr>
            <a:xfrm>
              <a:off x="6144684" y="4203770"/>
              <a:ext cx="391409" cy="372248"/>
              <a:chOff x="8505825" y="3605213"/>
              <a:chExt cx="454025" cy="431800"/>
            </a:xfrm>
            <a:grpFill/>
          </p:grpSpPr>
          <p:sp>
            <p:nvSpPr>
              <p:cNvPr id="92" name="Freeform 50">
                <a:extLst>
                  <a:ext uri="{FF2B5EF4-FFF2-40B4-BE49-F238E27FC236}">
                    <a16:creationId xmlns:a16="http://schemas.microsoft.com/office/drawing/2014/main" id="{90E7D2F0-2BED-4048-9B34-B2517BF79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E631706B-8FF9-4E25-8C3A-8FBE622A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AB3B098B-73D0-4393-80E3-FEE27487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14" y="1988069"/>
              <a:ext cx="585745" cy="47626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EA72C8D4-0746-4454-ABFB-569AE1389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397" y="1962068"/>
              <a:ext cx="161490" cy="221707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418B6A6B-791A-4330-80EF-D9181CDE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253" y="2113977"/>
              <a:ext cx="443414" cy="29013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D52FE36D-4755-4A92-AE11-711065460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53" y="2368529"/>
              <a:ext cx="255921" cy="448888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BFEBA942-A97F-4C47-98A4-605938868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8" y="3308731"/>
              <a:ext cx="478997" cy="521423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B0A8AB58-46D9-4215-89BF-6F58640F7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110" y="1960698"/>
              <a:ext cx="455732" cy="447520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612DB952-430F-459E-8203-EBFE542D21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245" y="3827651"/>
              <a:ext cx="443414" cy="448888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18756E35-952B-4680-B9A9-8844C221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964" y="3401792"/>
              <a:ext cx="54058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60">
              <a:extLst>
                <a:ext uri="{FF2B5EF4-FFF2-40B4-BE49-F238E27FC236}">
                  <a16:creationId xmlns:a16="http://schemas.microsoft.com/office/drawing/2014/main" id="{308D7C67-05D8-4F9D-A563-681B897E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347050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12E1C487-75D3-436A-8F2E-346D4C89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8035EA6B-7B9B-407E-9E16-AB35BE71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725" y="3089761"/>
              <a:ext cx="67060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63">
              <a:extLst>
                <a:ext uri="{FF2B5EF4-FFF2-40B4-BE49-F238E27FC236}">
                  <a16:creationId xmlns:a16="http://schemas.microsoft.com/office/drawing/2014/main" id="{81FFED19-3963-4A6C-BA61-168167ED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0FC4850-F50A-45E8-BE50-63F5915E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290938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65">
              <a:extLst>
                <a:ext uri="{FF2B5EF4-FFF2-40B4-BE49-F238E27FC236}">
                  <a16:creationId xmlns:a16="http://schemas.microsoft.com/office/drawing/2014/main" id="{56A0E0DC-4C42-463D-9CE9-AD38F861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3478" y="3089761"/>
              <a:ext cx="65691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944C419-5B53-49E6-AFBB-CF13694C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078812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67">
              <a:extLst>
                <a:ext uri="{FF2B5EF4-FFF2-40B4-BE49-F238E27FC236}">
                  <a16:creationId xmlns:a16="http://schemas.microsoft.com/office/drawing/2014/main" id="{75433F2A-E823-4116-9881-574F06A0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68">
              <a:extLst>
                <a:ext uri="{FF2B5EF4-FFF2-40B4-BE49-F238E27FC236}">
                  <a16:creationId xmlns:a16="http://schemas.microsoft.com/office/drawing/2014/main" id="{7D86F838-7BF8-4AB5-8676-82B7AC33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973" y="3089761"/>
              <a:ext cx="68428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id="{A635766E-2635-44F8-A251-92580807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70">
              <a:extLst>
                <a:ext uri="{FF2B5EF4-FFF2-40B4-BE49-F238E27FC236}">
                  <a16:creationId xmlns:a16="http://schemas.microsoft.com/office/drawing/2014/main" id="{60164637-33B1-49A5-90D0-E89A979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018595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503AC84-E133-43DE-BAF3-B3B52E7A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61" y="2859843"/>
              <a:ext cx="496788" cy="158754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1F44695F-FAD1-4CD0-A34F-424035013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036" y="3003541"/>
              <a:ext cx="689755" cy="45025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C3B5BD69-5C06-4A38-A6F8-3835A28BA5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5877" y="3497593"/>
              <a:ext cx="161490" cy="281924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F51B82F7-795D-477E-ADB7-3F2C89EB1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258" y="2531389"/>
              <a:ext cx="324350" cy="396882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CF777A26-0307-41E2-A6B5-A0177C9F1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0323" y="2948798"/>
              <a:ext cx="491314" cy="49268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02C24427-F623-4A38-84A5-44E768DC5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378" y="3583812"/>
              <a:ext cx="554268" cy="420148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224ACD4B-F227-4760-A81A-F2ECDA5B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613" y="2967959"/>
              <a:ext cx="184756" cy="138226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73E2CDEE-44CF-40A7-97C9-B215E29DC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6" y="2932376"/>
              <a:ext cx="50638" cy="62954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D39B6F0-B454-4B38-AF63-F37BC7BEB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329" y="4084704"/>
              <a:ext cx="194336" cy="26960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FBFD98F6-CA08-441D-B89B-A2B6AFA23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0429" y="2702458"/>
              <a:ext cx="243604" cy="266869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FB39A32A-A46F-454D-BC9F-1D8A367AF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409" y="2343896"/>
              <a:ext cx="368144" cy="52963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9A5113FD-38D0-4D00-A94A-F08ADAFC2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028" y="2268625"/>
              <a:ext cx="212127" cy="187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D1E71B34-9D19-4FC8-B881-7F7CCF1BB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811" y="2380847"/>
              <a:ext cx="93063" cy="58848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6349D6D6-2BED-4293-A377-9D89BBB3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963" y="2389058"/>
              <a:ext cx="125908" cy="7663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17152565-2A80-44D6-926F-0C8EF41FA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429" y="3388107"/>
              <a:ext cx="384566" cy="13685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ABEB3F33-B9BE-462E-8B43-50552C1D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34" y="3741196"/>
              <a:ext cx="212127" cy="272344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EDB1FEC1-3166-4F25-9B76-4336D6A3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868" y="3731616"/>
              <a:ext cx="102642" cy="71166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8">
              <a:extLst>
                <a:ext uri="{FF2B5EF4-FFF2-40B4-BE49-F238E27FC236}">
                  <a16:creationId xmlns:a16="http://schemas.microsoft.com/office/drawing/2014/main" id="{11F1B7A9-3054-45F0-96C6-365638A6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490" y="3787727"/>
              <a:ext cx="140962" cy="195705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8005EDB8-7216-479B-9579-61803C247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036" y="2673719"/>
              <a:ext cx="191599" cy="139593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90">
              <a:extLst>
                <a:ext uri="{FF2B5EF4-FFF2-40B4-BE49-F238E27FC236}">
                  <a16:creationId xmlns:a16="http://schemas.microsoft.com/office/drawing/2014/main" id="{C9F22244-3109-432C-80D5-E0935003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927" y="3587918"/>
              <a:ext cx="177913" cy="229918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91">
              <a:extLst>
                <a:ext uri="{FF2B5EF4-FFF2-40B4-BE49-F238E27FC236}">
                  <a16:creationId xmlns:a16="http://schemas.microsoft.com/office/drawing/2014/main" id="{3863A8C6-EDDB-4AB0-A7B7-3CCE61C7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977" y="3579706"/>
              <a:ext cx="87588" cy="60217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92">
              <a:extLst>
                <a:ext uri="{FF2B5EF4-FFF2-40B4-BE49-F238E27FC236}">
                  <a16:creationId xmlns:a16="http://schemas.microsoft.com/office/drawing/2014/main" id="{D54661DE-CE04-4DF5-94B9-C993C64C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560" y="3628974"/>
              <a:ext cx="120433" cy="16559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8DEB249F-12B1-4C26-9780-86322C226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0783" y="5011221"/>
              <a:ext cx="188861" cy="20665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94">
              <a:extLst>
                <a:ext uri="{FF2B5EF4-FFF2-40B4-BE49-F238E27FC236}">
                  <a16:creationId xmlns:a16="http://schemas.microsoft.com/office/drawing/2014/main" id="{4FAE5D31-7834-496C-BE5E-49C89A2B7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232" y="3649503"/>
              <a:ext cx="54742" cy="52006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95">
              <a:extLst>
                <a:ext uri="{FF2B5EF4-FFF2-40B4-BE49-F238E27FC236}">
                  <a16:creationId xmlns:a16="http://schemas.microsoft.com/office/drawing/2014/main" id="{6C85588F-59C8-486A-A9A1-1ADF218E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915" y="3492118"/>
              <a:ext cx="50638" cy="16970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96">
              <a:extLst>
                <a:ext uri="{FF2B5EF4-FFF2-40B4-BE49-F238E27FC236}">
                  <a16:creationId xmlns:a16="http://schemas.microsoft.com/office/drawing/2014/main" id="{B6075E59-DC64-4617-BCC7-ED87C165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498" y="3519490"/>
              <a:ext cx="109485" cy="146436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id="{ABA3850F-D4F0-49DB-B22C-8E2E2F2D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919" y="3689191"/>
              <a:ext cx="13685" cy="2737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id="{5CDD5AD4-3A11-449B-B25C-6B7F398D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2125" y="2302838"/>
              <a:ext cx="190230" cy="203917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0712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STEP 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3013" y="4247333"/>
            <a:ext cx="380631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朴素贝叶斯算法实现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9613" y="65890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朴素贝叶斯算法实现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3">
            <a:extLst>
              <a:ext uri="{FF2B5EF4-FFF2-40B4-BE49-F238E27FC236}">
                <a16:creationId xmlns:a16="http://schemas.microsoft.com/office/drawing/2014/main" id="{13067337-DDC5-4B09-BE63-767CACD9A6B2}"/>
              </a:ext>
            </a:extLst>
          </p:cNvPr>
          <p:cNvSpPr txBox="1"/>
          <p:nvPr/>
        </p:nvSpPr>
        <p:spPr>
          <a:xfrm>
            <a:off x="7854162" y="2737935"/>
            <a:ext cx="3381832" cy="9214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计算文本属于某一类别的概率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利用贝叶斯公式，计算每个待分类文本分别属于三种类别的概率</a:t>
            </a:r>
          </a:p>
        </p:txBody>
      </p:sp>
      <p:sp>
        <p:nvSpPr>
          <p:cNvPr id="4" name="TextBox 85">
            <a:extLst>
              <a:ext uri="{FF2B5EF4-FFF2-40B4-BE49-F238E27FC236}">
                <a16:creationId xmlns:a16="http://schemas.microsoft.com/office/drawing/2014/main" id="{00436DDD-6116-4C01-9169-B1AE69229DCE}"/>
              </a:ext>
            </a:extLst>
          </p:cNvPr>
          <p:cNvSpPr txBox="1"/>
          <p:nvPr/>
        </p:nvSpPr>
        <p:spPr>
          <a:xfrm>
            <a:off x="7631464" y="4838198"/>
            <a:ext cx="3381832" cy="9214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判定结果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在上一步计算的三个概率中，挑选出最大的，将待分类文本归为该类</a:t>
            </a:r>
          </a:p>
        </p:txBody>
      </p:sp>
      <p:sp>
        <p:nvSpPr>
          <p:cNvPr id="5" name="TextBox 87">
            <a:extLst>
              <a:ext uri="{FF2B5EF4-FFF2-40B4-BE49-F238E27FC236}">
                <a16:creationId xmlns:a16="http://schemas.microsoft.com/office/drawing/2014/main" id="{AEF76B8F-0AAD-4C49-B2AB-703E3B912EFF}"/>
              </a:ext>
            </a:extLst>
          </p:cNvPr>
          <p:cNvSpPr txBox="1"/>
          <p:nvPr/>
        </p:nvSpPr>
        <p:spPr>
          <a:xfrm>
            <a:off x="304801" y="4937577"/>
            <a:ext cx="4213194" cy="644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lvl="0"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计算特征词在不同类别中的条件概率</a:t>
            </a:r>
          </a:p>
          <a:p>
            <a:pPr lvl="0"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根据特征向量文件可以计算出特征词在某类别中出现的概率</a:t>
            </a:r>
          </a:p>
        </p:txBody>
      </p:sp>
      <p:sp>
        <p:nvSpPr>
          <p:cNvPr id="6" name="TextBox 90">
            <a:extLst>
              <a:ext uri="{FF2B5EF4-FFF2-40B4-BE49-F238E27FC236}">
                <a16:creationId xmlns:a16="http://schemas.microsoft.com/office/drawing/2014/main" id="{1E79EABF-E6DB-4976-B8FC-761FFA1F8006}"/>
              </a:ext>
            </a:extLst>
          </p:cNvPr>
          <p:cNvSpPr txBox="1"/>
          <p:nvPr/>
        </p:nvSpPr>
        <p:spPr>
          <a:xfrm>
            <a:off x="1061392" y="2827789"/>
            <a:ext cx="3213715" cy="644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读入文本向量文件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读取特征向量到程序缓存中待使用</a:t>
            </a: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10F239F2-F7E7-4A1A-806E-4E01C1CD7BCA}"/>
              </a:ext>
            </a:extLst>
          </p:cNvPr>
          <p:cNvGrpSpPr/>
          <p:nvPr/>
        </p:nvGrpSpPr>
        <p:grpSpPr>
          <a:xfrm>
            <a:off x="4552202" y="1843307"/>
            <a:ext cx="2894508" cy="4253434"/>
            <a:chOff x="4420297" y="1856688"/>
            <a:chExt cx="2894508" cy="4253434"/>
          </a:xfrm>
          <a:solidFill>
            <a:srgbClr val="24B0D2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21393F2-62DD-4D06-9661-A77163741D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70448" y="5797938"/>
              <a:ext cx="770590" cy="165781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4F90CD29-124D-4E85-B62B-72EE03F8B243}"/>
                </a:ext>
              </a:extLst>
            </p:cNvPr>
            <p:cNvSpPr/>
            <p:nvPr/>
          </p:nvSpPr>
          <p:spPr>
            <a:xfrm flipH="1">
              <a:off x="5268472" y="5420984"/>
              <a:ext cx="1174539" cy="342400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CD5D4E49-0F9D-4A68-99C7-2DC0B1057C12}"/>
                </a:ext>
              </a:extLst>
            </p:cNvPr>
            <p:cNvSpPr/>
            <p:nvPr/>
          </p:nvSpPr>
          <p:spPr>
            <a:xfrm flipH="1">
              <a:off x="5593769" y="5998273"/>
              <a:ext cx="523947" cy="111849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F14F134-F1D9-4933-A713-2F40745D2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487" y="4759405"/>
              <a:ext cx="153279" cy="45299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F4BC4FB-47D5-4FEB-B13E-4856B3DF6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81" y="4678660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5CBCED1-B665-4D26-BCF9-31A44E98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596" y="4729297"/>
              <a:ext cx="131382" cy="127277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2D87696-8D2B-4DCE-A361-64AC8C25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016" y="5195976"/>
              <a:ext cx="39689" cy="65691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8F3C9F1-A098-47E5-BD3F-90C61220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41" y="4758036"/>
              <a:ext cx="151911" cy="45299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5BD4D-56DF-4E49-B837-DAE07D67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66" y="4674554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A84901F-1FA0-46F1-9566-42672300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348" y="4727928"/>
              <a:ext cx="131382" cy="12590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F67614F-BFEA-4582-9AFB-7126349C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769" y="5191870"/>
              <a:ext cx="39689" cy="65691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621F770-635E-41C4-B820-2C437D139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8466" y="4760773"/>
              <a:ext cx="35582" cy="229918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0" name="Group 123">
              <a:extLst>
                <a:ext uri="{FF2B5EF4-FFF2-40B4-BE49-F238E27FC236}">
                  <a16:creationId xmlns:a16="http://schemas.microsoft.com/office/drawing/2014/main" id="{A850683E-6FB0-4CEE-8E4F-6445F8AEF346}"/>
                </a:ext>
              </a:extLst>
            </p:cNvPr>
            <p:cNvGrpSpPr/>
            <p:nvPr/>
          </p:nvGrpSpPr>
          <p:grpSpPr>
            <a:xfrm>
              <a:off x="4993725" y="4689609"/>
              <a:ext cx="704809" cy="535108"/>
              <a:chOff x="7170738" y="4168775"/>
              <a:chExt cx="817563" cy="620713"/>
            </a:xfrm>
            <a:grpFill/>
          </p:grpSpPr>
          <p:sp>
            <p:nvSpPr>
              <p:cNvPr id="102" name="Freeform 14">
                <a:extLst>
                  <a:ext uri="{FF2B5EF4-FFF2-40B4-BE49-F238E27FC236}">
                    <a16:creationId xmlns:a16="http://schemas.microsoft.com/office/drawing/2014/main" id="{14669731-2D25-42CE-9930-8A4801486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Rectangle 15">
                <a:extLst>
                  <a:ext uri="{FF2B5EF4-FFF2-40B4-BE49-F238E27FC236}">
                    <a16:creationId xmlns:a16="http://schemas.microsoft.com/office/drawing/2014/main" id="{6F3F1BF0-F8B7-4759-A22B-4AF58AB5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4" name="Oval 16">
                <a:extLst>
                  <a:ext uri="{FF2B5EF4-FFF2-40B4-BE49-F238E27FC236}">
                    <a16:creationId xmlns:a16="http://schemas.microsoft.com/office/drawing/2014/main" id="{4E430451-0694-462D-A949-B36A159F9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17">
                <a:extLst>
                  <a:ext uri="{FF2B5EF4-FFF2-40B4-BE49-F238E27FC236}">
                    <a16:creationId xmlns:a16="http://schemas.microsoft.com/office/drawing/2014/main" id="{49D476F5-065E-4C8D-B1A2-21D3CF90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18">
                <a:extLst>
                  <a:ext uri="{FF2B5EF4-FFF2-40B4-BE49-F238E27FC236}">
                    <a16:creationId xmlns:a16="http://schemas.microsoft.com/office/drawing/2014/main" id="{995561AE-87AB-4DA2-B156-84682177A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id="{2CECBBB1-32E1-4076-98F6-3E078F702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5600C2-4531-4105-B803-8230360A0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7" y="2828365"/>
              <a:ext cx="411938" cy="43383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C4DBC9-0BE2-4C9C-92E9-B4CFB425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04" y="2727092"/>
              <a:ext cx="121802" cy="121802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386BC05-7B95-4DF3-B3BE-40BF65BA4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097" y="2817417"/>
              <a:ext cx="191599" cy="39962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639EA25-AAE2-4FF8-A9E0-5C9A024D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65" y="2817417"/>
              <a:ext cx="205284" cy="394145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5EB162B-F62F-47DB-8C7F-DD354DD5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6" y="2683299"/>
              <a:ext cx="21897" cy="68428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2BC88C2-ED7B-487E-AB83-6D0065BEE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156" y="2389058"/>
              <a:ext cx="194336" cy="525527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CE4E483-3682-4AF3-9C97-C19AE6A4F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192" y="2554653"/>
              <a:ext cx="526896" cy="19296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CF92C21-23BA-4711-8874-D6FA8E6111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6D7C86B-F229-47D8-8738-8515DE28C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1AA720-9D03-43FA-A7D7-8367353E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637" y="2610766"/>
              <a:ext cx="80745" cy="80745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25D27D-881A-4AA6-85FA-29E67B363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1595" y="2239885"/>
              <a:ext cx="221707" cy="420148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412753-4796-408A-93FD-142579F5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741" y="2238517"/>
              <a:ext cx="56111" cy="4092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7900DB-B0E4-4534-B54D-00AC7353E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292" y="4299569"/>
              <a:ext cx="484470" cy="354457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4" name="Group 127">
              <a:extLst>
                <a:ext uri="{FF2B5EF4-FFF2-40B4-BE49-F238E27FC236}">
                  <a16:creationId xmlns:a16="http://schemas.microsoft.com/office/drawing/2014/main" id="{FBE202E5-1BC1-404B-8BC7-9F9EE2DF2755}"/>
                </a:ext>
              </a:extLst>
            </p:cNvPr>
            <p:cNvGrpSpPr/>
            <p:nvPr/>
          </p:nvGrpSpPr>
          <p:grpSpPr>
            <a:xfrm>
              <a:off x="6235010" y="4654025"/>
              <a:ext cx="437941" cy="563848"/>
              <a:chOff x="8610600" y="4127500"/>
              <a:chExt cx="508001" cy="654050"/>
            </a:xfrm>
            <a:grpFill/>
          </p:grpSpPr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5D469E4B-161B-453B-8EBC-A8D5EA52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035F903A-CB6D-40AF-99D9-D2153FC49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ECB9E7AA-F173-431E-BCDF-C300BEE4F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C9C25E6E-75ED-4A52-8A22-CF668CBDF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89A65859-C7F4-4871-A4EF-C5B8543F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1DC0537F-5350-4242-9C96-9993831C4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ADCB2819-EFC5-44A8-82C9-C743D9E49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24808A44-3D63-473B-9C71-C4417E4C3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3E9D671C-D9B3-4D9D-9A8E-135A17008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79" y="4084704"/>
              <a:ext cx="369512" cy="336666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175001D4-1CF8-4157-BEA9-B21A26D02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479" y="4395367"/>
              <a:ext cx="79376" cy="171071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7727C4BD-F28C-4ADD-8CD9-83973F67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633" y="4447373"/>
              <a:ext cx="112222" cy="23128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A70FDCCB-C3D5-40D1-9B1E-8BF30479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580" y="1856688"/>
              <a:ext cx="451625" cy="41330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C3937CA6-BA2A-4E12-B141-E5F5412F0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1462" y="4150395"/>
              <a:ext cx="550161" cy="455732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151C5EE8-A0A2-4627-849A-89F14B4ED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508" y="3243041"/>
              <a:ext cx="706178" cy="823873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65AD123C-CADF-4360-B6A3-EDC062C30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9615" y="3483906"/>
              <a:ext cx="305190" cy="599430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C6E6DE27-9449-42D8-924C-2DB78256D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4875" y="3560546"/>
              <a:ext cx="499526" cy="499526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3E205164-0688-4A9A-8324-3C7A19E16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568" y="3719299"/>
              <a:ext cx="249078" cy="1313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44" name="Group 126">
              <a:extLst>
                <a:ext uri="{FF2B5EF4-FFF2-40B4-BE49-F238E27FC236}">
                  <a16:creationId xmlns:a16="http://schemas.microsoft.com/office/drawing/2014/main" id="{7105F80E-1E53-4F1F-90C8-774FABF6D3E3}"/>
                </a:ext>
              </a:extLst>
            </p:cNvPr>
            <p:cNvGrpSpPr/>
            <p:nvPr/>
          </p:nvGrpSpPr>
          <p:grpSpPr>
            <a:xfrm>
              <a:off x="6144684" y="4203770"/>
              <a:ext cx="391409" cy="372248"/>
              <a:chOff x="8505825" y="3605213"/>
              <a:chExt cx="454025" cy="431800"/>
            </a:xfrm>
            <a:grpFill/>
          </p:grpSpPr>
          <p:sp>
            <p:nvSpPr>
              <p:cNvPr id="92" name="Freeform 50">
                <a:extLst>
                  <a:ext uri="{FF2B5EF4-FFF2-40B4-BE49-F238E27FC236}">
                    <a16:creationId xmlns:a16="http://schemas.microsoft.com/office/drawing/2014/main" id="{90E7D2F0-2BED-4048-9B34-B2517BF79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E631706B-8FF9-4E25-8C3A-8FBE622A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AB3B098B-73D0-4393-80E3-FEE27487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14" y="1988069"/>
              <a:ext cx="585745" cy="47626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EA72C8D4-0746-4454-ABFB-569AE1389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397" y="1962068"/>
              <a:ext cx="161490" cy="221707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418B6A6B-791A-4330-80EF-D9181CDE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253" y="2113977"/>
              <a:ext cx="443414" cy="29013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D52FE36D-4755-4A92-AE11-711065460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53" y="2368529"/>
              <a:ext cx="255921" cy="448888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BFEBA942-A97F-4C47-98A4-605938868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8" y="3308731"/>
              <a:ext cx="478997" cy="521423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B0A8AB58-46D9-4215-89BF-6F58640F7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110" y="1960698"/>
              <a:ext cx="455732" cy="447520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612DB952-430F-459E-8203-EBFE542D21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245" y="3827651"/>
              <a:ext cx="443414" cy="448888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18756E35-952B-4680-B9A9-8844C221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964" y="3401792"/>
              <a:ext cx="54058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60">
              <a:extLst>
                <a:ext uri="{FF2B5EF4-FFF2-40B4-BE49-F238E27FC236}">
                  <a16:creationId xmlns:a16="http://schemas.microsoft.com/office/drawing/2014/main" id="{308D7C67-05D8-4F9D-A563-681B897E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347050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12E1C487-75D3-436A-8F2E-346D4C89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8035EA6B-7B9B-407E-9E16-AB35BE71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725" y="3089761"/>
              <a:ext cx="67060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63">
              <a:extLst>
                <a:ext uri="{FF2B5EF4-FFF2-40B4-BE49-F238E27FC236}">
                  <a16:creationId xmlns:a16="http://schemas.microsoft.com/office/drawing/2014/main" id="{81FFED19-3963-4A6C-BA61-168167ED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0FC4850-F50A-45E8-BE50-63F5915E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290938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65">
              <a:extLst>
                <a:ext uri="{FF2B5EF4-FFF2-40B4-BE49-F238E27FC236}">
                  <a16:creationId xmlns:a16="http://schemas.microsoft.com/office/drawing/2014/main" id="{56A0E0DC-4C42-463D-9CE9-AD38F861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3478" y="3089761"/>
              <a:ext cx="65691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944C419-5B53-49E6-AFBB-CF13694C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078812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67">
              <a:extLst>
                <a:ext uri="{FF2B5EF4-FFF2-40B4-BE49-F238E27FC236}">
                  <a16:creationId xmlns:a16="http://schemas.microsoft.com/office/drawing/2014/main" id="{75433F2A-E823-4116-9881-574F06A0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68">
              <a:extLst>
                <a:ext uri="{FF2B5EF4-FFF2-40B4-BE49-F238E27FC236}">
                  <a16:creationId xmlns:a16="http://schemas.microsoft.com/office/drawing/2014/main" id="{7D86F838-7BF8-4AB5-8676-82B7AC33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973" y="3089761"/>
              <a:ext cx="68428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id="{A635766E-2635-44F8-A251-92580807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70">
              <a:extLst>
                <a:ext uri="{FF2B5EF4-FFF2-40B4-BE49-F238E27FC236}">
                  <a16:creationId xmlns:a16="http://schemas.microsoft.com/office/drawing/2014/main" id="{60164637-33B1-49A5-90D0-E89A979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018595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503AC84-E133-43DE-BAF3-B3B52E7A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61" y="2859843"/>
              <a:ext cx="496788" cy="158754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1F44695F-FAD1-4CD0-A34F-424035013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036" y="3003541"/>
              <a:ext cx="689755" cy="45025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C3B5BD69-5C06-4A38-A6F8-3835A28BA5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5877" y="3497593"/>
              <a:ext cx="161490" cy="281924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F51B82F7-795D-477E-ADB7-3F2C89EB1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258" y="2531389"/>
              <a:ext cx="324350" cy="396882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CF777A26-0307-41E2-A6B5-A0177C9F1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0323" y="2948798"/>
              <a:ext cx="491314" cy="49268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02C24427-F623-4A38-84A5-44E768DC5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378" y="3583812"/>
              <a:ext cx="554268" cy="420148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224ACD4B-F227-4760-A81A-F2ECDA5B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613" y="2967959"/>
              <a:ext cx="184756" cy="138226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73E2CDEE-44CF-40A7-97C9-B215E29DC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6" y="2932376"/>
              <a:ext cx="50638" cy="62954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D39B6F0-B454-4B38-AF63-F37BC7BEB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329" y="4084704"/>
              <a:ext cx="194336" cy="26960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FBFD98F6-CA08-441D-B89B-A2B6AFA23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0429" y="2702458"/>
              <a:ext cx="243604" cy="266869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FB39A32A-A46F-454D-BC9F-1D8A367AF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409" y="2343896"/>
              <a:ext cx="368144" cy="52963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9A5113FD-38D0-4D00-A94A-F08ADAFC2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028" y="2268625"/>
              <a:ext cx="212127" cy="187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D1E71B34-9D19-4FC8-B881-7F7CCF1BB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811" y="2380847"/>
              <a:ext cx="93063" cy="58848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6349D6D6-2BED-4293-A377-9D89BBB3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963" y="2389058"/>
              <a:ext cx="125908" cy="7663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17152565-2A80-44D6-926F-0C8EF41FA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429" y="3388107"/>
              <a:ext cx="384566" cy="13685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ABEB3F33-B9BE-462E-8B43-50552C1D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34" y="3741196"/>
              <a:ext cx="212127" cy="272344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EDB1FEC1-3166-4F25-9B76-4336D6A3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868" y="3731616"/>
              <a:ext cx="102642" cy="71166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8">
              <a:extLst>
                <a:ext uri="{FF2B5EF4-FFF2-40B4-BE49-F238E27FC236}">
                  <a16:creationId xmlns:a16="http://schemas.microsoft.com/office/drawing/2014/main" id="{11F1B7A9-3054-45F0-96C6-365638A6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490" y="3787727"/>
              <a:ext cx="140962" cy="195705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8005EDB8-7216-479B-9579-61803C247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036" y="2673719"/>
              <a:ext cx="191599" cy="139593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90">
              <a:extLst>
                <a:ext uri="{FF2B5EF4-FFF2-40B4-BE49-F238E27FC236}">
                  <a16:creationId xmlns:a16="http://schemas.microsoft.com/office/drawing/2014/main" id="{C9F22244-3109-432C-80D5-E0935003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927" y="3587918"/>
              <a:ext cx="177913" cy="229918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91">
              <a:extLst>
                <a:ext uri="{FF2B5EF4-FFF2-40B4-BE49-F238E27FC236}">
                  <a16:creationId xmlns:a16="http://schemas.microsoft.com/office/drawing/2014/main" id="{3863A8C6-EDDB-4AB0-A7B7-3CCE61C7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977" y="3579706"/>
              <a:ext cx="87588" cy="60217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92">
              <a:extLst>
                <a:ext uri="{FF2B5EF4-FFF2-40B4-BE49-F238E27FC236}">
                  <a16:creationId xmlns:a16="http://schemas.microsoft.com/office/drawing/2014/main" id="{D54661DE-CE04-4DF5-94B9-C993C64C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560" y="3628974"/>
              <a:ext cx="120433" cy="16559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8DEB249F-12B1-4C26-9780-86322C226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0783" y="5011221"/>
              <a:ext cx="188861" cy="20665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94">
              <a:extLst>
                <a:ext uri="{FF2B5EF4-FFF2-40B4-BE49-F238E27FC236}">
                  <a16:creationId xmlns:a16="http://schemas.microsoft.com/office/drawing/2014/main" id="{4FAE5D31-7834-496C-BE5E-49C89A2B7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232" y="3649503"/>
              <a:ext cx="54742" cy="52006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95">
              <a:extLst>
                <a:ext uri="{FF2B5EF4-FFF2-40B4-BE49-F238E27FC236}">
                  <a16:creationId xmlns:a16="http://schemas.microsoft.com/office/drawing/2014/main" id="{6C85588F-59C8-486A-A9A1-1ADF218E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915" y="3492118"/>
              <a:ext cx="50638" cy="16970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96">
              <a:extLst>
                <a:ext uri="{FF2B5EF4-FFF2-40B4-BE49-F238E27FC236}">
                  <a16:creationId xmlns:a16="http://schemas.microsoft.com/office/drawing/2014/main" id="{B6075E59-DC64-4617-BCC7-ED87C165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498" y="3519490"/>
              <a:ext cx="109485" cy="146436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id="{ABA3850F-D4F0-49DB-B22C-8E2E2F2D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919" y="3689191"/>
              <a:ext cx="13685" cy="2737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id="{5CDD5AD4-3A11-449B-B25C-6B7F398D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2125" y="2302838"/>
              <a:ext cx="190230" cy="203917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780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1614</Words>
  <Application>Microsoft Office PowerPoint</Application>
  <PresentationFormat>宽屏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Open Sans</vt:lpstr>
      <vt:lpstr>DengXian</vt:lpstr>
      <vt:lpstr>DengXian</vt:lpstr>
      <vt:lpstr>DengXian Light</vt:lpstr>
      <vt:lpstr>方正正中黑简体</vt:lpstr>
      <vt:lpstr>微软雅黑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95</cp:revision>
  <dcterms:created xsi:type="dcterms:W3CDTF">2017-10-13T08:07:18Z</dcterms:created>
  <dcterms:modified xsi:type="dcterms:W3CDTF">2018-12-23T23:59:33Z</dcterms:modified>
</cp:coreProperties>
</file>