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Robot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oboto-bold.fntdata"/><Relationship Id="rId12" Type="http://schemas.openxmlformats.org/officeDocument/2006/relationships/slide" Target="slides/slide7.xml"/><Relationship Id="rId34" Type="http://schemas.openxmlformats.org/officeDocument/2006/relationships/font" Target="fonts/Roboto-regular.fntdata"/><Relationship Id="rId15" Type="http://schemas.openxmlformats.org/officeDocument/2006/relationships/slide" Target="slides/slide10.xml"/><Relationship Id="rId37" Type="http://schemas.openxmlformats.org/officeDocument/2006/relationships/font" Target="fonts/Roboto-boldItalic.fntdata"/><Relationship Id="rId14" Type="http://schemas.openxmlformats.org/officeDocument/2006/relationships/slide" Target="slides/slide9.xml"/><Relationship Id="rId36" Type="http://schemas.openxmlformats.org/officeDocument/2006/relationships/font" Target="fonts/Roboto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ff5931566a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ff5931566a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Ratan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da54a7f434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da54a7f434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Ratan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da54a7f434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da54a7f434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Ratan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d273f4b56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d273f4b56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Harshil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d273f4b56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d273f4b56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Harshil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d273f4b561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d273f4b561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Harshil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d273f4b561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d273f4b56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Harshil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d273f4b561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d273f4b561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Harshil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daceaf3af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daceaf3a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HarshilHarshil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d273f4b561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d273f4b561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Sid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d273f4b561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d273f4b561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Sid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ff5931566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ff5931566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Ratan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d273f4b561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d273f4b561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Sid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d273f4b561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d273f4b561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Sid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d273f4b561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d273f4b561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Sid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daceaf3af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daceaf3af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Sid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d273f4b561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2d273f4b561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Sid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d273f4b561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2d273f4b561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Sid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d273f4b561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2d273f4b561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Sid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daceaf3af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daceaf3af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Sid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d273f4b561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2d273f4b561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Ratan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ff5931566a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ff5931566a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Ratan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ff5931566a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ff5931566a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Ratan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ff5931566a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ff5931566a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Harshil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d273f4b56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d273f4b56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Harshil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da54a7f43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da54a7f4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Ratan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da54a7f434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da54a7f43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Ratan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da54a7f434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da54a7f43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Ratan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5.png"/><Relationship Id="rId4" Type="http://schemas.openxmlformats.org/officeDocument/2006/relationships/image" Target="../media/image1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18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head w/ Bullets">
  <p:cSld name="Subhead w/ Bullet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idx="1" type="body"/>
          </p:nvPr>
        </p:nvSpPr>
        <p:spPr>
          <a:xfrm>
            <a:off x="227013" y="1282013"/>
            <a:ext cx="8691600" cy="32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2100" lvl="3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286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6351" y="4845705"/>
            <a:ext cx="476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" name="Google Shape;19;p2"/>
          <p:cNvSpPr txBox="1"/>
          <p:nvPr>
            <p:ph type="title"/>
          </p:nvPr>
        </p:nvSpPr>
        <p:spPr>
          <a:xfrm>
            <a:off x="227013" y="313765"/>
            <a:ext cx="73032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2" type="body"/>
          </p:nvPr>
        </p:nvSpPr>
        <p:spPr>
          <a:xfrm>
            <a:off x="227013" y="754577"/>
            <a:ext cx="86916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with no Subhead">
  <p:cSld name="Title with no Subhead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46351" y="4845705"/>
            <a:ext cx="476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227013" y="834082"/>
            <a:ext cx="8691600" cy="37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type="title"/>
          </p:nvPr>
        </p:nvSpPr>
        <p:spPr>
          <a:xfrm>
            <a:off x="227013" y="313765"/>
            <a:ext cx="73032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head w/ Bullets 2 col">
  <p:cSld name="Subhead w/ Bullets 2 col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46351" y="4845705"/>
            <a:ext cx="476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227013" y="1282013"/>
            <a:ext cx="4242000" cy="32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2100" lvl="3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286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type="title"/>
          </p:nvPr>
        </p:nvSpPr>
        <p:spPr>
          <a:xfrm>
            <a:off x="227013" y="313765"/>
            <a:ext cx="73032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2" type="body"/>
          </p:nvPr>
        </p:nvSpPr>
        <p:spPr>
          <a:xfrm>
            <a:off x="227013" y="754577"/>
            <a:ext cx="86916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3" type="body"/>
          </p:nvPr>
        </p:nvSpPr>
        <p:spPr>
          <a:xfrm>
            <a:off x="4627391" y="1282013"/>
            <a:ext cx="4242000" cy="32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2100" lvl="3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286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head w/ No Bullets">
  <p:cSld name="Subhead w/ No Bulle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idx="1" type="body"/>
          </p:nvPr>
        </p:nvSpPr>
        <p:spPr>
          <a:xfrm>
            <a:off x="227013" y="1282013"/>
            <a:ext cx="8691600" cy="32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type="title"/>
          </p:nvPr>
        </p:nvSpPr>
        <p:spPr>
          <a:xfrm>
            <a:off x="227013" y="313765"/>
            <a:ext cx="73032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546351" y="4845705"/>
            <a:ext cx="476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5"/>
          <p:cNvSpPr txBox="1"/>
          <p:nvPr>
            <p:ph idx="2" type="body"/>
          </p:nvPr>
        </p:nvSpPr>
        <p:spPr>
          <a:xfrm>
            <a:off x="227013" y="754577"/>
            <a:ext cx="86916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head w/ No Bullets 2 col">
  <p:cSld name="Subhead w/ No Bullets 2 col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546351" y="4845705"/>
            <a:ext cx="476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227013" y="1282013"/>
            <a:ext cx="4214700" cy="32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type="title"/>
          </p:nvPr>
        </p:nvSpPr>
        <p:spPr>
          <a:xfrm>
            <a:off x="227013" y="313765"/>
            <a:ext cx="73032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227013" y="754577"/>
            <a:ext cx="86916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3" type="body"/>
          </p:nvPr>
        </p:nvSpPr>
        <p:spPr>
          <a:xfrm>
            <a:off x="4620526" y="1282013"/>
            <a:ext cx="4269600" cy="32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with no Subhead 2 col">
  <p:cSld name="Title with no Subhead 2 col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546351" y="4845705"/>
            <a:ext cx="476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" name="Google Shape;44;p7"/>
          <p:cNvSpPr txBox="1"/>
          <p:nvPr>
            <p:ph idx="1" type="body"/>
          </p:nvPr>
        </p:nvSpPr>
        <p:spPr>
          <a:xfrm>
            <a:off x="227013" y="834082"/>
            <a:ext cx="4248900" cy="37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7"/>
          <p:cNvSpPr txBox="1"/>
          <p:nvPr>
            <p:ph type="title"/>
          </p:nvPr>
        </p:nvSpPr>
        <p:spPr>
          <a:xfrm>
            <a:off x="227013" y="313765"/>
            <a:ext cx="73032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idx="2" type="body"/>
          </p:nvPr>
        </p:nvSpPr>
        <p:spPr>
          <a:xfrm>
            <a:off x="4661715" y="834082"/>
            <a:ext cx="4248900" cy="37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>
  <p:cSld name="Blank Slide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/>
          <p:nvPr/>
        </p:nvSpPr>
        <p:spPr>
          <a:xfrm rot="-5400000">
            <a:off x="6831103" y="2596989"/>
            <a:ext cx="4567800" cy="57900"/>
          </a:xfrm>
          <a:prstGeom prst="rect">
            <a:avLst/>
          </a:prstGeom>
          <a:solidFill>
            <a:srgbClr val="B0B1B4"/>
          </a:solidFill>
          <a:ln cap="flat" cmpd="sng" w="12700">
            <a:solidFill>
              <a:srgbClr val="B0B1B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8"/>
          <p:cNvSpPr/>
          <p:nvPr/>
        </p:nvSpPr>
        <p:spPr>
          <a:xfrm rot="-5400000">
            <a:off x="-2252547" y="2602401"/>
            <a:ext cx="4550700" cy="45600"/>
          </a:xfrm>
          <a:prstGeom prst="rect">
            <a:avLst/>
          </a:prstGeom>
          <a:solidFill>
            <a:srgbClr val="B0B1B4"/>
          </a:solidFill>
          <a:ln cap="flat" cmpd="sng" w="12700">
            <a:solidFill>
              <a:srgbClr val="B0B1B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overSlide_Footer_03.png" id="50" name="Google Shape;50;p8"/>
          <p:cNvPicPr preferRelativeResize="0"/>
          <p:nvPr/>
        </p:nvPicPr>
        <p:blipFill rotWithShape="1">
          <a:blip r:embed="rId2">
            <a:alphaModFix/>
          </a:blip>
          <a:srcRect b="34327" l="0" r="0" t="0"/>
          <a:stretch/>
        </p:blipFill>
        <p:spPr>
          <a:xfrm>
            <a:off x="0" y="4858172"/>
            <a:ext cx="9144000" cy="288247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8"/>
          <p:cNvSpPr/>
          <p:nvPr/>
        </p:nvSpPr>
        <p:spPr>
          <a:xfrm flipH="1" rot="10800000">
            <a:off x="4036099" y="4992887"/>
            <a:ext cx="203700" cy="98100"/>
          </a:xfrm>
          <a:prstGeom prst="rtTriangle">
            <a:avLst/>
          </a:prstGeom>
          <a:solidFill>
            <a:srgbClr val="F2F2F2"/>
          </a:solidFill>
          <a:ln cap="flat" cmpd="sng" w="12700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2" name="Google Shape;52;p8"/>
          <p:cNvGrpSpPr/>
          <p:nvPr/>
        </p:nvGrpSpPr>
        <p:grpSpPr>
          <a:xfrm>
            <a:off x="0" y="332586"/>
            <a:ext cx="9144059" cy="103334"/>
            <a:chOff x="0" y="46656"/>
            <a:chExt cx="9144059" cy="137779"/>
          </a:xfrm>
        </p:grpSpPr>
        <p:sp>
          <p:nvSpPr>
            <p:cNvPr id="53" name="Google Shape;53;p8"/>
            <p:cNvSpPr/>
            <p:nvPr/>
          </p:nvSpPr>
          <p:spPr>
            <a:xfrm>
              <a:off x="0" y="69826"/>
              <a:ext cx="9144000" cy="45600"/>
            </a:xfrm>
            <a:prstGeom prst="rect">
              <a:avLst/>
            </a:prstGeom>
            <a:solidFill>
              <a:srgbClr val="B0B1B4"/>
            </a:solidFill>
            <a:ln cap="flat" cmpd="sng" w="12700">
              <a:solidFill>
                <a:srgbClr val="B0B1B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8"/>
            <p:cNvSpPr/>
            <p:nvPr/>
          </p:nvSpPr>
          <p:spPr>
            <a:xfrm rot="10800000">
              <a:off x="4903559" y="47035"/>
              <a:ext cx="203700" cy="137400"/>
            </a:xfrm>
            <a:prstGeom prst="rtTriangle">
              <a:avLst/>
            </a:prstGeom>
            <a:solidFill>
              <a:srgbClr val="A32638"/>
            </a:solidFill>
            <a:ln cap="flat" cmpd="sng" w="12700">
              <a:solidFill>
                <a:srgbClr val="A3263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8"/>
            <p:cNvSpPr/>
            <p:nvPr/>
          </p:nvSpPr>
          <p:spPr>
            <a:xfrm>
              <a:off x="5107259" y="46656"/>
              <a:ext cx="4036800" cy="137700"/>
            </a:xfrm>
            <a:prstGeom prst="rect">
              <a:avLst/>
            </a:prstGeom>
            <a:solidFill>
              <a:srgbClr val="A32638"/>
            </a:solidFill>
            <a:ln cap="flat" cmpd="sng" w="12700">
              <a:solidFill>
                <a:srgbClr val="A3263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6" name="Google Shape;56;p8"/>
          <p:cNvSpPr txBox="1"/>
          <p:nvPr/>
        </p:nvSpPr>
        <p:spPr>
          <a:xfrm>
            <a:off x="288232" y="4957028"/>
            <a:ext cx="31851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50"/>
              <a:buFont typeface="Bookman Old Style"/>
              <a:buNone/>
            </a:pPr>
            <a:r>
              <a:rPr b="0" i="0" lang="en" sz="1050" u="none" cap="none" strike="noStrike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</a:t>
            </a:r>
            <a:r>
              <a:rPr b="0" i="0" lang="en" sz="800" u="none" cap="none" strike="noStrike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TEVENS </a:t>
            </a:r>
            <a:r>
              <a:rPr b="0" i="0" lang="en" sz="1050" u="none" cap="none" strike="noStrike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</a:t>
            </a:r>
            <a:r>
              <a:rPr b="0" i="0" lang="en" sz="800" u="none" cap="none" strike="noStrike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TUDENT </a:t>
            </a:r>
            <a:r>
              <a:rPr b="0" i="0" lang="en" sz="1050" u="none" cap="none" strike="noStrike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M</a:t>
            </a:r>
            <a:r>
              <a:rPr b="0" i="0" lang="en" sz="800" u="none" cap="none" strike="noStrike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ANAGED </a:t>
            </a:r>
            <a:r>
              <a:rPr b="0" i="0" lang="en" sz="1050" u="none" cap="none" strike="noStrike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</a:t>
            </a:r>
            <a:r>
              <a:rPr b="0" i="0" lang="en" sz="800" u="none" cap="none" strike="noStrike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NVESTMENT</a:t>
            </a:r>
            <a:r>
              <a:rPr b="0" i="0" lang="en" sz="1100" u="none" cap="none" strike="noStrike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</a:t>
            </a:r>
            <a:r>
              <a:rPr b="0" i="0" lang="en" sz="1050" u="none" cap="none" strike="noStrike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F</a:t>
            </a:r>
            <a:r>
              <a:rPr b="0" i="0" lang="en" sz="800" u="none" cap="none" strike="noStrike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UND</a:t>
            </a:r>
            <a:endParaRPr b="0" i="0" sz="14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7" name="Google Shape;57;p8"/>
          <p:cNvGrpSpPr/>
          <p:nvPr/>
        </p:nvGrpSpPr>
        <p:grpSpPr>
          <a:xfrm>
            <a:off x="-31" y="4723663"/>
            <a:ext cx="363957" cy="419651"/>
            <a:chOff x="677732" y="710005"/>
            <a:chExt cx="3022899" cy="4647303"/>
          </a:xfrm>
        </p:grpSpPr>
        <p:sp>
          <p:nvSpPr>
            <p:cNvPr id="58" name="Google Shape;58;p8"/>
            <p:cNvSpPr/>
            <p:nvPr/>
          </p:nvSpPr>
          <p:spPr>
            <a:xfrm>
              <a:off x="677732" y="710005"/>
              <a:ext cx="3022899" cy="4647303"/>
            </a:xfrm>
            <a:custGeom>
              <a:rect b="b" l="l" r="r" t="t"/>
              <a:pathLst>
                <a:path extrusionOk="0" h="4647303" w="3022899">
                  <a:moveTo>
                    <a:pt x="0" y="1516828"/>
                  </a:moveTo>
                  <a:lnTo>
                    <a:pt x="968188" y="1065007"/>
                  </a:lnTo>
                  <a:lnTo>
                    <a:pt x="1194099" y="796066"/>
                  </a:lnTo>
                  <a:lnTo>
                    <a:pt x="1301675" y="613186"/>
                  </a:lnTo>
                  <a:lnTo>
                    <a:pt x="1301675" y="505609"/>
                  </a:lnTo>
                  <a:lnTo>
                    <a:pt x="1484555" y="32273"/>
                  </a:lnTo>
                  <a:lnTo>
                    <a:pt x="1527586" y="0"/>
                  </a:lnTo>
                  <a:lnTo>
                    <a:pt x="1570616" y="32273"/>
                  </a:lnTo>
                  <a:lnTo>
                    <a:pt x="1742739" y="494851"/>
                  </a:lnTo>
                  <a:lnTo>
                    <a:pt x="1764254" y="634701"/>
                  </a:lnTo>
                  <a:lnTo>
                    <a:pt x="2140772" y="1097280"/>
                  </a:lnTo>
                  <a:lnTo>
                    <a:pt x="3022899" y="1484555"/>
                  </a:lnTo>
                  <a:lnTo>
                    <a:pt x="3022899" y="3313355"/>
                  </a:lnTo>
                  <a:lnTo>
                    <a:pt x="2979868" y="3463962"/>
                  </a:lnTo>
                  <a:lnTo>
                    <a:pt x="1538343" y="4647303"/>
                  </a:lnTo>
                  <a:lnTo>
                    <a:pt x="32273" y="3571539"/>
                  </a:lnTo>
                  <a:lnTo>
                    <a:pt x="0" y="1516828"/>
                  </a:lnTo>
                  <a:close/>
                </a:path>
              </a:pathLst>
            </a:custGeom>
            <a:solidFill>
              <a:schemeClr val="lt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https://www.swaku.com/Logo-NJ-stevens.png" id="59" name="Google Shape;59;p8"/>
            <p:cNvPicPr preferRelativeResize="0"/>
            <p:nvPr/>
          </p:nvPicPr>
          <p:blipFill rotWithShape="1">
            <a:blip r:embed="rId3">
              <a:alphaModFix/>
            </a:blip>
            <a:srcRect b="0" l="0" r="73183" t="0"/>
            <a:stretch/>
          </p:blipFill>
          <p:spPr>
            <a:xfrm>
              <a:off x="834323" y="817774"/>
              <a:ext cx="2747973" cy="4365532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60" name="Google Shape;60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41800" y="43275"/>
            <a:ext cx="1008185" cy="24817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8"/>
          <p:cNvSpPr txBox="1"/>
          <p:nvPr/>
        </p:nvSpPr>
        <p:spPr>
          <a:xfrm>
            <a:off x="7000800" y="4922888"/>
            <a:ext cx="2295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Pioneer Natural Resources   |  </a:t>
            </a:r>
            <a:fld id="{00000000-1234-1234-1234-123412341234}" type="slidenum">
              <a:rPr b="1" i="0" lang="en" sz="1100" u="none" cap="none" strike="noStrike">
                <a:solidFill>
                  <a:srgbClr val="B6B6B6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200" u="none" cap="none" strike="noStrike">
              <a:solidFill>
                <a:srgbClr val="B7B7B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mpus Aerial">
  <p:cSld name="Campus Aerial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86187" y="0"/>
            <a:ext cx="401835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9"/>
          <p:cNvSpPr txBox="1"/>
          <p:nvPr>
            <p:ph idx="1" type="body"/>
          </p:nvPr>
        </p:nvSpPr>
        <p:spPr>
          <a:xfrm>
            <a:off x="115889" y="3673928"/>
            <a:ext cx="50088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2" type="body"/>
          </p:nvPr>
        </p:nvSpPr>
        <p:spPr>
          <a:xfrm>
            <a:off x="123825" y="2651153"/>
            <a:ext cx="4993500" cy="9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9"/>
          <p:cNvSpPr txBox="1"/>
          <p:nvPr>
            <p:ph idx="3" type="body"/>
          </p:nvPr>
        </p:nvSpPr>
        <p:spPr>
          <a:xfrm>
            <a:off x="123825" y="1294279"/>
            <a:ext cx="5001000" cy="12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67" name="Google Shape;67;p9"/>
          <p:cNvGrpSpPr/>
          <p:nvPr/>
        </p:nvGrpSpPr>
        <p:grpSpPr>
          <a:xfrm>
            <a:off x="-48" y="4814516"/>
            <a:ext cx="9144048" cy="329074"/>
            <a:chOff x="-48" y="4172975"/>
            <a:chExt cx="9144048" cy="438765"/>
          </a:xfrm>
        </p:grpSpPr>
        <p:cxnSp>
          <p:nvCxnSpPr>
            <p:cNvPr id="68" name="Google Shape;68;p9"/>
            <p:cNvCxnSpPr/>
            <p:nvPr/>
          </p:nvCxnSpPr>
          <p:spPr>
            <a:xfrm rot="10800000">
              <a:off x="-48" y="4172975"/>
              <a:ext cx="3045000" cy="0"/>
            </a:xfrm>
            <a:prstGeom prst="straightConnector1">
              <a:avLst/>
            </a:prstGeom>
            <a:noFill/>
            <a:ln cap="flat" cmpd="sng" w="50800">
              <a:solidFill>
                <a:srgbClr val="DF702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9" name="Google Shape;69;p9"/>
            <p:cNvCxnSpPr/>
            <p:nvPr/>
          </p:nvCxnSpPr>
          <p:spPr>
            <a:xfrm rot="10800000">
              <a:off x="3045000" y="4173532"/>
              <a:ext cx="6099000" cy="0"/>
            </a:xfrm>
            <a:prstGeom prst="straightConnector1">
              <a:avLst/>
            </a:prstGeom>
            <a:noFill/>
            <a:ln cap="flat" cmpd="sng" w="50800">
              <a:solidFill>
                <a:srgbClr val="0F787D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0" name="Google Shape;70;p9"/>
            <p:cNvSpPr/>
            <p:nvPr/>
          </p:nvSpPr>
          <p:spPr>
            <a:xfrm>
              <a:off x="0" y="4200140"/>
              <a:ext cx="9144000" cy="4116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1" name="Google Shape;71;p9"/>
          <p:cNvGrpSpPr/>
          <p:nvPr/>
        </p:nvGrpSpPr>
        <p:grpSpPr>
          <a:xfrm>
            <a:off x="-48" y="9155"/>
            <a:ext cx="9144048" cy="418"/>
            <a:chOff x="-48" y="12207"/>
            <a:chExt cx="9144048" cy="557"/>
          </a:xfrm>
        </p:grpSpPr>
        <p:cxnSp>
          <p:nvCxnSpPr>
            <p:cNvPr id="72" name="Google Shape;72;p9"/>
            <p:cNvCxnSpPr/>
            <p:nvPr/>
          </p:nvCxnSpPr>
          <p:spPr>
            <a:xfrm rot="10800000">
              <a:off x="-48" y="12207"/>
              <a:ext cx="3045000" cy="0"/>
            </a:xfrm>
            <a:prstGeom prst="straightConnector1">
              <a:avLst/>
            </a:prstGeom>
            <a:noFill/>
            <a:ln cap="flat" cmpd="sng" w="5080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3" name="Google Shape;73;p9"/>
            <p:cNvCxnSpPr/>
            <p:nvPr/>
          </p:nvCxnSpPr>
          <p:spPr>
            <a:xfrm rot="10800000">
              <a:off x="3045000" y="12764"/>
              <a:ext cx="6099000" cy="0"/>
            </a:xfrm>
            <a:prstGeom prst="straightConnector1">
              <a:avLst/>
            </a:prstGeom>
            <a:noFill/>
            <a:ln cap="flat" cmpd="sng" w="50800">
              <a:solidFill>
                <a:srgbClr val="90152A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descr="top-logo.png" id="74" name="Google Shape;7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4475" y="-4762"/>
            <a:ext cx="1724025" cy="979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77" name="Google Shape;77;p1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8" name="Google Shape;7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3.png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>
            <a:off x="6099048" y="4814516"/>
            <a:ext cx="3045000" cy="0"/>
          </a:xfrm>
          <a:prstGeom prst="straightConnector1">
            <a:avLst/>
          </a:prstGeom>
          <a:noFill/>
          <a:ln cap="flat" cmpd="sng" w="50800">
            <a:solidFill>
              <a:srgbClr val="DF702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" name="Google Shape;7;p1"/>
          <p:cNvCxnSpPr/>
          <p:nvPr/>
        </p:nvCxnSpPr>
        <p:spPr>
          <a:xfrm>
            <a:off x="0" y="4814934"/>
            <a:ext cx="6099000" cy="0"/>
          </a:xfrm>
          <a:prstGeom prst="straightConnector1">
            <a:avLst/>
          </a:prstGeom>
          <a:noFill/>
          <a:ln cap="flat" cmpd="sng" w="50800">
            <a:solidFill>
              <a:srgbClr val="0F787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" name="Google Shape;8;p1"/>
          <p:cNvSpPr/>
          <p:nvPr/>
        </p:nvSpPr>
        <p:spPr>
          <a:xfrm>
            <a:off x="0" y="4834890"/>
            <a:ext cx="9144000" cy="308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5391150" y="4938713"/>
            <a:ext cx="2200275" cy="952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546351" y="4845705"/>
            <a:ext cx="476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" name="Google Shape;11;p1"/>
          <p:cNvGrpSpPr/>
          <p:nvPr/>
        </p:nvGrpSpPr>
        <p:grpSpPr>
          <a:xfrm>
            <a:off x="0" y="0"/>
            <a:ext cx="9144048" cy="696621"/>
            <a:chOff x="0" y="0"/>
            <a:chExt cx="9144048" cy="928828"/>
          </a:xfrm>
        </p:grpSpPr>
        <p:cxnSp>
          <p:nvCxnSpPr>
            <p:cNvPr id="12" name="Google Shape;12;p1"/>
            <p:cNvCxnSpPr/>
            <p:nvPr/>
          </p:nvCxnSpPr>
          <p:spPr>
            <a:xfrm>
              <a:off x="6099048" y="26122"/>
              <a:ext cx="3045000" cy="0"/>
            </a:xfrm>
            <a:prstGeom prst="straightConnector1">
              <a:avLst/>
            </a:prstGeom>
            <a:noFill/>
            <a:ln cap="flat" cmpd="sng" w="5080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0" y="26679"/>
              <a:ext cx="6099000" cy="0"/>
            </a:xfrm>
            <a:prstGeom prst="straightConnector1">
              <a:avLst/>
            </a:prstGeom>
            <a:noFill/>
            <a:ln cap="flat" cmpd="sng" w="50800">
              <a:solidFill>
                <a:srgbClr val="90152A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14" name="Google Shape;14;p1"/>
            <p:cNvPicPr preferRelativeResize="0"/>
            <p:nvPr/>
          </p:nvPicPr>
          <p:blipFill rotWithShape="1">
            <a:blip r:embed="rId2">
              <a:alphaModFix/>
            </a:blip>
            <a:srcRect b="0" l="0" r="68664" t="13019"/>
            <a:stretch/>
          </p:blipFill>
          <p:spPr>
            <a:xfrm>
              <a:off x="8323018" y="0"/>
              <a:ext cx="588773" cy="928828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" name="Google Shape;1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42175" y="4872487"/>
            <a:ext cx="2541430" cy="20941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Relationship Id="rId4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png"/><Relationship Id="rId4" Type="http://schemas.openxmlformats.org/officeDocument/2006/relationships/image" Target="../media/image1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 txBox="1"/>
          <p:nvPr>
            <p:ph idx="1" type="body"/>
          </p:nvPr>
        </p:nvSpPr>
        <p:spPr>
          <a:xfrm>
            <a:off x="115898" y="3673925"/>
            <a:ext cx="3933600" cy="94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Harshil Cherukuri, Ratan Chowdary Paruchuri, Sidharth Peri</a:t>
            </a:r>
            <a:endParaRPr/>
          </a:p>
        </p:txBody>
      </p:sp>
      <p:sp>
        <p:nvSpPr>
          <p:cNvPr id="84" name="Google Shape;84;p11"/>
          <p:cNvSpPr txBox="1"/>
          <p:nvPr>
            <p:ph idx="2" type="body"/>
          </p:nvPr>
        </p:nvSpPr>
        <p:spPr>
          <a:xfrm>
            <a:off x="123825" y="2651153"/>
            <a:ext cx="4993500" cy="90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BIA 660 Final Project</a:t>
            </a:r>
            <a:endParaRPr/>
          </a:p>
        </p:txBody>
      </p:sp>
      <p:sp>
        <p:nvSpPr>
          <p:cNvPr id="85" name="Google Shape;85;p11"/>
          <p:cNvSpPr txBox="1"/>
          <p:nvPr>
            <p:ph idx="3" type="body"/>
          </p:nvPr>
        </p:nvSpPr>
        <p:spPr>
          <a:xfrm>
            <a:off x="123825" y="1294275"/>
            <a:ext cx="4227300" cy="1236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Talent Analytics for AI Resume Screening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/>
          <p:nvPr>
            <p:ph idx="1" type="body"/>
          </p:nvPr>
        </p:nvSpPr>
        <p:spPr>
          <a:xfrm>
            <a:off x="226188" y="927588"/>
            <a:ext cx="8691600" cy="3288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look at one of the </a:t>
            </a:r>
            <a:r>
              <a:rPr lang="en"/>
              <a:t>output</a:t>
            </a:r>
            <a:r>
              <a:rPr lang="en"/>
              <a:t> for a queried resume,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Does it not look odd?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could a resume be nearly similar to a support job and a job that demands high technical knowledge?</a:t>
            </a:r>
            <a:endParaRPr/>
          </a:p>
        </p:txBody>
      </p:sp>
      <p:sp>
        <p:nvSpPr>
          <p:cNvPr id="147" name="Google Shape;147;p20"/>
          <p:cNvSpPr txBox="1"/>
          <p:nvPr>
            <p:ph type="title"/>
          </p:nvPr>
        </p:nvSpPr>
        <p:spPr>
          <a:xfrm>
            <a:off x="227013" y="313765"/>
            <a:ext cx="7303200" cy="40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Vector Databases Model</a:t>
            </a:r>
            <a:endParaRPr/>
          </a:p>
        </p:txBody>
      </p:sp>
      <p:pic>
        <p:nvPicPr>
          <p:cNvPr id="148" name="Google Shape;148;p20"/>
          <p:cNvPicPr preferRelativeResize="0"/>
          <p:nvPr/>
        </p:nvPicPr>
        <p:blipFill rotWithShape="1">
          <a:blip r:embed="rId3">
            <a:alphaModFix/>
          </a:blip>
          <a:srcRect b="40775" l="6316" r="54256" t="48951"/>
          <a:stretch/>
        </p:blipFill>
        <p:spPr>
          <a:xfrm>
            <a:off x="566325" y="1883600"/>
            <a:ext cx="8011349" cy="117432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0"/>
          <p:cNvSpPr txBox="1"/>
          <p:nvPr>
            <p:ph idx="2" type="body"/>
          </p:nvPr>
        </p:nvSpPr>
        <p:spPr>
          <a:xfrm>
            <a:off x="227013" y="754577"/>
            <a:ext cx="8691600" cy="306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/>
              <a:t>Insights and Analysis</a:t>
            </a:r>
            <a:endParaRPr i="1"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 txBox="1"/>
          <p:nvPr>
            <p:ph idx="1" type="body"/>
          </p:nvPr>
        </p:nvSpPr>
        <p:spPr>
          <a:xfrm>
            <a:off x="227013" y="1303663"/>
            <a:ext cx="8691600" cy="3288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/>
              <a:t>Currently, we are using all the words of cleaned job description to create an embedding vector.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/>
              <a:t>Upon deep diving into the questions, we learned a complex word </a:t>
            </a:r>
            <a:r>
              <a:rPr lang="en"/>
              <a:t>extraction pipeline need to be implemented, to retrieve experience, skills that have high weight in job description.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/>
              <a:t>The pipeline need to involve NLP techniques Named Entity Recognition, Pos tagging and Chunking.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/>
              <a:t>This will significantly improve the results of similarity search of resume and job description.</a:t>
            </a:r>
            <a:endParaRPr/>
          </a:p>
        </p:txBody>
      </p:sp>
      <p:sp>
        <p:nvSpPr>
          <p:cNvPr id="155" name="Google Shape;155;p21"/>
          <p:cNvSpPr txBox="1"/>
          <p:nvPr>
            <p:ph type="title"/>
          </p:nvPr>
        </p:nvSpPr>
        <p:spPr>
          <a:xfrm>
            <a:off x="227013" y="313765"/>
            <a:ext cx="7303200" cy="40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Vector Databases Model</a:t>
            </a:r>
            <a:endParaRPr/>
          </a:p>
        </p:txBody>
      </p:sp>
      <p:sp>
        <p:nvSpPr>
          <p:cNvPr id="156" name="Google Shape;156;p21"/>
          <p:cNvSpPr txBox="1"/>
          <p:nvPr>
            <p:ph idx="2" type="body"/>
          </p:nvPr>
        </p:nvSpPr>
        <p:spPr>
          <a:xfrm>
            <a:off x="227013" y="754577"/>
            <a:ext cx="8691600" cy="306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/>
              <a:t>Insights and Analysis</a:t>
            </a:r>
            <a:endParaRPr i="1"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 txBox="1"/>
          <p:nvPr>
            <p:ph idx="1" type="body"/>
          </p:nvPr>
        </p:nvSpPr>
        <p:spPr>
          <a:xfrm>
            <a:off x="227013" y="1282013"/>
            <a:ext cx="8691600" cy="3288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b="1" lang="en"/>
              <a:t>I</a:t>
            </a:r>
            <a:r>
              <a:rPr b="1" lang="en"/>
              <a:t>dea:</a:t>
            </a:r>
            <a:r>
              <a:rPr lang="en"/>
              <a:t> Create a model that shows </a:t>
            </a:r>
            <a:r>
              <a:rPr b="1" lang="en"/>
              <a:t>similarity between each resume and each job</a:t>
            </a:r>
            <a:r>
              <a:rPr lang="en"/>
              <a:t> and determine the </a:t>
            </a:r>
            <a:r>
              <a:rPr b="1" lang="en"/>
              <a:t>“most matched jobs”</a:t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b="1" lang="en"/>
              <a:t>Purpose:</a:t>
            </a:r>
            <a:r>
              <a:rPr lang="en"/>
              <a:t> Understand and analyze the most competitive and matched jobs to see which </a:t>
            </a:r>
            <a:r>
              <a:rPr b="1" lang="en"/>
              <a:t>linguistic characteristics make a job highly desirable</a:t>
            </a:r>
            <a:r>
              <a:rPr lang="en"/>
              <a:t> in an AI system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b="1" lang="en"/>
              <a:t>Implementation:</a:t>
            </a:r>
            <a:r>
              <a:rPr lang="en"/>
              <a:t> Generate word vectors using </a:t>
            </a:r>
            <a:r>
              <a:rPr b="1" lang="en"/>
              <a:t>GloVe </a:t>
            </a:r>
            <a:r>
              <a:rPr b="1" lang="en"/>
              <a:t>pre-trained</a:t>
            </a:r>
            <a:r>
              <a:rPr b="1" lang="en"/>
              <a:t> embeddings and TF-IDF vectors</a:t>
            </a:r>
            <a:r>
              <a:rPr lang="en"/>
              <a:t> on resume and job corpus. Calculate </a:t>
            </a:r>
            <a:r>
              <a:rPr b="1" lang="en"/>
              <a:t>cosine similarity</a:t>
            </a:r>
            <a:r>
              <a:rPr lang="en"/>
              <a:t> between each (resume, job) pair and track top 5 most similar jobs for each resume</a:t>
            </a:r>
            <a:endParaRPr/>
          </a:p>
        </p:txBody>
      </p:sp>
      <p:sp>
        <p:nvSpPr>
          <p:cNvPr id="162" name="Google Shape;162;p22"/>
          <p:cNvSpPr txBox="1"/>
          <p:nvPr>
            <p:ph type="title"/>
          </p:nvPr>
        </p:nvSpPr>
        <p:spPr>
          <a:xfrm>
            <a:off x="227013" y="313765"/>
            <a:ext cx="7303200" cy="40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 Similarity Model</a:t>
            </a:r>
            <a:endParaRPr/>
          </a:p>
        </p:txBody>
      </p:sp>
      <p:sp>
        <p:nvSpPr>
          <p:cNvPr id="163" name="Google Shape;163;p22"/>
          <p:cNvSpPr txBox="1"/>
          <p:nvPr>
            <p:ph idx="2" type="body"/>
          </p:nvPr>
        </p:nvSpPr>
        <p:spPr>
          <a:xfrm>
            <a:off x="227013" y="754577"/>
            <a:ext cx="8691600" cy="306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/>
              <a:t>Problem Formulation</a:t>
            </a:r>
            <a:endParaRPr i="1"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/>
          <p:nvPr>
            <p:ph idx="1" type="body"/>
          </p:nvPr>
        </p:nvSpPr>
        <p:spPr>
          <a:xfrm>
            <a:off x="227013" y="1282013"/>
            <a:ext cx="8691600" cy="3288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3"/>
          <p:cNvSpPr txBox="1"/>
          <p:nvPr>
            <p:ph type="title"/>
          </p:nvPr>
        </p:nvSpPr>
        <p:spPr>
          <a:xfrm>
            <a:off x="227013" y="313765"/>
            <a:ext cx="7303200" cy="40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 Similarity Model</a:t>
            </a:r>
            <a:endParaRPr/>
          </a:p>
        </p:txBody>
      </p:sp>
      <p:sp>
        <p:nvSpPr>
          <p:cNvPr id="170" name="Google Shape;170;p23"/>
          <p:cNvSpPr txBox="1"/>
          <p:nvPr>
            <p:ph idx="2" type="body"/>
          </p:nvPr>
        </p:nvSpPr>
        <p:spPr>
          <a:xfrm>
            <a:off x="227013" y="754577"/>
            <a:ext cx="8691600" cy="306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/>
              <a:t>Top Jobs (GloVe Embeddings) </a:t>
            </a:r>
            <a:endParaRPr i="1" sz="1600"/>
          </a:p>
        </p:txBody>
      </p:sp>
      <p:pic>
        <p:nvPicPr>
          <p:cNvPr id="171" name="Google Shape;17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025" y="1357475"/>
            <a:ext cx="5150826" cy="301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38150" y="1282025"/>
            <a:ext cx="2918800" cy="327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/>
          <p:nvPr>
            <p:ph idx="1" type="body"/>
          </p:nvPr>
        </p:nvSpPr>
        <p:spPr>
          <a:xfrm>
            <a:off x="5512393" y="1282025"/>
            <a:ext cx="3406200" cy="3288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b="1" lang="en"/>
              <a:t>“data”</a:t>
            </a:r>
            <a:r>
              <a:rPr lang="en"/>
              <a:t> is by far the most occurring word in the top jobs, followed by </a:t>
            </a:r>
            <a:r>
              <a:rPr b="1" lang="en"/>
              <a:t>“experience”, “position”, “job”, and “salary”</a:t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/>
              <a:t>Many of the top occurring words are </a:t>
            </a:r>
            <a:r>
              <a:rPr b="1" lang="en"/>
              <a:t>generic, related to corporate aspects of jobs</a:t>
            </a:r>
            <a:r>
              <a:rPr lang="en"/>
              <a:t> such as pay rate, experience required, and type of position rather than skill-based</a:t>
            </a:r>
            <a:endParaRPr/>
          </a:p>
        </p:txBody>
      </p:sp>
      <p:sp>
        <p:nvSpPr>
          <p:cNvPr id="178" name="Google Shape;178;p24"/>
          <p:cNvSpPr txBox="1"/>
          <p:nvPr>
            <p:ph type="title"/>
          </p:nvPr>
        </p:nvSpPr>
        <p:spPr>
          <a:xfrm>
            <a:off x="227013" y="313765"/>
            <a:ext cx="7303200" cy="40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 Similarity Model</a:t>
            </a:r>
            <a:endParaRPr/>
          </a:p>
        </p:txBody>
      </p:sp>
      <p:sp>
        <p:nvSpPr>
          <p:cNvPr id="179" name="Google Shape;179;p24"/>
          <p:cNvSpPr txBox="1"/>
          <p:nvPr>
            <p:ph idx="2" type="body"/>
          </p:nvPr>
        </p:nvSpPr>
        <p:spPr>
          <a:xfrm>
            <a:off x="227013" y="754577"/>
            <a:ext cx="8691600" cy="306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/>
              <a:t>Most Common Words (GloVe Embeddings)</a:t>
            </a:r>
            <a:endParaRPr i="1" sz="1600"/>
          </a:p>
        </p:txBody>
      </p:sp>
      <p:pic>
        <p:nvPicPr>
          <p:cNvPr id="180" name="Google Shape;18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025" y="1368248"/>
            <a:ext cx="5184750" cy="311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5"/>
          <p:cNvSpPr txBox="1"/>
          <p:nvPr>
            <p:ph idx="1" type="body"/>
          </p:nvPr>
        </p:nvSpPr>
        <p:spPr>
          <a:xfrm>
            <a:off x="227013" y="1282013"/>
            <a:ext cx="8691600" cy="3288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5"/>
          <p:cNvSpPr txBox="1"/>
          <p:nvPr>
            <p:ph type="title"/>
          </p:nvPr>
        </p:nvSpPr>
        <p:spPr>
          <a:xfrm>
            <a:off x="227013" y="313765"/>
            <a:ext cx="7303200" cy="40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 Similarity Model</a:t>
            </a:r>
            <a:endParaRPr/>
          </a:p>
        </p:txBody>
      </p:sp>
      <p:sp>
        <p:nvSpPr>
          <p:cNvPr id="187" name="Google Shape;187;p25"/>
          <p:cNvSpPr txBox="1"/>
          <p:nvPr>
            <p:ph idx="2" type="body"/>
          </p:nvPr>
        </p:nvSpPr>
        <p:spPr>
          <a:xfrm>
            <a:off x="227013" y="754577"/>
            <a:ext cx="8691600" cy="306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/>
              <a:t>Top Jobs (TF-IDF Vectors)</a:t>
            </a:r>
            <a:endParaRPr/>
          </a:p>
        </p:txBody>
      </p:sp>
      <p:pic>
        <p:nvPicPr>
          <p:cNvPr id="188" name="Google Shape;18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025" y="1342313"/>
            <a:ext cx="5461985" cy="316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62700" y="1099375"/>
            <a:ext cx="3155925" cy="34250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6"/>
          <p:cNvSpPr txBox="1"/>
          <p:nvPr>
            <p:ph idx="1" type="body"/>
          </p:nvPr>
        </p:nvSpPr>
        <p:spPr>
          <a:xfrm>
            <a:off x="5512393" y="1282025"/>
            <a:ext cx="3406200" cy="3288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b="1" lang="en"/>
              <a:t>“Experience” </a:t>
            </a:r>
            <a:r>
              <a:rPr lang="en"/>
              <a:t>is most common word, followed closely by “</a:t>
            </a:r>
            <a:r>
              <a:rPr b="1" lang="en"/>
              <a:t>year”, “system”, “data”,“business”, and “required”</a:t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/>
              <a:t>Similar results to GloVe, many of the most common words are generic, related to qualifications that may be necessary for the job</a:t>
            </a:r>
            <a:endParaRPr/>
          </a:p>
        </p:txBody>
      </p:sp>
      <p:sp>
        <p:nvSpPr>
          <p:cNvPr id="195" name="Google Shape;195;p26"/>
          <p:cNvSpPr txBox="1"/>
          <p:nvPr>
            <p:ph type="title"/>
          </p:nvPr>
        </p:nvSpPr>
        <p:spPr>
          <a:xfrm>
            <a:off x="227013" y="313765"/>
            <a:ext cx="7303200" cy="40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 Similarity Model</a:t>
            </a:r>
            <a:endParaRPr/>
          </a:p>
        </p:txBody>
      </p:sp>
      <p:sp>
        <p:nvSpPr>
          <p:cNvPr id="196" name="Google Shape;196;p26"/>
          <p:cNvSpPr txBox="1"/>
          <p:nvPr>
            <p:ph idx="2" type="body"/>
          </p:nvPr>
        </p:nvSpPr>
        <p:spPr>
          <a:xfrm>
            <a:off x="227013" y="754577"/>
            <a:ext cx="8691600" cy="306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/>
              <a:t>Most Common Words (TF-IDF Vectors)</a:t>
            </a:r>
            <a:endParaRPr i="1" sz="1600"/>
          </a:p>
        </p:txBody>
      </p:sp>
      <p:pic>
        <p:nvPicPr>
          <p:cNvPr id="197" name="Google Shape;19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025" y="1162275"/>
            <a:ext cx="5463480" cy="328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7"/>
          <p:cNvSpPr txBox="1"/>
          <p:nvPr>
            <p:ph idx="1" type="body"/>
          </p:nvPr>
        </p:nvSpPr>
        <p:spPr>
          <a:xfrm>
            <a:off x="227013" y="1282013"/>
            <a:ext cx="8691600" cy="3288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/>
              <a:t>GloVe word embeddings and TF-IDF vectors </a:t>
            </a:r>
            <a:r>
              <a:rPr b="1" lang="en"/>
              <a:t>produce similar results with regards to word similarity</a:t>
            </a:r>
            <a:r>
              <a:rPr lang="en"/>
              <a:t>, but slightly </a:t>
            </a:r>
            <a:r>
              <a:rPr b="1" lang="en"/>
              <a:t>different results with regards to the matched jobs</a:t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/>
              <a:t>On the whole, clearly we can see a main linguistic characteristic of top jobs is including </a:t>
            </a:r>
            <a:r>
              <a:rPr b="1" lang="en"/>
              <a:t>“corporate specific information”</a:t>
            </a:r>
            <a:r>
              <a:rPr lang="en"/>
              <a:t> (pay rate, experience, educational qualifications)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/>
              <a:t>Candidates are likely more motivated to apply for a job where </a:t>
            </a:r>
            <a:r>
              <a:rPr b="1" lang="en"/>
              <a:t>all information is transparent</a:t>
            </a:r>
            <a:endParaRPr b="1"/>
          </a:p>
        </p:txBody>
      </p:sp>
      <p:sp>
        <p:nvSpPr>
          <p:cNvPr id="203" name="Google Shape;203;p27"/>
          <p:cNvSpPr txBox="1"/>
          <p:nvPr>
            <p:ph type="title"/>
          </p:nvPr>
        </p:nvSpPr>
        <p:spPr>
          <a:xfrm>
            <a:off x="227013" y="313765"/>
            <a:ext cx="7303200" cy="40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 Similarity Model</a:t>
            </a:r>
            <a:endParaRPr/>
          </a:p>
        </p:txBody>
      </p:sp>
      <p:sp>
        <p:nvSpPr>
          <p:cNvPr id="204" name="Google Shape;204;p27"/>
          <p:cNvSpPr txBox="1"/>
          <p:nvPr>
            <p:ph idx="2" type="body"/>
          </p:nvPr>
        </p:nvSpPr>
        <p:spPr>
          <a:xfrm>
            <a:off x="227013" y="754577"/>
            <a:ext cx="8691600" cy="306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/>
              <a:t>Insights and Analysis</a:t>
            </a:r>
            <a:endParaRPr i="1" sz="1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8"/>
          <p:cNvSpPr txBox="1"/>
          <p:nvPr>
            <p:ph idx="1" type="body"/>
          </p:nvPr>
        </p:nvSpPr>
        <p:spPr>
          <a:xfrm>
            <a:off x="227013" y="1282013"/>
            <a:ext cx="8691600" cy="3288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b="1" lang="en"/>
              <a:t>Idea:</a:t>
            </a:r>
            <a:r>
              <a:rPr lang="en"/>
              <a:t> Create a model that shows </a:t>
            </a:r>
            <a:r>
              <a:rPr b="1" lang="en"/>
              <a:t>similarity between each resume and each job</a:t>
            </a:r>
            <a:r>
              <a:rPr lang="en"/>
              <a:t> and determine the </a:t>
            </a:r>
            <a:r>
              <a:rPr b="1" lang="en"/>
              <a:t>“most matched resumes”</a:t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b="1" lang="en"/>
              <a:t>Purpose:</a:t>
            </a:r>
            <a:r>
              <a:rPr lang="en"/>
              <a:t> Understand and analyze the most competitive and matched resumes to see which </a:t>
            </a:r>
            <a:r>
              <a:rPr b="1" lang="en"/>
              <a:t>linguistic characteristics make a resume highly desirable </a:t>
            </a:r>
            <a:r>
              <a:rPr lang="en"/>
              <a:t>and likely to be selected</a:t>
            </a:r>
            <a:r>
              <a:rPr lang="en"/>
              <a:t> in an AI system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b="1" lang="en"/>
              <a:t>Implementation:</a:t>
            </a:r>
            <a:r>
              <a:rPr lang="en"/>
              <a:t> Generate word vectors using </a:t>
            </a:r>
            <a:r>
              <a:rPr b="1" lang="en"/>
              <a:t>GloVe pre-trained embeddings and TF-IDF vectors</a:t>
            </a:r>
            <a:r>
              <a:rPr lang="en"/>
              <a:t> on resume and job corpus. Calculate </a:t>
            </a:r>
            <a:r>
              <a:rPr b="1" lang="en"/>
              <a:t>cosine similarity</a:t>
            </a:r>
            <a:r>
              <a:rPr lang="en"/>
              <a:t> between each (resume, job) pair and track top 5 most similar resumes for each job</a:t>
            </a:r>
            <a:endParaRPr/>
          </a:p>
        </p:txBody>
      </p:sp>
      <p:sp>
        <p:nvSpPr>
          <p:cNvPr id="210" name="Google Shape;210;p28"/>
          <p:cNvSpPr txBox="1"/>
          <p:nvPr>
            <p:ph type="title"/>
          </p:nvPr>
        </p:nvSpPr>
        <p:spPr>
          <a:xfrm>
            <a:off x="227013" y="313765"/>
            <a:ext cx="7303200" cy="40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Resume Similarity Model</a:t>
            </a:r>
            <a:endParaRPr/>
          </a:p>
        </p:txBody>
      </p:sp>
      <p:sp>
        <p:nvSpPr>
          <p:cNvPr id="211" name="Google Shape;211;p28"/>
          <p:cNvSpPr txBox="1"/>
          <p:nvPr>
            <p:ph idx="2" type="body"/>
          </p:nvPr>
        </p:nvSpPr>
        <p:spPr>
          <a:xfrm>
            <a:off x="227013" y="754577"/>
            <a:ext cx="8691600" cy="306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/>
              <a:t>Problem Formulation</a:t>
            </a:r>
            <a:endParaRPr i="1" sz="16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9"/>
          <p:cNvSpPr txBox="1"/>
          <p:nvPr>
            <p:ph idx="1" type="body"/>
          </p:nvPr>
        </p:nvSpPr>
        <p:spPr>
          <a:xfrm>
            <a:off x="227013" y="1282013"/>
            <a:ext cx="8691600" cy="3288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9"/>
          <p:cNvSpPr txBox="1"/>
          <p:nvPr>
            <p:ph type="title"/>
          </p:nvPr>
        </p:nvSpPr>
        <p:spPr>
          <a:xfrm>
            <a:off x="227013" y="313765"/>
            <a:ext cx="7303200" cy="40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Resume Similarity Model</a:t>
            </a:r>
            <a:endParaRPr/>
          </a:p>
        </p:txBody>
      </p:sp>
      <p:sp>
        <p:nvSpPr>
          <p:cNvPr id="218" name="Google Shape;218;p29"/>
          <p:cNvSpPr txBox="1"/>
          <p:nvPr>
            <p:ph idx="2" type="body"/>
          </p:nvPr>
        </p:nvSpPr>
        <p:spPr>
          <a:xfrm>
            <a:off x="227013" y="754577"/>
            <a:ext cx="8691600" cy="306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/>
              <a:t>Top Resumes (GloVe Embeddings) </a:t>
            </a:r>
            <a:endParaRPr/>
          </a:p>
        </p:txBody>
      </p:sp>
      <p:pic>
        <p:nvPicPr>
          <p:cNvPr id="219" name="Google Shape;21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025" y="1282025"/>
            <a:ext cx="5619560" cy="328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77700" y="1136613"/>
            <a:ext cx="2579250" cy="357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 txBox="1"/>
          <p:nvPr>
            <p:ph type="title"/>
          </p:nvPr>
        </p:nvSpPr>
        <p:spPr>
          <a:xfrm>
            <a:off x="227013" y="313765"/>
            <a:ext cx="7303200" cy="40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91" name="Google Shape;91;p12"/>
          <p:cNvSpPr txBox="1"/>
          <p:nvPr>
            <p:ph idx="1" type="body"/>
          </p:nvPr>
        </p:nvSpPr>
        <p:spPr>
          <a:xfrm>
            <a:off x="227013" y="1282013"/>
            <a:ext cx="8691600" cy="3288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Motivation and Research Question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Background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Data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Vector Databases Model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Job Similarity Model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Resume Similarity Model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Resume Category Predictive Model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Next Steps</a:t>
            </a:r>
            <a:endParaRPr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0"/>
          <p:cNvSpPr txBox="1"/>
          <p:nvPr>
            <p:ph idx="1" type="body"/>
          </p:nvPr>
        </p:nvSpPr>
        <p:spPr>
          <a:xfrm>
            <a:off x="5512393" y="1282025"/>
            <a:ext cx="3406200" cy="3288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/>
              <a:t>More </a:t>
            </a:r>
            <a:r>
              <a:rPr b="1" lang="en"/>
              <a:t>skill-based words </a:t>
            </a:r>
            <a:r>
              <a:rPr lang="en"/>
              <a:t>among the top resumes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/>
              <a:t>Words like </a:t>
            </a:r>
            <a:r>
              <a:rPr b="1" lang="en"/>
              <a:t>“data”, “detail”, “test”, “etl”, “technology” and “hadoop”</a:t>
            </a:r>
            <a:r>
              <a:rPr lang="en"/>
              <a:t> are among the most common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30"/>
          <p:cNvSpPr txBox="1"/>
          <p:nvPr>
            <p:ph type="title"/>
          </p:nvPr>
        </p:nvSpPr>
        <p:spPr>
          <a:xfrm>
            <a:off x="227013" y="313765"/>
            <a:ext cx="7303200" cy="40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Resume Similarity Model</a:t>
            </a:r>
            <a:endParaRPr/>
          </a:p>
        </p:txBody>
      </p:sp>
      <p:sp>
        <p:nvSpPr>
          <p:cNvPr id="227" name="Google Shape;227;p30"/>
          <p:cNvSpPr txBox="1"/>
          <p:nvPr>
            <p:ph idx="2" type="body"/>
          </p:nvPr>
        </p:nvSpPr>
        <p:spPr>
          <a:xfrm>
            <a:off x="227013" y="754577"/>
            <a:ext cx="8691600" cy="306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/>
              <a:t>Most Common Words (GloVe Embeddings)</a:t>
            </a:r>
            <a:endParaRPr i="1" sz="1600"/>
          </a:p>
        </p:txBody>
      </p:sp>
      <p:pic>
        <p:nvPicPr>
          <p:cNvPr id="228" name="Google Shape;22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025" y="1302163"/>
            <a:ext cx="5410200" cy="324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1"/>
          <p:cNvSpPr txBox="1"/>
          <p:nvPr>
            <p:ph idx="1" type="body"/>
          </p:nvPr>
        </p:nvSpPr>
        <p:spPr>
          <a:xfrm>
            <a:off x="227013" y="1282013"/>
            <a:ext cx="8691600" cy="3288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31"/>
          <p:cNvSpPr txBox="1"/>
          <p:nvPr>
            <p:ph type="title"/>
          </p:nvPr>
        </p:nvSpPr>
        <p:spPr>
          <a:xfrm>
            <a:off x="227013" y="313765"/>
            <a:ext cx="7303200" cy="40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Resume Similarity Model</a:t>
            </a:r>
            <a:endParaRPr/>
          </a:p>
        </p:txBody>
      </p:sp>
      <p:sp>
        <p:nvSpPr>
          <p:cNvPr id="235" name="Google Shape;235;p31"/>
          <p:cNvSpPr txBox="1"/>
          <p:nvPr>
            <p:ph idx="2" type="body"/>
          </p:nvPr>
        </p:nvSpPr>
        <p:spPr>
          <a:xfrm>
            <a:off x="227013" y="754577"/>
            <a:ext cx="8691600" cy="306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/>
              <a:t>Top Resumes (TF-IDF Vectors) </a:t>
            </a:r>
            <a:endParaRPr/>
          </a:p>
        </p:txBody>
      </p:sp>
      <p:pic>
        <p:nvPicPr>
          <p:cNvPr id="236" name="Google Shape;23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025" y="1282025"/>
            <a:ext cx="5794300" cy="328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54375" y="1282025"/>
            <a:ext cx="2253095" cy="328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2"/>
          <p:cNvSpPr txBox="1"/>
          <p:nvPr>
            <p:ph idx="1" type="body"/>
          </p:nvPr>
        </p:nvSpPr>
        <p:spPr>
          <a:xfrm>
            <a:off x="5776474" y="1282025"/>
            <a:ext cx="3142200" cy="3288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/>
              <a:t>S</a:t>
            </a:r>
            <a:r>
              <a:rPr lang="en"/>
              <a:t>ignificant </a:t>
            </a:r>
            <a:r>
              <a:rPr b="1" lang="en"/>
              <a:t>overlap between the most common words</a:t>
            </a:r>
            <a:r>
              <a:rPr lang="en"/>
              <a:t> in the top resumes amongst both models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/>
              <a:t>Potential </a:t>
            </a:r>
            <a:r>
              <a:rPr b="1" lang="en"/>
              <a:t>bigram phrases</a:t>
            </a:r>
            <a:r>
              <a:rPr lang="en"/>
              <a:t>, with words like: </a:t>
            </a:r>
            <a:r>
              <a:rPr b="1" lang="en"/>
              <a:t>“data” and “science”</a:t>
            </a:r>
            <a:r>
              <a:rPr lang="en"/>
              <a:t>, and </a:t>
            </a:r>
            <a:r>
              <a:rPr b="1" lang="en"/>
              <a:t>“machine” and “learning”</a:t>
            </a:r>
            <a:r>
              <a:rPr lang="en"/>
              <a:t> which are highly </a:t>
            </a:r>
            <a:r>
              <a:rPr lang="en"/>
              <a:t>sought</a:t>
            </a:r>
            <a:r>
              <a:rPr lang="en"/>
              <a:t> after skills</a:t>
            </a:r>
            <a:endParaRPr/>
          </a:p>
        </p:txBody>
      </p:sp>
      <p:sp>
        <p:nvSpPr>
          <p:cNvPr id="243" name="Google Shape;243;p32"/>
          <p:cNvSpPr txBox="1"/>
          <p:nvPr>
            <p:ph type="title"/>
          </p:nvPr>
        </p:nvSpPr>
        <p:spPr>
          <a:xfrm>
            <a:off x="227013" y="313765"/>
            <a:ext cx="7303200" cy="40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Resume Similarity Model</a:t>
            </a:r>
            <a:endParaRPr/>
          </a:p>
        </p:txBody>
      </p:sp>
      <p:sp>
        <p:nvSpPr>
          <p:cNvPr id="244" name="Google Shape;244;p32"/>
          <p:cNvSpPr txBox="1"/>
          <p:nvPr>
            <p:ph idx="2" type="body"/>
          </p:nvPr>
        </p:nvSpPr>
        <p:spPr>
          <a:xfrm>
            <a:off x="227013" y="754577"/>
            <a:ext cx="8691600" cy="306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/>
              <a:t>Most Common Words (TF-IDF Vectors)</a:t>
            </a:r>
            <a:endParaRPr i="1" sz="1600"/>
          </a:p>
        </p:txBody>
      </p:sp>
      <p:pic>
        <p:nvPicPr>
          <p:cNvPr id="245" name="Google Shape;24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025" y="1282025"/>
            <a:ext cx="5471731" cy="328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3"/>
          <p:cNvSpPr txBox="1"/>
          <p:nvPr>
            <p:ph idx="1" type="body"/>
          </p:nvPr>
        </p:nvSpPr>
        <p:spPr>
          <a:xfrm>
            <a:off x="227013" y="1282013"/>
            <a:ext cx="8691600" cy="3288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/>
              <a:t>GloVe word embeddings and TF-IDF vectors </a:t>
            </a:r>
            <a:r>
              <a:rPr b="1" lang="en"/>
              <a:t>produce similar results with regards to word similarity</a:t>
            </a:r>
            <a:r>
              <a:rPr lang="en"/>
              <a:t>, but slightly </a:t>
            </a:r>
            <a:r>
              <a:rPr b="1" lang="en"/>
              <a:t>different results with regards to the matched resumes</a:t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/>
              <a:t>On the whole, clearly we can see a main linguistic characteristic of top resumes is including some aspect of  </a:t>
            </a:r>
            <a:r>
              <a:rPr b="1" lang="en"/>
              <a:t>“technical skills”</a:t>
            </a:r>
            <a:r>
              <a:rPr lang="en"/>
              <a:t> (technology, machine learnings, data science)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/>
              <a:t>Employers and their AI screens favor candidates with </a:t>
            </a:r>
            <a:r>
              <a:rPr b="1" lang="en"/>
              <a:t>technical skills written on their resume</a:t>
            </a:r>
            <a:endParaRPr b="1"/>
          </a:p>
        </p:txBody>
      </p:sp>
      <p:sp>
        <p:nvSpPr>
          <p:cNvPr id="251" name="Google Shape;251;p33"/>
          <p:cNvSpPr txBox="1"/>
          <p:nvPr>
            <p:ph type="title"/>
          </p:nvPr>
        </p:nvSpPr>
        <p:spPr>
          <a:xfrm>
            <a:off x="227013" y="313765"/>
            <a:ext cx="7303200" cy="40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Resume </a:t>
            </a:r>
            <a:r>
              <a:rPr lang="en"/>
              <a:t>Similarity Model</a:t>
            </a:r>
            <a:endParaRPr/>
          </a:p>
        </p:txBody>
      </p:sp>
      <p:sp>
        <p:nvSpPr>
          <p:cNvPr id="252" name="Google Shape;252;p33"/>
          <p:cNvSpPr txBox="1"/>
          <p:nvPr>
            <p:ph idx="2" type="body"/>
          </p:nvPr>
        </p:nvSpPr>
        <p:spPr>
          <a:xfrm>
            <a:off x="227013" y="754577"/>
            <a:ext cx="8691600" cy="306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/>
              <a:t>Insights and Analysis</a:t>
            </a:r>
            <a:endParaRPr i="1" sz="16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4"/>
          <p:cNvSpPr txBox="1"/>
          <p:nvPr>
            <p:ph idx="1" type="body"/>
          </p:nvPr>
        </p:nvSpPr>
        <p:spPr>
          <a:xfrm>
            <a:off x="227013" y="1282013"/>
            <a:ext cx="8691600" cy="3288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b="1" lang="en"/>
              <a:t>Intuition:</a:t>
            </a:r>
            <a:r>
              <a:rPr lang="en"/>
              <a:t> Determine whether a </a:t>
            </a:r>
            <a:r>
              <a:rPr b="1" lang="en"/>
              <a:t>candidate’s resume accurately reflect their own field of interest</a:t>
            </a:r>
            <a:r>
              <a:rPr lang="en"/>
              <a:t> based on how their resume text matches to job descriptions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b="1" lang="en"/>
              <a:t>Purpose:</a:t>
            </a:r>
            <a:r>
              <a:rPr lang="en"/>
              <a:t> Some resumes may be </a:t>
            </a:r>
            <a:r>
              <a:rPr b="1" lang="en"/>
              <a:t>targeted towards a non-optimal field given experiences and educational qualifications</a:t>
            </a:r>
            <a:r>
              <a:rPr lang="en"/>
              <a:t>. We can find a candidate’s optimal field by </a:t>
            </a:r>
            <a:r>
              <a:rPr lang="en"/>
              <a:t>training</a:t>
            </a:r>
            <a:r>
              <a:rPr lang="en"/>
              <a:t> on different resumes from different fields to classify each resume.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b="1" lang="en"/>
              <a:t>Implementation:</a:t>
            </a:r>
            <a:r>
              <a:rPr lang="en"/>
              <a:t> We </a:t>
            </a:r>
            <a:r>
              <a:rPr lang="en"/>
              <a:t>implemented</a:t>
            </a:r>
            <a:r>
              <a:rPr lang="en"/>
              <a:t> 2 different </a:t>
            </a:r>
            <a:r>
              <a:rPr lang="en"/>
              <a:t>classification</a:t>
            </a:r>
            <a:r>
              <a:rPr lang="en"/>
              <a:t> models: </a:t>
            </a:r>
            <a:r>
              <a:rPr b="1" lang="en"/>
              <a:t>Random Forest and SVM</a:t>
            </a:r>
            <a:r>
              <a:rPr lang="en"/>
              <a:t> to predict resume category given a set of textual features. Our models do not have the goal to maximize accuracy, as we are </a:t>
            </a:r>
            <a:r>
              <a:rPr b="1" lang="en"/>
              <a:t>looking more to evaluate misclassifications</a:t>
            </a:r>
            <a:r>
              <a:rPr lang="en"/>
              <a:t> to </a:t>
            </a:r>
            <a:r>
              <a:rPr b="1" lang="en"/>
              <a:t>determine WHY the model may have classified a resume</a:t>
            </a:r>
            <a:r>
              <a:rPr lang="en"/>
              <a:t> with a different target category than the actual and determine whether the misclassification may be a result of a </a:t>
            </a:r>
            <a:r>
              <a:rPr lang="en"/>
              <a:t>improperly</a:t>
            </a:r>
            <a:r>
              <a:rPr lang="en"/>
              <a:t> assigned resume</a:t>
            </a:r>
            <a:endParaRPr/>
          </a:p>
        </p:txBody>
      </p:sp>
      <p:sp>
        <p:nvSpPr>
          <p:cNvPr id="258" name="Google Shape;258;p34"/>
          <p:cNvSpPr txBox="1"/>
          <p:nvPr>
            <p:ph type="title"/>
          </p:nvPr>
        </p:nvSpPr>
        <p:spPr>
          <a:xfrm>
            <a:off x="227013" y="313765"/>
            <a:ext cx="7303200" cy="40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Resume Category Predictive Model</a:t>
            </a:r>
            <a:endParaRPr/>
          </a:p>
        </p:txBody>
      </p:sp>
      <p:sp>
        <p:nvSpPr>
          <p:cNvPr id="259" name="Google Shape;259;p34"/>
          <p:cNvSpPr txBox="1"/>
          <p:nvPr>
            <p:ph idx="2" type="body"/>
          </p:nvPr>
        </p:nvSpPr>
        <p:spPr>
          <a:xfrm>
            <a:off x="227013" y="754577"/>
            <a:ext cx="8691600" cy="306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/>
              <a:t>Problem Formulation</a:t>
            </a:r>
            <a:endParaRPr i="1" sz="16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5"/>
          <p:cNvSpPr txBox="1"/>
          <p:nvPr>
            <p:ph idx="1" type="body"/>
          </p:nvPr>
        </p:nvSpPr>
        <p:spPr>
          <a:xfrm>
            <a:off x="227027" y="1282025"/>
            <a:ext cx="4078200" cy="3288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Results: 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     </a:t>
            </a:r>
            <a:r>
              <a:rPr lang="en" sz="1400"/>
              <a:t>Accuracy = 41%</a:t>
            </a:r>
            <a:endParaRPr sz="1400"/>
          </a:p>
        </p:txBody>
      </p:sp>
      <p:sp>
        <p:nvSpPr>
          <p:cNvPr id="265" name="Google Shape;265;p35"/>
          <p:cNvSpPr txBox="1"/>
          <p:nvPr>
            <p:ph type="title"/>
          </p:nvPr>
        </p:nvSpPr>
        <p:spPr>
          <a:xfrm>
            <a:off x="227013" y="313765"/>
            <a:ext cx="7303200" cy="40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Resume Category Predictive Model</a:t>
            </a:r>
            <a:endParaRPr/>
          </a:p>
        </p:txBody>
      </p:sp>
      <p:sp>
        <p:nvSpPr>
          <p:cNvPr id="266" name="Google Shape;266;p35"/>
          <p:cNvSpPr txBox="1"/>
          <p:nvPr>
            <p:ph idx="2" type="body"/>
          </p:nvPr>
        </p:nvSpPr>
        <p:spPr>
          <a:xfrm>
            <a:off x="227013" y="754577"/>
            <a:ext cx="8691600" cy="306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/>
              <a:t>Classification Results</a:t>
            </a:r>
            <a:endParaRPr i="1" sz="1600"/>
          </a:p>
        </p:txBody>
      </p:sp>
      <p:sp>
        <p:nvSpPr>
          <p:cNvPr id="267" name="Google Shape;267;p35"/>
          <p:cNvSpPr txBox="1"/>
          <p:nvPr>
            <p:ph idx="1" type="body"/>
          </p:nvPr>
        </p:nvSpPr>
        <p:spPr>
          <a:xfrm>
            <a:off x="5057592" y="1282025"/>
            <a:ext cx="3172500" cy="3288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SVM </a:t>
            </a:r>
            <a:r>
              <a:rPr lang="en"/>
              <a:t>Results: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               Accuracy = 12%</a:t>
            </a:r>
            <a:endParaRPr/>
          </a:p>
        </p:txBody>
      </p:sp>
      <p:pic>
        <p:nvPicPr>
          <p:cNvPr id="268" name="Google Shape;26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6177" y="1763875"/>
            <a:ext cx="2699900" cy="297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6900" y="1857000"/>
            <a:ext cx="2553900" cy="287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6"/>
          <p:cNvSpPr txBox="1"/>
          <p:nvPr>
            <p:ph idx="1" type="body"/>
          </p:nvPr>
        </p:nvSpPr>
        <p:spPr>
          <a:xfrm>
            <a:off x="227013" y="1099363"/>
            <a:ext cx="8691600" cy="3288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/>
              <a:t>Resume 37: Predicted -&gt; Java Developer; Actual -&gt; Web Designing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/>
              <a:t>Compare most </a:t>
            </a:r>
            <a:r>
              <a:rPr lang="en"/>
              <a:t>occurring</a:t>
            </a:r>
            <a:r>
              <a:rPr lang="en"/>
              <a:t> words among test resume, web designing resumes, and java developer resumes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/>
              <a:t>Results: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b="1" lang="en"/>
              <a:t>Java Developer has 9 overlapping words:</a:t>
            </a:r>
            <a:r>
              <a:rPr lang="en"/>
              <a:t> “ajax”, “database”, “detail”, “developer”, “java”, “project”, “system”, “technology”, and “web”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b="1" lang="en"/>
              <a:t>Web Designing has 7 overlapping words: </a:t>
            </a:r>
            <a:r>
              <a:rPr lang="en"/>
              <a:t>“application”, “detail”, “html”, “project”, “system”, “technology”, and “web”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/>
              <a:t>We think our model classification makes sense and java developer is a better classification for this resume</a:t>
            </a:r>
            <a:endParaRPr/>
          </a:p>
        </p:txBody>
      </p:sp>
      <p:sp>
        <p:nvSpPr>
          <p:cNvPr id="275" name="Google Shape;275;p36"/>
          <p:cNvSpPr txBox="1"/>
          <p:nvPr>
            <p:ph type="title"/>
          </p:nvPr>
        </p:nvSpPr>
        <p:spPr>
          <a:xfrm>
            <a:off x="227013" y="313765"/>
            <a:ext cx="7303200" cy="40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Resume Category Predictive Model</a:t>
            </a:r>
            <a:endParaRPr/>
          </a:p>
        </p:txBody>
      </p:sp>
      <p:sp>
        <p:nvSpPr>
          <p:cNvPr id="276" name="Google Shape;276;p36"/>
          <p:cNvSpPr txBox="1"/>
          <p:nvPr>
            <p:ph idx="2" type="body"/>
          </p:nvPr>
        </p:nvSpPr>
        <p:spPr>
          <a:xfrm>
            <a:off x="227013" y="754577"/>
            <a:ext cx="8691600" cy="306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/>
              <a:t>Sample </a:t>
            </a:r>
            <a:r>
              <a:rPr i="1" lang="en" sz="1600"/>
              <a:t>Misclassification Evaluation</a:t>
            </a:r>
            <a:endParaRPr i="1" sz="16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7"/>
          <p:cNvSpPr txBox="1"/>
          <p:nvPr>
            <p:ph idx="1" type="body"/>
          </p:nvPr>
        </p:nvSpPr>
        <p:spPr>
          <a:xfrm>
            <a:off x="227013" y="1282013"/>
            <a:ext cx="8691600" cy="3288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/>
              <a:t>Random Forest model much better performing than SVM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/>
              <a:t>The model can provide us with information in order to evaluate specific misclassifications with confidence of better than random choice predictions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/>
              <a:t>From evaluating specific misclassifications, we can see that sometimes users can misidentify their own resumes by having too narrow of a focus, thus restricting themselves in the job market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/>
              <a:t>Broad resume categories favorable over more narrow resume </a:t>
            </a:r>
            <a:r>
              <a:rPr lang="en"/>
              <a:t>categories</a:t>
            </a:r>
            <a:r>
              <a:rPr lang="en"/>
              <a:t> </a:t>
            </a:r>
            <a:endParaRPr/>
          </a:p>
        </p:txBody>
      </p:sp>
      <p:sp>
        <p:nvSpPr>
          <p:cNvPr id="282" name="Google Shape;282;p37"/>
          <p:cNvSpPr txBox="1"/>
          <p:nvPr>
            <p:ph type="title"/>
          </p:nvPr>
        </p:nvSpPr>
        <p:spPr>
          <a:xfrm>
            <a:off x="227013" y="313765"/>
            <a:ext cx="7303200" cy="40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Resume Category Predictive Model</a:t>
            </a:r>
            <a:endParaRPr/>
          </a:p>
        </p:txBody>
      </p:sp>
      <p:sp>
        <p:nvSpPr>
          <p:cNvPr id="283" name="Google Shape;283;p37"/>
          <p:cNvSpPr txBox="1"/>
          <p:nvPr>
            <p:ph idx="2" type="body"/>
          </p:nvPr>
        </p:nvSpPr>
        <p:spPr>
          <a:xfrm>
            <a:off x="227013" y="754577"/>
            <a:ext cx="8691600" cy="306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/>
              <a:t>Insights and Analysis</a:t>
            </a:r>
            <a:endParaRPr i="1" sz="16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8"/>
          <p:cNvSpPr txBox="1"/>
          <p:nvPr>
            <p:ph idx="1" type="body"/>
          </p:nvPr>
        </p:nvSpPr>
        <p:spPr>
          <a:xfrm>
            <a:off x="226200" y="1181726"/>
            <a:ext cx="8691600" cy="3437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Arial"/>
              <a:buChar char="●"/>
            </a:pPr>
            <a:r>
              <a:rPr lang="en">
                <a:solidFill>
                  <a:srgbClr val="0D0D0D"/>
                </a:solidFill>
                <a:highlight>
                  <a:srgbClr val="FFFFFF"/>
                </a:highlight>
              </a:rPr>
              <a:t>Our research enabled us to build multiple models to answer and analyze important questions in talent analytics</a:t>
            </a:r>
            <a:endParaRPr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Arial"/>
              <a:buChar char="●"/>
            </a:pPr>
            <a:r>
              <a:rPr lang="en">
                <a:solidFill>
                  <a:srgbClr val="0D0D0D"/>
                </a:solidFill>
                <a:highlight>
                  <a:srgbClr val="FFFFFF"/>
                </a:highlight>
              </a:rPr>
              <a:t>Future research should delve deeper into refining AI-driven resume screening algorithms, focusing on incorporating industry-specific language and job requirements to enhance their ability to match candidates with suitable roles effectivel</a:t>
            </a:r>
            <a:r>
              <a:rPr lang="en">
                <a:solidFill>
                  <a:srgbClr val="0D0D0D"/>
                </a:solidFill>
                <a:highlight>
                  <a:srgbClr val="FFFFFF"/>
                </a:highlight>
              </a:rPr>
              <a:t>y</a:t>
            </a:r>
            <a:endParaRPr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Arial"/>
              <a:buChar char="●"/>
            </a:pPr>
            <a:r>
              <a:rPr lang="en">
                <a:solidFill>
                  <a:srgbClr val="0D0D0D"/>
                </a:solidFill>
                <a:highlight>
                  <a:srgbClr val="FFFFFF"/>
                </a:highlight>
              </a:rPr>
              <a:t>The integration of additional data sources and features, such as contextual information about job seekers and hiring organizations, holds promise in enriching the predictive capabilities of AI models</a:t>
            </a:r>
            <a:endParaRPr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38"/>
          <p:cNvSpPr txBox="1"/>
          <p:nvPr>
            <p:ph type="title"/>
          </p:nvPr>
        </p:nvSpPr>
        <p:spPr>
          <a:xfrm>
            <a:off x="227013" y="313765"/>
            <a:ext cx="7303200" cy="40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/>
          <p:nvPr>
            <p:ph idx="1" type="body"/>
          </p:nvPr>
        </p:nvSpPr>
        <p:spPr>
          <a:xfrm>
            <a:off x="227013" y="1282013"/>
            <a:ext cx="8691600" cy="3288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/>
              <a:t>AI playing </a:t>
            </a:r>
            <a:r>
              <a:rPr lang="en"/>
              <a:t>increasingly</a:t>
            </a:r>
            <a:r>
              <a:rPr lang="en"/>
              <a:t> </a:t>
            </a:r>
            <a:r>
              <a:rPr b="1" lang="en"/>
              <a:t>pivotal role in job application process</a:t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/>
              <a:t>Applications of AI in talent analytics include </a:t>
            </a:r>
            <a:r>
              <a:rPr b="1" lang="en"/>
              <a:t>initial resume screening</a:t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/>
              <a:t>AI systems can also be used on the employer side to </a:t>
            </a:r>
            <a:r>
              <a:rPr b="1" lang="en"/>
              <a:t>improve job descriptions</a:t>
            </a:r>
            <a:r>
              <a:rPr lang="en"/>
              <a:t> and on an applicant side to </a:t>
            </a:r>
            <a:r>
              <a:rPr b="1" lang="en"/>
              <a:t>finetune and evaluate resumes</a:t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b="1" lang="en"/>
              <a:t>Project Motivation:</a:t>
            </a:r>
            <a:r>
              <a:rPr lang="en"/>
              <a:t> Improve an aspect of talent analytics by helping applicants bolster their resumes, and employers enhance their job descriptions.</a:t>
            </a:r>
            <a:endParaRPr/>
          </a:p>
        </p:txBody>
      </p:sp>
      <p:sp>
        <p:nvSpPr>
          <p:cNvPr id="97" name="Google Shape;97;p13"/>
          <p:cNvSpPr txBox="1"/>
          <p:nvPr>
            <p:ph type="title"/>
          </p:nvPr>
        </p:nvSpPr>
        <p:spPr>
          <a:xfrm>
            <a:off x="227013" y="313765"/>
            <a:ext cx="7303200" cy="40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 and Research Questions</a:t>
            </a:r>
            <a:endParaRPr/>
          </a:p>
        </p:txBody>
      </p:sp>
      <p:sp>
        <p:nvSpPr>
          <p:cNvPr id="98" name="Google Shape;98;p13"/>
          <p:cNvSpPr txBox="1"/>
          <p:nvPr>
            <p:ph idx="2" type="body"/>
          </p:nvPr>
        </p:nvSpPr>
        <p:spPr>
          <a:xfrm>
            <a:off x="227013" y="754577"/>
            <a:ext cx="8691600" cy="306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/>
              <a:t>Project Motivation</a:t>
            </a:r>
            <a:endParaRPr i="1"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/>
          <p:nvPr>
            <p:ph idx="1" type="body"/>
          </p:nvPr>
        </p:nvSpPr>
        <p:spPr>
          <a:xfrm>
            <a:off x="227013" y="1270288"/>
            <a:ext cx="8691600" cy="3288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Research Question 1:</a:t>
            </a:r>
            <a:r>
              <a:rPr lang="en"/>
              <a:t> 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What are the linguistic characteristics of the best resumes for specific jobs and fields? 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Are there common language/keywords/phrases that make certain resumes stand out and show a high degree of similarity with the job requirements? 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Can we reverse this analysis to find the common language/keywords/phrases that make specific jobs stand out and show a high degree of matching with a majority of resumes?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Research Question 2: </a:t>
            </a:r>
            <a:endParaRPr b="1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Can a system used to match jobs on the market with resumes provide a meaningful and correct relationship between a candidate’s ideal field of choice and their best fit jobs?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Does a candidate’s resume accurately reflect their own field of interest?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4"/>
          <p:cNvSpPr txBox="1"/>
          <p:nvPr>
            <p:ph type="title"/>
          </p:nvPr>
        </p:nvSpPr>
        <p:spPr>
          <a:xfrm>
            <a:off x="227013" y="313765"/>
            <a:ext cx="7303200" cy="40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 and Research Questions</a:t>
            </a:r>
            <a:endParaRPr/>
          </a:p>
        </p:txBody>
      </p:sp>
      <p:sp>
        <p:nvSpPr>
          <p:cNvPr id="105" name="Google Shape;105;p14"/>
          <p:cNvSpPr txBox="1"/>
          <p:nvPr>
            <p:ph idx="2" type="body"/>
          </p:nvPr>
        </p:nvSpPr>
        <p:spPr>
          <a:xfrm>
            <a:off x="227013" y="754577"/>
            <a:ext cx="8691600" cy="306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/>
              <a:t>Main Research Questions</a:t>
            </a:r>
            <a:endParaRPr i="1"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/>
          <p:nvPr>
            <p:ph idx="1" type="body"/>
          </p:nvPr>
        </p:nvSpPr>
        <p:spPr>
          <a:xfrm>
            <a:off x="227013" y="1282013"/>
            <a:ext cx="8691600" cy="3288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/>
              <a:t>Most employers currently use either an </a:t>
            </a:r>
            <a:r>
              <a:rPr b="1" lang="en"/>
              <a:t>ATS (Applicant Tracking Software) or AI resume screening</a:t>
            </a:r>
            <a:r>
              <a:rPr lang="en"/>
              <a:t> to evaluate a </a:t>
            </a:r>
            <a:r>
              <a:rPr lang="en"/>
              <a:t>large</a:t>
            </a:r>
            <a:r>
              <a:rPr lang="en"/>
              <a:t> number of resumes in an efficient manner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/>
              <a:t>Both methods are </a:t>
            </a:r>
            <a:r>
              <a:rPr b="1" lang="en"/>
              <a:t>keyword based</a:t>
            </a:r>
            <a:r>
              <a:rPr lang="en"/>
              <a:t>, meaning they look for specific phrases and patterns of text that match closely with the job listing requirements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/>
              <a:t>These systems highlight/emphasize resumes that have a </a:t>
            </a:r>
            <a:r>
              <a:rPr b="1" lang="en"/>
              <a:t>high degree of matching with job requirements</a:t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/>
              <a:t>We will </a:t>
            </a:r>
            <a:r>
              <a:rPr lang="en"/>
              <a:t>therefore</a:t>
            </a:r>
            <a:r>
              <a:rPr lang="en"/>
              <a:t> look to </a:t>
            </a:r>
            <a:r>
              <a:rPr b="1" lang="en"/>
              <a:t>mimic a similar system</a:t>
            </a:r>
            <a:r>
              <a:rPr lang="en"/>
              <a:t> for our own evaluation and analysis</a:t>
            </a:r>
            <a:endParaRPr/>
          </a:p>
        </p:txBody>
      </p:sp>
      <p:sp>
        <p:nvSpPr>
          <p:cNvPr id="111" name="Google Shape;111;p15"/>
          <p:cNvSpPr txBox="1"/>
          <p:nvPr>
            <p:ph type="title"/>
          </p:nvPr>
        </p:nvSpPr>
        <p:spPr>
          <a:xfrm>
            <a:off x="227013" y="313765"/>
            <a:ext cx="7303200" cy="40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112" name="Google Shape;112;p15"/>
          <p:cNvSpPr txBox="1"/>
          <p:nvPr>
            <p:ph idx="2" type="body"/>
          </p:nvPr>
        </p:nvSpPr>
        <p:spPr>
          <a:xfrm>
            <a:off x="227013" y="754577"/>
            <a:ext cx="8691600" cy="306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/>
              <a:t>AI in Talent Analytics Industry</a:t>
            </a:r>
            <a:endParaRPr i="1"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 txBox="1"/>
          <p:nvPr>
            <p:ph idx="1" type="body"/>
          </p:nvPr>
        </p:nvSpPr>
        <p:spPr>
          <a:xfrm>
            <a:off x="0" y="1282025"/>
            <a:ext cx="8918700" cy="3288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/>
              <a:t>Need 2 datasets for analysis: </a:t>
            </a:r>
            <a:r>
              <a:rPr b="1" lang="en"/>
              <a:t>Resume dataset</a:t>
            </a:r>
            <a:r>
              <a:rPr lang="en"/>
              <a:t> (consists of resume descriptions) and </a:t>
            </a:r>
            <a:r>
              <a:rPr b="1" lang="en"/>
              <a:t>Jobs dataset</a:t>
            </a:r>
            <a:r>
              <a:rPr lang="en"/>
              <a:t> (consists of job descriptions)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b="1" lang="en"/>
              <a:t>Resume data</a:t>
            </a:r>
            <a:r>
              <a:rPr lang="en"/>
              <a:t>: Obtained from kaggle, </a:t>
            </a:r>
            <a:r>
              <a:rPr b="1" lang="en"/>
              <a:t>pre-scraped dataset of approximately 200 resumes</a:t>
            </a:r>
            <a:r>
              <a:rPr lang="en"/>
              <a:t> with fields for the resume category and the scraped description which included information like: education, skills, and experiences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b="1" lang="en"/>
              <a:t>Jobs data:</a:t>
            </a:r>
            <a:r>
              <a:rPr lang="en"/>
              <a:t> Manually </a:t>
            </a:r>
            <a:r>
              <a:rPr b="1" lang="en"/>
              <a:t>scraped 120 jobs with their titles and main description from Indeed</a:t>
            </a:r>
            <a:r>
              <a:rPr lang="en"/>
              <a:t> using S</a:t>
            </a:r>
            <a:r>
              <a:rPr lang="en"/>
              <a:t>elenium</a:t>
            </a:r>
            <a:r>
              <a:rPr lang="en"/>
              <a:t> and BeautifulSoup, half being Data Science jobs and the other </a:t>
            </a:r>
            <a:r>
              <a:rPr lang="en"/>
              <a:t>half</a:t>
            </a:r>
            <a:r>
              <a:rPr lang="en"/>
              <a:t> Information Technology jobs</a:t>
            </a:r>
            <a:endParaRPr/>
          </a:p>
        </p:txBody>
      </p:sp>
      <p:sp>
        <p:nvSpPr>
          <p:cNvPr id="118" name="Google Shape;118;p16"/>
          <p:cNvSpPr txBox="1"/>
          <p:nvPr>
            <p:ph type="title"/>
          </p:nvPr>
        </p:nvSpPr>
        <p:spPr>
          <a:xfrm>
            <a:off x="227013" y="313765"/>
            <a:ext cx="7303200" cy="40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119" name="Google Shape;119;p16"/>
          <p:cNvSpPr txBox="1"/>
          <p:nvPr>
            <p:ph idx="2" type="body"/>
          </p:nvPr>
        </p:nvSpPr>
        <p:spPr>
          <a:xfrm>
            <a:off x="227013" y="754577"/>
            <a:ext cx="8691600" cy="306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/>
              <a:t>Generating Datasets</a:t>
            </a:r>
            <a:endParaRPr i="1"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>
            <p:ph idx="1" type="body"/>
          </p:nvPr>
        </p:nvSpPr>
        <p:spPr>
          <a:xfrm>
            <a:off x="226200" y="1047175"/>
            <a:ext cx="8691600" cy="3196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/>
              <a:t>L</a:t>
            </a:r>
            <a:r>
              <a:rPr lang="en"/>
              <a:t>everage the latest in vector database technology for semantic search to enhance job matching processes.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/>
              <a:t>Design a system that analyzes job postings and matches them with queried resume to identify the most suitable job titles for candidates.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/>
              <a:t>This targeted approach should allow job seekers to focus their efforts on opportunities that best match their skills and experience, streamlining the job search and improving employment outcomes.</a:t>
            </a:r>
            <a:endParaRPr/>
          </a:p>
        </p:txBody>
      </p:sp>
      <p:sp>
        <p:nvSpPr>
          <p:cNvPr id="125" name="Google Shape;125;p17"/>
          <p:cNvSpPr txBox="1"/>
          <p:nvPr>
            <p:ph type="title"/>
          </p:nvPr>
        </p:nvSpPr>
        <p:spPr>
          <a:xfrm>
            <a:off x="227013" y="313765"/>
            <a:ext cx="7303200" cy="40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Vector Databases Model</a:t>
            </a:r>
            <a:endParaRPr/>
          </a:p>
        </p:txBody>
      </p:sp>
      <p:sp>
        <p:nvSpPr>
          <p:cNvPr id="126" name="Google Shape;126;p17"/>
          <p:cNvSpPr txBox="1"/>
          <p:nvPr>
            <p:ph idx="2" type="body"/>
          </p:nvPr>
        </p:nvSpPr>
        <p:spPr>
          <a:xfrm>
            <a:off x="227013" y="754577"/>
            <a:ext cx="8691600" cy="306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/>
              <a:t>Problem Formulation</a:t>
            </a:r>
            <a:endParaRPr i="1"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/>
          <p:nvPr>
            <p:ph idx="1" type="body"/>
          </p:nvPr>
        </p:nvSpPr>
        <p:spPr>
          <a:xfrm>
            <a:off x="226200" y="1265952"/>
            <a:ext cx="8691600" cy="3795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Char char="•"/>
            </a:pPr>
            <a:r>
              <a:rPr lang="en">
                <a:solidFill>
                  <a:srgbClr val="0D0D0D"/>
                </a:solidFill>
                <a:highlight>
                  <a:srgbClr val="FFFFFF"/>
                </a:highlight>
              </a:rPr>
              <a:t>The cleaned job description is vectorized using pre trained word2vec model ‘word2vec-google-news-300’</a:t>
            </a:r>
            <a:endParaRPr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Char char="•"/>
            </a:pPr>
            <a:r>
              <a:rPr lang="en">
                <a:solidFill>
                  <a:srgbClr val="0D0D0D"/>
                </a:solidFill>
                <a:highlight>
                  <a:srgbClr val="FFFFFF"/>
                </a:highlight>
              </a:rPr>
              <a:t> A  pinecone vector database is initialized. The vectorized data is  stored in a vector  under 'description' namespace along with an id and title of the job posting.  </a:t>
            </a:r>
            <a:endParaRPr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Char char="•"/>
            </a:pPr>
            <a:r>
              <a:rPr lang="en">
                <a:solidFill>
                  <a:srgbClr val="0D0D0D"/>
                </a:solidFill>
                <a:highlight>
                  <a:srgbClr val="FFFFFF"/>
                </a:highlight>
              </a:rPr>
              <a:t>The </a:t>
            </a:r>
            <a:r>
              <a:rPr lang="en">
                <a:solidFill>
                  <a:srgbClr val="0D0D0D"/>
                </a:solidFill>
                <a:highlight>
                  <a:srgbClr val="FFFFFF"/>
                </a:highlight>
              </a:rPr>
              <a:t>length</a:t>
            </a:r>
            <a:r>
              <a:rPr lang="en">
                <a:solidFill>
                  <a:srgbClr val="0D0D0D"/>
                </a:solidFill>
                <a:highlight>
                  <a:srgbClr val="FFFFFF"/>
                </a:highlight>
              </a:rPr>
              <a:t> of the vector is 300 dimensions and the space is setup to handle similarity checks with euclidean distance.  </a:t>
            </a:r>
            <a:endParaRPr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Char char="•"/>
            </a:pPr>
            <a:r>
              <a:rPr lang="en">
                <a:solidFill>
                  <a:srgbClr val="0D0D0D"/>
                </a:solidFill>
                <a:highlight>
                  <a:srgbClr val="FFFFFF"/>
                </a:highlight>
              </a:rPr>
              <a:t>The cleaned resume data is passed a query to the database. The top 3 nearest job descriptions are selected. </a:t>
            </a:r>
            <a:endParaRPr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Char char="•"/>
            </a:pPr>
            <a:r>
              <a:rPr lang="en">
                <a:solidFill>
                  <a:srgbClr val="0D0D0D"/>
                </a:solidFill>
                <a:highlight>
                  <a:srgbClr val="FFFFFF"/>
                </a:highlight>
              </a:rPr>
              <a:t>The end user is presented with the job titles and id of the job posting.</a:t>
            </a:r>
            <a:endParaRPr>
              <a:solidFill>
                <a:srgbClr val="0D0D0D"/>
              </a:solidFill>
              <a:highlight>
                <a:srgbClr val="FFFFFF"/>
              </a:highlight>
            </a:endParaRPr>
          </a:p>
        </p:txBody>
      </p:sp>
      <p:sp>
        <p:nvSpPr>
          <p:cNvPr id="132" name="Google Shape;132;p18"/>
          <p:cNvSpPr txBox="1"/>
          <p:nvPr>
            <p:ph type="title"/>
          </p:nvPr>
        </p:nvSpPr>
        <p:spPr>
          <a:xfrm>
            <a:off x="227013" y="313765"/>
            <a:ext cx="7303200" cy="40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Vector Databases Model</a:t>
            </a:r>
            <a:endParaRPr/>
          </a:p>
        </p:txBody>
      </p:sp>
      <p:sp>
        <p:nvSpPr>
          <p:cNvPr id="133" name="Google Shape;133;p18"/>
          <p:cNvSpPr txBox="1"/>
          <p:nvPr>
            <p:ph idx="2" type="body"/>
          </p:nvPr>
        </p:nvSpPr>
        <p:spPr>
          <a:xfrm>
            <a:off x="227013" y="754577"/>
            <a:ext cx="8691600" cy="306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/>
              <a:t>Methodology</a:t>
            </a:r>
            <a:endParaRPr i="1"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/>
          <p:nvPr>
            <p:ph idx="1" type="body"/>
          </p:nvPr>
        </p:nvSpPr>
        <p:spPr>
          <a:xfrm>
            <a:off x="226200" y="1127500"/>
            <a:ext cx="8691600" cy="2994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T-distributed Stochastic Neighbor Embedding, a dimension reduction method, is used to visualize the 300D data as 2D</a:t>
            </a:r>
            <a:endParaRPr sz="15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" name="Google Shape;139;p19"/>
          <p:cNvSpPr txBox="1"/>
          <p:nvPr>
            <p:ph type="title"/>
          </p:nvPr>
        </p:nvSpPr>
        <p:spPr>
          <a:xfrm>
            <a:off x="227013" y="313765"/>
            <a:ext cx="7303200" cy="40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Vector Databases Model</a:t>
            </a:r>
            <a:endParaRPr/>
          </a:p>
        </p:txBody>
      </p:sp>
      <p:pic>
        <p:nvPicPr>
          <p:cNvPr id="140" name="Google Shape;140;p19"/>
          <p:cNvPicPr preferRelativeResize="0"/>
          <p:nvPr/>
        </p:nvPicPr>
        <p:blipFill rotWithShape="1">
          <a:blip r:embed="rId3">
            <a:alphaModFix/>
          </a:blip>
          <a:srcRect b="9202" l="3325" r="35876" t="26447"/>
          <a:stretch/>
        </p:blipFill>
        <p:spPr>
          <a:xfrm>
            <a:off x="2374975" y="1609950"/>
            <a:ext cx="5155248" cy="299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9"/>
          <p:cNvSpPr txBox="1"/>
          <p:nvPr>
            <p:ph idx="2" type="body"/>
          </p:nvPr>
        </p:nvSpPr>
        <p:spPr>
          <a:xfrm>
            <a:off x="227013" y="754577"/>
            <a:ext cx="8691600" cy="306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/>
              <a:t>Visualization</a:t>
            </a:r>
            <a:endParaRPr i="1"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ntent - No Photo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