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411" r:id="rId7"/>
    <p:sldId id="391" r:id="rId8"/>
    <p:sldId id="397" r:id="rId9"/>
    <p:sldId id="412" r:id="rId10"/>
    <p:sldId id="408" r:id="rId11"/>
    <p:sldId id="413" r:id="rId12"/>
    <p:sldId id="414" r:id="rId13"/>
    <p:sldId id="415"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6327" autoAdjust="0"/>
  </p:normalViewPr>
  <p:slideViewPr>
    <p:cSldViewPr snapToGrid="0">
      <p:cViewPr>
        <p:scale>
          <a:sx n="81" d="100"/>
          <a:sy n="81" d="100"/>
        </p:scale>
        <p:origin x="51" y="53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4/23/2024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426876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9659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91768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67188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Chat Application</a:t>
            </a:r>
          </a:p>
        </p:txBody>
      </p:sp>
      <p:sp>
        <p:nvSpPr>
          <p:cNvPr id="3" name="TextBox 2">
            <a:extLst>
              <a:ext uri="{FF2B5EF4-FFF2-40B4-BE49-F238E27FC236}">
                <a16:creationId xmlns:a16="http://schemas.microsoft.com/office/drawing/2014/main" id="{35D67AEC-9271-97CC-D360-DD32739FAE95}"/>
              </a:ext>
            </a:extLst>
          </p:cNvPr>
          <p:cNvSpPr txBox="1"/>
          <p:nvPr/>
        </p:nvSpPr>
        <p:spPr>
          <a:xfrm>
            <a:off x="6309904" y="5071241"/>
            <a:ext cx="4419600" cy="830997"/>
          </a:xfrm>
          <a:prstGeom prst="rect">
            <a:avLst/>
          </a:prstGeom>
          <a:noFill/>
        </p:spPr>
        <p:txBody>
          <a:bodyPr wrap="square" rtlCol="0">
            <a:spAutoFit/>
          </a:bodyPr>
          <a:lstStyle/>
          <a:p>
            <a:r>
              <a:rPr lang="en-US" sz="2400" dirty="0">
                <a:solidFill>
                  <a:srgbClr val="5D7D40"/>
                </a:solidFill>
              </a:rPr>
              <a:t>By :</a:t>
            </a:r>
          </a:p>
          <a:p>
            <a:r>
              <a:rPr lang="en-US" sz="2400" dirty="0">
                <a:solidFill>
                  <a:srgbClr val="5D7D40"/>
                </a:solidFill>
              </a:rPr>
              <a:t>Ratan J Naik</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2B42F27-EAAF-8022-FAFE-6D1D20266C44}"/>
              </a:ext>
            </a:extLst>
          </p:cNvPr>
          <p:cNvPicPr>
            <a:picLocks noGrp="1" noChangeAspect="1"/>
          </p:cNvPicPr>
          <p:nvPr>
            <p:ph sz="quarter" idx="16"/>
          </p:nvPr>
        </p:nvPicPr>
        <p:blipFill>
          <a:blip r:embed="rId2"/>
          <a:stretch>
            <a:fillRect/>
          </a:stretch>
        </p:blipFill>
        <p:spPr>
          <a:xfrm>
            <a:off x="415159" y="1178469"/>
            <a:ext cx="8296932" cy="4764988"/>
          </a:xfrm>
        </p:spPr>
      </p:pic>
    </p:spTree>
    <p:extLst>
      <p:ext uri="{BB962C8B-B14F-4D97-AF65-F5344CB8AC3E}">
        <p14:creationId xmlns:p14="http://schemas.microsoft.com/office/powerpoint/2010/main" val="211812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a:t>
            </a:r>
          </a:p>
          <a:p>
            <a:r>
              <a:rPr lang="en-US" dirty="0"/>
              <a:t>Patterns Used</a:t>
            </a:r>
          </a:p>
          <a:p>
            <a:r>
              <a:rPr lang="en-US" dirty="0"/>
              <a:t>Walk Through Each Pattern</a:t>
            </a:r>
          </a:p>
          <a:p>
            <a:r>
              <a:rPr lang="en-US" dirty="0"/>
              <a:t>Overall View</a:t>
            </a:r>
          </a:p>
          <a:p>
            <a:r>
              <a:rPr lang="en-US" dirty="0"/>
              <a:t>Demo</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br>
              <a:rPr lang="en-US" dirty="0"/>
            </a:br>
            <a:r>
              <a:rPr lang="en-US" b="0" i="0" dirty="0">
                <a:solidFill>
                  <a:srgbClr val="0D0D0D"/>
                </a:solidFill>
                <a:effectLst/>
                <a:latin typeface="Söhne"/>
              </a:rPr>
              <a:t>The Real-Time Chat Application is a Java-based platform that offers interactive chat capabilities, integrating the Singleton and Observer patterns for efficient chat room management and user notifications. Additionally, it employs the Callback pattern to handle incoming messages reactively and the Delegation pattern to offload message processing, ensuring the system's high adaptability and ease of maintenance.</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12439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Pattern Used</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b="0" i="0" dirty="0">
                <a:solidFill>
                  <a:srgbClr val="0D0D0D"/>
                </a:solidFill>
                <a:effectLst/>
                <a:latin typeface="Söhne"/>
              </a:rPr>
              <a:t>Callback (Not taught in class) - To handle events such as receiving new messages. </a:t>
            </a:r>
          </a:p>
          <a:p>
            <a:r>
              <a:rPr lang="en-US" b="0" i="0" dirty="0">
                <a:solidFill>
                  <a:srgbClr val="0D0D0D"/>
                </a:solidFill>
                <a:effectLst/>
                <a:latin typeface="Söhne"/>
              </a:rPr>
              <a:t>Delegation (Not taught in class) - To allow an object to delegate operations to another helper object. This is useful for message-handling strategies.</a:t>
            </a:r>
          </a:p>
          <a:p>
            <a:r>
              <a:rPr lang="en-US" b="0" i="0" dirty="0">
                <a:solidFill>
                  <a:srgbClr val="0D0D0D"/>
                </a:solidFill>
                <a:effectLst/>
                <a:latin typeface="Söhne"/>
              </a:rPr>
              <a:t>Observer (Taught in class) - To notify participants in a chat room when a new message is posted.</a:t>
            </a:r>
            <a:endParaRPr lang="en-US" dirty="0">
              <a:solidFill>
                <a:srgbClr val="0D0D0D"/>
              </a:solidFill>
              <a:latin typeface="Söhne"/>
            </a:endParaRPr>
          </a:p>
          <a:p>
            <a:r>
              <a:rPr lang="en-US" b="0" i="0" dirty="0">
                <a:solidFill>
                  <a:srgbClr val="0D0D0D"/>
                </a:solidFill>
                <a:effectLst/>
                <a:latin typeface="Söhne"/>
              </a:rPr>
              <a:t>Singleton (Taught in class) - To ensure that there is a single instance of a class responsible for managing chat rooms.</a:t>
            </a:r>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Walk Through Each Pattern</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en-US" dirty="0"/>
              <a:t>Explaining its purpose and how it is used</a:t>
            </a:r>
          </a:p>
        </p:txBody>
      </p:sp>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Callback Pattern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gn="just"/>
            <a:r>
              <a:rPr lang="en-US" b="0" i="0" dirty="0">
                <a:solidFill>
                  <a:srgbClr val="0D0D0D"/>
                </a:solidFill>
                <a:effectLst/>
                <a:latin typeface="Söhne"/>
              </a:rPr>
              <a:t>This pattern is generally used to provide a mechanism for notifying calling objects when a particular task (such as receiving a message) is completed. In the context of the chat application, it allows the system to execute specific functions in response to events, enhancing the interactivity of the chat experience.</a:t>
            </a:r>
            <a:endParaRPr lang="en-US" dirty="0"/>
          </a:p>
        </p:txBody>
      </p:sp>
      <p:pic>
        <p:nvPicPr>
          <p:cNvPr id="6" name="Content Placeholder 5">
            <a:extLst>
              <a:ext uri="{FF2B5EF4-FFF2-40B4-BE49-F238E27FC236}">
                <a16:creationId xmlns:a16="http://schemas.microsoft.com/office/drawing/2014/main" id="{4B9A766D-5481-3270-11E9-0181AA4BDC08}"/>
              </a:ext>
            </a:extLst>
          </p:cNvPr>
          <p:cNvPicPr>
            <a:picLocks noGrp="1" noChangeAspect="1"/>
          </p:cNvPicPr>
          <p:nvPr>
            <p:ph sz="quarter" idx="16"/>
          </p:nvPr>
        </p:nvPicPr>
        <p:blipFill>
          <a:blip r:embed="rId3"/>
          <a:stretch>
            <a:fillRect/>
          </a:stretch>
        </p:blipFill>
        <p:spPr>
          <a:xfrm>
            <a:off x="7069716" y="2676525"/>
            <a:ext cx="2114980" cy="3597275"/>
          </a:xfrm>
        </p:spPr>
      </p:pic>
    </p:spTree>
    <p:extLst>
      <p:ext uri="{BB962C8B-B14F-4D97-AF65-F5344CB8AC3E}">
        <p14:creationId xmlns:p14="http://schemas.microsoft.com/office/powerpoint/2010/main" val="286894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Delegation Pattern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gn="just"/>
            <a:r>
              <a:rPr lang="en-US" b="0" i="0" dirty="0">
                <a:solidFill>
                  <a:srgbClr val="0D0D0D"/>
                </a:solidFill>
                <a:effectLst/>
                <a:latin typeface="Söhne"/>
              </a:rPr>
              <a:t>The purpose of the delegation pattern is to pass on the task of handling a particular operation to another class or method. In the chat application, this pattern can be used to delegate the task of processing messages to different handlers, depending on the message type or content, which simplifies the main message processing logic and makes it more manageable.</a:t>
            </a:r>
            <a:endParaRPr lang="en-US" dirty="0"/>
          </a:p>
        </p:txBody>
      </p:sp>
      <p:pic>
        <p:nvPicPr>
          <p:cNvPr id="6" name="Content Placeholder 5">
            <a:extLst>
              <a:ext uri="{FF2B5EF4-FFF2-40B4-BE49-F238E27FC236}">
                <a16:creationId xmlns:a16="http://schemas.microsoft.com/office/drawing/2014/main" id="{16664FA3-F70F-F93C-A66E-A9DDB3D4E9CD}"/>
              </a:ext>
            </a:extLst>
          </p:cNvPr>
          <p:cNvPicPr>
            <a:picLocks noGrp="1" noChangeAspect="1"/>
          </p:cNvPicPr>
          <p:nvPr>
            <p:ph sz="quarter" idx="16"/>
          </p:nvPr>
        </p:nvPicPr>
        <p:blipFill>
          <a:blip r:embed="rId3"/>
          <a:stretch>
            <a:fillRect/>
          </a:stretch>
        </p:blipFill>
        <p:spPr>
          <a:xfrm>
            <a:off x="5981536" y="3052922"/>
            <a:ext cx="4491037" cy="2077224"/>
          </a:xfrm>
        </p:spPr>
      </p:pic>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Observer Pattern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gn="just"/>
            <a:r>
              <a:rPr lang="en-US" b="0" i="0" dirty="0">
                <a:solidFill>
                  <a:srgbClr val="0D0D0D"/>
                </a:solidFill>
                <a:effectLst/>
                <a:latin typeface="Söhne"/>
              </a:rPr>
              <a:t>This pattern is crucial for real-time updates within chat rooms. It allows users to "subscribe" to a chat room and receive updates whenever a new message is posted. The chat room acts as the "subject," while the users are "observers" who are notified of changes, fostering a responsive user interface.</a:t>
            </a:r>
            <a:endParaRPr lang="en-US" dirty="0"/>
          </a:p>
        </p:txBody>
      </p:sp>
      <p:pic>
        <p:nvPicPr>
          <p:cNvPr id="6" name="Content Placeholder 5">
            <a:extLst>
              <a:ext uri="{FF2B5EF4-FFF2-40B4-BE49-F238E27FC236}">
                <a16:creationId xmlns:a16="http://schemas.microsoft.com/office/drawing/2014/main" id="{380A9002-AC70-717C-0089-DC4C36D76D83}"/>
              </a:ext>
            </a:extLst>
          </p:cNvPr>
          <p:cNvPicPr>
            <a:picLocks noGrp="1" noChangeAspect="1"/>
          </p:cNvPicPr>
          <p:nvPr>
            <p:ph sz="quarter" idx="16"/>
          </p:nvPr>
        </p:nvPicPr>
        <p:blipFill>
          <a:blip r:embed="rId3"/>
          <a:stretch>
            <a:fillRect/>
          </a:stretch>
        </p:blipFill>
        <p:spPr>
          <a:xfrm>
            <a:off x="5924142" y="2676525"/>
            <a:ext cx="4406129" cy="3597275"/>
          </a:xfrm>
        </p:spPr>
      </p:pic>
    </p:spTree>
    <p:extLst>
      <p:ext uri="{BB962C8B-B14F-4D97-AF65-F5344CB8AC3E}">
        <p14:creationId xmlns:p14="http://schemas.microsoft.com/office/powerpoint/2010/main" val="424211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Singleton Pattern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gn="just"/>
            <a:r>
              <a:rPr lang="en-US" b="0" i="0" dirty="0">
                <a:solidFill>
                  <a:srgbClr val="0D0D0D"/>
                </a:solidFill>
                <a:effectLst/>
                <a:latin typeface="Söhne"/>
              </a:rPr>
              <a:t>Used to ensure that there is only one instance of the </a:t>
            </a:r>
            <a:r>
              <a:rPr lang="en-US" b="0" i="0" dirty="0" err="1">
                <a:solidFill>
                  <a:srgbClr val="0D0D0D"/>
                </a:solidFill>
                <a:effectLst/>
                <a:latin typeface="Söhne"/>
              </a:rPr>
              <a:t>ChatManager</a:t>
            </a:r>
            <a:r>
              <a:rPr lang="en-US" b="0" i="0" dirty="0">
                <a:solidFill>
                  <a:srgbClr val="0D0D0D"/>
                </a:solidFill>
                <a:effectLst/>
                <a:latin typeface="Söhne"/>
              </a:rPr>
              <a:t> class throughout the application. It controls chat room creation and management, providing a global access point and preventing the inconsistencies that multiple instances could cause.</a:t>
            </a:r>
            <a:endParaRPr lang="en-US" dirty="0"/>
          </a:p>
        </p:txBody>
      </p:sp>
      <p:pic>
        <p:nvPicPr>
          <p:cNvPr id="10" name="Content Placeholder 9">
            <a:extLst>
              <a:ext uri="{FF2B5EF4-FFF2-40B4-BE49-F238E27FC236}">
                <a16:creationId xmlns:a16="http://schemas.microsoft.com/office/drawing/2014/main" id="{AAD93E7C-09C2-7910-31E8-80E5F8524909}"/>
              </a:ext>
            </a:extLst>
          </p:cNvPr>
          <p:cNvPicPr>
            <a:picLocks noGrp="1" noChangeAspect="1"/>
          </p:cNvPicPr>
          <p:nvPr>
            <p:ph sz="quarter" idx="16"/>
          </p:nvPr>
        </p:nvPicPr>
        <p:blipFill>
          <a:blip r:embed="rId3"/>
          <a:stretch>
            <a:fillRect/>
          </a:stretch>
        </p:blipFill>
        <p:spPr>
          <a:xfrm>
            <a:off x="6667130" y="2345449"/>
            <a:ext cx="4086801" cy="3597275"/>
          </a:xfrm>
        </p:spPr>
      </p:pic>
    </p:spTree>
    <p:extLst>
      <p:ext uri="{BB962C8B-B14F-4D97-AF65-F5344CB8AC3E}">
        <p14:creationId xmlns:p14="http://schemas.microsoft.com/office/powerpoint/2010/main" val="322092035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{D5C32C22-E18A-463E-9574-69DCA61D8E85}tf78853419_win32</Template>
  <TotalTime>1675</TotalTime>
  <Words>424</Words>
  <Application>Microsoft Office PowerPoint</Application>
  <PresentationFormat>Widescreen</PresentationFormat>
  <Paragraphs>37</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Söhne</vt:lpstr>
      <vt:lpstr>Custom</vt:lpstr>
      <vt:lpstr>Chat Application</vt:lpstr>
      <vt:lpstr>Agenda</vt:lpstr>
      <vt:lpstr>Introduction</vt:lpstr>
      <vt:lpstr>Pattern Used</vt:lpstr>
      <vt:lpstr>Walk Through Each Pattern</vt:lpstr>
      <vt:lpstr>Callback Pattern</vt:lpstr>
      <vt:lpstr>Delegation Pattern</vt:lpstr>
      <vt:lpstr>Observer Pattern</vt:lpstr>
      <vt:lpstr>Singleton Pattern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dc:title>
  <dc:creator>Naik, Ratan Jagath</dc:creator>
  <cp:lastModifiedBy>Naik, Ratan Jagath</cp:lastModifiedBy>
  <cp:revision>4</cp:revision>
  <dcterms:created xsi:type="dcterms:W3CDTF">2024-04-23T23:10:29Z</dcterms:created>
  <dcterms:modified xsi:type="dcterms:W3CDTF">2024-04-25T03:05:54Z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