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9" r:id="rId1"/>
  </p:sldMasterIdLst>
  <p:notesMasterIdLst>
    <p:notesMasterId r:id="rId26"/>
  </p:notesMasterIdLst>
  <p:handoutMasterIdLst>
    <p:handoutMasterId r:id="rId27"/>
  </p:handoutMasterIdLst>
  <p:sldIdLst>
    <p:sldId id="415" r:id="rId2"/>
    <p:sldId id="606" r:id="rId3"/>
    <p:sldId id="2639" r:id="rId4"/>
    <p:sldId id="2687" r:id="rId5"/>
    <p:sldId id="2709" r:id="rId6"/>
    <p:sldId id="2708" r:id="rId7"/>
    <p:sldId id="2703" r:id="rId8"/>
    <p:sldId id="2702" r:id="rId9"/>
    <p:sldId id="2711" r:id="rId10"/>
    <p:sldId id="2712" r:id="rId11"/>
    <p:sldId id="2710" r:id="rId12"/>
    <p:sldId id="2686" r:id="rId13"/>
    <p:sldId id="2692" r:id="rId14"/>
    <p:sldId id="2641" r:id="rId15"/>
    <p:sldId id="2713" r:id="rId16"/>
    <p:sldId id="2640" r:id="rId17"/>
    <p:sldId id="2704" r:id="rId18"/>
    <p:sldId id="2705" r:id="rId19"/>
    <p:sldId id="2706" r:id="rId20"/>
    <p:sldId id="2648" r:id="rId21"/>
    <p:sldId id="2707" r:id="rId22"/>
    <p:sldId id="2688" r:id="rId23"/>
    <p:sldId id="721" r:id="rId24"/>
    <p:sldId id="399" r:id="rId25"/>
  </p:sldIdLst>
  <p:sldSz cx="9144000" cy="5143500" type="screen16x9"/>
  <p:notesSz cx="9601200" cy="7315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 Piseth" initials="CP" lastIdx="1" clrIdx="0"/>
  <p:cmAuthor id="2" name="chanpiseth chap" initials="cc" lastIdx="1" clrIdx="1">
    <p:extLst>
      <p:ext uri="{19B8F6BF-5375-455C-9EA6-DF929625EA0E}">
        <p15:presenceInfo xmlns:p15="http://schemas.microsoft.com/office/powerpoint/2012/main" userId="chanpiseth cha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940"/>
    <a:srgbClr val="203864"/>
    <a:srgbClr val="2A4B87"/>
    <a:srgbClr val="124364"/>
    <a:srgbClr val="6FA51D"/>
    <a:srgbClr val="294884"/>
    <a:srgbClr val="217EBB"/>
    <a:srgbClr val="A51D6F"/>
    <a:srgbClr val="BB5E21"/>
    <a:srgbClr val="1D6F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AF5FF-9397-79C6-B51F-1DBD676A1022}" v="2" dt="2022-04-29T04:30:50.593"/>
    <p1510:client id="{89B566D7-E044-D34D-49AE-DEA3A46D0680}" v="11" dt="2022-12-19T22:58:57.702"/>
    <p1510:client id="{B62992BC-0A24-48D8-9521-6E9349784DFB}" v="16" dt="2022-04-29T12:32:10.981"/>
  </p1510:revLst>
</p1510:revInfo>
</file>

<file path=ppt/tableStyles.xml><?xml version="1.0" encoding="utf-8"?>
<a:tblStyleLst xmlns:a="http://schemas.openxmlformats.org/drawingml/2006/main" def="{90651C3A-4460-11DB-9652-00E08161165F}">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25" autoAdjust="0"/>
    <p:restoredTop sz="80556" autoAdjust="0"/>
  </p:normalViewPr>
  <p:slideViewPr>
    <p:cSldViewPr>
      <p:cViewPr varScale="1">
        <p:scale>
          <a:sx n="151" d="100"/>
          <a:sy n="151" d="100"/>
        </p:scale>
        <p:origin x="816" y="176"/>
      </p:cViewPr>
      <p:guideLst>
        <p:guide orient="horz" pos="1620"/>
        <p:guide pos="2880"/>
      </p:guideLst>
    </p:cSldViewPr>
  </p:slideViewPr>
  <p:outlineViewPr>
    <p:cViewPr>
      <p:scale>
        <a:sx n="33" d="100"/>
        <a:sy n="33" d="100"/>
      </p:scale>
      <p:origin x="0" y="-2368"/>
    </p:cViewPr>
  </p:outlineViewPr>
  <p:notesTextViewPr>
    <p:cViewPr>
      <p:scale>
        <a:sx n="3" d="2"/>
        <a:sy n="3" d="2"/>
      </p:scale>
      <p:origin x="0" y="0"/>
    </p:cViewPr>
  </p:notesTextViewPr>
  <p:sorterViewPr>
    <p:cViewPr>
      <p:scale>
        <a:sx n="100" d="100"/>
        <a:sy n="100" d="100"/>
      </p:scale>
      <p:origin x="0" y="-448"/>
    </p:cViewPr>
  </p:sorterViewPr>
  <p:notesViewPr>
    <p:cSldViewPr>
      <p:cViewPr varScale="1">
        <p:scale>
          <a:sx n="68" d="100"/>
          <a:sy n="68" d="100"/>
        </p:scale>
        <p:origin x="271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piseth chap" userId="64c76591-4306-4e3d-afed-7f7d078ce5be" providerId="ADAL" clId="{DD0A2FED-1554-4105-9D25-C162BB8F2587}"/>
    <pc:docChg chg="undo custSel modSld">
      <pc:chgData name="chanpiseth chap" userId="64c76591-4306-4e3d-afed-7f7d078ce5be" providerId="ADAL" clId="{DD0A2FED-1554-4105-9D25-C162BB8F2587}" dt="2022-04-08T13:32:26.039" v="3" actId="1076"/>
      <pc:docMkLst>
        <pc:docMk/>
      </pc:docMkLst>
      <pc:sldChg chg="modSp mod">
        <pc:chgData name="chanpiseth chap" userId="64c76591-4306-4e3d-afed-7f7d078ce5be" providerId="ADAL" clId="{DD0A2FED-1554-4105-9D25-C162BB8F2587}" dt="2022-04-08T13:31:10.368" v="2" actId="15"/>
        <pc:sldMkLst>
          <pc:docMk/>
          <pc:sldMk cId="718033476" sldId="2686"/>
        </pc:sldMkLst>
        <pc:spChg chg="mod">
          <ac:chgData name="chanpiseth chap" userId="64c76591-4306-4e3d-afed-7f7d078ce5be" providerId="ADAL" clId="{DD0A2FED-1554-4105-9D25-C162BB8F2587}" dt="2022-04-08T13:31:10.368" v="2" actId="15"/>
          <ac:spMkLst>
            <pc:docMk/>
            <pc:sldMk cId="718033476" sldId="2686"/>
            <ac:spMk id="7" creationId="{00000000-0000-0000-0000-000000000000}"/>
          </ac:spMkLst>
        </pc:spChg>
      </pc:sldChg>
      <pc:sldChg chg="modSp mod">
        <pc:chgData name="chanpiseth chap" userId="64c76591-4306-4e3d-afed-7f7d078ce5be" providerId="ADAL" clId="{DD0A2FED-1554-4105-9D25-C162BB8F2587}" dt="2022-04-08T13:32:26.039" v="3" actId="1076"/>
        <pc:sldMkLst>
          <pc:docMk/>
          <pc:sldMk cId="429710366" sldId="2692"/>
        </pc:sldMkLst>
        <pc:picChg chg="mod">
          <ac:chgData name="chanpiseth chap" userId="64c76591-4306-4e3d-afed-7f7d078ce5be" providerId="ADAL" clId="{DD0A2FED-1554-4105-9D25-C162BB8F2587}" dt="2022-04-08T13:32:26.039" v="3" actId="1076"/>
          <ac:picMkLst>
            <pc:docMk/>
            <pc:sldMk cId="429710366" sldId="2692"/>
            <ac:picMk id="4" creationId="{C717EF05-65E3-3043-8E45-DDD860C6632F}"/>
          </ac:picMkLst>
        </pc:picChg>
      </pc:sldChg>
      <pc:sldChg chg="modSp mod">
        <pc:chgData name="chanpiseth chap" userId="64c76591-4306-4e3d-afed-7f7d078ce5be" providerId="ADAL" clId="{DD0A2FED-1554-4105-9D25-C162BB8F2587}" dt="2022-04-08T12:31:44.573" v="0" actId="13926"/>
        <pc:sldMkLst>
          <pc:docMk/>
          <pc:sldMk cId="2017156874" sldId="2711"/>
        </pc:sldMkLst>
        <pc:spChg chg="mod">
          <ac:chgData name="chanpiseth chap" userId="64c76591-4306-4e3d-afed-7f7d078ce5be" providerId="ADAL" clId="{DD0A2FED-1554-4105-9D25-C162BB8F2587}" dt="2022-04-08T12:31:44.573" v="0" actId="13926"/>
          <ac:spMkLst>
            <pc:docMk/>
            <pc:sldMk cId="2017156874" sldId="2711"/>
            <ac:spMk id="7" creationId="{00000000-0000-0000-0000-000000000000}"/>
          </ac:spMkLst>
        </pc:spChg>
      </pc:sldChg>
    </pc:docChg>
  </pc:docChgLst>
  <pc:docChgLst>
    <pc:chgData name="chanpiseth chap" userId="64c76591-4306-4e3d-afed-7f7d078ce5be" providerId="ADAL" clId="{B62992BC-0A24-48D8-9521-6E9349784DFB}"/>
    <pc:docChg chg="undo custSel modSld sldOrd">
      <pc:chgData name="chanpiseth chap" userId="64c76591-4306-4e3d-afed-7f7d078ce5be" providerId="ADAL" clId="{B62992BC-0A24-48D8-9521-6E9349784DFB}" dt="2022-04-29T12:34:03.673" v="37" actId="20577"/>
      <pc:docMkLst>
        <pc:docMk/>
      </pc:docMkLst>
      <pc:sldChg chg="modSp mod">
        <pc:chgData name="chanpiseth chap" userId="64c76591-4306-4e3d-afed-7f7d078ce5be" providerId="ADAL" clId="{B62992BC-0A24-48D8-9521-6E9349784DFB}" dt="2022-04-29T12:34:03.673" v="37" actId="20577"/>
        <pc:sldMkLst>
          <pc:docMk/>
          <pc:sldMk cId="917532469" sldId="606"/>
        </pc:sldMkLst>
        <pc:spChg chg="mod">
          <ac:chgData name="chanpiseth chap" userId="64c76591-4306-4e3d-afed-7f7d078ce5be" providerId="ADAL" clId="{B62992BC-0A24-48D8-9521-6E9349784DFB}" dt="2022-04-29T12:34:03.673" v="37" actId="20577"/>
          <ac:spMkLst>
            <pc:docMk/>
            <pc:sldMk cId="917532469" sldId="606"/>
            <ac:spMk id="3" creationId="{00000000-0000-0000-0000-000000000000}"/>
          </ac:spMkLst>
        </pc:spChg>
      </pc:sldChg>
      <pc:sldChg chg="modSp mod">
        <pc:chgData name="chanpiseth chap" userId="64c76591-4306-4e3d-afed-7f7d078ce5be" providerId="ADAL" clId="{B62992BC-0A24-48D8-9521-6E9349784DFB}" dt="2022-04-29T09:44:52.841" v="23" actId="1076"/>
        <pc:sldMkLst>
          <pc:docMk/>
          <pc:sldMk cId="72480198" sldId="2640"/>
        </pc:sldMkLst>
        <pc:picChg chg="mod">
          <ac:chgData name="chanpiseth chap" userId="64c76591-4306-4e3d-afed-7f7d078ce5be" providerId="ADAL" clId="{B62992BC-0A24-48D8-9521-6E9349784DFB}" dt="2022-04-29T09:44:52.841" v="23" actId="1076"/>
          <ac:picMkLst>
            <pc:docMk/>
            <pc:sldMk cId="72480198" sldId="2640"/>
            <ac:picMk id="5" creationId="{B4C8E5D1-2345-7F4D-8C33-50C65A913D48}"/>
          </ac:picMkLst>
        </pc:picChg>
      </pc:sldChg>
      <pc:sldChg chg="ord">
        <pc:chgData name="chanpiseth chap" userId="64c76591-4306-4e3d-afed-7f7d078ce5be" providerId="ADAL" clId="{B62992BC-0A24-48D8-9521-6E9349784DFB}" dt="2022-04-29T04:46:51.995" v="14"/>
        <pc:sldMkLst>
          <pc:docMk/>
          <pc:sldMk cId="1754384414" sldId="2641"/>
        </pc:sldMkLst>
      </pc:sldChg>
      <pc:sldChg chg="modSp">
        <pc:chgData name="chanpiseth chap" userId="64c76591-4306-4e3d-afed-7f7d078ce5be" providerId="ADAL" clId="{B62992BC-0A24-48D8-9521-6E9349784DFB}" dt="2022-04-29T12:30:43.307" v="28" actId="20577"/>
        <pc:sldMkLst>
          <pc:docMk/>
          <pc:sldMk cId="4083516570" sldId="2648"/>
        </pc:sldMkLst>
        <pc:spChg chg="mod">
          <ac:chgData name="chanpiseth chap" userId="64c76591-4306-4e3d-afed-7f7d078ce5be" providerId="ADAL" clId="{B62992BC-0A24-48D8-9521-6E9349784DFB}" dt="2022-04-29T12:30:43.307" v="28" actId="20577"/>
          <ac:spMkLst>
            <pc:docMk/>
            <pc:sldMk cId="4083516570" sldId="2648"/>
            <ac:spMk id="6" creationId="{51C317E2-559B-DC49-AFC5-A905B7E35F1C}"/>
          </ac:spMkLst>
        </pc:spChg>
      </pc:sldChg>
      <pc:sldChg chg="modSp">
        <pc:chgData name="chanpiseth chap" userId="64c76591-4306-4e3d-afed-7f7d078ce5be" providerId="ADAL" clId="{B62992BC-0A24-48D8-9521-6E9349784DFB}" dt="2022-04-29T09:49:40.477" v="27" actId="207"/>
        <pc:sldMkLst>
          <pc:docMk/>
          <pc:sldMk cId="718033476" sldId="2686"/>
        </pc:sldMkLst>
        <pc:spChg chg="mod">
          <ac:chgData name="chanpiseth chap" userId="64c76591-4306-4e3d-afed-7f7d078ce5be" providerId="ADAL" clId="{B62992BC-0A24-48D8-9521-6E9349784DFB}" dt="2022-04-29T09:49:40.477" v="27" actId="207"/>
          <ac:spMkLst>
            <pc:docMk/>
            <pc:sldMk cId="718033476" sldId="2686"/>
            <ac:spMk id="7" creationId="{00000000-0000-0000-0000-000000000000}"/>
          </ac:spMkLst>
        </pc:spChg>
      </pc:sldChg>
      <pc:sldChg chg="modSp mod">
        <pc:chgData name="chanpiseth chap" userId="64c76591-4306-4e3d-afed-7f7d078ce5be" providerId="ADAL" clId="{B62992BC-0A24-48D8-9521-6E9349784DFB}" dt="2022-04-29T09:22:55.126" v="21" actId="122"/>
        <pc:sldMkLst>
          <pc:docMk/>
          <pc:sldMk cId="429710366" sldId="2692"/>
        </pc:sldMkLst>
        <pc:spChg chg="mod">
          <ac:chgData name="chanpiseth chap" userId="64c76591-4306-4e3d-afed-7f7d078ce5be" providerId="ADAL" clId="{B62992BC-0A24-48D8-9521-6E9349784DFB}" dt="2022-04-29T09:22:55.126" v="21" actId="122"/>
          <ac:spMkLst>
            <pc:docMk/>
            <pc:sldMk cId="429710366" sldId="2692"/>
            <ac:spMk id="6" creationId="{134C7F1E-AC0A-D940-B6E1-3D54144A0123}"/>
          </ac:spMkLst>
        </pc:spChg>
        <pc:picChg chg="mod">
          <ac:chgData name="chanpiseth chap" userId="64c76591-4306-4e3d-afed-7f7d078ce5be" providerId="ADAL" clId="{B62992BC-0A24-48D8-9521-6E9349784DFB}" dt="2022-04-29T08:00:44.598" v="16" actId="1076"/>
          <ac:picMkLst>
            <pc:docMk/>
            <pc:sldMk cId="429710366" sldId="2692"/>
            <ac:picMk id="4" creationId="{C717EF05-65E3-3043-8E45-DDD860C6632F}"/>
          </ac:picMkLst>
        </pc:picChg>
      </pc:sldChg>
      <pc:sldChg chg="modSp">
        <pc:chgData name="chanpiseth chap" userId="64c76591-4306-4e3d-afed-7f7d078ce5be" providerId="ADAL" clId="{B62992BC-0A24-48D8-9521-6E9349784DFB}" dt="2022-04-29T04:33:35.290" v="0" actId="6549"/>
        <pc:sldMkLst>
          <pc:docMk/>
          <pc:sldMk cId="2650885932" sldId="2702"/>
        </pc:sldMkLst>
        <pc:spChg chg="mod">
          <ac:chgData name="chanpiseth chap" userId="64c76591-4306-4e3d-afed-7f7d078ce5be" providerId="ADAL" clId="{B62992BC-0A24-48D8-9521-6E9349784DFB}" dt="2022-04-29T04:33:35.290" v="0" actId="6549"/>
          <ac:spMkLst>
            <pc:docMk/>
            <pc:sldMk cId="2650885932" sldId="2702"/>
            <ac:spMk id="7" creationId="{00000000-0000-0000-0000-000000000000}"/>
          </ac:spMkLst>
        </pc:spChg>
      </pc:sldChg>
      <pc:sldChg chg="modSp">
        <pc:chgData name="chanpiseth chap" userId="64c76591-4306-4e3d-afed-7f7d078ce5be" providerId="ADAL" clId="{B62992BC-0A24-48D8-9521-6E9349784DFB}" dt="2022-04-29T12:32:10.981" v="35" actId="20577"/>
        <pc:sldMkLst>
          <pc:docMk/>
          <pc:sldMk cId="2880192268" sldId="2707"/>
        </pc:sldMkLst>
        <pc:spChg chg="mod">
          <ac:chgData name="chanpiseth chap" userId="64c76591-4306-4e3d-afed-7f7d078ce5be" providerId="ADAL" clId="{B62992BC-0A24-48D8-9521-6E9349784DFB}" dt="2022-04-29T12:32:10.981" v="35" actId="20577"/>
          <ac:spMkLst>
            <pc:docMk/>
            <pc:sldMk cId="2880192268" sldId="2707"/>
            <ac:spMk id="6" creationId="{51C317E2-559B-DC49-AFC5-A905B7E35F1C}"/>
          </ac:spMkLst>
        </pc:spChg>
      </pc:sldChg>
      <pc:sldChg chg="modSp mod">
        <pc:chgData name="chanpiseth chap" userId="64c76591-4306-4e3d-afed-7f7d078ce5be" providerId="ADAL" clId="{B62992BC-0A24-48D8-9521-6E9349784DFB}" dt="2022-04-29T04:46:35.306" v="12" actId="20578"/>
        <pc:sldMkLst>
          <pc:docMk/>
          <pc:sldMk cId="3244620522" sldId="2710"/>
        </pc:sldMkLst>
        <pc:spChg chg="mod">
          <ac:chgData name="chanpiseth chap" userId="64c76591-4306-4e3d-afed-7f7d078ce5be" providerId="ADAL" clId="{B62992BC-0A24-48D8-9521-6E9349784DFB}" dt="2022-04-29T04:46:35.306" v="12" actId="20578"/>
          <ac:spMkLst>
            <pc:docMk/>
            <pc:sldMk cId="3244620522" sldId="2710"/>
            <ac:spMk id="7" creationId="{00000000-0000-0000-0000-000000000000}"/>
          </ac:spMkLst>
        </pc:spChg>
      </pc:sldChg>
    </pc:docChg>
  </pc:docChgLst>
  <pc:docChgLst>
    <pc:chgData name="chanpiseth chap" userId="S::chap.chanpiseth@rupp.edu.kh::64c76591-4306-4e3d-afed-7f7d078ce5be" providerId="AD" clId="Web-{4F5AF5FF-9397-79C6-B51F-1DBD676A1022}"/>
    <pc:docChg chg="modSld">
      <pc:chgData name="chanpiseth chap" userId="S::chap.chanpiseth@rupp.edu.kh::64c76591-4306-4e3d-afed-7f7d078ce5be" providerId="AD" clId="Web-{4F5AF5FF-9397-79C6-B51F-1DBD676A1022}" dt="2022-04-29T04:30:50.593" v="1" actId="14100"/>
      <pc:docMkLst>
        <pc:docMk/>
      </pc:docMkLst>
      <pc:sldChg chg="modSp">
        <pc:chgData name="chanpiseth chap" userId="S::chap.chanpiseth@rupp.edu.kh::64c76591-4306-4e3d-afed-7f7d078ce5be" providerId="AD" clId="Web-{4F5AF5FF-9397-79C6-B51F-1DBD676A1022}" dt="2022-04-29T04:30:50.593" v="1" actId="14100"/>
        <pc:sldMkLst>
          <pc:docMk/>
          <pc:sldMk cId="2017156874" sldId="2711"/>
        </pc:sldMkLst>
        <pc:spChg chg="mod">
          <ac:chgData name="chanpiseth chap" userId="S::chap.chanpiseth@rupp.edu.kh::64c76591-4306-4e3d-afed-7f7d078ce5be" providerId="AD" clId="Web-{4F5AF5FF-9397-79C6-B51F-1DBD676A1022}" dt="2022-04-29T04:30:50.593" v="1" actId="14100"/>
          <ac:spMkLst>
            <pc:docMk/>
            <pc:sldMk cId="2017156874" sldId="2711"/>
            <ac:spMk id="7" creationId="{00000000-0000-0000-0000-000000000000}"/>
          </ac:spMkLst>
        </pc:spChg>
      </pc:sldChg>
    </pc:docChg>
  </pc:docChgLst>
  <pc:docChgLst>
    <pc:chgData name="chanpiseth chap" userId="S::chap.chanpiseth@rupp.edu.kh::64c76591-4306-4e3d-afed-7f7d078ce5be" providerId="AD" clId="Web-{89B566D7-E044-D34D-49AE-DEA3A46D0680}"/>
    <pc:docChg chg="addSld modSld">
      <pc:chgData name="chanpiseth chap" userId="S::chap.chanpiseth@rupp.edu.kh::64c76591-4306-4e3d-afed-7f7d078ce5be" providerId="AD" clId="Web-{89B566D7-E044-D34D-49AE-DEA3A46D0680}" dt="2022-12-19T22:58:57.702" v="10" actId="20577"/>
      <pc:docMkLst>
        <pc:docMk/>
      </pc:docMkLst>
      <pc:sldChg chg="modSp add replId">
        <pc:chgData name="chanpiseth chap" userId="S::chap.chanpiseth@rupp.edu.kh::64c76591-4306-4e3d-afed-7f7d078ce5be" providerId="AD" clId="Web-{89B566D7-E044-D34D-49AE-DEA3A46D0680}" dt="2022-12-19T22:58:57.702" v="10" actId="20577"/>
        <pc:sldMkLst>
          <pc:docMk/>
          <pc:sldMk cId="453166126" sldId="2714"/>
        </pc:sldMkLst>
        <pc:spChg chg="mod">
          <ac:chgData name="chanpiseth chap" userId="S::chap.chanpiseth@rupp.edu.kh::64c76591-4306-4e3d-afed-7f7d078ce5be" providerId="AD" clId="Web-{89B566D7-E044-D34D-49AE-DEA3A46D0680}" dt="2022-12-19T22:58:57.702" v="10" actId="20577"/>
          <ac:spMkLst>
            <pc:docMk/>
            <pc:sldMk cId="453166126" sldId="2714"/>
            <ac:spMk id="3" creationId="{00000000-0000-0000-0000-000000000000}"/>
          </ac:spMkLst>
        </pc:spChg>
      </pc:sldChg>
    </pc:docChg>
  </pc:docChgLst>
  <pc:docChgLst>
    <pc:chgData name="chanpiseth chap" userId="64c76591-4306-4e3d-afed-7f7d078ce5be" providerId="ADAL" clId="{50D34B6E-1796-487D-8942-8A8171EE4DC2}"/>
    <pc:docChg chg="undo custSel modSld">
      <pc:chgData name="chanpiseth chap" userId="64c76591-4306-4e3d-afed-7f7d078ce5be" providerId="ADAL" clId="{50D34B6E-1796-487D-8942-8A8171EE4DC2}" dt="2022-03-25T09:55:58.124" v="64" actId="20577"/>
      <pc:docMkLst>
        <pc:docMk/>
      </pc:docMkLst>
      <pc:sldChg chg="modSp">
        <pc:chgData name="chanpiseth chap" userId="64c76591-4306-4e3d-afed-7f7d078ce5be" providerId="ADAL" clId="{50D34B6E-1796-487D-8942-8A8171EE4DC2}" dt="2022-03-25T09:00:11.493" v="32"/>
        <pc:sldMkLst>
          <pc:docMk/>
          <pc:sldMk cId="718033476" sldId="2686"/>
        </pc:sldMkLst>
        <pc:spChg chg="mod">
          <ac:chgData name="chanpiseth chap" userId="64c76591-4306-4e3d-afed-7f7d078ce5be" providerId="ADAL" clId="{50D34B6E-1796-487D-8942-8A8171EE4DC2}" dt="2022-03-25T09:00:11.493" v="32"/>
          <ac:spMkLst>
            <pc:docMk/>
            <pc:sldMk cId="718033476" sldId="2686"/>
            <ac:spMk id="7" creationId="{00000000-0000-0000-0000-000000000000}"/>
          </ac:spMkLst>
        </pc:spChg>
      </pc:sldChg>
      <pc:sldChg chg="addSp modSp mod">
        <pc:chgData name="chanpiseth chap" userId="64c76591-4306-4e3d-afed-7f7d078ce5be" providerId="ADAL" clId="{50D34B6E-1796-487D-8942-8A8171EE4DC2}" dt="2022-03-25T08:47:01.906" v="6" actId="164"/>
        <pc:sldMkLst>
          <pc:docMk/>
          <pc:sldMk cId="698625429" sldId="2687"/>
        </pc:sldMkLst>
        <pc:spChg chg="mod">
          <ac:chgData name="chanpiseth chap" userId="64c76591-4306-4e3d-afed-7f7d078ce5be" providerId="ADAL" clId="{50D34B6E-1796-487D-8942-8A8171EE4DC2}" dt="2022-03-25T08:47:01.906" v="6" actId="164"/>
          <ac:spMkLst>
            <pc:docMk/>
            <pc:sldMk cId="698625429" sldId="2687"/>
            <ac:spMk id="2" creationId="{C67841CA-728A-8C4B-903C-394878EF5873}"/>
          </ac:spMkLst>
        </pc:spChg>
        <pc:spChg chg="mod">
          <ac:chgData name="chanpiseth chap" userId="64c76591-4306-4e3d-afed-7f7d078ce5be" providerId="ADAL" clId="{50D34B6E-1796-487D-8942-8A8171EE4DC2}" dt="2022-03-25T08:47:01.906" v="6" actId="164"/>
          <ac:spMkLst>
            <pc:docMk/>
            <pc:sldMk cId="698625429" sldId="2687"/>
            <ac:spMk id="5" creationId="{94C18B1B-2EFF-3A40-86AD-6928483204A5}"/>
          </ac:spMkLst>
        </pc:spChg>
        <pc:spChg chg="mod">
          <ac:chgData name="chanpiseth chap" userId="64c76591-4306-4e3d-afed-7f7d078ce5be" providerId="ADAL" clId="{50D34B6E-1796-487D-8942-8A8171EE4DC2}" dt="2022-03-25T08:47:01.906" v="6" actId="164"/>
          <ac:spMkLst>
            <pc:docMk/>
            <pc:sldMk cId="698625429" sldId="2687"/>
            <ac:spMk id="6" creationId="{E65527B2-94B7-1E45-AE1D-96DDEF41B75D}"/>
          </ac:spMkLst>
        </pc:spChg>
        <pc:spChg chg="mod">
          <ac:chgData name="chanpiseth chap" userId="64c76591-4306-4e3d-afed-7f7d078ce5be" providerId="ADAL" clId="{50D34B6E-1796-487D-8942-8A8171EE4DC2}" dt="2022-03-25T08:47:01.906" v="6" actId="164"/>
          <ac:spMkLst>
            <pc:docMk/>
            <pc:sldMk cId="698625429" sldId="2687"/>
            <ac:spMk id="7" creationId="{381A8E5C-FE39-EB47-B8B8-1D79AFB1D73D}"/>
          </ac:spMkLst>
        </pc:spChg>
        <pc:spChg chg="mod">
          <ac:chgData name="chanpiseth chap" userId="64c76591-4306-4e3d-afed-7f7d078ce5be" providerId="ADAL" clId="{50D34B6E-1796-487D-8942-8A8171EE4DC2}" dt="2022-03-25T08:47:01.906" v="6" actId="164"/>
          <ac:spMkLst>
            <pc:docMk/>
            <pc:sldMk cId="698625429" sldId="2687"/>
            <ac:spMk id="8" creationId="{752A6A85-106D-4045-B8F2-5C696855BA5D}"/>
          </ac:spMkLst>
        </pc:spChg>
        <pc:spChg chg="mod">
          <ac:chgData name="chanpiseth chap" userId="64c76591-4306-4e3d-afed-7f7d078ce5be" providerId="ADAL" clId="{50D34B6E-1796-487D-8942-8A8171EE4DC2}" dt="2022-03-25T08:47:01.906" v="6" actId="164"/>
          <ac:spMkLst>
            <pc:docMk/>
            <pc:sldMk cId="698625429" sldId="2687"/>
            <ac:spMk id="9" creationId="{20E6E6E8-41A5-A34F-A2BC-7AC5B9B15046}"/>
          </ac:spMkLst>
        </pc:spChg>
        <pc:grpChg chg="add mod">
          <ac:chgData name="chanpiseth chap" userId="64c76591-4306-4e3d-afed-7f7d078ce5be" providerId="ADAL" clId="{50D34B6E-1796-487D-8942-8A8171EE4DC2}" dt="2022-03-25T08:47:01.906" v="6" actId="164"/>
          <ac:grpSpMkLst>
            <pc:docMk/>
            <pc:sldMk cId="698625429" sldId="2687"/>
            <ac:grpSpMk id="4" creationId="{76685251-D7FB-4D5C-A767-07044FD64EF5}"/>
          </ac:grpSpMkLst>
        </pc:grpChg>
      </pc:sldChg>
      <pc:sldChg chg="modSp">
        <pc:chgData name="chanpiseth chap" userId="64c76591-4306-4e3d-afed-7f7d078ce5be" providerId="ADAL" clId="{50D34B6E-1796-487D-8942-8A8171EE4DC2}" dt="2022-03-25T09:50:44.219" v="33" actId="20578"/>
        <pc:sldMkLst>
          <pc:docMk/>
          <pc:sldMk cId="2650885932" sldId="2702"/>
        </pc:sldMkLst>
        <pc:spChg chg="mod">
          <ac:chgData name="chanpiseth chap" userId="64c76591-4306-4e3d-afed-7f7d078ce5be" providerId="ADAL" clId="{50D34B6E-1796-487D-8942-8A8171EE4DC2}" dt="2022-03-25T09:50:44.219" v="33" actId="20578"/>
          <ac:spMkLst>
            <pc:docMk/>
            <pc:sldMk cId="2650885932" sldId="2702"/>
            <ac:spMk id="7" creationId="{00000000-0000-0000-0000-000000000000}"/>
          </ac:spMkLst>
        </pc:spChg>
      </pc:sldChg>
      <pc:sldChg chg="addCm delCm">
        <pc:chgData name="chanpiseth chap" userId="64c76591-4306-4e3d-afed-7f7d078ce5be" providerId="ADAL" clId="{50D34B6E-1796-487D-8942-8A8171EE4DC2}" dt="2022-03-25T08:48:06.757" v="8" actId="1592"/>
        <pc:sldMkLst>
          <pc:docMk/>
          <pc:sldMk cId="4221790744" sldId="2708"/>
        </pc:sldMkLst>
      </pc:sldChg>
      <pc:sldChg chg="modSp mod">
        <pc:chgData name="chanpiseth chap" userId="64c76591-4306-4e3d-afed-7f7d078ce5be" providerId="ADAL" clId="{50D34B6E-1796-487D-8942-8A8171EE4DC2}" dt="2022-03-25T08:57:56.102" v="27" actId="15"/>
        <pc:sldMkLst>
          <pc:docMk/>
          <pc:sldMk cId="3244620522" sldId="2710"/>
        </pc:sldMkLst>
        <pc:spChg chg="mod">
          <ac:chgData name="chanpiseth chap" userId="64c76591-4306-4e3d-afed-7f7d078ce5be" providerId="ADAL" clId="{50D34B6E-1796-487D-8942-8A8171EE4DC2}" dt="2022-03-25T08:57:56.102" v="27" actId="15"/>
          <ac:spMkLst>
            <pc:docMk/>
            <pc:sldMk cId="3244620522" sldId="2710"/>
            <ac:spMk id="7" creationId="{00000000-0000-0000-0000-000000000000}"/>
          </ac:spMkLst>
        </pc:spChg>
      </pc:sldChg>
      <pc:sldChg chg="modSp mod">
        <pc:chgData name="chanpiseth chap" userId="64c76591-4306-4e3d-afed-7f7d078ce5be" providerId="ADAL" clId="{50D34B6E-1796-487D-8942-8A8171EE4DC2}" dt="2022-03-25T09:55:58.124" v="64" actId="20577"/>
        <pc:sldMkLst>
          <pc:docMk/>
          <pc:sldMk cId="2017156874" sldId="2711"/>
        </pc:sldMkLst>
        <pc:spChg chg="mod">
          <ac:chgData name="chanpiseth chap" userId="64c76591-4306-4e3d-afed-7f7d078ce5be" providerId="ADAL" clId="{50D34B6E-1796-487D-8942-8A8171EE4DC2}" dt="2022-03-25T09:55:58.124" v="64" actId="20577"/>
          <ac:spMkLst>
            <pc:docMk/>
            <pc:sldMk cId="2017156874" sldId="2711"/>
            <ac:spMk id="7" creationId="{00000000-0000-0000-0000-000000000000}"/>
          </ac:spMkLst>
        </pc:spChg>
      </pc:sldChg>
    </pc:docChg>
  </pc:docChgLst>
  <pc:docChgLst>
    <pc:chgData name="chanpiseth chap" userId="S::chap.chanpiseth@rupp.edu.kh::64c76591-4306-4e3d-afed-7f7d078ce5be" providerId="AD" clId="Web-{6CDBDA4E-4F8A-29D7-AB6A-1A5E6F99E6D4}"/>
    <pc:docChg chg="modSld">
      <pc:chgData name="chanpiseth chap" userId="S::chap.chanpiseth@rupp.edu.kh::64c76591-4306-4e3d-afed-7f7d078ce5be" providerId="AD" clId="Web-{6CDBDA4E-4F8A-29D7-AB6A-1A5E6F99E6D4}" dt="2022-03-25T08:37:30.219" v="19" actId="20577"/>
      <pc:docMkLst>
        <pc:docMk/>
      </pc:docMkLst>
      <pc:sldChg chg="modSp">
        <pc:chgData name="chanpiseth chap" userId="S::chap.chanpiseth@rupp.edu.kh::64c76591-4306-4e3d-afed-7f7d078ce5be" providerId="AD" clId="Web-{6CDBDA4E-4F8A-29D7-AB6A-1A5E6F99E6D4}" dt="2022-03-25T08:37:30.219" v="19" actId="20577"/>
        <pc:sldMkLst>
          <pc:docMk/>
          <pc:sldMk cId="1977664187" sldId="415"/>
        </pc:sldMkLst>
        <pc:spChg chg="mod">
          <ac:chgData name="chanpiseth chap" userId="S::chap.chanpiseth@rupp.edu.kh::64c76591-4306-4e3d-afed-7f7d078ce5be" providerId="AD" clId="Web-{6CDBDA4E-4F8A-29D7-AB6A-1A5E6F99E6D4}" dt="2022-03-25T08:37:30.219" v="19" actId="20577"/>
          <ac:spMkLst>
            <pc:docMk/>
            <pc:sldMk cId="1977664187" sldId="415"/>
            <ac:spMk id="6" creationId="{7CBAF6E4-89A2-7642-A68D-9CC73C93D36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30E3296C-F82C-4BB8-A52D-6BC7EF74E7E7}" type="datetimeFigureOut">
              <a:rPr lang="en-US" smtClean="0"/>
              <a:t>4/25/24</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2C6D863A-BD55-4818-9978-819BB469CD95}" type="slidenum">
              <a:rPr lang="en-US" smtClean="0"/>
              <a:t>‹#›</a:t>
            </a:fld>
            <a:endParaRPr lang="en-US"/>
          </a:p>
        </p:txBody>
      </p:sp>
    </p:spTree>
    <p:extLst>
      <p:ext uri="{BB962C8B-B14F-4D97-AF65-F5344CB8AC3E}">
        <p14:creationId xmlns:p14="http://schemas.microsoft.com/office/powerpoint/2010/main" val="466554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2362200" y="549275"/>
            <a:ext cx="48768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960122" y="3474720"/>
            <a:ext cx="7680959" cy="3291840"/>
          </a:xfrm>
          <a:prstGeom prst="rect">
            <a:avLst/>
          </a:prstGeom>
          <a:noFill/>
          <a:ln>
            <a:noFill/>
          </a:ln>
        </p:spPr>
        <p:txBody>
          <a:bodyPr lIns="96645" tIns="96645" rIns="96645" bIns="9664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90269166"/>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2362200" y="549275"/>
            <a:ext cx="48768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 name="Shape 32"/>
          <p:cNvSpPr txBox="1">
            <a:spLocks noGrp="1"/>
          </p:cNvSpPr>
          <p:nvPr>
            <p:ph type="body" idx="1"/>
          </p:nvPr>
        </p:nvSpPr>
        <p:spPr>
          <a:xfrm>
            <a:off x="960122" y="3474720"/>
            <a:ext cx="7680959" cy="32918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199758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50076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00341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601498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532416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89136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413975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440529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689218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995120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97459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6514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4012988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512601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199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87222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ltLang="en-US" sz="1100" dirty="0">
                <a:latin typeface="Avenir Book" panose="02000503020000020003" pitchFamily="2" charset="0"/>
              </a:rPr>
              <a:t>Types of active attacks: In a masquerade attack, the intruder pretends to be a particular user of a system to gain access or to gain greater privileges than they are authorized for.</a:t>
            </a:r>
          </a:p>
        </p:txBody>
      </p:sp>
    </p:spTree>
    <p:extLst>
      <p:ext uri="{BB962C8B-B14F-4D97-AF65-F5344CB8AC3E}">
        <p14:creationId xmlns:p14="http://schemas.microsoft.com/office/powerpoint/2010/main" val="3303075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99548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1192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04447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255715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660269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70999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4648-2634-AE42-8C7B-FF331A1BB05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fr-FR"/>
          </a:p>
        </p:txBody>
      </p:sp>
      <p:sp>
        <p:nvSpPr>
          <p:cNvPr id="3" name="Subtitle 2">
            <a:extLst>
              <a:ext uri="{FF2B5EF4-FFF2-40B4-BE49-F238E27FC236}">
                <a16:creationId xmlns:a16="http://schemas.microsoft.com/office/drawing/2014/main" id="{643320DA-A239-FB4B-A590-AC35663FBFC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B245874-F72B-DE48-B26A-0EAB530C4EDB}"/>
              </a:ext>
            </a:extLst>
          </p:cNvPr>
          <p:cNvSpPr>
            <a:spLocks noGrp="1"/>
          </p:cNvSpPr>
          <p:nvPr>
            <p:ph type="dt" sz="half" idx="10"/>
          </p:nvPr>
        </p:nvSpPr>
        <p:spPr/>
        <p:txBody>
          <a:bodyPr/>
          <a:lstStyle/>
          <a:p>
            <a:fld id="{9AB3A824-1A51-4B26-AD58-A6D8E14F6C04}" type="datetimeFigureOut">
              <a:rPr lang="en-US" smtClean="0"/>
              <a:t>4/25/24</a:t>
            </a:fld>
            <a:endParaRPr lang="en-US"/>
          </a:p>
        </p:txBody>
      </p:sp>
      <p:sp>
        <p:nvSpPr>
          <p:cNvPr id="5" name="Footer Placeholder 4">
            <a:extLst>
              <a:ext uri="{FF2B5EF4-FFF2-40B4-BE49-F238E27FC236}">
                <a16:creationId xmlns:a16="http://schemas.microsoft.com/office/drawing/2014/main" id="{FE9C64F1-72B8-3D46-984B-2959E257463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9037CAF-57C2-9546-AE6A-270E585A9AA0}"/>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4628933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29CA-62FE-4247-BAEC-08B09818EA6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441E2A8-9EFE-2547-AD51-FD35BA86F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FF4F3CA-3E61-6B4A-A93B-BE182C714F3C}"/>
              </a:ext>
            </a:extLst>
          </p:cNvPr>
          <p:cNvSpPr>
            <a:spLocks noGrp="1"/>
          </p:cNvSpPr>
          <p:nvPr>
            <p:ph type="dt" sz="half" idx="10"/>
          </p:nvPr>
        </p:nvSpPr>
        <p:spPr/>
        <p:txBody>
          <a:bodyPr/>
          <a:lstStyle/>
          <a:p>
            <a:fld id="{D857E33E-8B18-4087-B112-809917729534}" type="datetimeFigureOut">
              <a:rPr lang="en-US" smtClean="0"/>
              <a:t>4/25/24</a:t>
            </a:fld>
            <a:endParaRPr lang="en-US"/>
          </a:p>
        </p:txBody>
      </p:sp>
      <p:sp>
        <p:nvSpPr>
          <p:cNvPr id="5" name="Footer Placeholder 4">
            <a:extLst>
              <a:ext uri="{FF2B5EF4-FFF2-40B4-BE49-F238E27FC236}">
                <a16:creationId xmlns:a16="http://schemas.microsoft.com/office/drawing/2014/main" id="{C6192EA1-28FC-594F-9E2E-F0F91EB865A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D9FE9DE-F8A6-EE4D-B96E-CC71EC775749}"/>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3141339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F3E69-F400-4543-8D1B-8AD3B7FFA9FB}"/>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318C282-F5B6-004D-B86C-F9B5F6B8C7F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9EB547A-C944-D346-9C73-ECC73D8A5A07}"/>
              </a:ext>
            </a:extLst>
          </p:cNvPr>
          <p:cNvSpPr>
            <a:spLocks noGrp="1"/>
          </p:cNvSpPr>
          <p:nvPr>
            <p:ph type="dt" sz="half" idx="10"/>
          </p:nvPr>
        </p:nvSpPr>
        <p:spPr/>
        <p:txBody>
          <a:bodyPr/>
          <a:lstStyle/>
          <a:p>
            <a:fld id="{D3FFE419-2371-464F-8239-3959401C3561}" type="datetimeFigureOut">
              <a:rPr lang="en-US" smtClean="0"/>
              <a:t>4/25/24</a:t>
            </a:fld>
            <a:endParaRPr lang="en-US"/>
          </a:p>
        </p:txBody>
      </p:sp>
      <p:sp>
        <p:nvSpPr>
          <p:cNvPr id="5" name="Footer Placeholder 4">
            <a:extLst>
              <a:ext uri="{FF2B5EF4-FFF2-40B4-BE49-F238E27FC236}">
                <a16:creationId xmlns:a16="http://schemas.microsoft.com/office/drawing/2014/main" id="{4CC60407-AFC8-2F40-8726-9108BA766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FC73B45-38DE-934D-B80C-A96C94ED358A}"/>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2175478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1067775"/>
            <a:ext cx="8226599" cy="900000"/>
          </a:xfrm>
          <a:prstGeom prst="rect">
            <a:avLst/>
          </a:prstGeom>
          <a:noFill/>
          <a:ln>
            <a:noFill/>
          </a:ln>
        </p:spPr>
        <p:txBody>
          <a:bodyPr lIns="91425" tIns="91425" rIns="91425" bIns="91425" anchor="ctr" anchorCtr="0"/>
          <a:lstStyle>
            <a:lvl1pPr algn="ctr"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1pPr>
            <a:lvl2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endParaRPr/>
          </a:p>
        </p:txBody>
      </p:sp>
      <p:sp>
        <p:nvSpPr>
          <p:cNvPr id="10" name="Shape 10"/>
          <p:cNvSpPr txBox="1">
            <a:spLocks noGrp="1"/>
          </p:cNvSpPr>
          <p:nvPr>
            <p:ph type="body" idx="1" hasCustomPrompt="1"/>
          </p:nvPr>
        </p:nvSpPr>
        <p:spPr>
          <a:xfrm>
            <a:off x="287700" y="4548475"/>
            <a:ext cx="4290899" cy="278700"/>
          </a:xfrm>
          <a:prstGeom prst="rect">
            <a:avLst/>
          </a:prstGeom>
          <a:noFill/>
          <a:ln>
            <a:noFill/>
          </a:ln>
        </p:spPr>
        <p:txBody>
          <a:bodyPr lIns="91425" tIns="91425" rIns="91425" bIns="91425" anchor="ctr" anchorCtr="0"/>
          <a:lstStyle>
            <a:lvl1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1pPr>
            <a:lvl2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2pPr>
            <a:lvl3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3pPr>
            <a:lvl4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4pPr>
            <a:lvl5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5pPr>
            <a:lvl6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6pPr>
            <a:lvl7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7pPr>
            <a:lvl8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8pPr>
            <a:lvl9pP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9pPr>
          </a:lstStyle>
          <a:p>
            <a:fld id="{4B14CBB0-1584-4FB3-A561-0ABCBD9B262F}" type="slidenum">
              <a:rPr lang="en-US" smtClean="0"/>
              <a:t>‹#›</a:t>
            </a:fld>
            <a:endParaRPr dirty="0"/>
          </a:p>
        </p:txBody>
      </p:sp>
      <p:sp>
        <p:nvSpPr>
          <p:cNvPr id="11" name="Shape 11"/>
          <p:cNvSpPr txBox="1">
            <a:spLocks noGrp="1"/>
          </p:cNvSpPr>
          <p:nvPr>
            <p:ph type="body" idx="2"/>
          </p:nvPr>
        </p:nvSpPr>
        <p:spPr>
          <a:xfrm>
            <a:off x="4563900" y="4548475"/>
            <a:ext cx="4290899" cy="278700"/>
          </a:xfrm>
          <a:prstGeom prst="rect">
            <a:avLst/>
          </a:prstGeom>
          <a:noFill/>
          <a:ln>
            <a:noFill/>
          </a:ln>
        </p:spPr>
        <p:txBody>
          <a:bodyPr lIns="91425" tIns="91425" rIns="91425" bIns="91425" anchor="ctr" anchorCtr="0"/>
          <a:lstStyle>
            <a:lvl1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1pPr>
            <a:lvl2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2pPr>
            <a:lvl3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3pPr>
            <a:lvl4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4pPr>
            <a:lvl5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5pPr>
            <a:lvl6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6pPr>
            <a:lvl7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7pPr>
            <a:lvl8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8pPr>
            <a:lvl9pPr algn="r" rtl="0">
              <a:spcBef>
                <a:spcPts val="0"/>
              </a:spcBef>
              <a:buClr>
                <a:srgbClr val="E22B19"/>
              </a:buClr>
              <a:buSzPct val="100000"/>
              <a:buFont typeface="Roboto Condensed"/>
              <a:defRPr sz="1400">
                <a:solidFill>
                  <a:srgbClr val="E22B19"/>
                </a:solidFill>
                <a:latin typeface="Roboto Condensed"/>
                <a:ea typeface="Roboto Condensed"/>
                <a:cs typeface="Roboto Condensed"/>
                <a:sym typeface="Roboto Condensed"/>
              </a:defRPr>
            </a:lvl9pPr>
          </a:lstStyle>
          <a:p>
            <a:endParaRPr dirty="0"/>
          </a:p>
        </p:txBody>
      </p:sp>
      <p:sp>
        <p:nvSpPr>
          <p:cNvPr id="12" name="Shape 12"/>
          <p:cNvSpPr txBox="1">
            <a:spLocks noGrp="1"/>
          </p:cNvSpPr>
          <p:nvPr>
            <p:ph type="subTitle" idx="3"/>
          </p:nvPr>
        </p:nvSpPr>
        <p:spPr>
          <a:xfrm>
            <a:off x="457200" y="1967775"/>
            <a:ext cx="8226599" cy="433800"/>
          </a:xfrm>
          <a:prstGeom prst="rect">
            <a:avLst/>
          </a:prstGeom>
        </p:spPr>
        <p:txBody>
          <a:bodyPr lIns="91425" tIns="91425" rIns="91425" bIns="91425" anchor="ctr" anchorCtr="0"/>
          <a:lstStyle>
            <a:lvl1pPr algn="ctr" rtl="0">
              <a:spcBef>
                <a:spcPts val="0"/>
              </a:spcBef>
              <a:buNone/>
              <a:defRPr sz="1800">
                <a:solidFill>
                  <a:srgbClr val="E22B19"/>
                </a:solidFill>
                <a:latin typeface="Roboto Condensed"/>
                <a:ea typeface="Roboto Condensed"/>
                <a:cs typeface="Roboto Condensed"/>
                <a:sym typeface="Roboto Condensed"/>
              </a:defRPr>
            </a:lvl1pPr>
            <a:lvl2pPr algn="ctr" rtl="0">
              <a:spcBef>
                <a:spcPts val="0"/>
              </a:spcBef>
              <a:buNone/>
              <a:defRPr sz="1800">
                <a:solidFill>
                  <a:srgbClr val="E22B19"/>
                </a:solidFill>
                <a:latin typeface="Roboto Condensed"/>
                <a:ea typeface="Roboto Condensed"/>
                <a:cs typeface="Roboto Condensed"/>
                <a:sym typeface="Roboto Condensed"/>
              </a:defRPr>
            </a:lvl2pPr>
            <a:lvl3pPr algn="ctr" rtl="0">
              <a:spcBef>
                <a:spcPts val="0"/>
              </a:spcBef>
              <a:buNone/>
              <a:defRPr sz="1800">
                <a:solidFill>
                  <a:srgbClr val="E22B19"/>
                </a:solidFill>
                <a:latin typeface="Roboto Condensed"/>
                <a:ea typeface="Roboto Condensed"/>
                <a:cs typeface="Roboto Condensed"/>
                <a:sym typeface="Roboto Condensed"/>
              </a:defRPr>
            </a:lvl3pPr>
            <a:lvl4pPr algn="ctr" rtl="0">
              <a:spcBef>
                <a:spcPts val="0"/>
              </a:spcBef>
              <a:buNone/>
              <a:defRPr sz="1800">
                <a:solidFill>
                  <a:srgbClr val="E22B19"/>
                </a:solidFill>
                <a:latin typeface="Roboto Condensed"/>
                <a:ea typeface="Roboto Condensed"/>
                <a:cs typeface="Roboto Condensed"/>
                <a:sym typeface="Roboto Condensed"/>
              </a:defRPr>
            </a:lvl4pPr>
            <a:lvl5pPr algn="ctr" rtl="0">
              <a:spcBef>
                <a:spcPts val="0"/>
              </a:spcBef>
              <a:buNone/>
              <a:defRPr sz="1800">
                <a:solidFill>
                  <a:srgbClr val="E22B19"/>
                </a:solidFill>
                <a:latin typeface="Roboto Condensed"/>
                <a:ea typeface="Roboto Condensed"/>
                <a:cs typeface="Roboto Condensed"/>
                <a:sym typeface="Roboto Condensed"/>
              </a:defRPr>
            </a:lvl5pPr>
            <a:lvl6pPr algn="ctr" rtl="0">
              <a:spcBef>
                <a:spcPts val="0"/>
              </a:spcBef>
              <a:buNone/>
              <a:defRPr sz="1800">
                <a:solidFill>
                  <a:srgbClr val="E22B19"/>
                </a:solidFill>
                <a:latin typeface="Roboto Condensed"/>
                <a:ea typeface="Roboto Condensed"/>
                <a:cs typeface="Roboto Condensed"/>
                <a:sym typeface="Roboto Condensed"/>
              </a:defRPr>
            </a:lvl6pPr>
            <a:lvl7pPr algn="ctr" rtl="0">
              <a:spcBef>
                <a:spcPts val="0"/>
              </a:spcBef>
              <a:buNone/>
              <a:defRPr sz="1800">
                <a:solidFill>
                  <a:srgbClr val="E22B19"/>
                </a:solidFill>
                <a:latin typeface="Roboto Condensed"/>
                <a:ea typeface="Roboto Condensed"/>
                <a:cs typeface="Roboto Condensed"/>
                <a:sym typeface="Roboto Condensed"/>
              </a:defRPr>
            </a:lvl7pPr>
            <a:lvl8pPr algn="ctr" rtl="0">
              <a:spcBef>
                <a:spcPts val="0"/>
              </a:spcBef>
              <a:buNone/>
              <a:defRPr sz="1800">
                <a:solidFill>
                  <a:srgbClr val="E22B19"/>
                </a:solidFill>
                <a:latin typeface="Roboto Condensed"/>
                <a:ea typeface="Roboto Condensed"/>
                <a:cs typeface="Roboto Condensed"/>
                <a:sym typeface="Roboto Condensed"/>
              </a:defRPr>
            </a:lvl8pPr>
            <a:lvl9pPr algn="ctr">
              <a:spcBef>
                <a:spcPts val="0"/>
              </a:spcBef>
              <a:buNone/>
              <a:defRPr sz="1800">
                <a:solidFill>
                  <a:srgbClr val="E22B19"/>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402037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171450" y="205975"/>
            <a:ext cx="8784300" cy="437099"/>
          </a:xfrm>
          <a:prstGeom prst="rect">
            <a:avLst/>
          </a:prstGeom>
          <a:noFill/>
          <a:ln>
            <a:noFill/>
          </a:ln>
        </p:spPr>
        <p:txBody>
          <a:bodyPr lIns="91425" tIns="91425" rIns="91425" bIns="91425" anchor="ctr" anchorCtr="0">
            <a:noAutofit/>
          </a:bodyPr>
          <a:lstStyle>
            <a:lvl1pPr algn="l" rtl="0">
              <a:spcBef>
                <a:spcPts val="0"/>
              </a:spcBef>
              <a:buFont typeface="+mj-lt"/>
              <a:buNone/>
              <a:defRPr sz="2000" b="1" baseline="0">
                <a:solidFill>
                  <a:srgbClr val="124364"/>
                </a:solidFill>
                <a:latin typeface="Avenir Book" charset="0"/>
                <a:ea typeface="Avenir Book" charset="0"/>
                <a:cs typeface="Avenir Book" charset="0"/>
              </a:defRPr>
            </a:lvl1pPr>
            <a:lvl2pPr algn="l" rtl="0">
              <a:spcBef>
                <a:spcPts val="0"/>
              </a:spcBef>
              <a:buNone/>
              <a:defRPr b="1">
                <a:solidFill>
                  <a:schemeClr val="dk1"/>
                </a:solidFill>
              </a:defRPr>
            </a:lvl2pPr>
            <a:lvl3pPr algn="l" rtl="0">
              <a:spcBef>
                <a:spcPts val="0"/>
              </a:spcBef>
              <a:buNone/>
              <a:defRPr b="1">
                <a:solidFill>
                  <a:schemeClr val="dk1"/>
                </a:solidFill>
              </a:defRPr>
            </a:lvl3pPr>
            <a:lvl4pPr algn="l" rtl="0">
              <a:spcBef>
                <a:spcPts val="0"/>
              </a:spcBef>
              <a:buNone/>
              <a:defRPr b="1">
                <a:solidFill>
                  <a:schemeClr val="dk1"/>
                </a:solidFill>
              </a:defRPr>
            </a:lvl4pPr>
            <a:lvl5pPr algn="l" rtl="0">
              <a:spcBef>
                <a:spcPts val="0"/>
              </a:spcBef>
              <a:buNone/>
              <a:defRPr b="1">
                <a:solidFill>
                  <a:schemeClr val="dk1"/>
                </a:solidFill>
              </a:defRPr>
            </a:lvl5pPr>
            <a:lvl6pPr algn="l" rtl="0">
              <a:spcBef>
                <a:spcPts val="0"/>
              </a:spcBef>
              <a:buNone/>
              <a:defRPr b="1">
                <a:solidFill>
                  <a:schemeClr val="dk1"/>
                </a:solidFill>
              </a:defRPr>
            </a:lvl6pPr>
            <a:lvl7pPr algn="l" rtl="0">
              <a:spcBef>
                <a:spcPts val="0"/>
              </a:spcBef>
              <a:buNone/>
              <a:defRPr b="1">
                <a:solidFill>
                  <a:schemeClr val="dk1"/>
                </a:solidFill>
              </a:defRPr>
            </a:lvl7pPr>
            <a:lvl8pPr algn="l" rtl="0">
              <a:spcBef>
                <a:spcPts val="0"/>
              </a:spcBef>
              <a:buNone/>
              <a:defRPr b="1">
                <a:solidFill>
                  <a:schemeClr val="dk1"/>
                </a:solidFill>
              </a:defRPr>
            </a:lvl8pPr>
            <a:lvl9pPr algn="l" rtl="0">
              <a:spcBef>
                <a:spcPts val="0"/>
              </a:spcBef>
              <a:buNone/>
              <a:defRPr b="1">
                <a:solidFill>
                  <a:schemeClr val="dk1"/>
                </a:solidFill>
              </a:defRPr>
            </a:lvl9pPr>
          </a:lstStyle>
          <a:p>
            <a:r>
              <a:rPr lang="en-US" noProof="0" dirty="0"/>
              <a:t>HELLO WORLD</a:t>
            </a:r>
          </a:p>
        </p:txBody>
      </p:sp>
      <p:sp>
        <p:nvSpPr>
          <p:cNvPr id="18" name="Shape 18"/>
          <p:cNvSpPr txBox="1">
            <a:spLocks noGrp="1"/>
          </p:cNvSpPr>
          <p:nvPr>
            <p:ph type="body" idx="1"/>
          </p:nvPr>
        </p:nvSpPr>
        <p:spPr>
          <a:xfrm>
            <a:off x="171450" y="1019825"/>
            <a:ext cx="4346699" cy="3609325"/>
          </a:xfrm>
          <a:prstGeom prst="rect">
            <a:avLst/>
          </a:prstGeom>
          <a:noFill/>
          <a:ln>
            <a:noFill/>
          </a:ln>
        </p:spPr>
        <p:txBody>
          <a:bodyPr lIns="91425" tIns="91425" rIns="91425" bIns="91425" anchor="t" anchorCtr="0"/>
          <a:lstStyle>
            <a:lvl1pPr rtl="0">
              <a:spcBef>
                <a:spcPts val="0"/>
              </a:spcBef>
              <a:defRPr>
                <a:latin typeface="Avenir Book" panose="02000503020000020003" pitchFamily="2" charset="0"/>
                <a:ea typeface="Avenir Book" panose="02000503020000020003" pitchFamily="2" charset="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lang="en-US" noProof="0" dirty="0"/>
          </a:p>
        </p:txBody>
      </p:sp>
      <p:sp>
        <p:nvSpPr>
          <p:cNvPr id="19" name="Shape 19"/>
          <p:cNvSpPr txBox="1">
            <a:spLocks noGrp="1"/>
          </p:cNvSpPr>
          <p:nvPr>
            <p:ph type="body" idx="2"/>
          </p:nvPr>
        </p:nvSpPr>
        <p:spPr>
          <a:xfrm>
            <a:off x="4625975" y="1019824"/>
            <a:ext cx="4346699" cy="3609301"/>
          </a:xfrm>
          <a:prstGeom prst="rect">
            <a:avLst/>
          </a:prstGeom>
          <a:noFill/>
          <a:ln>
            <a:noFill/>
          </a:ln>
        </p:spPr>
        <p:txBody>
          <a:bodyPr lIns="91425" tIns="91425" rIns="91425" bIns="91425" anchor="t" anchorCtr="0"/>
          <a:lstStyle>
            <a:lvl1pPr rtl="0">
              <a:spcBef>
                <a:spcPts val="0"/>
              </a:spcBef>
              <a:defRPr>
                <a:latin typeface="Avenir Book" panose="02000503020000020003" pitchFamily="2" charset="0"/>
                <a:ea typeface="Avenir Book" panose="02000503020000020003" pitchFamily="2" charset="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lang="en-US" noProof="0" dirty="0"/>
          </a:p>
        </p:txBody>
      </p:sp>
      <p:sp>
        <p:nvSpPr>
          <p:cNvPr id="2" name="TextBox 1"/>
          <p:cNvSpPr txBox="1"/>
          <p:nvPr userDrawn="1"/>
        </p:nvSpPr>
        <p:spPr>
          <a:xfrm>
            <a:off x="76200" y="4779318"/>
            <a:ext cx="3429000" cy="2308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sz="900" i="0" noProof="0" dirty="0">
                <a:solidFill>
                  <a:schemeClr val="bg1"/>
                </a:solidFill>
                <a:latin typeface="Avenir Book" panose="02000503020000020003" pitchFamily="2" charset="0"/>
              </a:rPr>
              <a:t>Internship M2 Ubinet</a:t>
            </a:r>
          </a:p>
        </p:txBody>
      </p:sp>
      <p:cxnSp>
        <p:nvCxnSpPr>
          <p:cNvPr id="5" name="Straight Connector 4"/>
          <p:cNvCxnSpPr/>
          <p:nvPr userDrawn="1"/>
        </p:nvCxnSpPr>
        <p:spPr>
          <a:xfrm>
            <a:off x="247650" y="819150"/>
            <a:ext cx="1047750" cy="0"/>
          </a:xfrm>
          <a:prstGeom prst="line">
            <a:avLst/>
          </a:prstGeom>
          <a:ln w="28575">
            <a:solidFill>
              <a:srgbClr val="1D6FA5"/>
            </a:solidFill>
          </a:ln>
        </p:spPr>
        <p:style>
          <a:lnRef idx="2">
            <a:schemeClr val="accent1"/>
          </a:lnRef>
          <a:fillRef idx="0">
            <a:schemeClr val="accent1"/>
          </a:fillRef>
          <a:effectRef idx="1">
            <a:schemeClr val="accent1"/>
          </a:effectRef>
          <a:fontRef idx="minor">
            <a:schemeClr val="tx1"/>
          </a:fontRef>
        </p:style>
      </p:cxnSp>
      <p:sp>
        <p:nvSpPr>
          <p:cNvPr id="3" name="Oval 2"/>
          <p:cNvSpPr/>
          <p:nvPr userDrawn="1"/>
        </p:nvSpPr>
        <p:spPr>
          <a:xfrm>
            <a:off x="8686392" y="4754880"/>
            <a:ext cx="301752" cy="30175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800" b="1" cap="none" spc="0" noProof="0" dirty="0">
              <a:ln w="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fld id="{19111A3C-196E-4E8F-86C5-C4452F33CE96}" type="slidenum">
              <a:rPr lang="en-US" sz="800" b="1" cap="none" spc="0" noProof="0" smtClean="0">
                <a:ln w="0"/>
                <a:solidFill>
                  <a:schemeClr val="tx1"/>
                </a:solidFill>
                <a:effectLst/>
                <a:latin typeface="Verdana" panose="020B0604030504040204" pitchFamily="34" charset="0"/>
                <a:ea typeface="Verdana" panose="020B0604030504040204" pitchFamily="34" charset="0"/>
                <a:cs typeface="Verdana" panose="020B0604030504040204" pitchFamily="34" charset="0"/>
              </a:rPr>
              <a:pPr/>
              <a:t>‹#›</a:t>
            </a:fld>
            <a:endParaRPr lang="en-US" sz="800" b="1" cap="none" spc="0" noProof="0" dirty="0">
              <a:ln w="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US" sz="800" b="1" noProof="0"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8F520EB7-3CE4-9744-8487-6573199B2731}"/>
              </a:ext>
            </a:extLst>
          </p:cNvPr>
          <p:cNvSpPr txBox="1"/>
          <p:nvPr userDrawn="1"/>
        </p:nvSpPr>
        <p:spPr>
          <a:xfrm>
            <a:off x="3579220" y="4841188"/>
            <a:ext cx="1968760" cy="21544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 i="1" noProof="0" dirty="0">
                <a:solidFill>
                  <a:schemeClr val="bg1">
                    <a:lumMod val="50000"/>
                  </a:schemeClr>
                </a:solidFill>
                <a:latin typeface="Avenir Book" panose="02000503020000020003" pitchFamily="2" charset="0"/>
              </a:rPr>
              <a:t>26/03/2021</a:t>
            </a:r>
          </a:p>
        </p:txBody>
      </p:sp>
      <p:sp>
        <p:nvSpPr>
          <p:cNvPr id="10" name="TextBox 9">
            <a:extLst>
              <a:ext uri="{FF2B5EF4-FFF2-40B4-BE49-F238E27FC236}">
                <a16:creationId xmlns:a16="http://schemas.microsoft.com/office/drawing/2014/main" id="{7A06321B-F9A6-8F49-956D-0AB5EA8BE2DA}"/>
              </a:ext>
            </a:extLst>
          </p:cNvPr>
          <p:cNvSpPr txBox="1"/>
          <p:nvPr userDrawn="1"/>
        </p:nvSpPr>
        <p:spPr>
          <a:xfrm>
            <a:off x="165230" y="4841188"/>
            <a:ext cx="3429000" cy="21544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sz="800" i="1" noProof="0" dirty="0">
                <a:solidFill>
                  <a:schemeClr val="bg1">
                    <a:lumMod val="50000"/>
                  </a:schemeClr>
                </a:solidFill>
                <a:latin typeface="Avenir Book" panose="02000503020000020003" pitchFamily="2" charset="0"/>
              </a:rPr>
              <a:t>IC: Public-Key Cryptography and Message Authentication</a:t>
            </a:r>
          </a:p>
        </p:txBody>
      </p:sp>
    </p:spTree>
    <p:extLst>
      <p:ext uri="{BB962C8B-B14F-4D97-AF65-F5344CB8AC3E}">
        <p14:creationId xmlns:p14="http://schemas.microsoft.com/office/powerpoint/2010/main" val="251026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798D-AE26-8F48-B17B-6EFA855E888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70CB982-ABF1-EB4C-B3E5-1A0C19CE0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58BFE5D-9BBA-514F-B21C-4181CF123565}"/>
              </a:ext>
            </a:extLst>
          </p:cNvPr>
          <p:cNvSpPr>
            <a:spLocks noGrp="1"/>
          </p:cNvSpPr>
          <p:nvPr>
            <p:ph type="dt" sz="half" idx="10"/>
          </p:nvPr>
        </p:nvSpPr>
        <p:spPr/>
        <p:txBody>
          <a:bodyPr/>
          <a:lstStyle/>
          <a:p>
            <a:fld id="{97D162C4-EDD9-4389-A98B-B87ECEA2A816}" type="datetimeFigureOut">
              <a:rPr lang="en-US" smtClean="0"/>
              <a:t>4/25/24</a:t>
            </a:fld>
            <a:endParaRPr lang="en-US"/>
          </a:p>
        </p:txBody>
      </p:sp>
      <p:sp>
        <p:nvSpPr>
          <p:cNvPr id="5" name="Footer Placeholder 4">
            <a:extLst>
              <a:ext uri="{FF2B5EF4-FFF2-40B4-BE49-F238E27FC236}">
                <a16:creationId xmlns:a16="http://schemas.microsoft.com/office/drawing/2014/main" id="{DD240CED-322E-A24B-A5EC-8A7B968DBB7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A7170A1-6E18-E340-9875-093414885B31}"/>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4241170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1C97-2465-AE47-BAC3-4024B1A13FC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C81BEEDF-45A7-CF41-9631-67C6EE80E0F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302F4-50AD-3F40-A2C2-395A022046D4}"/>
              </a:ext>
            </a:extLst>
          </p:cNvPr>
          <p:cNvSpPr>
            <a:spLocks noGrp="1"/>
          </p:cNvSpPr>
          <p:nvPr>
            <p:ph type="dt" sz="half" idx="10"/>
          </p:nvPr>
        </p:nvSpPr>
        <p:spPr/>
        <p:txBody>
          <a:bodyPr/>
          <a:lstStyle/>
          <a:p>
            <a:fld id="{3E5059C3-6A89-4494-99FF-5A4D6FFD50EB}" type="datetimeFigureOut">
              <a:rPr lang="en-US" smtClean="0"/>
              <a:t>4/25/24</a:t>
            </a:fld>
            <a:endParaRPr lang="en-US"/>
          </a:p>
        </p:txBody>
      </p:sp>
      <p:sp>
        <p:nvSpPr>
          <p:cNvPr id="5" name="Footer Placeholder 4">
            <a:extLst>
              <a:ext uri="{FF2B5EF4-FFF2-40B4-BE49-F238E27FC236}">
                <a16:creationId xmlns:a16="http://schemas.microsoft.com/office/drawing/2014/main" id="{EA5C609A-B2B8-7B4D-83A0-80F2C222420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002E4C3-6C8F-B349-AC44-C4D79D74F9C8}"/>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0130438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1A7F-B8E3-DC44-9F25-2A8B25AE18D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65AE1D8-1A56-964B-B955-CB43665ABA6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9E0F846F-E305-3949-94BC-4CFD4D1F271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6EEE27E0-A6E2-EA4F-AB49-1E4CB54BA7D8}"/>
              </a:ext>
            </a:extLst>
          </p:cNvPr>
          <p:cNvSpPr>
            <a:spLocks noGrp="1"/>
          </p:cNvSpPr>
          <p:nvPr>
            <p:ph type="dt" sz="half" idx="10"/>
          </p:nvPr>
        </p:nvSpPr>
        <p:spPr/>
        <p:txBody>
          <a:bodyPr/>
          <a:lstStyle/>
          <a:p>
            <a:fld id="{CA954B2F-12DE-47F5-8894-472B206D2E1E}" type="datetimeFigureOut">
              <a:rPr lang="en-US" smtClean="0"/>
              <a:t>4/25/24</a:t>
            </a:fld>
            <a:endParaRPr lang="en-US"/>
          </a:p>
        </p:txBody>
      </p:sp>
      <p:sp>
        <p:nvSpPr>
          <p:cNvPr id="6" name="Footer Placeholder 5">
            <a:extLst>
              <a:ext uri="{FF2B5EF4-FFF2-40B4-BE49-F238E27FC236}">
                <a16:creationId xmlns:a16="http://schemas.microsoft.com/office/drawing/2014/main" id="{E940F11C-613D-4146-9D2E-2A12FCBCDC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5C8A214-2E79-6E44-A831-7EECF52A8254}"/>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63397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95F7-3A5A-6040-A376-F6A59EA1C680}"/>
              </a:ext>
            </a:extLst>
          </p:cNvPr>
          <p:cNvSpPr>
            <a:spLocks noGrp="1"/>
          </p:cNvSpPr>
          <p:nvPr>
            <p:ph type="title"/>
          </p:nvPr>
        </p:nvSpPr>
        <p:spPr>
          <a:xfrm>
            <a:off x="629841" y="273844"/>
            <a:ext cx="7886700" cy="994172"/>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6E6FCF3-F942-AD46-8E22-67D4D476C1A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F1FF523-929D-A44E-8F7F-93BFCB2DCFF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C3ABFF5-5888-244E-B00E-C9E0895DECE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E0D82-93DB-0A4C-854E-983BF40CF35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4C003BEE-FC1E-8B4E-BA78-1A472220FEF2}"/>
              </a:ext>
            </a:extLst>
          </p:cNvPr>
          <p:cNvSpPr>
            <a:spLocks noGrp="1"/>
          </p:cNvSpPr>
          <p:nvPr>
            <p:ph type="dt" sz="half" idx="10"/>
          </p:nvPr>
        </p:nvSpPr>
        <p:spPr/>
        <p:txBody>
          <a:bodyPr/>
          <a:lstStyle/>
          <a:p>
            <a:fld id="{3F30E46F-7819-4ACF-B48B-48222C2ACC88}" type="datetimeFigureOut">
              <a:rPr lang="en-US" smtClean="0"/>
              <a:t>4/25/24</a:t>
            </a:fld>
            <a:endParaRPr lang="en-US"/>
          </a:p>
        </p:txBody>
      </p:sp>
      <p:sp>
        <p:nvSpPr>
          <p:cNvPr id="8" name="Footer Placeholder 7">
            <a:extLst>
              <a:ext uri="{FF2B5EF4-FFF2-40B4-BE49-F238E27FC236}">
                <a16:creationId xmlns:a16="http://schemas.microsoft.com/office/drawing/2014/main" id="{8E0ED550-4520-B34B-8F5C-518BE2FFC2C2}"/>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3B2F0ED8-B160-1E4E-8FCE-95ECAB28332F}"/>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6083711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CF91-39C8-A24E-83F4-D2593CE1C72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570B738-A066-2E47-BAC7-0D3ECA386859}"/>
              </a:ext>
            </a:extLst>
          </p:cNvPr>
          <p:cNvSpPr>
            <a:spLocks noGrp="1"/>
          </p:cNvSpPr>
          <p:nvPr>
            <p:ph type="dt" sz="half" idx="10"/>
          </p:nvPr>
        </p:nvSpPr>
        <p:spPr/>
        <p:txBody>
          <a:bodyPr/>
          <a:lstStyle/>
          <a:p>
            <a:fld id="{1FAF3416-4057-4DAA-829D-4CA07428D088}" type="datetimeFigureOut">
              <a:rPr lang="en-US" smtClean="0"/>
              <a:t>4/25/24</a:t>
            </a:fld>
            <a:endParaRPr lang="en-US"/>
          </a:p>
        </p:txBody>
      </p:sp>
      <p:sp>
        <p:nvSpPr>
          <p:cNvPr id="4" name="Footer Placeholder 3">
            <a:extLst>
              <a:ext uri="{FF2B5EF4-FFF2-40B4-BE49-F238E27FC236}">
                <a16:creationId xmlns:a16="http://schemas.microsoft.com/office/drawing/2014/main" id="{35F04CBD-64BC-7D45-8E02-4DAB4762115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851BFDAD-ABD6-6B4D-B32C-C68C67FDEEBD}"/>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8497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AD620-AA6E-BD4C-BA89-64E5EA248541}"/>
              </a:ext>
            </a:extLst>
          </p:cNvPr>
          <p:cNvSpPr>
            <a:spLocks noGrp="1"/>
          </p:cNvSpPr>
          <p:nvPr>
            <p:ph type="dt" sz="half" idx="10"/>
          </p:nvPr>
        </p:nvSpPr>
        <p:spPr/>
        <p:txBody>
          <a:bodyPr/>
          <a:lstStyle/>
          <a:p>
            <a:fld id="{921D9284-D300-4297-87F7-E791DCC15DB1}" type="datetimeFigureOut">
              <a:rPr lang="en-US" smtClean="0"/>
              <a:t>4/25/24</a:t>
            </a:fld>
            <a:endParaRPr lang="en-US"/>
          </a:p>
        </p:txBody>
      </p:sp>
      <p:sp>
        <p:nvSpPr>
          <p:cNvPr id="3" name="Footer Placeholder 2">
            <a:extLst>
              <a:ext uri="{FF2B5EF4-FFF2-40B4-BE49-F238E27FC236}">
                <a16:creationId xmlns:a16="http://schemas.microsoft.com/office/drawing/2014/main" id="{952AFA2A-E294-B244-AD7F-7A5C18D8D64D}"/>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4F24ADDF-449F-4F48-A34A-686B509C1AE3}"/>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1040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84F7-F756-134B-84EF-996D9527DF8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01970B11-0285-5E4E-901D-464CA8D9B5D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66413732-6EDB-2240-BD18-6E3A8F9840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17964B-E84A-A749-9F11-9849F9351FC7}"/>
              </a:ext>
            </a:extLst>
          </p:cNvPr>
          <p:cNvSpPr>
            <a:spLocks noGrp="1"/>
          </p:cNvSpPr>
          <p:nvPr>
            <p:ph type="dt" sz="half" idx="10"/>
          </p:nvPr>
        </p:nvSpPr>
        <p:spPr/>
        <p:txBody>
          <a:bodyPr/>
          <a:lstStyle/>
          <a:p>
            <a:fld id="{37D525BB-DA17-4BA0-B3C8-3AC3ABC827E6}" type="datetimeFigureOut">
              <a:rPr lang="en-US" smtClean="0"/>
              <a:t>4/25/24</a:t>
            </a:fld>
            <a:endParaRPr lang="en-US"/>
          </a:p>
        </p:txBody>
      </p:sp>
      <p:sp>
        <p:nvSpPr>
          <p:cNvPr id="6" name="Footer Placeholder 5">
            <a:extLst>
              <a:ext uri="{FF2B5EF4-FFF2-40B4-BE49-F238E27FC236}">
                <a16:creationId xmlns:a16="http://schemas.microsoft.com/office/drawing/2014/main" id="{A04D92CC-B5CA-C145-BB97-DEB52206C3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6DCB2FAE-27E4-C142-A2D4-06FB58F176AF}"/>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5744274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3F6B-44C3-5843-82D9-F8F09EEEB2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B35AE07-65D2-964F-88CF-7EC3D779CC2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Text Placeholder 3">
            <a:extLst>
              <a:ext uri="{FF2B5EF4-FFF2-40B4-BE49-F238E27FC236}">
                <a16:creationId xmlns:a16="http://schemas.microsoft.com/office/drawing/2014/main" id="{27FF4763-51E1-BC45-AF40-A3B33993CE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E8E3CEE-AD87-DC4D-A37C-B8EC1902198D}"/>
              </a:ext>
            </a:extLst>
          </p:cNvPr>
          <p:cNvSpPr>
            <a:spLocks noGrp="1"/>
          </p:cNvSpPr>
          <p:nvPr>
            <p:ph type="dt" sz="half" idx="10"/>
          </p:nvPr>
        </p:nvSpPr>
        <p:spPr/>
        <p:txBody>
          <a:bodyPr/>
          <a:lstStyle/>
          <a:p>
            <a:fld id="{B16C4C9A-3960-41CF-A4E9-2A8FB932454B}" type="datetimeFigureOut">
              <a:rPr lang="en-US" smtClean="0"/>
              <a:t>4/25/24</a:t>
            </a:fld>
            <a:endParaRPr lang="en-US"/>
          </a:p>
        </p:txBody>
      </p:sp>
      <p:sp>
        <p:nvSpPr>
          <p:cNvPr id="6" name="Footer Placeholder 5">
            <a:extLst>
              <a:ext uri="{FF2B5EF4-FFF2-40B4-BE49-F238E27FC236}">
                <a16:creationId xmlns:a16="http://schemas.microsoft.com/office/drawing/2014/main" id="{04D1A465-E9B8-9347-A930-A7BF52863C1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7C3A5C4B-D788-F149-BCC1-39B0ABF0CDA3}"/>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090071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1EDAD-C98C-5043-B45A-8A0D1B29DA3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A804A80-9E42-5443-BF3E-9EBCE88E09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7E91631-0450-2C40-8C29-9D037AD6934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BC1C18-307B-4F68-A007-B5B542270E8D}" type="datetimeFigureOut">
              <a:rPr lang="en-US" smtClean="0"/>
              <a:t>4/25/24</a:t>
            </a:fld>
            <a:endParaRPr lang="en-US"/>
          </a:p>
        </p:txBody>
      </p:sp>
      <p:sp>
        <p:nvSpPr>
          <p:cNvPr id="5" name="Footer Placeholder 4">
            <a:extLst>
              <a:ext uri="{FF2B5EF4-FFF2-40B4-BE49-F238E27FC236}">
                <a16:creationId xmlns:a16="http://schemas.microsoft.com/office/drawing/2014/main" id="{01314B59-F8D5-2544-85C2-C9926D330BB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p>
        </p:txBody>
      </p:sp>
      <p:sp>
        <p:nvSpPr>
          <p:cNvPr id="6" name="Slide Number Placeholder 5">
            <a:extLst>
              <a:ext uri="{FF2B5EF4-FFF2-40B4-BE49-F238E27FC236}">
                <a16:creationId xmlns:a16="http://schemas.microsoft.com/office/drawing/2014/main" id="{EE84DEFD-08C3-1D49-B888-400A1C03499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5855474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JViXozmJnSk"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s://www.sanfoundry.com/cryptography-questions-answers-secure-hash-algorithms-i/" TargetMode="External"/><Relationship Id="rId5" Type="http://schemas.openxmlformats.org/officeDocument/2006/relationships/hyperlink" Target="http://sconce.ics.uci.edu/134-S11/LEC6.pdf" TargetMode="External"/><Relationship Id="rId4" Type="http://schemas.openxmlformats.org/officeDocument/2006/relationships/hyperlink" Target="https://www.thesslstore.com/blog/what-is-a-hash-function-in-cryptography-a-beginners-guid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7" name="Shape 34"/>
          <p:cNvSpPr txBox="1">
            <a:spLocks/>
          </p:cNvSpPr>
          <p:nvPr/>
        </p:nvSpPr>
        <p:spPr>
          <a:xfrm>
            <a:off x="2859211" y="1490309"/>
            <a:ext cx="3429000" cy="576920"/>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pPr>
              <a:lnSpc>
                <a:spcPct val="200000"/>
              </a:lnSpc>
            </a:pPr>
            <a:r>
              <a:rPr lang="en-US" sz="2000" b="0" dirty="0">
                <a:solidFill>
                  <a:schemeClr val="tx1"/>
                </a:solidFill>
              </a:rPr>
              <a:t>IC: Chapter 3b</a:t>
            </a:r>
          </a:p>
        </p:txBody>
      </p:sp>
      <p:sp>
        <p:nvSpPr>
          <p:cNvPr id="8" name="Shape 34">
            <a:extLst>
              <a:ext uri="{FF2B5EF4-FFF2-40B4-BE49-F238E27FC236}">
                <a16:creationId xmlns:a16="http://schemas.microsoft.com/office/drawing/2014/main" id="{30B30647-1388-1043-89E3-72785A8D64AC}"/>
              </a:ext>
            </a:extLst>
          </p:cNvPr>
          <p:cNvSpPr txBox="1">
            <a:spLocks/>
          </p:cNvSpPr>
          <p:nvPr/>
        </p:nvSpPr>
        <p:spPr>
          <a:xfrm>
            <a:off x="990600" y="2357790"/>
            <a:ext cx="7772400" cy="1102535"/>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r>
              <a:rPr lang="en-US" altLang="en-US" sz="2000" b="0" dirty="0">
                <a:solidFill>
                  <a:srgbClr val="124364"/>
                </a:solidFill>
              </a:rPr>
              <a:t>Public-Key Cryptography and Message Authentication</a:t>
            </a:r>
          </a:p>
          <a:p>
            <a:endParaRPr lang="en-US" altLang="en-US" sz="2000" b="0" dirty="0">
              <a:solidFill>
                <a:srgbClr val="124364"/>
              </a:solidFill>
            </a:endParaRPr>
          </a:p>
          <a:p>
            <a:r>
              <a:rPr lang="en-US" altLang="en-US" sz="2800" dirty="0">
                <a:solidFill>
                  <a:srgbClr val="124364"/>
                </a:solidFill>
              </a:rPr>
              <a:t>Secure Hash Algorithm-512 (SHA-512)</a:t>
            </a:r>
          </a:p>
        </p:txBody>
      </p:sp>
      <p:sp>
        <p:nvSpPr>
          <p:cNvPr id="6" name="Shape 34">
            <a:extLst>
              <a:ext uri="{FF2B5EF4-FFF2-40B4-BE49-F238E27FC236}">
                <a16:creationId xmlns:a16="http://schemas.microsoft.com/office/drawing/2014/main" id="{7CBAF6E4-89A2-7642-A68D-9CC73C93D367}"/>
              </a:ext>
            </a:extLst>
          </p:cNvPr>
          <p:cNvSpPr txBox="1">
            <a:spLocks/>
          </p:cNvSpPr>
          <p:nvPr/>
        </p:nvSpPr>
        <p:spPr>
          <a:xfrm>
            <a:off x="609600" y="4400550"/>
            <a:ext cx="7924800" cy="457200"/>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r>
              <a:rPr lang="en-GB" sz="1600" b="0" dirty="0">
                <a:solidFill>
                  <a:srgbClr val="124364"/>
                </a:solidFill>
              </a:rPr>
              <a:t>25 March 2022 			by                                Lecturer Chap </a:t>
            </a:r>
            <a:r>
              <a:rPr lang="en-GB" sz="1600" b="0" dirty="0" err="1">
                <a:solidFill>
                  <a:srgbClr val="124364"/>
                </a:solidFill>
              </a:rPr>
              <a:t>Chanpiseth</a:t>
            </a:r>
            <a:r>
              <a:rPr lang="en-GB" sz="1600" b="0" dirty="0">
                <a:solidFill>
                  <a:srgbClr val="124364"/>
                </a:solidFill>
              </a:rPr>
              <a:t> </a:t>
            </a:r>
          </a:p>
        </p:txBody>
      </p:sp>
      <p:grpSp>
        <p:nvGrpSpPr>
          <p:cNvPr id="9" name="Group 8">
            <a:extLst>
              <a:ext uri="{FF2B5EF4-FFF2-40B4-BE49-F238E27FC236}">
                <a16:creationId xmlns:a16="http://schemas.microsoft.com/office/drawing/2014/main" id="{1B9F4340-7F3A-274F-87E0-69CFA20ED67D}"/>
              </a:ext>
            </a:extLst>
          </p:cNvPr>
          <p:cNvGrpSpPr/>
          <p:nvPr/>
        </p:nvGrpSpPr>
        <p:grpSpPr>
          <a:xfrm>
            <a:off x="2209800" y="493675"/>
            <a:ext cx="1385455" cy="685800"/>
            <a:chOff x="2362200" y="1407733"/>
            <a:chExt cx="4267200" cy="2078417"/>
          </a:xfrm>
        </p:grpSpPr>
        <p:pic>
          <p:nvPicPr>
            <p:cNvPr id="10" name="Picture 9" descr="Icon&#10;&#10;Description automatically generated">
              <a:extLst>
                <a:ext uri="{FF2B5EF4-FFF2-40B4-BE49-F238E27FC236}">
                  <a16:creationId xmlns:a16="http://schemas.microsoft.com/office/drawing/2014/main" id="{5BF3074E-C09E-5446-B14F-30338D2C72FB}"/>
                </a:ext>
              </a:extLst>
            </p:cNvPr>
            <p:cNvPicPr>
              <a:picLocks noChangeAspect="1"/>
            </p:cNvPicPr>
            <p:nvPr/>
          </p:nvPicPr>
          <p:blipFill>
            <a:blip r:embed="rId3"/>
            <a:stretch>
              <a:fillRect/>
            </a:stretch>
          </p:blipFill>
          <p:spPr>
            <a:xfrm>
              <a:off x="2362200" y="1407733"/>
              <a:ext cx="2078417" cy="2078417"/>
            </a:xfrm>
            <a:prstGeom prst="rect">
              <a:avLst/>
            </a:prstGeom>
          </p:spPr>
        </p:pic>
        <p:pic>
          <p:nvPicPr>
            <p:cNvPr id="11" name="Picture 10" descr="Logo&#10;&#10;Description automatically generated">
              <a:extLst>
                <a:ext uri="{FF2B5EF4-FFF2-40B4-BE49-F238E27FC236}">
                  <a16:creationId xmlns:a16="http://schemas.microsoft.com/office/drawing/2014/main" id="{FC857E11-63D0-C74F-9FBA-630B15E22DA2}"/>
                </a:ext>
              </a:extLst>
            </p:cNvPr>
            <p:cNvPicPr>
              <a:picLocks noChangeAspect="1"/>
            </p:cNvPicPr>
            <p:nvPr/>
          </p:nvPicPr>
          <p:blipFill>
            <a:blip r:embed="rId4"/>
            <a:stretch>
              <a:fillRect/>
            </a:stretch>
          </p:blipFill>
          <p:spPr>
            <a:xfrm>
              <a:off x="5000922" y="1616482"/>
              <a:ext cx="1628478" cy="1660917"/>
            </a:xfrm>
            <a:prstGeom prst="rect">
              <a:avLst/>
            </a:prstGeom>
          </p:spPr>
        </p:pic>
        <p:cxnSp>
          <p:nvCxnSpPr>
            <p:cNvPr id="12" name="Straight Connector 11">
              <a:extLst>
                <a:ext uri="{FF2B5EF4-FFF2-40B4-BE49-F238E27FC236}">
                  <a16:creationId xmlns:a16="http://schemas.microsoft.com/office/drawing/2014/main" id="{191BD5A5-1F0C-A84E-BE23-F82DFDE8E207}"/>
                </a:ext>
              </a:extLst>
            </p:cNvPr>
            <p:cNvCxnSpPr>
              <a:cxnSpLocks/>
            </p:cNvCxnSpPr>
            <p:nvPr/>
          </p:nvCxnSpPr>
          <p:spPr>
            <a:xfrm>
              <a:off x="4648200" y="1657350"/>
              <a:ext cx="0" cy="1620049"/>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Shape 34">
            <a:extLst>
              <a:ext uri="{FF2B5EF4-FFF2-40B4-BE49-F238E27FC236}">
                <a16:creationId xmlns:a16="http://schemas.microsoft.com/office/drawing/2014/main" id="{CFF56339-4A85-7F40-805A-609C203AE7BB}"/>
              </a:ext>
            </a:extLst>
          </p:cNvPr>
          <p:cNvSpPr txBox="1">
            <a:spLocks/>
          </p:cNvSpPr>
          <p:nvPr/>
        </p:nvSpPr>
        <p:spPr>
          <a:xfrm>
            <a:off x="3641822" y="561782"/>
            <a:ext cx="3423393" cy="756903"/>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r>
              <a:rPr lang="en-GB" b="0" dirty="0">
                <a:solidFill>
                  <a:srgbClr val="124364"/>
                </a:solidFill>
              </a:rPr>
              <a:t>ROYAL UNIVERSITY </a:t>
            </a:r>
          </a:p>
          <a:p>
            <a:r>
              <a:rPr lang="en-GB" b="0" dirty="0">
                <a:solidFill>
                  <a:srgbClr val="124364"/>
                </a:solidFill>
              </a:rPr>
              <a:t>OF PHNOM PENH</a:t>
            </a:r>
            <a:endParaRPr lang="en-GB" sz="2200" b="0" dirty="0">
              <a:solidFill>
                <a:srgbClr val="124364"/>
              </a:solidFill>
            </a:endParaRPr>
          </a:p>
        </p:txBody>
      </p:sp>
    </p:spTree>
    <p:extLst>
      <p:ext uri="{BB962C8B-B14F-4D97-AF65-F5344CB8AC3E}">
        <p14:creationId xmlns:p14="http://schemas.microsoft.com/office/powerpoint/2010/main" val="197766418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657600"/>
          </a:xfrm>
        </p:spPr>
        <p:txBody>
          <a:bodyPr>
            <a:noAutofit/>
          </a:bodyPr>
          <a:lstStyle/>
          <a:p>
            <a:pPr marL="0" indent="0">
              <a:lnSpc>
                <a:spcPct val="150000"/>
              </a:lnSpc>
              <a:spcBef>
                <a:spcPct val="0"/>
              </a:spcBef>
              <a:buNone/>
            </a:pPr>
            <a:r>
              <a:rPr lang="en-GB" altLang="en-US" sz="1600" dirty="0">
                <a:highlight>
                  <a:srgbClr val="FFFF00"/>
                </a:highlight>
              </a:rPr>
              <a:t>How many bits you will pad for input message length of 2348 bits?</a:t>
            </a:r>
          </a:p>
          <a:p>
            <a:pPr marL="0" indent="0">
              <a:lnSpc>
                <a:spcPct val="150000"/>
              </a:lnSpc>
              <a:spcBef>
                <a:spcPct val="0"/>
              </a:spcBef>
              <a:buNone/>
            </a:pPr>
            <a:endParaRPr lang="en-GB" altLang="en-US" sz="1600" dirty="0">
              <a:highlight>
                <a:srgbClr val="FFFF00"/>
              </a:highlight>
            </a:endParaRPr>
          </a:p>
          <a:p>
            <a:pPr marL="0" indent="0">
              <a:lnSpc>
                <a:spcPct val="150000"/>
              </a:lnSpc>
              <a:spcBef>
                <a:spcPct val="0"/>
              </a:spcBef>
              <a:buNone/>
            </a:pPr>
            <a:endParaRPr lang="en-GB" altLang="en-US" sz="1600" dirty="0">
              <a:highlight>
                <a:srgbClr val="FFFF00"/>
              </a:highlight>
            </a:endParaRPr>
          </a:p>
          <a:p>
            <a:pPr marL="0" indent="0">
              <a:lnSpc>
                <a:spcPct val="150000"/>
              </a:lnSpc>
              <a:spcBef>
                <a:spcPct val="0"/>
              </a:spcBef>
              <a:buNone/>
            </a:pPr>
            <a:endParaRPr lang="en-GB" altLang="en-US" sz="1600" dirty="0"/>
          </a:p>
          <a:p>
            <a:pPr marL="0" indent="0">
              <a:lnSpc>
                <a:spcPct val="150000"/>
              </a:lnSpc>
              <a:spcBef>
                <a:spcPct val="0"/>
              </a:spcBef>
              <a:buNone/>
            </a:pPr>
            <a:endParaRPr lang="en-GB" altLang="en-US" sz="1600" dirty="0"/>
          </a:p>
          <a:p>
            <a:pPr marL="0" indent="0">
              <a:lnSpc>
                <a:spcPct val="150000"/>
              </a:lnSpc>
              <a:spcBef>
                <a:spcPct val="0"/>
              </a:spcBef>
              <a:buNone/>
            </a:pPr>
            <a:r>
              <a:rPr lang="en-GB" altLang="en-US" sz="1600" dirty="0"/>
              <a:t>	</a:t>
            </a:r>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Padding Exercise</a:t>
            </a:r>
            <a:endParaRPr lang="en-US" dirty="0"/>
          </a:p>
        </p:txBody>
      </p:sp>
    </p:spTree>
    <p:extLst>
      <p:ext uri="{BB962C8B-B14F-4D97-AF65-F5344CB8AC3E}">
        <p14:creationId xmlns:p14="http://schemas.microsoft.com/office/powerpoint/2010/main" val="277987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657600"/>
          </a:xfrm>
        </p:spPr>
        <p:txBody>
          <a:bodyPr>
            <a:noAutofit/>
          </a:bodyPr>
          <a:lstStyle/>
          <a:p>
            <a:pPr>
              <a:lnSpc>
                <a:spcPct val="150000"/>
              </a:lnSpc>
              <a:spcBef>
                <a:spcPct val="0"/>
              </a:spcBef>
            </a:pPr>
            <a:r>
              <a:rPr lang="en-GB" altLang="en-US" sz="1600" dirty="0"/>
              <a:t>Appending padding and fixed 128 bit length field</a:t>
            </a:r>
          </a:p>
          <a:p>
            <a:pPr>
              <a:lnSpc>
                <a:spcPct val="150000"/>
              </a:lnSpc>
              <a:spcBef>
                <a:spcPct val="0"/>
              </a:spcBef>
            </a:pPr>
            <a:r>
              <a:rPr lang="en-GB" altLang="en-US" sz="1600" dirty="0"/>
              <a:t>Dividing the augmented message into blocks</a:t>
            </a:r>
          </a:p>
          <a:p>
            <a:pPr>
              <a:lnSpc>
                <a:spcPct val="150000"/>
              </a:lnSpc>
              <a:spcBef>
                <a:spcPct val="0"/>
              </a:spcBef>
            </a:pPr>
            <a:r>
              <a:rPr lang="en-GB" altLang="en-US" sz="1600" dirty="0"/>
              <a:t>Using a 64-bit word derived from the current message block</a:t>
            </a:r>
          </a:p>
          <a:p>
            <a:pPr>
              <a:lnSpc>
                <a:spcPct val="150000"/>
              </a:lnSpc>
              <a:spcBef>
                <a:spcPct val="0"/>
              </a:spcBef>
            </a:pPr>
            <a:r>
              <a:rPr lang="en-GB" altLang="en-US" sz="1600" dirty="0"/>
              <a:t>Using 8 constants based on square root of first 8 prime numbers (2-19)</a:t>
            </a:r>
          </a:p>
          <a:p>
            <a:pPr lvl="1">
              <a:lnSpc>
                <a:spcPct val="150000"/>
              </a:lnSpc>
              <a:spcBef>
                <a:spcPct val="0"/>
              </a:spcBef>
              <a:buFont typeface="Courier New" panose="02070309020205020404" pitchFamily="49" charset="0"/>
              <a:buChar char="o"/>
            </a:pPr>
            <a:r>
              <a:rPr lang="en-GB" altLang="en-US" sz="1200" i="1" dirty="0"/>
              <a:t>2, 3, 5, 7, 11, 13, 17 and 19</a:t>
            </a:r>
          </a:p>
          <a:p>
            <a:pPr>
              <a:lnSpc>
                <a:spcPct val="150000"/>
              </a:lnSpc>
              <a:spcBef>
                <a:spcPct val="0"/>
              </a:spcBef>
            </a:pPr>
            <a:r>
              <a:rPr lang="en-GB" altLang="en-US" sz="1600" dirty="0"/>
              <a:t>Updating a 512-bit buffer</a:t>
            </a:r>
          </a:p>
          <a:p>
            <a:pPr>
              <a:lnSpc>
                <a:spcPct val="150000"/>
              </a:lnSpc>
              <a:spcBef>
                <a:spcPct val="0"/>
              </a:spcBef>
            </a:pPr>
            <a:r>
              <a:rPr lang="en-GB" altLang="en-US" sz="1600" dirty="0"/>
              <a:t>Using a round constant based on cube root of first 80 prime numbers (2-409)</a:t>
            </a:r>
          </a:p>
          <a:p>
            <a:pPr lvl="1">
              <a:lnSpc>
                <a:spcPct val="150000"/>
              </a:lnSpc>
              <a:spcBef>
                <a:spcPct val="0"/>
              </a:spcBef>
            </a:pPr>
            <a:r>
              <a:rPr lang="en-GB" altLang="en-US" sz="1200" i="1" dirty="0"/>
              <a:t>2, 3, 5, 7, 11, 13, 17, 19, 23, 29, 31, 37, 41, 43, 47, 53, 59, 61, 67, 71, 73, 79, 83, 89, 97, 101, 103, 107, 109, 113, 127, 131, 137, 139, 149, 151, 157, 163, 167, 173, 179, 181, 191, 193, 197, 199, 211, 223, 227, 229, 233, 239, 241, 251, 257, 263, 269, 271, 277, 281, 283, 293, 307, 311, 313, 317, 331, 337, 347, 349, 353, 359, 367, 373, 379, 383, 389, 397, 401, 409</a:t>
            </a:r>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Processing of SHA-512</a:t>
            </a:r>
            <a:endParaRPr lang="en-US" dirty="0"/>
          </a:p>
        </p:txBody>
      </p:sp>
    </p:spTree>
    <p:extLst>
      <p:ext uri="{BB962C8B-B14F-4D97-AF65-F5344CB8AC3E}">
        <p14:creationId xmlns:p14="http://schemas.microsoft.com/office/powerpoint/2010/main" val="324462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2"/>
              <p:cNvSpPr>
                <a:spLocks noGrp="1"/>
              </p:cNvSpPr>
              <p:nvPr>
                <p:ph type="body" idx="1"/>
              </p:nvPr>
            </p:nvSpPr>
            <p:spPr>
              <a:xfrm>
                <a:off x="171450" y="895350"/>
                <a:ext cx="8784300" cy="3657600"/>
              </a:xfrm>
            </p:spPr>
            <p:txBody>
              <a:bodyPr>
                <a:noAutofit/>
              </a:bodyPr>
              <a:lstStyle/>
              <a:p>
                <a:pPr>
                  <a:lnSpc>
                    <a:spcPct val="150000"/>
                  </a:lnSpc>
                  <a:spcBef>
                    <a:spcPct val="0"/>
                  </a:spcBef>
                </a:pPr>
                <a:r>
                  <a:rPr lang="en-GB" altLang="en-US" sz="1600" dirty="0"/>
                  <a:t>Operates on words</a:t>
                </a:r>
              </a:p>
              <a:p>
                <a:pPr>
                  <a:lnSpc>
                    <a:spcPct val="150000"/>
                  </a:lnSpc>
                  <a:spcBef>
                    <a:spcPct val="0"/>
                  </a:spcBef>
                </a:pPr>
                <a:r>
                  <a:rPr lang="en-GB" altLang="en-US" sz="1600" dirty="0"/>
                  <a:t>Each block consists of </a:t>
                </a:r>
                <a14:m>
                  <m:oMath xmlns:m="http://schemas.openxmlformats.org/officeDocument/2006/math">
                    <m:r>
                      <a:rPr lang="en-GB" altLang="en-US" sz="1600" i="1" dirty="0" smtClean="0">
                        <a:solidFill>
                          <a:schemeClr val="accent6"/>
                        </a:solidFill>
                        <a:latin typeface="Cambria Math" panose="02040503050406030204" pitchFamily="18" charset="0"/>
                      </a:rPr>
                      <m:t>𝑠𝑖𝑥𝑡𝑒𝑒𝑛</m:t>
                    </m:r>
                    <m:r>
                      <a:rPr lang="en-GB" altLang="en-US" sz="1600" i="1" dirty="0" smtClean="0">
                        <a:latin typeface="Cambria Math" panose="02040503050406030204" pitchFamily="18" charset="0"/>
                      </a:rPr>
                      <m:t> 64 </m:t>
                    </m:r>
                    <m:r>
                      <a:rPr lang="en-GB" altLang="en-US" sz="1600" i="1" dirty="0" smtClean="0">
                        <a:latin typeface="Cambria Math" panose="02040503050406030204" pitchFamily="18" charset="0"/>
                      </a:rPr>
                      <m:t>𝑏𝑖𝑡𝑠</m:t>
                    </m:r>
                    <m:r>
                      <a:rPr lang="en-GB" altLang="en-US" sz="1600" i="1" dirty="0" smtClean="0">
                        <a:latin typeface="Cambria Math" panose="02040503050406030204" pitchFamily="18" charset="0"/>
                      </a:rPr>
                      <m:t>(1024 </m:t>
                    </m:r>
                    <m:r>
                      <a:rPr lang="en-GB" altLang="en-US" sz="1600" i="1" dirty="0">
                        <a:latin typeface="Cambria Math" panose="02040503050406030204" pitchFamily="18" charset="0"/>
                      </a:rPr>
                      <m:t>𝑏𝑖𝑡𝑠</m:t>
                    </m:r>
                    <m:r>
                      <a:rPr lang="en-GB" altLang="en-US" sz="1600" i="1" dirty="0">
                        <a:latin typeface="Cambria Math" panose="02040503050406030204" pitchFamily="18" charset="0"/>
                      </a:rPr>
                      <m:t>) </m:t>
                    </m:r>
                    <m:r>
                      <a:rPr lang="en-GB" altLang="en-US" sz="1600" i="1" dirty="0">
                        <a:latin typeface="Cambria Math" panose="02040503050406030204" pitchFamily="18" charset="0"/>
                      </a:rPr>
                      <m:t>𝑤𝑜𝑟𝑑𝑠</m:t>
                    </m:r>
                  </m:oMath>
                </a14:m>
                <a:endParaRPr lang="en-GB" altLang="en-US" sz="1600" dirty="0"/>
              </a:p>
              <a:p>
                <a:pPr>
                  <a:lnSpc>
                    <a:spcPct val="150000"/>
                  </a:lnSpc>
                  <a:spcBef>
                    <a:spcPct val="0"/>
                  </a:spcBef>
                </a:pPr>
                <a:r>
                  <a:rPr lang="en-GB" altLang="en-US" sz="1600" dirty="0"/>
                  <a:t>Message digest has </a:t>
                </a:r>
                <a14:m>
                  <m:oMath xmlns:m="http://schemas.openxmlformats.org/officeDocument/2006/math">
                    <m:r>
                      <a:rPr lang="en-GB" altLang="en-US" sz="1600" i="1" dirty="0">
                        <a:solidFill>
                          <a:schemeClr val="accent6"/>
                        </a:solidFill>
                        <a:latin typeface="Cambria Math" panose="02040503050406030204" pitchFamily="18" charset="0"/>
                      </a:rPr>
                      <m:t>𝑒𝑖𝑔h𝑡</m:t>
                    </m:r>
                    <m:r>
                      <a:rPr lang="en-GB" altLang="en-US" sz="1600" i="1" dirty="0">
                        <a:solidFill>
                          <a:schemeClr val="accent6"/>
                        </a:solidFill>
                        <a:latin typeface="Cambria Math" panose="02040503050406030204" pitchFamily="18" charset="0"/>
                      </a:rPr>
                      <m:t> 64 </m:t>
                    </m:r>
                    <m:r>
                      <a:rPr lang="en-GB" altLang="en-US" sz="1600" i="1" dirty="0">
                        <a:solidFill>
                          <a:schemeClr val="accent6"/>
                        </a:solidFill>
                        <a:latin typeface="Cambria Math" panose="02040503050406030204" pitchFamily="18" charset="0"/>
                      </a:rPr>
                      <m:t>𝑏𝑖𝑡𝑠</m:t>
                    </m:r>
                    <m:r>
                      <a:rPr lang="en-GB" altLang="en-US" sz="1600" i="1" dirty="0">
                        <a:solidFill>
                          <a:schemeClr val="accent6"/>
                        </a:solidFill>
                        <a:latin typeface="Cambria Math" panose="02040503050406030204" pitchFamily="18" charset="0"/>
                      </a:rPr>
                      <m:t> (512 </m:t>
                    </m:r>
                    <m:r>
                      <a:rPr lang="en-GB" altLang="en-US" sz="1600" i="1" dirty="0">
                        <a:solidFill>
                          <a:schemeClr val="accent6"/>
                        </a:solidFill>
                        <a:latin typeface="Cambria Math" panose="02040503050406030204" pitchFamily="18" charset="0"/>
                      </a:rPr>
                      <m:t>𝑏𝑖𝑡𝑠</m:t>
                    </m:r>
                    <m:r>
                      <a:rPr lang="en-GB" altLang="en-US" sz="1600" i="1" dirty="0">
                        <a:solidFill>
                          <a:schemeClr val="accent6"/>
                        </a:solidFill>
                        <a:latin typeface="Cambria Math" panose="02040503050406030204" pitchFamily="18" charset="0"/>
                      </a:rPr>
                      <m:t>) </m:t>
                    </m:r>
                    <m:r>
                      <a:rPr lang="en-GB" altLang="en-US" sz="1600" i="1" dirty="0">
                        <a:solidFill>
                          <a:schemeClr val="accent6"/>
                        </a:solidFill>
                        <a:latin typeface="Cambria Math" panose="02040503050406030204" pitchFamily="18" charset="0"/>
                      </a:rPr>
                      <m:t>𝑤𝑜𝑟𝑑𝑠</m:t>
                    </m:r>
                    <m:r>
                      <a:rPr lang="en-GB" altLang="en-US" sz="1600" i="1" dirty="0">
                        <a:solidFill>
                          <a:schemeClr val="accent6"/>
                        </a:solidFill>
                        <a:latin typeface="Cambria Math" panose="02040503050406030204" pitchFamily="18" charset="0"/>
                      </a:rPr>
                      <m:t> </m:t>
                    </m:r>
                  </m:oMath>
                </a14:m>
                <a:r>
                  <a:rPr lang="en-GB" altLang="en-US" sz="1600" dirty="0"/>
                  <a:t>named A,B,C,D,E,F,G,H</a:t>
                </a:r>
              </a:p>
              <a:p>
                <a:pPr>
                  <a:lnSpc>
                    <a:spcPct val="150000"/>
                  </a:lnSpc>
                  <a:spcBef>
                    <a:spcPct val="0"/>
                  </a:spcBef>
                </a:pPr>
                <a14:m>
                  <m:oMath xmlns:m="http://schemas.openxmlformats.org/officeDocument/2006/math">
                    <m:r>
                      <a:rPr lang="en-GB" altLang="en-US" sz="1600" i="1" dirty="0" smtClean="0">
                        <a:latin typeface="Cambria Math" panose="02040503050406030204" pitchFamily="18" charset="0"/>
                      </a:rPr>
                      <m:t>𝐸𝑥𝑝𝑎𝑛𝑑𝑖𝑛𝑔</m:t>
                    </m:r>
                    <m:r>
                      <a:rPr lang="en-GB" altLang="en-US" sz="1600" i="1" dirty="0" smtClean="0">
                        <a:latin typeface="Cambria Math" panose="02040503050406030204" pitchFamily="18" charset="0"/>
                      </a:rPr>
                      <m:t> 80 </m:t>
                    </m:r>
                    <m:r>
                      <a:rPr lang="en-GB" altLang="en-US" sz="1600" i="1" dirty="0" smtClean="0">
                        <a:solidFill>
                          <a:schemeClr val="accent6"/>
                        </a:solidFill>
                        <a:latin typeface="Cambria Math" panose="02040503050406030204" pitchFamily="18" charset="0"/>
                      </a:rPr>
                      <m:t>𝑤𝑜𝑟𝑑𝑠</m:t>
                    </m:r>
                    <m:r>
                      <a:rPr lang="en-GB" altLang="en-US" sz="1600" i="1" dirty="0" smtClean="0">
                        <a:latin typeface="Cambria Math" panose="02040503050406030204" pitchFamily="18" charset="0"/>
                      </a:rPr>
                      <m:t> </m:t>
                    </m:r>
                    <m:r>
                      <a:rPr lang="en-GB" altLang="en-US" sz="1600" i="1" dirty="0" smtClean="0">
                        <a:latin typeface="Cambria Math" panose="02040503050406030204" pitchFamily="18" charset="0"/>
                      </a:rPr>
                      <m:t>𝑓𝑟𝑜𝑚</m:t>
                    </m:r>
                    <m:r>
                      <a:rPr lang="en-GB" altLang="en-US" sz="1600" i="1" dirty="0" smtClean="0">
                        <a:latin typeface="Cambria Math" panose="02040503050406030204" pitchFamily="18" charset="0"/>
                      </a:rPr>
                      <m:t> </m:t>
                    </m:r>
                    <m:r>
                      <a:rPr lang="en-GB" altLang="en-US" sz="1600" i="1" dirty="0" smtClean="0">
                        <a:solidFill>
                          <a:schemeClr val="accent6"/>
                        </a:solidFill>
                        <a:latin typeface="Cambria Math" panose="02040503050406030204" pitchFamily="18" charset="0"/>
                      </a:rPr>
                      <m:t>𝑠𝑖𝑥𝑡𝑒𝑒𝑛</m:t>
                    </m:r>
                    <m:r>
                      <a:rPr lang="en-GB" altLang="en-US" sz="1600" i="1" dirty="0" smtClean="0">
                        <a:solidFill>
                          <a:schemeClr val="accent6"/>
                        </a:solidFill>
                        <a:latin typeface="Cambria Math" panose="02040503050406030204" pitchFamily="18" charset="0"/>
                      </a:rPr>
                      <m:t> 64 </m:t>
                    </m:r>
                    <m:r>
                      <a:rPr lang="en-GB" altLang="en-US" sz="1600" i="1" dirty="0" smtClean="0">
                        <a:solidFill>
                          <a:schemeClr val="accent6"/>
                        </a:solidFill>
                        <a:latin typeface="Cambria Math" panose="02040503050406030204" pitchFamily="18" charset="0"/>
                      </a:rPr>
                      <m:t>𝑏𝑖𝑡𝑠</m:t>
                    </m:r>
                    <m:r>
                      <a:rPr lang="en-GB" altLang="en-US" sz="1600" i="1" dirty="0" smtClean="0">
                        <a:solidFill>
                          <a:schemeClr val="accent6"/>
                        </a:solidFill>
                        <a:latin typeface="Cambria Math" panose="02040503050406030204" pitchFamily="18" charset="0"/>
                      </a:rPr>
                      <m:t> </m:t>
                    </m:r>
                    <m:r>
                      <a:rPr lang="en-GB" altLang="en-US" sz="1600" i="1" dirty="0" smtClean="0">
                        <a:solidFill>
                          <a:schemeClr val="accent6"/>
                        </a:solidFill>
                        <a:latin typeface="Cambria Math" panose="02040503050406030204" pitchFamily="18" charset="0"/>
                      </a:rPr>
                      <m:t>𝑤𝑜𝑟𝑑𝑠</m:t>
                    </m:r>
                  </m:oMath>
                </a14:m>
                <a:endParaRPr lang="en-GB" altLang="en-US" sz="1400" dirty="0"/>
              </a:p>
              <a:p>
                <a:pPr>
                  <a:lnSpc>
                    <a:spcPct val="150000"/>
                  </a:lnSpc>
                  <a:spcBef>
                    <a:spcPct val="0"/>
                  </a:spcBef>
                </a:pPr>
                <a:endParaRPr lang="en-GB" altLang="en-US" sz="1600" b="1" dirty="0">
                  <a:latin typeface="Avenir Book" panose="02000503020000020003" pitchFamily="2" charset="0"/>
                </a:endParaRPr>
              </a:p>
              <a:p>
                <a:pPr marL="0" indent="0">
                  <a:lnSpc>
                    <a:spcPct val="150000"/>
                  </a:lnSpc>
                  <a:spcBef>
                    <a:spcPct val="0"/>
                  </a:spcBef>
                  <a:buNone/>
                </a:pPr>
                <a:endParaRPr lang="en-GB" altLang="en-US" sz="1600" b="1" dirty="0"/>
              </a:p>
            </p:txBody>
          </p:sp>
        </mc:Choice>
        <mc:Fallback xmlns="">
          <p:sp>
            <p:nvSpPr>
              <p:cNvPr id="7" name="Text Placeholder 2"/>
              <p:cNvSpPr>
                <a:spLocks noGrp="1" noRot="1" noChangeAspect="1" noMove="1" noResize="1" noEditPoints="1" noAdjustHandles="1" noChangeArrowheads="1" noChangeShapeType="1" noTextEdit="1"/>
              </p:cNvSpPr>
              <p:nvPr>
                <p:ph type="body" idx="1"/>
              </p:nvPr>
            </p:nvSpPr>
            <p:spPr>
              <a:xfrm>
                <a:off x="171450" y="895350"/>
                <a:ext cx="8784300" cy="3657600"/>
              </a:xfrm>
              <a:blipFill>
                <a:blip r:embed="rId3"/>
                <a:stretch>
                  <a:fillRect l="-2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Message block and digest word</a:t>
            </a:r>
            <a:endParaRPr lang="en-US" dirty="0"/>
          </a:p>
        </p:txBody>
      </p:sp>
    </p:spTree>
    <p:extLst>
      <p:ext uri="{BB962C8B-B14F-4D97-AF65-F5344CB8AC3E}">
        <p14:creationId xmlns:p14="http://schemas.microsoft.com/office/powerpoint/2010/main" val="71803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657600"/>
          </a:xfrm>
        </p:spPr>
        <p:txBody>
          <a:bodyPr>
            <a:noAutofit/>
          </a:bodyPr>
          <a:lstStyle/>
          <a:p>
            <a:pPr marL="0" indent="0">
              <a:lnSpc>
                <a:spcPct val="150000"/>
              </a:lnSpc>
              <a:spcBef>
                <a:spcPct val="0"/>
              </a:spcBef>
              <a:buNone/>
            </a:pPr>
            <a:endParaRPr lang="en-GB" altLang="en-US" sz="1400" dirty="0"/>
          </a:p>
          <a:p>
            <a:pPr>
              <a:lnSpc>
                <a:spcPct val="150000"/>
              </a:lnSpc>
              <a:spcBef>
                <a:spcPct val="0"/>
              </a:spcBef>
            </a:pPr>
            <a:endParaRPr lang="en-GB" altLang="en-US" sz="1600" b="1" dirty="0">
              <a:latin typeface="Avenir Book" panose="02000503020000020003" pitchFamily="2" charset="0"/>
            </a:endParaRPr>
          </a:p>
          <a:p>
            <a:pPr marL="0" indent="0">
              <a:lnSpc>
                <a:spcPct val="150000"/>
              </a:lnSpc>
              <a:spcBef>
                <a:spcPct val="0"/>
              </a:spcBef>
              <a:buNone/>
            </a:pPr>
            <a:endParaRPr lang="en-GB" altLang="en-US" sz="1600" b="1" dirty="0"/>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SHA-512 Initial Values &amp; Word Expansion</a:t>
            </a:r>
            <a:endParaRPr lang="en-US" dirty="0"/>
          </a:p>
        </p:txBody>
      </p:sp>
      <p:pic>
        <p:nvPicPr>
          <p:cNvPr id="4" name="Picture 3" descr="Table&#10;&#10;Description automatically generated">
            <a:extLst>
              <a:ext uri="{FF2B5EF4-FFF2-40B4-BE49-F238E27FC236}">
                <a16:creationId xmlns:a16="http://schemas.microsoft.com/office/drawing/2014/main" id="{C717EF05-65E3-3043-8E45-DDD860C6632F}"/>
              </a:ext>
            </a:extLst>
          </p:cNvPr>
          <p:cNvPicPr>
            <a:picLocks noChangeAspect="1"/>
          </p:cNvPicPr>
          <p:nvPr/>
        </p:nvPicPr>
        <p:blipFill>
          <a:blip r:embed="rId3"/>
          <a:stretch>
            <a:fillRect/>
          </a:stretch>
        </p:blipFill>
        <p:spPr>
          <a:xfrm>
            <a:off x="1911350" y="1203638"/>
            <a:ext cx="5586308" cy="1528622"/>
          </a:xfrm>
          <a:prstGeom prst="rect">
            <a:avLst/>
          </a:prstGeom>
        </p:spPr>
      </p:pic>
      <p:sp>
        <p:nvSpPr>
          <p:cNvPr id="6" name="Rectangle 5">
            <a:extLst>
              <a:ext uri="{FF2B5EF4-FFF2-40B4-BE49-F238E27FC236}">
                <a16:creationId xmlns:a16="http://schemas.microsoft.com/office/drawing/2014/main" id="{134C7F1E-AC0A-D940-B6E1-3D54144A0123}"/>
              </a:ext>
            </a:extLst>
          </p:cNvPr>
          <p:cNvSpPr/>
          <p:nvPr/>
        </p:nvSpPr>
        <p:spPr>
          <a:xfrm>
            <a:off x="1981200" y="2732260"/>
            <a:ext cx="5510108" cy="67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Avenir Book" panose="02000503020000020003" pitchFamily="2" charset="0"/>
            </a:endParaRPr>
          </a:p>
          <a:p>
            <a:pPr algn="ctr"/>
            <a:r>
              <a:rPr lang="en-US" sz="1100" dirty="0">
                <a:latin typeface="Avenir Book" panose="02000503020000020003" pitchFamily="2" charset="0"/>
              </a:rPr>
              <a:t>Table : Initial Values defined Values of constants in message digest initialization of SHA-512</a:t>
            </a:r>
          </a:p>
          <a:p>
            <a:pPr algn="ctr"/>
            <a:endParaRPr lang="en-US" sz="1200" dirty="0">
              <a:latin typeface="Avenir Book" panose="02000503020000020003" pitchFamily="2" charset="0"/>
            </a:endParaRPr>
          </a:p>
        </p:txBody>
      </p:sp>
    </p:spTree>
    <p:extLst>
      <p:ext uri="{BB962C8B-B14F-4D97-AF65-F5344CB8AC3E}">
        <p14:creationId xmlns:p14="http://schemas.microsoft.com/office/powerpoint/2010/main" val="42971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886200"/>
          </a:xfrm>
        </p:spPr>
        <p:txBody>
          <a:bodyPr>
            <a:noAutofit/>
          </a:bodyPr>
          <a:lstStyle/>
          <a:p>
            <a:pPr marL="0" indent="0">
              <a:lnSpc>
                <a:spcPct val="150000"/>
              </a:lnSpc>
              <a:buNone/>
            </a:pPr>
            <a:r>
              <a:rPr lang="en-US" sz="1600" b="1" i="1" dirty="0"/>
              <a:t>For example,</a:t>
            </a:r>
          </a:p>
          <a:p>
            <a:pPr marL="0" indent="0">
              <a:lnSpc>
                <a:spcPct val="150000"/>
              </a:lnSpc>
              <a:buNone/>
            </a:pPr>
            <a:r>
              <a:rPr lang="en-US" sz="1600" dirty="0"/>
              <a:t>The 8th prime is 19, with the square root (19)</a:t>
            </a:r>
            <a:r>
              <a:rPr lang="en-US" sz="1600" baseline="30000" dirty="0"/>
              <a:t>1/2</a:t>
            </a:r>
            <a:r>
              <a:rPr lang="en-US" sz="1600" dirty="0"/>
              <a:t>= 4.35889894354 Converting this number to binary with only 64 bits in the fraction part, we get,</a:t>
            </a:r>
          </a:p>
          <a:p>
            <a:pPr marL="0" indent="0">
              <a:lnSpc>
                <a:spcPct val="150000"/>
              </a:lnSpc>
              <a:buNone/>
            </a:pPr>
            <a:endParaRPr lang="en-US" sz="1600" dirty="0"/>
          </a:p>
          <a:p>
            <a:pPr marL="0" indent="0">
              <a:lnSpc>
                <a:spcPct val="150000"/>
              </a:lnSpc>
              <a:buNone/>
            </a:pPr>
            <a:r>
              <a:rPr lang="en-US" sz="1600" b="1" dirty="0"/>
              <a:t>The fraction part</a:t>
            </a:r>
            <a:r>
              <a:rPr lang="en-US" sz="1600" dirty="0"/>
              <a:t> ∶ (5𝐵𝐸0𝐶𝐷19137𝐸2179)</a:t>
            </a:r>
            <a:r>
              <a:rPr lang="en-US" sz="1600" baseline="-25000" dirty="0"/>
              <a:t>16</a:t>
            </a:r>
          </a:p>
          <a:p>
            <a:pPr marL="0" indent="0">
              <a:lnSpc>
                <a:spcPct val="150000"/>
              </a:lnSpc>
              <a:buNone/>
            </a:pPr>
            <a:endParaRPr lang="en-US" sz="1600" baseline="-25000" dirty="0"/>
          </a:p>
          <a:p>
            <a:pPr marL="0" indent="0">
              <a:lnSpc>
                <a:spcPct val="150000"/>
              </a:lnSpc>
              <a:buNone/>
            </a:pPr>
            <a:r>
              <a:rPr lang="en-US" sz="1600" dirty="0"/>
              <a:t>The 80th prime is 409, with the cubic root (409)</a:t>
            </a:r>
            <a:r>
              <a:rPr lang="en-US" sz="1600" baseline="30000" dirty="0"/>
              <a:t>1/3</a:t>
            </a:r>
            <a:r>
              <a:rPr lang="en-US" sz="1600" dirty="0"/>
              <a:t> = 7.42291412044. Converting this number to binary with only 64 bits in the fraction part, we get</a:t>
            </a:r>
          </a:p>
          <a:p>
            <a:pPr marL="0" indent="0">
              <a:lnSpc>
                <a:spcPct val="150000"/>
              </a:lnSpc>
              <a:buNone/>
            </a:pPr>
            <a:endParaRPr lang="en-US" sz="1600" dirty="0"/>
          </a:p>
          <a:p>
            <a:pPr marL="0" indent="0">
              <a:lnSpc>
                <a:spcPct val="150000"/>
              </a:lnSpc>
              <a:buNone/>
            </a:pPr>
            <a:endParaRPr lang="en-US" sz="1600" dirty="0"/>
          </a:p>
          <a:p>
            <a:pPr marL="0" indent="0">
              <a:lnSpc>
                <a:spcPct val="150000"/>
              </a:lnSpc>
              <a:buNone/>
            </a:pPr>
            <a:r>
              <a:rPr lang="en-US" sz="1600" dirty="0"/>
              <a:t>The fraction part: (6C44198C4A475817)</a:t>
            </a:r>
            <a:r>
              <a:rPr lang="en-US" sz="1600" baseline="-25000" dirty="0"/>
              <a:t>16</a:t>
            </a:r>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Calculation of constants</a:t>
            </a:r>
            <a:endParaRPr lang="en-US" dirty="0"/>
          </a:p>
        </p:txBody>
      </p:sp>
      <p:sp>
        <p:nvSpPr>
          <p:cNvPr id="2" name="Rectangle 1">
            <a:extLst>
              <a:ext uri="{FF2B5EF4-FFF2-40B4-BE49-F238E27FC236}">
                <a16:creationId xmlns:a16="http://schemas.microsoft.com/office/drawing/2014/main" id="{7A668B44-21D1-084C-9731-73C63ADD5BB5}"/>
              </a:ext>
            </a:extLst>
          </p:cNvPr>
          <p:cNvSpPr/>
          <p:nvPr/>
        </p:nvSpPr>
        <p:spPr>
          <a:xfrm>
            <a:off x="188250" y="2114550"/>
            <a:ext cx="8458200" cy="338554"/>
          </a:xfrm>
          <a:prstGeom prst="rect">
            <a:avLst/>
          </a:prstGeom>
        </p:spPr>
        <p:txBody>
          <a:bodyPr wrap="square">
            <a:spAutoFit/>
          </a:bodyPr>
          <a:lstStyle/>
          <a:p>
            <a:pPr algn="ctr"/>
            <a:r>
              <a:rPr lang="en-US" sz="1600" dirty="0">
                <a:latin typeface="Avenir Book" panose="02000503020000020003" pitchFamily="2" charset="0"/>
              </a:rPr>
              <a:t>(100.0101 1011 1110 ...1001)</a:t>
            </a:r>
            <a:r>
              <a:rPr lang="en-US" sz="1600" baseline="-25000" dirty="0">
                <a:latin typeface="Avenir Book" panose="02000503020000020003" pitchFamily="2" charset="0"/>
              </a:rPr>
              <a:t>2</a:t>
            </a:r>
            <a:r>
              <a:rPr lang="en-US" sz="1600" dirty="0">
                <a:latin typeface="Avenir Book" panose="02000503020000020003" pitchFamily="2" charset="0"/>
              </a:rPr>
              <a:t> -&gt; (4.5𝐵𝐸0𝐶𝐷19137𝐸2179)</a:t>
            </a:r>
            <a:r>
              <a:rPr lang="en-US" sz="1600" baseline="-25000" dirty="0">
                <a:latin typeface="Avenir Book" panose="02000503020000020003" pitchFamily="2" charset="0"/>
              </a:rPr>
              <a:t>16</a:t>
            </a:r>
          </a:p>
        </p:txBody>
      </p:sp>
      <p:pic>
        <p:nvPicPr>
          <p:cNvPr id="5" name="Picture 4">
            <a:extLst>
              <a:ext uri="{FF2B5EF4-FFF2-40B4-BE49-F238E27FC236}">
                <a16:creationId xmlns:a16="http://schemas.microsoft.com/office/drawing/2014/main" id="{49683AE2-02BC-5B4A-B297-DFA38A3B5019}"/>
              </a:ext>
            </a:extLst>
          </p:cNvPr>
          <p:cNvPicPr>
            <a:picLocks noChangeAspect="1"/>
          </p:cNvPicPr>
          <p:nvPr/>
        </p:nvPicPr>
        <p:blipFill>
          <a:blip r:embed="rId3"/>
          <a:stretch>
            <a:fillRect/>
          </a:stretch>
        </p:blipFill>
        <p:spPr>
          <a:xfrm>
            <a:off x="495300" y="3867150"/>
            <a:ext cx="8153400" cy="592376"/>
          </a:xfrm>
          <a:prstGeom prst="rect">
            <a:avLst/>
          </a:prstGeom>
        </p:spPr>
      </p:pic>
    </p:spTree>
    <p:extLst>
      <p:ext uri="{BB962C8B-B14F-4D97-AF65-F5344CB8AC3E}">
        <p14:creationId xmlns:p14="http://schemas.microsoft.com/office/powerpoint/2010/main" val="175438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657600"/>
          </a:xfrm>
        </p:spPr>
        <p:txBody>
          <a:bodyPr>
            <a:noAutofit/>
          </a:bodyPr>
          <a:lstStyle/>
          <a:p>
            <a:pPr marL="0" indent="0">
              <a:lnSpc>
                <a:spcPct val="150000"/>
              </a:lnSpc>
              <a:spcBef>
                <a:spcPct val="0"/>
              </a:spcBef>
              <a:buNone/>
            </a:pPr>
            <a:endParaRPr lang="en-GB" altLang="en-US" sz="1400" dirty="0"/>
          </a:p>
          <a:p>
            <a:pPr>
              <a:lnSpc>
                <a:spcPct val="150000"/>
              </a:lnSpc>
              <a:spcBef>
                <a:spcPct val="0"/>
              </a:spcBef>
            </a:pPr>
            <a:endParaRPr lang="en-GB" altLang="en-US" sz="1600" b="1" dirty="0">
              <a:latin typeface="Avenir Book" panose="02000503020000020003" pitchFamily="2" charset="0"/>
            </a:endParaRPr>
          </a:p>
          <a:p>
            <a:pPr marL="0" indent="0">
              <a:lnSpc>
                <a:spcPct val="150000"/>
              </a:lnSpc>
              <a:spcBef>
                <a:spcPct val="0"/>
              </a:spcBef>
              <a:buNone/>
            </a:pPr>
            <a:endParaRPr lang="en-GB" altLang="en-US" sz="1600" b="1" dirty="0"/>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SHA-512 Initial Values &amp; Word Expansion (Cont.)</a:t>
            </a:r>
            <a:endParaRPr lang="en-US" dirty="0"/>
          </a:p>
        </p:txBody>
      </p:sp>
      <p:sp>
        <p:nvSpPr>
          <p:cNvPr id="9" name="Rectangle 8">
            <a:extLst>
              <a:ext uri="{FF2B5EF4-FFF2-40B4-BE49-F238E27FC236}">
                <a16:creationId xmlns:a16="http://schemas.microsoft.com/office/drawing/2014/main" id="{A87178FF-FF85-2C48-8330-A6E091390215}"/>
              </a:ext>
            </a:extLst>
          </p:cNvPr>
          <p:cNvSpPr/>
          <p:nvPr/>
        </p:nvSpPr>
        <p:spPr>
          <a:xfrm>
            <a:off x="2133600" y="4527846"/>
            <a:ext cx="5670387" cy="316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Figure: How to derive 80 words from a block of 1024 bits</a:t>
            </a:r>
            <a:endParaRPr lang="en-US" sz="1400" dirty="0">
              <a:latin typeface="Avenir Book" panose="02000503020000020003" pitchFamily="2" charset="0"/>
            </a:endParaRPr>
          </a:p>
        </p:txBody>
      </p:sp>
      <p:pic>
        <p:nvPicPr>
          <p:cNvPr id="5" name="Picture 4" descr="Diagram&#10;&#10;Description automatically generated">
            <a:extLst>
              <a:ext uri="{FF2B5EF4-FFF2-40B4-BE49-F238E27FC236}">
                <a16:creationId xmlns:a16="http://schemas.microsoft.com/office/drawing/2014/main" id="{0DDBE099-5A61-F540-B8B7-AAE749468AAA}"/>
              </a:ext>
            </a:extLst>
          </p:cNvPr>
          <p:cNvPicPr>
            <a:picLocks noChangeAspect="1"/>
          </p:cNvPicPr>
          <p:nvPr/>
        </p:nvPicPr>
        <p:blipFill>
          <a:blip r:embed="rId3"/>
          <a:stretch>
            <a:fillRect/>
          </a:stretch>
        </p:blipFill>
        <p:spPr>
          <a:xfrm>
            <a:off x="2126062" y="699739"/>
            <a:ext cx="5683631" cy="3794760"/>
          </a:xfrm>
          <a:prstGeom prst="rect">
            <a:avLst/>
          </a:prstGeom>
        </p:spPr>
      </p:pic>
      <p:sp>
        <p:nvSpPr>
          <p:cNvPr id="2" name="TextBox 1">
            <a:extLst>
              <a:ext uri="{FF2B5EF4-FFF2-40B4-BE49-F238E27FC236}">
                <a16:creationId xmlns:a16="http://schemas.microsoft.com/office/drawing/2014/main" id="{32F6CF5B-309C-22F1-4A4E-D242372ABE19}"/>
              </a:ext>
            </a:extLst>
          </p:cNvPr>
          <p:cNvSpPr txBox="1"/>
          <p:nvPr/>
        </p:nvSpPr>
        <p:spPr>
          <a:xfrm>
            <a:off x="3276600" y="3894951"/>
            <a:ext cx="838200" cy="276999"/>
          </a:xfrm>
          <a:prstGeom prst="rect">
            <a:avLst/>
          </a:prstGeom>
          <a:solidFill>
            <a:schemeClr val="bg1"/>
          </a:solidFill>
        </p:spPr>
        <p:txBody>
          <a:bodyPr wrap="square" rtlCol="0">
            <a:spAutoFit/>
          </a:bodyPr>
          <a:lstStyle/>
          <a:p>
            <a:r>
              <a:rPr lang="en-US" sz="1200" dirty="0">
                <a:highlight>
                  <a:srgbClr val="FFFF00"/>
                </a:highlight>
              </a:rPr>
              <a:t>r</a:t>
            </a:r>
            <a:r>
              <a:rPr lang="en-KH" sz="1200" dirty="0">
                <a:highlight>
                  <a:srgbClr val="FFFF00"/>
                </a:highlight>
              </a:rPr>
              <a:t>ight shift</a:t>
            </a:r>
          </a:p>
        </p:txBody>
      </p:sp>
    </p:spTree>
    <p:extLst>
      <p:ext uri="{BB962C8B-B14F-4D97-AF65-F5344CB8AC3E}">
        <p14:creationId xmlns:p14="http://schemas.microsoft.com/office/powerpoint/2010/main" val="395182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4132326"/>
          </a:xfrm>
        </p:spPr>
        <p:txBody>
          <a:bodyPr>
            <a:noAutofit/>
          </a:bodyPr>
          <a:lstStyle/>
          <a:p>
            <a:pPr marL="0" indent="0">
              <a:lnSpc>
                <a:spcPct val="150000"/>
              </a:lnSpc>
              <a:buNone/>
            </a:pPr>
            <a:endParaRPr lang="en-US" altLang="en-US" sz="1400" dirty="0"/>
          </a:p>
          <a:p>
            <a:pPr marL="0" indent="0">
              <a:lnSpc>
                <a:spcPct val="150000"/>
              </a:lnSpc>
              <a:buNone/>
            </a:pPr>
            <a:endParaRPr lang="en-US" altLang="en-US" sz="1400" dirty="0"/>
          </a:p>
          <a:p>
            <a:pPr marL="0" indent="0">
              <a:lnSpc>
                <a:spcPct val="150000"/>
              </a:lnSpc>
              <a:buNone/>
            </a:pPr>
            <a:endParaRPr lang="en-US" altLang="en-US" sz="1400" dirty="0"/>
          </a:p>
          <a:p>
            <a:pPr marL="0" indent="0">
              <a:lnSpc>
                <a:spcPct val="150000"/>
              </a:lnSpc>
              <a:buNone/>
            </a:pPr>
            <a:endParaRPr lang="en-US" altLang="en-US" sz="1400" b="1" dirty="0"/>
          </a:p>
          <a:p>
            <a:pPr marL="0" indent="0">
              <a:lnSpc>
                <a:spcPct val="150000"/>
              </a:lnSpc>
              <a:buNone/>
            </a:pPr>
            <a:endParaRPr lang="en-US" altLang="en-US" sz="1400" b="1" dirty="0"/>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SHA-512 Compression Function</a:t>
            </a:r>
            <a:endParaRPr lang="en-US" dirty="0"/>
          </a:p>
        </p:txBody>
      </p:sp>
      <p:pic>
        <p:nvPicPr>
          <p:cNvPr id="5" name="Picture 4">
            <a:extLst>
              <a:ext uri="{FF2B5EF4-FFF2-40B4-BE49-F238E27FC236}">
                <a16:creationId xmlns:a16="http://schemas.microsoft.com/office/drawing/2014/main" id="{B4C8E5D1-2345-7F4D-8C33-50C65A913D48}"/>
              </a:ext>
            </a:extLst>
          </p:cNvPr>
          <p:cNvPicPr>
            <a:picLocks noChangeAspect="1"/>
          </p:cNvPicPr>
          <p:nvPr/>
        </p:nvPicPr>
        <p:blipFill>
          <a:blip r:embed="rId3"/>
          <a:srcRect/>
          <a:stretch/>
        </p:blipFill>
        <p:spPr>
          <a:xfrm>
            <a:off x="1852317" y="698626"/>
            <a:ext cx="5007636" cy="3948050"/>
          </a:xfrm>
          <a:prstGeom prst="rect">
            <a:avLst/>
          </a:prstGeom>
        </p:spPr>
      </p:pic>
      <p:sp>
        <p:nvSpPr>
          <p:cNvPr id="6" name="Rectangle 5">
            <a:extLst>
              <a:ext uri="{FF2B5EF4-FFF2-40B4-BE49-F238E27FC236}">
                <a16:creationId xmlns:a16="http://schemas.microsoft.com/office/drawing/2014/main" id="{14BDFE22-935C-0140-A50F-74F296FB45C2}"/>
              </a:ext>
            </a:extLst>
          </p:cNvPr>
          <p:cNvSpPr/>
          <p:nvPr/>
        </p:nvSpPr>
        <p:spPr>
          <a:xfrm>
            <a:off x="1852317" y="4646676"/>
            <a:ext cx="49653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Figure: Compression Function in SHA-512</a:t>
            </a:r>
            <a:endParaRPr lang="en-US" sz="1400" dirty="0">
              <a:latin typeface="Avenir Book" panose="02000503020000020003" pitchFamily="2" charset="0"/>
            </a:endParaRPr>
          </a:p>
        </p:txBody>
      </p:sp>
    </p:spTree>
    <p:extLst>
      <p:ext uri="{BB962C8B-B14F-4D97-AF65-F5344CB8AC3E}">
        <p14:creationId xmlns:p14="http://schemas.microsoft.com/office/powerpoint/2010/main" val="7248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4132326"/>
          </a:xfrm>
        </p:spPr>
        <p:txBody>
          <a:bodyPr>
            <a:noAutofit/>
          </a:bodyPr>
          <a:lstStyle/>
          <a:p>
            <a:pPr marL="0" indent="0">
              <a:lnSpc>
                <a:spcPct val="150000"/>
              </a:lnSpc>
              <a:buNone/>
            </a:pPr>
            <a:endParaRPr lang="en-US" altLang="en-US" sz="1400" dirty="0"/>
          </a:p>
          <a:p>
            <a:pPr marL="0" indent="0">
              <a:lnSpc>
                <a:spcPct val="150000"/>
              </a:lnSpc>
              <a:buNone/>
            </a:pPr>
            <a:endParaRPr lang="en-US" altLang="en-US" sz="1400" dirty="0"/>
          </a:p>
          <a:p>
            <a:pPr marL="0" indent="0">
              <a:lnSpc>
                <a:spcPct val="150000"/>
              </a:lnSpc>
              <a:buNone/>
            </a:pPr>
            <a:endParaRPr lang="en-US" altLang="en-US" sz="1400" dirty="0"/>
          </a:p>
          <a:p>
            <a:pPr marL="0" indent="0">
              <a:lnSpc>
                <a:spcPct val="150000"/>
              </a:lnSpc>
              <a:buNone/>
            </a:pPr>
            <a:endParaRPr lang="en-US" altLang="en-US" sz="1400" b="1" dirty="0"/>
          </a:p>
          <a:p>
            <a:pPr marL="0" indent="0">
              <a:lnSpc>
                <a:spcPct val="150000"/>
              </a:lnSpc>
              <a:buNone/>
            </a:pPr>
            <a:endParaRPr lang="en-US" altLang="en-US" sz="1400" b="1" dirty="0"/>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SHA-512 Round constants (K)</a:t>
            </a:r>
            <a:endParaRPr lang="en-US" dirty="0"/>
          </a:p>
        </p:txBody>
      </p:sp>
      <p:pic>
        <p:nvPicPr>
          <p:cNvPr id="5" name="Picture 4">
            <a:extLst>
              <a:ext uri="{FF2B5EF4-FFF2-40B4-BE49-F238E27FC236}">
                <a16:creationId xmlns:a16="http://schemas.microsoft.com/office/drawing/2014/main" id="{B4C8E5D1-2345-7F4D-8C33-50C65A913D48}"/>
              </a:ext>
            </a:extLst>
          </p:cNvPr>
          <p:cNvPicPr>
            <a:picLocks noChangeAspect="1"/>
          </p:cNvPicPr>
          <p:nvPr/>
        </p:nvPicPr>
        <p:blipFill>
          <a:blip r:embed="rId3"/>
          <a:srcRect/>
          <a:stretch/>
        </p:blipFill>
        <p:spPr>
          <a:xfrm>
            <a:off x="1484833" y="819150"/>
            <a:ext cx="6174334" cy="3625241"/>
          </a:xfrm>
          <a:prstGeom prst="rect">
            <a:avLst/>
          </a:prstGeom>
        </p:spPr>
      </p:pic>
      <p:sp>
        <p:nvSpPr>
          <p:cNvPr id="6" name="Rectangle 5">
            <a:extLst>
              <a:ext uri="{FF2B5EF4-FFF2-40B4-BE49-F238E27FC236}">
                <a16:creationId xmlns:a16="http://schemas.microsoft.com/office/drawing/2014/main" id="{14BDFE22-935C-0140-A50F-74F296FB45C2}"/>
              </a:ext>
            </a:extLst>
          </p:cNvPr>
          <p:cNvSpPr/>
          <p:nvPr/>
        </p:nvSpPr>
        <p:spPr>
          <a:xfrm>
            <a:off x="1551569" y="4429967"/>
            <a:ext cx="604086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Figure: List of round constants used in SHA-512</a:t>
            </a:r>
            <a:endParaRPr lang="en-US" sz="1400" dirty="0">
              <a:latin typeface="Avenir Book" panose="02000503020000020003" pitchFamily="2" charset="0"/>
            </a:endParaRPr>
          </a:p>
        </p:txBody>
      </p:sp>
    </p:spTree>
    <p:extLst>
      <p:ext uri="{BB962C8B-B14F-4D97-AF65-F5344CB8AC3E}">
        <p14:creationId xmlns:p14="http://schemas.microsoft.com/office/powerpoint/2010/main" val="247685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4132326"/>
          </a:xfrm>
        </p:spPr>
        <p:txBody>
          <a:bodyPr>
            <a:noAutofit/>
          </a:bodyPr>
          <a:lstStyle/>
          <a:p>
            <a:pPr marL="0" indent="0">
              <a:lnSpc>
                <a:spcPct val="150000"/>
              </a:lnSpc>
              <a:buNone/>
            </a:pPr>
            <a:endParaRPr lang="en-US" altLang="en-US" sz="1400" dirty="0"/>
          </a:p>
          <a:p>
            <a:pPr marL="0" indent="0">
              <a:lnSpc>
                <a:spcPct val="150000"/>
              </a:lnSpc>
              <a:buNone/>
            </a:pPr>
            <a:endParaRPr lang="en-US" altLang="en-US" sz="1400" dirty="0"/>
          </a:p>
          <a:p>
            <a:pPr marL="0" indent="0">
              <a:lnSpc>
                <a:spcPct val="150000"/>
              </a:lnSpc>
              <a:buNone/>
            </a:pPr>
            <a:endParaRPr lang="en-US" altLang="en-US" sz="1400" dirty="0"/>
          </a:p>
          <a:p>
            <a:pPr marL="0" indent="0">
              <a:lnSpc>
                <a:spcPct val="150000"/>
              </a:lnSpc>
              <a:buNone/>
            </a:pPr>
            <a:endParaRPr lang="en-US" altLang="en-US" sz="1400" b="1" dirty="0"/>
          </a:p>
          <a:p>
            <a:pPr marL="0" indent="0">
              <a:lnSpc>
                <a:spcPct val="150000"/>
              </a:lnSpc>
              <a:buNone/>
            </a:pPr>
            <a:endParaRPr lang="en-US" altLang="en-US" sz="1400" b="1" dirty="0"/>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t>SHA-512 Round Function</a:t>
            </a:r>
          </a:p>
        </p:txBody>
      </p:sp>
      <p:pic>
        <p:nvPicPr>
          <p:cNvPr id="5" name="Picture 4">
            <a:extLst>
              <a:ext uri="{FF2B5EF4-FFF2-40B4-BE49-F238E27FC236}">
                <a16:creationId xmlns:a16="http://schemas.microsoft.com/office/drawing/2014/main" id="{B4C8E5D1-2345-7F4D-8C33-50C65A913D48}"/>
              </a:ext>
            </a:extLst>
          </p:cNvPr>
          <p:cNvPicPr>
            <a:picLocks noChangeAspect="1"/>
          </p:cNvPicPr>
          <p:nvPr/>
        </p:nvPicPr>
        <p:blipFill>
          <a:blip r:embed="rId3"/>
          <a:srcRect/>
          <a:stretch/>
        </p:blipFill>
        <p:spPr>
          <a:xfrm>
            <a:off x="2271620" y="819150"/>
            <a:ext cx="4600760" cy="3625241"/>
          </a:xfrm>
          <a:prstGeom prst="rect">
            <a:avLst/>
          </a:prstGeom>
        </p:spPr>
      </p:pic>
      <p:sp>
        <p:nvSpPr>
          <p:cNvPr id="6" name="Rectangle 5">
            <a:extLst>
              <a:ext uri="{FF2B5EF4-FFF2-40B4-BE49-F238E27FC236}">
                <a16:creationId xmlns:a16="http://schemas.microsoft.com/office/drawing/2014/main" id="{14BDFE22-935C-0140-A50F-74F296FB45C2}"/>
              </a:ext>
            </a:extLst>
          </p:cNvPr>
          <p:cNvSpPr/>
          <p:nvPr/>
        </p:nvSpPr>
        <p:spPr>
          <a:xfrm>
            <a:off x="2271620" y="4476750"/>
            <a:ext cx="460076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Structure of each round in SHA-512</a:t>
            </a:r>
            <a:endParaRPr lang="en-US" sz="1400" dirty="0">
              <a:latin typeface="Avenir Book" panose="02000503020000020003" pitchFamily="2" charset="0"/>
            </a:endParaRPr>
          </a:p>
        </p:txBody>
      </p:sp>
    </p:spTree>
    <p:extLst>
      <p:ext uri="{BB962C8B-B14F-4D97-AF65-F5344CB8AC3E}">
        <p14:creationId xmlns:p14="http://schemas.microsoft.com/office/powerpoint/2010/main" val="11257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4132326"/>
          </a:xfrm>
        </p:spPr>
        <p:txBody>
          <a:bodyPr>
            <a:noAutofit/>
          </a:bodyPr>
          <a:lstStyle/>
          <a:p>
            <a:pPr marL="0" indent="0">
              <a:lnSpc>
                <a:spcPct val="150000"/>
              </a:lnSpc>
              <a:buNone/>
            </a:pPr>
            <a:endParaRPr lang="en-US" altLang="en-US" sz="1400" dirty="0"/>
          </a:p>
          <a:p>
            <a:pPr marL="0" indent="0">
              <a:lnSpc>
                <a:spcPct val="150000"/>
              </a:lnSpc>
              <a:buNone/>
            </a:pPr>
            <a:endParaRPr lang="en-US" altLang="en-US" sz="1400" dirty="0"/>
          </a:p>
          <a:p>
            <a:pPr marL="0" indent="0">
              <a:lnSpc>
                <a:spcPct val="150000"/>
              </a:lnSpc>
              <a:buNone/>
            </a:pPr>
            <a:endParaRPr lang="en-US" altLang="en-US" sz="1400" dirty="0"/>
          </a:p>
          <a:p>
            <a:pPr marL="0" indent="0">
              <a:lnSpc>
                <a:spcPct val="150000"/>
              </a:lnSpc>
              <a:buNone/>
            </a:pPr>
            <a:endParaRPr lang="en-US" altLang="en-US" sz="1400" b="1" dirty="0"/>
          </a:p>
          <a:p>
            <a:pPr marL="0" indent="0">
              <a:lnSpc>
                <a:spcPct val="150000"/>
              </a:lnSpc>
              <a:buNone/>
            </a:pPr>
            <a:endParaRPr lang="en-US" altLang="en-US" sz="1400" b="1" dirty="0"/>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t>SHA-512 Round Function</a:t>
            </a:r>
          </a:p>
        </p:txBody>
      </p:sp>
      <p:pic>
        <p:nvPicPr>
          <p:cNvPr id="5" name="Picture 4">
            <a:extLst>
              <a:ext uri="{FF2B5EF4-FFF2-40B4-BE49-F238E27FC236}">
                <a16:creationId xmlns:a16="http://schemas.microsoft.com/office/drawing/2014/main" id="{B4C8E5D1-2345-7F4D-8C33-50C65A913D48}"/>
              </a:ext>
            </a:extLst>
          </p:cNvPr>
          <p:cNvPicPr>
            <a:picLocks noChangeAspect="1"/>
          </p:cNvPicPr>
          <p:nvPr/>
        </p:nvPicPr>
        <p:blipFill>
          <a:blip r:embed="rId3"/>
          <a:srcRect/>
          <a:stretch/>
        </p:blipFill>
        <p:spPr>
          <a:xfrm>
            <a:off x="2271620" y="1146302"/>
            <a:ext cx="4600760" cy="2970936"/>
          </a:xfrm>
          <a:prstGeom prst="rect">
            <a:avLst/>
          </a:prstGeom>
        </p:spPr>
      </p:pic>
    </p:spTree>
    <p:extLst>
      <p:ext uri="{BB962C8B-B14F-4D97-AF65-F5344CB8AC3E}">
        <p14:creationId xmlns:p14="http://schemas.microsoft.com/office/powerpoint/2010/main" val="228132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a:t>
            </a:r>
          </a:p>
        </p:txBody>
      </p:sp>
      <p:sp>
        <p:nvSpPr>
          <p:cNvPr id="3" name="Text Placeholder 2"/>
          <p:cNvSpPr>
            <a:spLocks noGrp="1"/>
          </p:cNvSpPr>
          <p:nvPr>
            <p:ph type="body" idx="1"/>
          </p:nvPr>
        </p:nvSpPr>
        <p:spPr>
          <a:xfrm>
            <a:off x="537008" y="895349"/>
            <a:ext cx="8069984" cy="3962401"/>
          </a:xfrm>
        </p:spPr>
        <p:txBody>
          <a:bodyPr>
            <a:noAutofit/>
          </a:bodyPr>
          <a:lstStyle/>
          <a:p>
            <a:pPr marL="342900" indent="-342900">
              <a:lnSpc>
                <a:spcPct val="150000"/>
              </a:lnSpc>
              <a:buFont typeface="+mj-lt"/>
              <a:buAutoNum type="arabicParenR"/>
            </a:pPr>
            <a:r>
              <a:rPr lang="en-US" altLang="en-US" sz="2000" dirty="0"/>
              <a:t>SHA-512 overview</a:t>
            </a:r>
          </a:p>
          <a:p>
            <a:pPr marL="342900" indent="-342900">
              <a:lnSpc>
                <a:spcPct val="150000"/>
              </a:lnSpc>
              <a:buFont typeface="+mj-lt"/>
              <a:buAutoNum type="arabicParenR"/>
            </a:pPr>
            <a:r>
              <a:rPr lang="en-US" altLang="en-US" sz="2000" dirty="0"/>
              <a:t>processing of SHA-512</a:t>
            </a:r>
          </a:p>
          <a:p>
            <a:pPr lvl="1">
              <a:lnSpc>
                <a:spcPct val="150000"/>
              </a:lnSpc>
            </a:pPr>
            <a:r>
              <a:rPr lang="en-US" altLang="en-US" dirty="0">
                <a:latin typeface="Avenir Book" panose="02000503020000020003" pitchFamily="2" charset="0"/>
              </a:rPr>
              <a:t>word expansion</a:t>
            </a:r>
          </a:p>
          <a:p>
            <a:pPr lvl="1">
              <a:lnSpc>
                <a:spcPct val="150000"/>
              </a:lnSpc>
            </a:pPr>
            <a:r>
              <a:rPr lang="en-US" altLang="en-US" dirty="0">
                <a:latin typeface="Avenir Book" panose="02000503020000020003" pitchFamily="2" charset="0"/>
              </a:rPr>
              <a:t>compression function</a:t>
            </a:r>
          </a:p>
          <a:p>
            <a:pPr lvl="1">
              <a:lnSpc>
                <a:spcPct val="150000"/>
              </a:lnSpc>
            </a:pPr>
            <a:r>
              <a:rPr lang="en-US" altLang="en-US" dirty="0">
                <a:latin typeface="Avenir Book" panose="02000503020000020003" pitchFamily="2" charset="0"/>
              </a:rPr>
              <a:t>round function</a:t>
            </a:r>
          </a:p>
          <a:p>
            <a:pPr lvl="1">
              <a:lnSpc>
                <a:spcPct val="150000"/>
              </a:lnSpc>
            </a:pPr>
            <a:r>
              <a:rPr lang="en-US" altLang="en-US" dirty="0">
                <a:latin typeface="Avenir Book" panose="02000503020000020003" pitchFamily="2" charset="0"/>
              </a:rPr>
              <a:t>additive constants</a:t>
            </a:r>
          </a:p>
          <a:p>
            <a:pPr marL="342900" indent="-342900">
              <a:lnSpc>
                <a:spcPct val="150000"/>
              </a:lnSpc>
              <a:buFont typeface="+mj-lt"/>
              <a:buAutoNum type="arabicParenR"/>
            </a:pPr>
            <a:r>
              <a:rPr lang="en-US" altLang="en-US" sz="2000"/>
              <a:t>applications</a:t>
            </a:r>
            <a:endParaRPr lang="en-US" altLang="en-US" sz="2000" dirty="0"/>
          </a:p>
          <a:p>
            <a:pPr marL="342900" indent="-342900">
              <a:lnSpc>
                <a:spcPct val="150000"/>
              </a:lnSpc>
              <a:buFont typeface="+mj-lt"/>
              <a:buAutoNum type="arabicParenR"/>
            </a:pPr>
            <a:r>
              <a:rPr lang="en-US" altLang="en-US" sz="2000" dirty="0"/>
              <a:t>cryptanalysis</a:t>
            </a:r>
            <a:endParaRPr lang="en-US" altLang="en-US" sz="1800" dirty="0">
              <a:latin typeface="Avenir Book" panose="02000503020000020003" pitchFamily="2" charset="0"/>
            </a:endParaRPr>
          </a:p>
        </p:txBody>
      </p:sp>
      <p:sp>
        <p:nvSpPr>
          <p:cNvPr id="7" name="TextBox 6"/>
          <p:cNvSpPr txBox="1"/>
          <p:nvPr/>
        </p:nvSpPr>
        <p:spPr>
          <a:xfrm>
            <a:off x="6902245" y="2025445"/>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17532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t>SHA-512 Majority Function calculation</a:t>
            </a: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51C317E2-559B-DC49-AFC5-A905B7E35F1C}"/>
                  </a:ext>
                </a:extLst>
              </p:cNvPr>
              <p:cNvSpPr>
                <a:spLocks noGrp="1"/>
              </p:cNvSpPr>
              <p:nvPr>
                <p:ph type="body" idx="1"/>
              </p:nvPr>
            </p:nvSpPr>
            <p:spPr>
              <a:xfrm>
                <a:off x="171450" y="895350"/>
                <a:ext cx="8784300" cy="3886200"/>
              </a:xfrm>
            </p:spPr>
            <p:txBody>
              <a:bodyPr>
                <a:noAutofit/>
              </a:bodyPr>
              <a:lstStyle/>
              <a:p>
                <a:r>
                  <a:rPr lang="en-US" sz="1600" dirty="0"/>
                  <a:t>We apply the Majority function on buffers A, B, and C. If the leftmost hexadecimal digits of these buffers are 0x7, 0xA, and 0xE, respectively, what is the leftmost digit of the result? </a:t>
                </a:r>
              </a:p>
              <a:p>
                <a:pPr marL="0" indent="0">
                  <a:buNone/>
                </a:pPr>
                <a:endParaRPr lang="en-US" sz="1600" dirty="0"/>
              </a:p>
              <a:p>
                <a:pPr marL="0" indent="0">
                  <a:buNone/>
                </a:pPr>
                <a:r>
                  <a:rPr lang="en-US" sz="1600" dirty="0">
                    <a:solidFill>
                      <a:srgbClr val="FF0000"/>
                    </a:solidFill>
                  </a:rPr>
                  <a:t>Solution</a:t>
                </a:r>
              </a:p>
              <a:p>
                <a:pPr marL="0" indent="0">
                  <a:buNone/>
                </a:pPr>
                <a:endParaRPr lang="en-US" sz="16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0 </m:t>
                          </m:r>
                          <m:r>
                            <a:rPr lang="en-US" sz="1600" b="0" i="1" smtClean="0">
                              <a:latin typeface="Cambria Math" panose="02040503050406030204" pitchFamily="18" charset="0"/>
                              <a:ea typeface="Cambria Math" panose="02040503050406030204" pitchFamily="18" charset="0"/>
                            </a:rPr>
                            <m:t>𝐴𝑁𝐷</m:t>
                          </m:r>
                          <m:r>
                            <a:rPr lang="en-US" sz="1600" b="0" i="1" smtClean="0">
                              <a:latin typeface="Cambria Math" panose="02040503050406030204" pitchFamily="18" charset="0"/>
                              <a:ea typeface="Cambria Math" panose="02040503050406030204" pitchFamily="18" charset="0"/>
                            </a:rPr>
                            <m:t> 1</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1 </m:t>
                          </m:r>
                          <m:r>
                            <a:rPr lang="en-US" sz="1600" b="0" i="1" smtClean="0">
                              <a:latin typeface="Cambria Math" panose="02040503050406030204" pitchFamily="18" charset="0"/>
                              <a:ea typeface="Cambria Math" panose="02040503050406030204" pitchFamily="18" charset="0"/>
                            </a:rPr>
                            <m:t>𝐴𝑁𝐷</m:t>
                          </m:r>
                          <m:r>
                            <a:rPr lang="en-US" sz="1600" b="0" i="1" smtClean="0">
                              <a:latin typeface="Cambria Math" panose="02040503050406030204" pitchFamily="18" charset="0"/>
                              <a:ea typeface="Cambria Math" panose="02040503050406030204" pitchFamily="18" charset="0"/>
                            </a:rPr>
                            <m:t> 1</m:t>
                          </m:r>
                        </m:e>
                      </m:d>
                      <m:r>
                        <a:rPr lang="en-US" sz="1600" i="1">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𝐴𝑁𝐷</m:t>
                          </m:r>
                          <m:r>
                            <a:rPr lang="en-US" sz="1600" b="0" i="1" smtClean="0">
                              <a:latin typeface="Cambria Math" panose="02040503050406030204" pitchFamily="18" charset="0"/>
                              <a:ea typeface="Cambria Math" panose="02040503050406030204" pitchFamily="18" charset="0"/>
                            </a:rPr>
                            <m:t>0</m:t>
                          </m:r>
                        </m:e>
                      </m:d>
                      <m:r>
                        <a:rPr lang="en-US" sz="1600" b="0" i="1" smtClean="0">
                          <a:latin typeface="Cambria Math" panose="02040503050406030204" pitchFamily="18" charset="0"/>
                        </a:rPr>
                        <m:t>=1</m:t>
                      </m:r>
                    </m:oMath>
                  </m:oMathPara>
                </a14:m>
                <a:endParaRPr lang="en-US" sz="1600" dirty="0"/>
              </a:p>
              <a:p>
                <a:pPr marL="0" indent="0">
                  <a:buNone/>
                </a:pPr>
                <a:endParaRPr lang="en-US" sz="1600" dirty="0"/>
              </a:p>
              <a:p>
                <a:pPr marL="0" indent="0">
                  <a:buNone/>
                </a:pPr>
                <a:endParaRPr lang="en-US" sz="1600" dirty="0"/>
              </a:p>
              <a:p>
                <a:pPr marL="0" indent="0">
                  <a:buNone/>
                </a:pPr>
                <a:r>
                  <a:rPr lang="en-US" sz="1600" dirty="0"/>
                  <a:t>The digits in binary are 0111, 1010, and 1110.</a:t>
                </a:r>
              </a:p>
              <a:p>
                <a:pPr marL="0" indent="0">
                  <a:buNone/>
                </a:pPr>
                <a:r>
                  <a:rPr lang="en-US" sz="1600" dirty="0"/>
                  <a:t>a. The first bits are </a:t>
                </a:r>
                <a:r>
                  <a:rPr lang="en-US" sz="1600" b="1" i="1" dirty="0"/>
                  <a:t>0, 1, and 1</a:t>
                </a:r>
                <a:r>
                  <a:rPr lang="en-US" sz="1600" dirty="0"/>
                  <a:t>. The majority is 1.</a:t>
                </a:r>
              </a:p>
              <a:p>
                <a:pPr marL="0" indent="0">
                  <a:buNone/>
                </a:pPr>
                <a:r>
                  <a:rPr lang="en-US" sz="1600" dirty="0"/>
                  <a:t>b. The second bits are </a:t>
                </a:r>
                <a:r>
                  <a:rPr lang="en-US" sz="1600" b="1" i="1" dirty="0"/>
                  <a:t>1, 0, and 1</a:t>
                </a:r>
                <a:r>
                  <a:rPr lang="en-US" sz="1600" dirty="0"/>
                  <a:t>. The majority is 1.</a:t>
                </a:r>
              </a:p>
              <a:p>
                <a:pPr marL="0" indent="0">
                  <a:buNone/>
                </a:pPr>
                <a:r>
                  <a:rPr lang="en-US" sz="1600" dirty="0"/>
                  <a:t>c. The third bits are </a:t>
                </a:r>
                <a:r>
                  <a:rPr lang="en-US" sz="1600" b="1" i="1" dirty="0"/>
                  <a:t>1, 1, and 1</a:t>
                </a:r>
                <a:r>
                  <a:rPr lang="en-US" sz="1600" dirty="0"/>
                  <a:t>. The majority is 1.</a:t>
                </a:r>
              </a:p>
              <a:p>
                <a:pPr marL="0" indent="0">
                  <a:buNone/>
                </a:pPr>
                <a:r>
                  <a:rPr lang="en-US" sz="1600" dirty="0"/>
                  <a:t>d. The fourth bits are </a:t>
                </a:r>
                <a:r>
                  <a:rPr lang="en-US" sz="1600" b="1" i="1" dirty="0"/>
                  <a:t>1, 0, and 0</a:t>
                </a:r>
                <a:r>
                  <a:rPr lang="en-US" sz="1600" dirty="0"/>
                  <a:t>. The majority is 0.</a:t>
                </a:r>
              </a:p>
              <a:p>
                <a:pPr marL="0" indent="0">
                  <a:buNone/>
                </a:pPr>
                <a:endParaRPr lang="en-US" sz="1600" dirty="0"/>
              </a:p>
              <a:p>
                <a:pPr marL="0" indent="0">
                  <a:buNone/>
                </a:pPr>
                <a:r>
                  <a:rPr lang="en-US" sz="1600" dirty="0"/>
                  <a:t>The result is </a:t>
                </a:r>
                <a:r>
                  <a:rPr lang="en-US" sz="1600" b="1" i="1" dirty="0"/>
                  <a:t>1110</a:t>
                </a:r>
                <a:r>
                  <a:rPr lang="en-US" sz="1600" dirty="0"/>
                  <a:t>, or 0xE in hexadecimal.</a:t>
                </a:r>
              </a:p>
            </p:txBody>
          </p:sp>
        </mc:Choice>
        <mc:Fallback xmlns="">
          <p:sp>
            <p:nvSpPr>
              <p:cNvPr id="6" name="Text Placeholder 2">
                <a:extLst>
                  <a:ext uri="{FF2B5EF4-FFF2-40B4-BE49-F238E27FC236}">
                    <a16:creationId xmlns:a16="http://schemas.microsoft.com/office/drawing/2014/main" id="{51C317E2-559B-DC49-AFC5-A905B7E35F1C}"/>
                  </a:ext>
                </a:extLst>
              </p:cNvPr>
              <p:cNvSpPr>
                <a:spLocks noGrp="1" noRot="1" noChangeAspect="1" noMove="1" noResize="1" noEditPoints="1" noAdjustHandles="1" noChangeArrowheads="1" noChangeShapeType="1" noTextEdit="1"/>
              </p:cNvSpPr>
              <p:nvPr>
                <p:ph type="body" idx="1"/>
              </p:nvPr>
            </p:nvSpPr>
            <p:spPr>
              <a:xfrm>
                <a:off x="171450" y="895350"/>
                <a:ext cx="8784300" cy="3886200"/>
              </a:xfrm>
              <a:blipFill>
                <a:blip r:embed="rId3"/>
                <a:stretch>
                  <a:fillRect l="-347"/>
                </a:stretch>
              </a:blipFill>
            </p:spPr>
            <p:txBody>
              <a:bodyPr/>
              <a:lstStyle/>
              <a:p>
                <a:r>
                  <a:rPr lang="en-US">
                    <a:noFill/>
                  </a:rPr>
                  <a:t> </a:t>
                </a:r>
              </a:p>
            </p:txBody>
          </p:sp>
        </mc:Fallback>
      </mc:AlternateContent>
    </p:spTree>
    <p:extLst>
      <p:ext uri="{BB962C8B-B14F-4D97-AF65-F5344CB8AC3E}">
        <p14:creationId xmlns:p14="http://schemas.microsoft.com/office/powerpoint/2010/main" val="4083516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t>SHA-512 Conditional Function calculation</a:t>
            </a:r>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51C317E2-559B-DC49-AFC5-A905B7E35F1C}"/>
                  </a:ext>
                </a:extLst>
              </p:cNvPr>
              <p:cNvSpPr>
                <a:spLocks noGrp="1"/>
              </p:cNvSpPr>
              <p:nvPr>
                <p:ph type="body" idx="1"/>
              </p:nvPr>
            </p:nvSpPr>
            <p:spPr>
              <a:xfrm>
                <a:off x="171450" y="895350"/>
                <a:ext cx="8784300" cy="3886200"/>
              </a:xfrm>
            </p:spPr>
            <p:txBody>
              <a:bodyPr>
                <a:noAutofit/>
              </a:bodyPr>
              <a:lstStyle/>
              <a:p>
                <a:r>
                  <a:rPr lang="en-US" sz="1600" dirty="0"/>
                  <a:t>We apply the Conditional function on E, F, and G buffers. If the leftmost hexadecimal digits of these buffers are 0x9, 0xA, and 0xF respectively, what is the leftmost digit of the result?</a:t>
                </a:r>
              </a:p>
              <a:p>
                <a:pPr marL="0" indent="0">
                  <a:buNone/>
                </a:pPr>
                <a:endParaRPr lang="en-US" sz="1600" dirty="0"/>
              </a:p>
              <a:p>
                <a:pPr marL="0" indent="0">
                  <a:buNone/>
                </a:pPr>
                <a:r>
                  <a:rPr lang="en-US" sz="1600" dirty="0">
                    <a:solidFill>
                      <a:srgbClr val="FF0000"/>
                    </a:solidFill>
                  </a:rPr>
                  <a:t>Solution</a:t>
                </a:r>
              </a:p>
              <a:p>
                <a:pPr marL="0" indent="0">
                  <a:buNone/>
                </a:pPr>
                <a:endParaRPr lang="en-US" sz="160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1 </m:t>
                          </m:r>
                          <m:r>
                            <a:rPr lang="en-US" sz="1600" b="0" i="1" smtClean="0">
                              <a:latin typeface="Cambria Math" panose="02040503050406030204" pitchFamily="18" charset="0"/>
                              <a:ea typeface="Cambria Math" panose="02040503050406030204" pitchFamily="18" charset="0"/>
                            </a:rPr>
                            <m:t>𝐴𝑁𝐷</m:t>
                          </m:r>
                          <m:r>
                            <a:rPr lang="en-US" sz="1600" b="0" i="1" smtClean="0">
                              <a:latin typeface="Cambria Math" panose="02040503050406030204" pitchFamily="18" charset="0"/>
                              <a:ea typeface="Cambria Math" panose="02040503050406030204" pitchFamily="18" charset="0"/>
                            </a:rPr>
                            <m:t> 1</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𝑁𝑂𝑇</m:t>
                          </m:r>
                          <m:r>
                            <a:rPr lang="en-US" sz="1600" b="0" i="1" smtClean="0">
                              <a:latin typeface="Cambria Math" panose="02040503050406030204" pitchFamily="18" charset="0"/>
                              <a:ea typeface="Cambria Math" panose="02040503050406030204" pitchFamily="18" charset="0"/>
                            </a:rPr>
                            <m:t> 1 </m:t>
                          </m:r>
                          <m:r>
                            <a:rPr lang="en-US" sz="1600" b="0" i="1" smtClean="0">
                              <a:latin typeface="Cambria Math" panose="02040503050406030204" pitchFamily="18" charset="0"/>
                              <a:ea typeface="Cambria Math" panose="02040503050406030204" pitchFamily="18" charset="0"/>
                            </a:rPr>
                            <m:t>𝐴𝑁𝐷</m:t>
                          </m:r>
                          <m:r>
                            <a:rPr lang="en-US" sz="1600" b="0" i="1" smtClean="0">
                              <a:latin typeface="Cambria Math" panose="02040503050406030204" pitchFamily="18" charset="0"/>
                              <a:ea typeface="Cambria Math" panose="02040503050406030204" pitchFamily="18" charset="0"/>
                            </a:rPr>
                            <m:t> 1</m:t>
                          </m:r>
                        </m:e>
                      </m:d>
                      <m:r>
                        <a:rPr lang="en-US" sz="1600" b="0" i="1" smtClean="0">
                          <a:latin typeface="Cambria Math" panose="02040503050406030204" pitchFamily="18" charset="0"/>
                        </a:rPr>
                        <m:t>=1</m:t>
                      </m:r>
                    </m:oMath>
                  </m:oMathPara>
                </a14:m>
                <a:endParaRPr lang="en-US" sz="1600" dirty="0"/>
              </a:p>
              <a:p>
                <a:pPr marL="0" indent="0">
                  <a:buNone/>
                </a:pPr>
                <a:endParaRPr lang="en-US" sz="1600" dirty="0"/>
              </a:p>
              <a:p>
                <a:pPr marL="0" indent="0">
                  <a:buNone/>
                </a:pPr>
                <a:endParaRPr lang="en-US" sz="1600" dirty="0"/>
              </a:p>
              <a:p>
                <a:pPr marL="0" indent="0">
                  <a:buNone/>
                </a:pPr>
                <a:r>
                  <a:rPr lang="en-US" sz="1600" dirty="0"/>
                  <a:t>The digits in binary are 1001, 1010, and 1111.</a:t>
                </a:r>
              </a:p>
              <a:p>
                <a:pPr marL="342900" indent="-342900">
                  <a:buAutoNum type="alphaLcPeriod"/>
                </a:pPr>
                <a:r>
                  <a:rPr lang="en-US" sz="1600" dirty="0"/>
                  <a:t>The first bits are 1, 1,and 1.The result is F1, which is 1. </a:t>
                </a:r>
              </a:p>
              <a:p>
                <a:pPr marL="342900" indent="-342900">
                  <a:buAutoNum type="alphaLcPeriod"/>
                </a:pPr>
                <a:r>
                  <a:rPr lang="en-US" sz="1600" dirty="0"/>
                  <a:t>The second bits are 0,0, and 1. The result is G2, which is 1.</a:t>
                </a:r>
              </a:p>
              <a:p>
                <a:pPr marL="342900" indent="-342900">
                  <a:buAutoNum type="alphaLcPeriod"/>
                </a:pPr>
                <a:r>
                  <a:rPr lang="en-US" sz="1600" dirty="0"/>
                  <a:t>The third bits are 0,1,and 1.The result is G3, which is 1. </a:t>
                </a:r>
              </a:p>
              <a:p>
                <a:pPr marL="342900" indent="-342900">
                  <a:buAutoNum type="alphaLcPeriod"/>
                </a:pPr>
                <a:r>
                  <a:rPr lang="en-US" sz="1600" dirty="0"/>
                  <a:t>The fourth bits are 1,0,and 1.The result is F4, which is 0. </a:t>
                </a:r>
              </a:p>
              <a:p>
                <a:pPr marL="0" indent="0">
                  <a:buNone/>
                </a:pPr>
                <a:endParaRPr lang="en-US" sz="1600" dirty="0"/>
              </a:p>
              <a:p>
                <a:pPr marL="0" indent="0">
                  <a:buNone/>
                </a:pPr>
                <a:r>
                  <a:rPr lang="en-US" sz="1600" dirty="0"/>
                  <a:t>The result is 1110, or 0xE in hexadecimal.</a:t>
                </a:r>
              </a:p>
            </p:txBody>
          </p:sp>
        </mc:Choice>
        <mc:Fallback xmlns="">
          <p:sp>
            <p:nvSpPr>
              <p:cNvPr id="6" name="Text Placeholder 2">
                <a:extLst>
                  <a:ext uri="{FF2B5EF4-FFF2-40B4-BE49-F238E27FC236}">
                    <a16:creationId xmlns:a16="http://schemas.microsoft.com/office/drawing/2014/main" id="{51C317E2-559B-DC49-AFC5-A905B7E35F1C}"/>
                  </a:ext>
                </a:extLst>
              </p:cNvPr>
              <p:cNvSpPr>
                <a:spLocks noGrp="1" noRot="1" noChangeAspect="1" noMove="1" noResize="1" noEditPoints="1" noAdjustHandles="1" noChangeArrowheads="1" noChangeShapeType="1" noTextEdit="1"/>
              </p:cNvSpPr>
              <p:nvPr>
                <p:ph type="body" idx="1"/>
              </p:nvPr>
            </p:nvSpPr>
            <p:spPr>
              <a:xfrm>
                <a:off x="171450" y="895350"/>
                <a:ext cx="8784300" cy="3886200"/>
              </a:xfrm>
              <a:blipFill>
                <a:blip r:embed="rId3"/>
                <a:stretch>
                  <a:fillRect l="-347"/>
                </a:stretch>
              </a:blipFill>
            </p:spPr>
            <p:txBody>
              <a:bodyPr/>
              <a:lstStyle/>
              <a:p>
                <a:r>
                  <a:rPr lang="en-US">
                    <a:noFill/>
                  </a:rPr>
                  <a:t> </a:t>
                </a:r>
              </a:p>
            </p:txBody>
          </p:sp>
        </mc:Fallback>
      </mc:AlternateContent>
    </p:spTree>
    <p:extLst>
      <p:ext uri="{BB962C8B-B14F-4D97-AF65-F5344CB8AC3E}">
        <p14:creationId xmlns:p14="http://schemas.microsoft.com/office/powerpoint/2010/main" val="2880192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657600"/>
          </a:xfrm>
        </p:spPr>
        <p:txBody>
          <a:bodyPr>
            <a:noAutofit/>
          </a:bodyPr>
          <a:lstStyle/>
          <a:p>
            <a:pPr marL="0" indent="0">
              <a:lnSpc>
                <a:spcPct val="150000"/>
              </a:lnSpc>
              <a:buNone/>
            </a:pPr>
            <a:r>
              <a:rPr lang="en-US" sz="1400" b="1" dirty="0"/>
              <a:t>ASCII characters: “</a:t>
            </a:r>
            <a:r>
              <a:rPr lang="en-US" sz="1400" b="1" dirty="0" err="1"/>
              <a:t>abc</a:t>
            </a:r>
            <a:r>
              <a:rPr lang="en-US" sz="1400" b="1" dirty="0"/>
              <a:t>”, which is equivalent to the following 24-bit binary string:</a:t>
            </a:r>
          </a:p>
          <a:p>
            <a:pPr marL="0" indent="0">
              <a:lnSpc>
                <a:spcPct val="150000"/>
              </a:lnSpc>
              <a:buNone/>
            </a:pPr>
            <a:r>
              <a:rPr lang="en-US" sz="1400" b="1" dirty="0"/>
              <a:t>01100001 01100010 01100011 = 616263 in Hexadecimal</a:t>
            </a:r>
          </a:p>
          <a:p>
            <a:pPr marL="0" indent="0">
              <a:lnSpc>
                <a:spcPct val="150000"/>
              </a:lnSpc>
              <a:buNone/>
            </a:pPr>
            <a:r>
              <a:rPr lang="en-US" sz="1400" b="1" dirty="0"/>
              <a:t>The original length is 24 bits, or a hexadecimal value of 18. the 1024-bit message block, in hexadecimal, is</a:t>
            </a:r>
          </a:p>
          <a:p>
            <a:pPr marL="0" indent="0">
              <a:lnSpc>
                <a:spcPct val="150000"/>
              </a:lnSpc>
              <a:buNone/>
            </a:pPr>
            <a:r>
              <a:rPr lang="en-US" sz="1400" b="1" dirty="0"/>
              <a:t>6162638000000000 0000000000000000 0000000000000000 0000000000000000 0000000000000000 0000000000000000 0000000000000000 0000000000000000 0000000000000000 0000000000000000 0000000000000000 0000000000000000 0000000000000000 0000000000000000 0000000000000000 0000000000000018</a:t>
            </a:r>
          </a:p>
          <a:p>
            <a:pPr marL="0" indent="0">
              <a:lnSpc>
                <a:spcPct val="150000"/>
              </a:lnSpc>
              <a:buNone/>
            </a:pPr>
            <a:r>
              <a:rPr lang="en-US" sz="1200" b="1" dirty="0"/>
              <a:t>W0 = 6162638000000000 W1 = 0000000000000000 W2 = 0000000000000000 W3 = 0000000000000000 </a:t>
            </a:r>
          </a:p>
          <a:p>
            <a:pPr marL="0" indent="0">
              <a:lnSpc>
                <a:spcPct val="150000"/>
              </a:lnSpc>
              <a:buNone/>
            </a:pPr>
            <a:r>
              <a:rPr lang="en-US" sz="1200" b="1" dirty="0"/>
              <a:t>W4 = 0000000000000000 W10 = 0000000000000000 W11 = 0000000000000000 W12 = 0000000000000000</a:t>
            </a:r>
          </a:p>
          <a:p>
            <a:pPr marL="0" indent="0">
              <a:lnSpc>
                <a:spcPct val="150000"/>
              </a:lnSpc>
              <a:buNone/>
            </a:pPr>
            <a:r>
              <a:rPr lang="en-US" sz="1200" b="1" dirty="0"/>
              <a:t>W5 = 0000000000000000 W6 = 0000000000000000 W7 = 0000000000000000 W8 = 0000000000000000 W9 = 0000000000000000 W13 = 0000000000000000</a:t>
            </a:r>
          </a:p>
          <a:p>
            <a:pPr marL="0" indent="0">
              <a:lnSpc>
                <a:spcPct val="150000"/>
              </a:lnSpc>
              <a:buNone/>
            </a:pPr>
            <a:r>
              <a:rPr lang="en-US" sz="1200" b="1" dirty="0"/>
              <a:t>W14 = 0000000000000000 W15 = 0000000000000018</a:t>
            </a:r>
            <a:endParaRPr lang="en-US" sz="1200" b="1" dirty="0">
              <a:latin typeface="Avenir Book" panose="02000503020000020003" pitchFamily="2" charset="0"/>
            </a:endParaRPr>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t>Example using SHA-512</a:t>
            </a:r>
          </a:p>
        </p:txBody>
      </p:sp>
    </p:spTree>
    <p:extLst>
      <p:ext uri="{BB962C8B-B14F-4D97-AF65-F5344CB8AC3E}">
        <p14:creationId xmlns:p14="http://schemas.microsoft.com/office/powerpoint/2010/main" val="225536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6576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4" name="Text Placeholder 2">
            <a:extLst>
              <a:ext uri="{FF2B5EF4-FFF2-40B4-BE49-F238E27FC236}">
                <a16:creationId xmlns:a16="http://schemas.microsoft.com/office/drawing/2014/main" id="{9389C4E8-7FBC-4B43-BED1-1478F559B6CE}"/>
              </a:ext>
            </a:extLst>
          </p:cNvPr>
          <p:cNvSpPr txBox="1">
            <a:spLocks/>
          </p:cNvSpPr>
          <p:nvPr/>
        </p:nvSpPr>
        <p:spPr>
          <a:xfrm>
            <a:off x="255299" y="895349"/>
            <a:ext cx="8507701" cy="3883969"/>
          </a:xfrm>
          <a:prstGeom prst="rect">
            <a:avLst/>
          </a:prstGeom>
          <a:noFill/>
          <a:ln>
            <a:noFill/>
          </a:ln>
        </p:spPr>
        <p:txBody>
          <a:bodyPr vert="horz" lIns="91425" tIns="91425" rIns="91425" bIns="91425" rtlCol="0" anchor="t"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Roboto Condensed Light" panose="02000000000000000000" pitchFamily="2" charset="0"/>
                <a:ea typeface="Roboto Condensed Light" panose="02000000000000000000" pitchFamily="2" charset="0"/>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en-US" sz="1600" b="1" dirty="0">
                <a:latin typeface="Avenir Book" panose="02000503020000020003" pitchFamily="2" charset="0"/>
              </a:rPr>
              <a:t>Network Security Essentials: Applications and Standards, 4th Edition by William Stallings</a:t>
            </a:r>
          </a:p>
          <a:p>
            <a:pPr marL="0" indent="0">
              <a:buNone/>
            </a:pPr>
            <a:endParaRPr lang="en-US" altLang="en-US" sz="1600" b="1" dirty="0">
              <a:latin typeface="Avenir Book" panose="02000503020000020003" pitchFamily="2" charset="0"/>
            </a:endParaRPr>
          </a:p>
          <a:p>
            <a:pPr marL="0" indent="0">
              <a:buNone/>
            </a:pPr>
            <a:r>
              <a:rPr lang="en-US" altLang="en-US" sz="1600" b="1" dirty="0">
                <a:latin typeface="Avenir Book" panose="02000503020000020003" pitchFamily="2" charset="0"/>
              </a:rPr>
              <a:t>Introduction to Cryptography with Coding Theory (2nd Edition) by Wade Trappe Lawrence C. Washington(2005-07-25)</a:t>
            </a:r>
          </a:p>
          <a:p>
            <a:pPr marL="0" indent="0">
              <a:buNone/>
            </a:pPr>
            <a:endParaRPr lang="en-US" altLang="en-US" sz="1600" dirty="0">
              <a:latin typeface="Avenir Book" panose="02000503020000020003" pitchFamily="2" charset="0"/>
            </a:endParaRPr>
          </a:p>
          <a:p>
            <a:pPr marL="0" indent="0">
              <a:buNone/>
            </a:pPr>
            <a:r>
              <a:rPr lang="en-US" altLang="en-US" sz="1600" b="1" u="sng" dirty="0">
                <a:latin typeface="Avenir Book" panose="02000503020000020003" pitchFamily="2" charset="0"/>
              </a:rPr>
              <a:t>Online sources:</a:t>
            </a:r>
          </a:p>
          <a:p>
            <a:pPr marL="0" indent="0">
              <a:lnSpc>
                <a:spcPct val="150000"/>
              </a:lnSpc>
              <a:buNone/>
            </a:pPr>
            <a:r>
              <a:rPr lang="en-US" altLang="en-US" sz="1200" dirty="0">
                <a:latin typeface="Avenir Book" panose="02000503020000020003" pitchFamily="2" charset="0"/>
              </a:rPr>
              <a:t>https://</a:t>
            </a:r>
            <a:r>
              <a:rPr lang="en-US" altLang="en-US" sz="1200" dirty="0" err="1">
                <a:latin typeface="Avenir Book" panose="02000503020000020003" pitchFamily="2" charset="0"/>
              </a:rPr>
              <a:t>www.youtube.com</a:t>
            </a:r>
            <a:r>
              <a:rPr lang="en-US" altLang="en-US" sz="1200" dirty="0">
                <a:latin typeface="Avenir Book" panose="02000503020000020003" pitchFamily="2" charset="0"/>
              </a:rPr>
              <a:t>/</a:t>
            </a:r>
            <a:r>
              <a:rPr lang="en-US" altLang="en-US" sz="1200" dirty="0" err="1">
                <a:latin typeface="Avenir Book" panose="02000503020000020003" pitchFamily="2" charset="0"/>
              </a:rPr>
              <a:t>watch?v</a:t>
            </a:r>
            <a:r>
              <a:rPr lang="en-US" altLang="en-US" sz="1200" dirty="0">
                <a:latin typeface="Avenir Book" panose="02000503020000020003" pitchFamily="2" charset="0"/>
              </a:rPr>
              <a:t>=Fr2fQlQIokY </a:t>
            </a:r>
          </a:p>
          <a:p>
            <a:pPr marL="0" indent="0">
              <a:lnSpc>
                <a:spcPct val="150000"/>
              </a:lnSpc>
              <a:buNone/>
            </a:pPr>
            <a:r>
              <a:rPr lang="en-US" altLang="en-US" sz="1200" dirty="0">
                <a:latin typeface="Avenir Book" panose="02000503020000020003" pitchFamily="2" charset="0"/>
              </a:rPr>
              <a:t>https://</a:t>
            </a:r>
            <a:r>
              <a:rPr lang="en-US" altLang="en-US" sz="1200" dirty="0" err="1">
                <a:latin typeface="Avenir Book" panose="02000503020000020003" pitchFamily="2" charset="0"/>
              </a:rPr>
              <a:t>www.youtube.com</a:t>
            </a:r>
            <a:r>
              <a:rPr lang="en-US" altLang="en-US" sz="1200" dirty="0">
                <a:latin typeface="Avenir Book" panose="02000503020000020003" pitchFamily="2" charset="0"/>
              </a:rPr>
              <a:t>/</a:t>
            </a:r>
            <a:r>
              <a:rPr lang="en-US" altLang="en-US" sz="1200" dirty="0" err="1">
                <a:latin typeface="Avenir Book" panose="02000503020000020003" pitchFamily="2" charset="0"/>
              </a:rPr>
              <a:t>watch?v</a:t>
            </a:r>
            <a:r>
              <a:rPr lang="en-US" altLang="en-US" sz="1200" dirty="0">
                <a:latin typeface="Avenir Book" panose="02000503020000020003" pitchFamily="2" charset="0"/>
              </a:rPr>
              <a:t>=</a:t>
            </a:r>
            <a:r>
              <a:rPr lang="en-US" altLang="en-US" sz="1200" dirty="0" err="1">
                <a:latin typeface="Avenir Book" panose="02000503020000020003" pitchFamily="2" charset="0"/>
              </a:rPr>
              <a:t>VtHSyoJkDXw</a:t>
            </a:r>
            <a:r>
              <a:rPr lang="en-US" altLang="en-US" sz="1200" dirty="0">
                <a:latin typeface="Avenir Book" panose="02000503020000020003" pitchFamily="2" charset="0"/>
              </a:rPr>
              <a:t> </a:t>
            </a:r>
          </a:p>
          <a:p>
            <a:pPr marL="0" indent="0">
              <a:lnSpc>
                <a:spcPct val="150000"/>
              </a:lnSpc>
              <a:buNone/>
            </a:pPr>
            <a:r>
              <a:rPr lang="en-US" altLang="en-US" sz="1200" dirty="0">
                <a:latin typeface="Avenir Book" panose="02000503020000020003" pitchFamily="2" charset="0"/>
                <a:hlinkClick r:id="rId3"/>
              </a:rPr>
              <a:t>https://www.youtube.com/watch?v=JViXozmJnSk</a:t>
            </a:r>
            <a:endParaRPr lang="en-US" altLang="en-US" sz="1200" dirty="0">
              <a:latin typeface="Avenir Book" panose="02000503020000020003" pitchFamily="2" charset="0"/>
            </a:endParaRPr>
          </a:p>
          <a:p>
            <a:pPr marL="0" indent="0">
              <a:lnSpc>
                <a:spcPct val="150000"/>
              </a:lnSpc>
              <a:buNone/>
            </a:pPr>
            <a:endParaRPr lang="en-US" altLang="en-US" sz="1200" dirty="0">
              <a:latin typeface="Avenir Book" panose="02000503020000020003" pitchFamily="2" charset="0"/>
            </a:endParaRPr>
          </a:p>
          <a:p>
            <a:pPr marL="0" indent="0">
              <a:lnSpc>
                <a:spcPct val="150000"/>
              </a:lnSpc>
              <a:buNone/>
            </a:pPr>
            <a:r>
              <a:rPr lang="en-US" altLang="en-US" sz="1200" dirty="0">
                <a:latin typeface="Avenir Book" panose="02000503020000020003" pitchFamily="2" charset="0"/>
                <a:hlinkClick r:id="rId4"/>
              </a:rPr>
              <a:t>https://www.thesslstore.com/blog/what-is-a-hash-function-in-cryptography-a-beginners-guide/</a:t>
            </a:r>
            <a:endParaRPr lang="en-US" altLang="en-US" sz="1200" dirty="0">
              <a:latin typeface="Avenir Book" panose="02000503020000020003" pitchFamily="2" charset="0"/>
            </a:endParaRPr>
          </a:p>
          <a:p>
            <a:pPr marL="0" indent="0">
              <a:lnSpc>
                <a:spcPct val="150000"/>
              </a:lnSpc>
              <a:buNone/>
            </a:pPr>
            <a:r>
              <a:rPr lang="en-US" altLang="en-US" sz="1200" dirty="0">
                <a:latin typeface="Avenir Book" panose="02000503020000020003" pitchFamily="2" charset="0"/>
                <a:hlinkClick r:id="rId5"/>
              </a:rPr>
              <a:t>http://sconce.ics.uci.edu/134-S11/LEC6.pdf</a:t>
            </a:r>
            <a:endParaRPr lang="en-US" altLang="en-US" sz="1200" dirty="0">
              <a:latin typeface="Avenir Book" panose="02000503020000020003" pitchFamily="2" charset="0"/>
            </a:endParaRPr>
          </a:p>
          <a:p>
            <a:pPr marL="0" indent="0">
              <a:lnSpc>
                <a:spcPct val="150000"/>
              </a:lnSpc>
              <a:buNone/>
            </a:pPr>
            <a:endParaRPr lang="en-US" altLang="en-US" sz="1200" dirty="0">
              <a:latin typeface="Avenir Book" panose="02000503020000020003" pitchFamily="2" charset="0"/>
            </a:endParaRPr>
          </a:p>
          <a:p>
            <a:pPr marL="0" indent="0">
              <a:lnSpc>
                <a:spcPct val="150000"/>
              </a:lnSpc>
              <a:buNone/>
            </a:pPr>
            <a:r>
              <a:rPr lang="en-US" altLang="en-US" sz="1200" dirty="0">
                <a:latin typeface="Avenir Book" panose="02000503020000020003" pitchFamily="2" charset="0"/>
                <a:hlinkClick r:id="rId6"/>
              </a:rPr>
              <a:t>https://www.sanfoundry.com/cryptography-questions-answers-secure-hash-algorithms-i/</a:t>
            </a:r>
            <a:endParaRPr lang="en-US" altLang="en-US" sz="1200" dirty="0">
              <a:latin typeface="Avenir Book" panose="02000503020000020003" pitchFamily="2" charset="0"/>
            </a:endParaRPr>
          </a:p>
          <a:p>
            <a:pPr marL="0" indent="0">
              <a:lnSpc>
                <a:spcPct val="150000"/>
              </a:lnSpc>
              <a:buNone/>
            </a:pPr>
            <a:r>
              <a:rPr lang="en-US" altLang="en-US" sz="1200" dirty="0">
                <a:latin typeface="Avenir Book" panose="02000503020000020003" pitchFamily="2" charset="0"/>
              </a:rPr>
              <a:t>https://</a:t>
            </a:r>
            <a:r>
              <a:rPr lang="en-US" altLang="en-US" sz="1200" dirty="0" err="1">
                <a:latin typeface="Avenir Book" panose="02000503020000020003" pitchFamily="2" charset="0"/>
              </a:rPr>
              <a:t>www.rapidtables.com</a:t>
            </a:r>
            <a:r>
              <a:rPr lang="en-US" altLang="en-US" sz="1200" dirty="0">
                <a:latin typeface="Avenir Book" panose="02000503020000020003" pitchFamily="2" charset="0"/>
              </a:rPr>
              <a:t>/convert/number/decimal-to-</a:t>
            </a:r>
            <a:r>
              <a:rPr lang="en-US" altLang="en-US" sz="1200" dirty="0" err="1">
                <a:latin typeface="Avenir Book" panose="02000503020000020003" pitchFamily="2" charset="0"/>
              </a:rPr>
              <a:t>hex.html</a:t>
            </a:r>
            <a:endParaRPr lang="en-US" altLang="en-US" sz="1200" dirty="0">
              <a:latin typeface="Avenir Book" panose="02000503020000020003" pitchFamily="2" charset="0"/>
            </a:endParaRPr>
          </a:p>
          <a:p>
            <a:pPr marL="0" indent="0">
              <a:lnSpc>
                <a:spcPct val="150000"/>
              </a:lnSpc>
              <a:buNone/>
            </a:pPr>
            <a:endParaRPr lang="en-US" altLang="en-US" sz="1200" dirty="0">
              <a:latin typeface="Avenir Book" panose="02000503020000020003" pitchFamily="2" charset="0"/>
            </a:endParaRPr>
          </a:p>
          <a:p>
            <a:pPr marL="0" indent="0">
              <a:buNone/>
            </a:pPr>
            <a:endParaRPr lang="en-US" altLang="en-US" sz="1600" b="1" dirty="0">
              <a:latin typeface="Avenir Book" panose="02000503020000020003" pitchFamily="2" charset="0"/>
            </a:endParaRPr>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altLang="en-US" dirty="0">
                <a:latin typeface="Avenir Book" panose="02000503020000020003" pitchFamily="2" charset="0"/>
              </a:rPr>
              <a:t>References</a:t>
            </a:r>
            <a:endParaRPr lang="en-US" dirty="0"/>
          </a:p>
        </p:txBody>
      </p:sp>
    </p:spTree>
    <p:extLst>
      <p:ext uri="{BB962C8B-B14F-4D97-AF65-F5344CB8AC3E}">
        <p14:creationId xmlns:p14="http://schemas.microsoft.com/office/powerpoint/2010/main" val="408366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nip Diagonal Corner Rectangle 5"/>
          <p:cNvSpPr/>
          <p:nvPr/>
        </p:nvSpPr>
        <p:spPr>
          <a:xfrm>
            <a:off x="843507" y="819150"/>
            <a:ext cx="7475917" cy="918270"/>
          </a:xfrm>
          <a:prstGeom prst="snip2DiagRect">
            <a:avLst/>
          </a:prstGeom>
          <a:noFill/>
        </p:spPr>
        <p:txBody>
          <a:bodyPr wrap="none" lIns="91440" tIns="45720" rIns="91440" bIns="45720">
            <a:spAutoFit/>
          </a:bodyPr>
          <a:lstStyle/>
          <a:p>
            <a:pPr algn="ctr"/>
            <a:r>
              <a:rPr lang="en-US" sz="4400" b="1" dirty="0">
                <a:solidFill>
                  <a:srgbClr val="124364"/>
                </a:solidFill>
                <a:latin typeface="Roboto Condensed"/>
                <a:sym typeface="Roboto Condensed"/>
              </a:rPr>
              <a:t>Thanks for your attention !</a:t>
            </a:r>
          </a:p>
        </p:txBody>
      </p:sp>
      <p:pic>
        <p:nvPicPr>
          <p:cNvPr id="18" name="Picture 17" descr="A close up of a sign&#10;&#10;Description generated with high confidence">
            <a:extLst>
              <a:ext uri="{FF2B5EF4-FFF2-40B4-BE49-F238E27FC236}">
                <a16:creationId xmlns:a16="http://schemas.microsoft.com/office/drawing/2014/main" id="{FF1CC2ED-6908-40A2-AE2D-57AAFB2DF7C3}"/>
              </a:ext>
            </a:extLst>
          </p:cNvPr>
          <p:cNvPicPr>
            <a:picLocks noChangeAspect="1"/>
          </p:cNvPicPr>
          <p:nvPr/>
        </p:nvPicPr>
        <p:blipFill>
          <a:blip r:embed="rId2"/>
          <a:stretch>
            <a:fillRect/>
          </a:stretch>
        </p:blipFill>
        <p:spPr>
          <a:xfrm>
            <a:off x="3324225" y="1828800"/>
            <a:ext cx="2495550" cy="2495550"/>
          </a:xfrm>
          <a:prstGeom prst="rect">
            <a:avLst/>
          </a:prstGeom>
        </p:spPr>
      </p:pic>
    </p:spTree>
    <p:extLst>
      <p:ext uri="{BB962C8B-B14F-4D97-AF65-F5344CB8AC3E}">
        <p14:creationId xmlns:p14="http://schemas.microsoft.com/office/powerpoint/2010/main" val="82201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657600"/>
          </a:xfrm>
        </p:spPr>
        <p:txBody>
          <a:bodyPr>
            <a:noAutofit/>
          </a:bodyPr>
          <a:lstStyle/>
          <a:p>
            <a:pPr>
              <a:lnSpc>
                <a:spcPct val="150000"/>
              </a:lnSpc>
              <a:spcBef>
                <a:spcPct val="0"/>
              </a:spcBef>
            </a:pPr>
            <a:r>
              <a:rPr lang="en-GB" altLang="en-US" sz="1600" dirty="0"/>
              <a:t>Developed by National Institute of Standards and Technology</a:t>
            </a:r>
          </a:p>
          <a:p>
            <a:pPr>
              <a:lnSpc>
                <a:spcPct val="150000"/>
              </a:lnSpc>
              <a:spcBef>
                <a:spcPct val="0"/>
              </a:spcBef>
            </a:pPr>
            <a:r>
              <a:rPr lang="en-GB" altLang="en-US" sz="1600" dirty="0"/>
              <a:t>Member of SHA-2 family consists of six hash function with digest (hash values) 244 bits: SHA-244, 256 bits: SHA-256, or 512 bits: SHA-512</a:t>
            </a:r>
          </a:p>
          <a:p>
            <a:pPr>
              <a:lnSpc>
                <a:spcPct val="150000"/>
              </a:lnSpc>
              <a:spcBef>
                <a:spcPct val="0"/>
              </a:spcBef>
            </a:pPr>
            <a:r>
              <a:rPr lang="en-GB" altLang="en-US" sz="1600" dirty="0"/>
              <a:t>Maximum message size 2</a:t>
            </a:r>
            <a:r>
              <a:rPr lang="en-GB" altLang="en-US" sz="1600" baseline="30000" dirty="0"/>
              <a:t>128</a:t>
            </a:r>
            <a:r>
              <a:rPr lang="en-GB" altLang="en-US" sz="1600" dirty="0"/>
              <a:t>-1 bits (340 </a:t>
            </a:r>
            <a:r>
              <a:rPr lang="en-GB" altLang="en-US" sz="1600"/>
              <a:t>undecillion 3.40e + 38</a:t>
            </a:r>
            <a:r>
              <a:rPr lang="en-GB" altLang="en-US" sz="1600" dirty="0"/>
              <a:t>)</a:t>
            </a:r>
          </a:p>
          <a:p>
            <a:pPr>
              <a:lnSpc>
                <a:spcPct val="150000"/>
              </a:lnSpc>
              <a:spcBef>
                <a:spcPct val="0"/>
              </a:spcBef>
            </a:pPr>
            <a:r>
              <a:rPr lang="en-GB" altLang="en-US" sz="1600" dirty="0"/>
              <a:t>Block size 1024 bits</a:t>
            </a:r>
          </a:p>
          <a:p>
            <a:pPr>
              <a:lnSpc>
                <a:spcPct val="150000"/>
              </a:lnSpc>
              <a:spcBef>
                <a:spcPct val="0"/>
              </a:spcBef>
            </a:pPr>
            <a:r>
              <a:rPr lang="en-GB" altLang="en-US" sz="1600" dirty="0"/>
              <a:t>Message digest size 512 bits</a:t>
            </a:r>
          </a:p>
          <a:p>
            <a:pPr>
              <a:lnSpc>
                <a:spcPct val="150000"/>
              </a:lnSpc>
              <a:spcBef>
                <a:spcPct val="0"/>
              </a:spcBef>
            </a:pPr>
            <a:r>
              <a:rPr lang="en-GB" altLang="en-US" sz="1600" dirty="0"/>
              <a:t>Number of rounds 80</a:t>
            </a:r>
          </a:p>
          <a:p>
            <a:pPr>
              <a:lnSpc>
                <a:spcPct val="150000"/>
              </a:lnSpc>
              <a:spcBef>
                <a:spcPct val="0"/>
              </a:spcBef>
            </a:pPr>
            <a:r>
              <a:rPr lang="en-GB" altLang="en-US" sz="1600" dirty="0"/>
              <a:t>Word size 64 bits</a:t>
            </a:r>
            <a:endParaRPr lang="en-GB" altLang="en-US" sz="1400" dirty="0">
              <a:latin typeface="Avenir Book" panose="02000503020000020003" pitchFamily="2" charset="0"/>
            </a:endParaRPr>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Overview</a:t>
            </a:r>
            <a:endParaRPr lang="en-US" dirty="0"/>
          </a:p>
        </p:txBody>
      </p:sp>
    </p:spTree>
    <p:extLst>
      <p:ext uri="{BB962C8B-B14F-4D97-AF65-F5344CB8AC3E}">
        <p14:creationId xmlns:p14="http://schemas.microsoft.com/office/powerpoint/2010/main" val="319231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Overview of SHA-512</a:t>
            </a:r>
            <a:endParaRPr lang="en-US" dirty="0"/>
          </a:p>
        </p:txBody>
      </p:sp>
      <p:grpSp>
        <p:nvGrpSpPr>
          <p:cNvPr id="4" name="Group 3">
            <a:extLst>
              <a:ext uri="{FF2B5EF4-FFF2-40B4-BE49-F238E27FC236}">
                <a16:creationId xmlns:a16="http://schemas.microsoft.com/office/drawing/2014/main" id="{76685251-D7FB-4D5C-A767-07044FD64EF5}"/>
              </a:ext>
            </a:extLst>
          </p:cNvPr>
          <p:cNvGrpSpPr/>
          <p:nvPr/>
        </p:nvGrpSpPr>
        <p:grpSpPr>
          <a:xfrm>
            <a:off x="3140609" y="956396"/>
            <a:ext cx="2895600" cy="3854669"/>
            <a:chOff x="3140609" y="956396"/>
            <a:chExt cx="2895600" cy="3854669"/>
          </a:xfrm>
        </p:grpSpPr>
        <p:sp>
          <p:nvSpPr>
            <p:cNvPr id="6" name="Rectangle 5">
              <a:extLst>
                <a:ext uri="{FF2B5EF4-FFF2-40B4-BE49-F238E27FC236}">
                  <a16:creationId xmlns:a16="http://schemas.microsoft.com/office/drawing/2014/main" id="{E65527B2-94B7-1E45-AE1D-96DDEF41B75D}"/>
                </a:ext>
              </a:extLst>
            </p:cNvPr>
            <p:cNvSpPr/>
            <p:nvPr/>
          </p:nvSpPr>
          <p:spPr>
            <a:xfrm>
              <a:off x="3140609" y="956396"/>
              <a:ext cx="286278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rPr>
                <a:t>Input Message</a:t>
              </a:r>
              <a:endParaRPr lang="en-US" sz="2400" dirty="0">
                <a:latin typeface="Avenir Book" panose="02000503020000020003" pitchFamily="2" charset="0"/>
              </a:endParaRPr>
            </a:p>
          </p:txBody>
        </p:sp>
        <p:sp>
          <p:nvSpPr>
            <p:cNvPr id="2" name="Down Arrow 1">
              <a:extLst>
                <a:ext uri="{FF2B5EF4-FFF2-40B4-BE49-F238E27FC236}">
                  <a16:creationId xmlns:a16="http://schemas.microsoft.com/office/drawing/2014/main" id="{C67841CA-728A-8C4B-903C-394878EF5873}"/>
                </a:ext>
              </a:extLst>
            </p:cNvPr>
            <p:cNvSpPr/>
            <p:nvPr/>
          </p:nvSpPr>
          <p:spPr>
            <a:xfrm>
              <a:off x="4335000" y="1790915"/>
              <a:ext cx="457200" cy="620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 4">
              <a:extLst>
                <a:ext uri="{FF2B5EF4-FFF2-40B4-BE49-F238E27FC236}">
                  <a16:creationId xmlns:a16="http://schemas.microsoft.com/office/drawing/2014/main" id="{94C18B1B-2EFF-3A40-86AD-6928483204A5}"/>
                </a:ext>
              </a:extLst>
            </p:cNvPr>
            <p:cNvSpPr/>
            <p:nvPr/>
          </p:nvSpPr>
          <p:spPr>
            <a:xfrm flipV="1">
              <a:off x="3725400" y="2432262"/>
              <a:ext cx="1676400" cy="849419"/>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381A8E5C-FE39-EB47-B8B8-1D79AFB1D73D}"/>
                </a:ext>
              </a:extLst>
            </p:cNvPr>
            <p:cNvSpPr/>
            <p:nvPr/>
          </p:nvSpPr>
          <p:spPr>
            <a:xfrm>
              <a:off x="3140609" y="3972865"/>
              <a:ext cx="2895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Value - 512</a:t>
              </a:r>
            </a:p>
          </p:txBody>
        </p:sp>
        <p:sp>
          <p:nvSpPr>
            <p:cNvPr id="8" name="Down Arrow 7">
              <a:extLst>
                <a:ext uri="{FF2B5EF4-FFF2-40B4-BE49-F238E27FC236}">
                  <a16:creationId xmlns:a16="http://schemas.microsoft.com/office/drawing/2014/main" id="{752A6A85-106D-4045-B8F2-5C696855BA5D}"/>
                </a:ext>
              </a:extLst>
            </p:cNvPr>
            <p:cNvSpPr/>
            <p:nvPr/>
          </p:nvSpPr>
          <p:spPr>
            <a:xfrm>
              <a:off x="4343399" y="3352047"/>
              <a:ext cx="457200" cy="620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E6E6E8-41A5-A34F-A2BC-7AC5B9B15046}"/>
                </a:ext>
              </a:extLst>
            </p:cNvPr>
            <p:cNvSpPr txBox="1"/>
            <p:nvPr/>
          </p:nvSpPr>
          <p:spPr>
            <a:xfrm>
              <a:off x="3929581" y="2672306"/>
              <a:ext cx="1371600" cy="369332"/>
            </a:xfrm>
            <a:prstGeom prst="rect">
              <a:avLst/>
            </a:prstGeom>
            <a:noFill/>
          </p:spPr>
          <p:txBody>
            <a:bodyPr wrap="square" rtlCol="0">
              <a:spAutoFit/>
            </a:bodyPr>
            <a:lstStyle/>
            <a:p>
              <a:pPr algn="ctr"/>
              <a:r>
                <a:rPr lang="en-US" dirty="0">
                  <a:solidFill>
                    <a:schemeClr val="bg1"/>
                  </a:solidFill>
                </a:rPr>
                <a:t>SHA 512</a:t>
              </a:r>
            </a:p>
          </p:txBody>
        </p:sp>
      </p:grpSp>
    </p:spTree>
    <p:extLst>
      <p:ext uri="{BB962C8B-B14F-4D97-AF65-F5344CB8AC3E}">
        <p14:creationId xmlns:p14="http://schemas.microsoft.com/office/powerpoint/2010/main" val="69862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Overview of SHA-512</a:t>
            </a:r>
            <a:endParaRPr lang="en-US" dirty="0"/>
          </a:p>
        </p:txBody>
      </p:sp>
      <p:sp>
        <p:nvSpPr>
          <p:cNvPr id="6" name="Rectangle 5">
            <a:extLst>
              <a:ext uri="{FF2B5EF4-FFF2-40B4-BE49-F238E27FC236}">
                <a16:creationId xmlns:a16="http://schemas.microsoft.com/office/drawing/2014/main" id="{E65527B2-94B7-1E45-AE1D-96DDEF41B75D}"/>
              </a:ext>
            </a:extLst>
          </p:cNvPr>
          <p:cNvSpPr/>
          <p:nvPr/>
        </p:nvSpPr>
        <p:spPr>
          <a:xfrm>
            <a:off x="304801" y="1169376"/>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rPr>
              <a:t>Input Message</a:t>
            </a:r>
            <a:endParaRPr lang="en-US" sz="2400" dirty="0">
              <a:latin typeface="Avenir Book" panose="02000503020000020003" pitchFamily="2" charset="0"/>
            </a:endParaRPr>
          </a:p>
        </p:txBody>
      </p:sp>
      <p:sp>
        <p:nvSpPr>
          <p:cNvPr id="2" name="Down Arrow 1">
            <a:extLst>
              <a:ext uri="{FF2B5EF4-FFF2-40B4-BE49-F238E27FC236}">
                <a16:creationId xmlns:a16="http://schemas.microsoft.com/office/drawing/2014/main" id="{C67841CA-728A-8C4B-903C-394878EF5873}"/>
              </a:ext>
            </a:extLst>
          </p:cNvPr>
          <p:cNvSpPr/>
          <p:nvPr/>
        </p:nvSpPr>
        <p:spPr>
          <a:xfrm>
            <a:off x="1123007" y="1954516"/>
            <a:ext cx="457200" cy="620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81A8E5C-FE39-EB47-B8B8-1D79AFB1D73D}"/>
              </a:ext>
            </a:extLst>
          </p:cNvPr>
          <p:cNvSpPr/>
          <p:nvPr/>
        </p:nvSpPr>
        <p:spPr>
          <a:xfrm>
            <a:off x="190501" y="2622538"/>
            <a:ext cx="2514599"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Padding</a:t>
            </a:r>
          </a:p>
        </p:txBody>
      </p:sp>
      <p:sp>
        <p:nvSpPr>
          <p:cNvPr id="8" name="Down Arrow 7">
            <a:extLst>
              <a:ext uri="{FF2B5EF4-FFF2-40B4-BE49-F238E27FC236}">
                <a16:creationId xmlns:a16="http://schemas.microsoft.com/office/drawing/2014/main" id="{752A6A85-106D-4045-B8F2-5C696855BA5D}"/>
              </a:ext>
            </a:extLst>
          </p:cNvPr>
          <p:cNvSpPr/>
          <p:nvPr/>
        </p:nvSpPr>
        <p:spPr>
          <a:xfrm>
            <a:off x="1123007" y="3487383"/>
            <a:ext cx="457200" cy="620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E6E6E8-41A5-A34F-A2BC-7AC5B9B15046}"/>
              </a:ext>
            </a:extLst>
          </p:cNvPr>
          <p:cNvSpPr txBox="1"/>
          <p:nvPr/>
        </p:nvSpPr>
        <p:spPr>
          <a:xfrm>
            <a:off x="3929581" y="2672306"/>
            <a:ext cx="1371600" cy="369332"/>
          </a:xfrm>
          <a:prstGeom prst="rect">
            <a:avLst/>
          </a:prstGeom>
          <a:noFill/>
        </p:spPr>
        <p:txBody>
          <a:bodyPr wrap="square" rtlCol="0">
            <a:spAutoFit/>
          </a:bodyPr>
          <a:lstStyle/>
          <a:p>
            <a:pPr algn="ctr"/>
            <a:r>
              <a:rPr lang="en-US" dirty="0">
                <a:solidFill>
                  <a:schemeClr val="bg1"/>
                </a:solidFill>
              </a:rPr>
              <a:t>SHA 512</a:t>
            </a:r>
          </a:p>
        </p:txBody>
      </p:sp>
      <p:sp>
        <p:nvSpPr>
          <p:cNvPr id="10" name="Rectangle 9">
            <a:extLst>
              <a:ext uri="{FF2B5EF4-FFF2-40B4-BE49-F238E27FC236}">
                <a16:creationId xmlns:a16="http://schemas.microsoft.com/office/drawing/2014/main" id="{FB9E1C41-0F4E-B643-9A81-A2840A2F9BB6}"/>
              </a:ext>
            </a:extLst>
          </p:cNvPr>
          <p:cNvSpPr/>
          <p:nvPr/>
        </p:nvSpPr>
        <p:spPr>
          <a:xfrm>
            <a:off x="304800" y="4108201"/>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rPr>
              <a:t>M1: 1024 bits</a:t>
            </a:r>
            <a:endParaRPr lang="en-US" sz="2400" dirty="0">
              <a:latin typeface="Avenir Book" panose="02000503020000020003" pitchFamily="2" charset="0"/>
            </a:endParaRPr>
          </a:p>
        </p:txBody>
      </p:sp>
      <p:sp>
        <p:nvSpPr>
          <p:cNvPr id="13" name="Rectangle 12">
            <a:extLst>
              <a:ext uri="{FF2B5EF4-FFF2-40B4-BE49-F238E27FC236}">
                <a16:creationId xmlns:a16="http://schemas.microsoft.com/office/drawing/2014/main" id="{41045AA7-8E5E-404A-9C37-DC7D39CF5D55}"/>
              </a:ext>
            </a:extLst>
          </p:cNvPr>
          <p:cNvSpPr/>
          <p:nvPr/>
        </p:nvSpPr>
        <p:spPr>
          <a:xfrm>
            <a:off x="2669641" y="4108201"/>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rPr>
              <a:t>M2: 1024 bits</a:t>
            </a:r>
            <a:endParaRPr lang="en-US" sz="2400" dirty="0">
              <a:latin typeface="Avenir Book" panose="02000503020000020003" pitchFamily="2" charset="0"/>
            </a:endParaRPr>
          </a:p>
        </p:txBody>
      </p:sp>
      <p:sp>
        <p:nvSpPr>
          <p:cNvPr id="14" name="Rectangle 13">
            <a:extLst>
              <a:ext uri="{FF2B5EF4-FFF2-40B4-BE49-F238E27FC236}">
                <a16:creationId xmlns:a16="http://schemas.microsoft.com/office/drawing/2014/main" id="{E3899789-32FB-094B-BC94-ED38D868220A}"/>
              </a:ext>
            </a:extLst>
          </p:cNvPr>
          <p:cNvSpPr/>
          <p:nvPr/>
        </p:nvSpPr>
        <p:spPr>
          <a:xfrm>
            <a:off x="5034482" y="4108201"/>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rPr>
              <a:t>M3: 1024 bits</a:t>
            </a:r>
            <a:endParaRPr lang="en-US" sz="2400" dirty="0">
              <a:latin typeface="Avenir Book" panose="02000503020000020003" pitchFamily="2" charset="0"/>
            </a:endParaRPr>
          </a:p>
        </p:txBody>
      </p:sp>
    </p:spTree>
    <p:extLst>
      <p:ext uri="{BB962C8B-B14F-4D97-AF65-F5344CB8AC3E}">
        <p14:creationId xmlns:p14="http://schemas.microsoft.com/office/powerpoint/2010/main" val="33898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Processing of SHA-512</a:t>
            </a:r>
            <a:endParaRPr lang="en-US" dirty="0"/>
          </a:p>
        </p:txBody>
      </p:sp>
      <p:pic>
        <p:nvPicPr>
          <p:cNvPr id="4" name="Picture 3" descr="Diagram&#10;&#10;Description automatically generated">
            <a:extLst>
              <a:ext uri="{FF2B5EF4-FFF2-40B4-BE49-F238E27FC236}">
                <a16:creationId xmlns:a16="http://schemas.microsoft.com/office/drawing/2014/main" id="{212D5C81-19AF-0341-9B58-4BC7B366C009}"/>
              </a:ext>
            </a:extLst>
          </p:cNvPr>
          <p:cNvPicPr>
            <a:picLocks noChangeAspect="1"/>
          </p:cNvPicPr>
          <p:nvPr/>
        </p:nvPicPr>
        <p:blipFill>
          <a:blip r:embed="rId3"/>
          <a:stretch>
            <a:fillRect/>
          </a:stretch>
        </p:blipFill>
        <p:spPr>
          <a:xfrm>
            <a:off x="1621884" y="623225"/>
            <a:ext cx="5883432" cy="4095750"/>
          </a:xfrm>
          <a:prstGeom prst="rect">
            <a:avLst/>
          </a:prstGeom>
        </p:spPr>
      </p:pic>
      <p:sp>
        <p:nvSpPr>
          <p:cNvPr id="6" name="Rectangle 5">
            <a:extLst>
              <a:ext uri="{FF2B5EF4-FFF2-40B4-BE49-F238E27FC236}">
                <a16:creationId xmlns:a16="http://schemas.microsoft.com/office/drawing/2014/main" id="{E65527B2-94B7-1E45-AE1D-96DDEF41B75D}"/>
              </a:ext>
            </a:extLst>
          </p:cNvPr>
          <p:cNvSpPr/>
          <p:nvPr/>
        </p:nvSpPr>
        <p:spPr>
          <a:xfrm>
            <a:off x="2819400" y="4699126"/>
            <a:ext cx="404916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Figure: SHA-512 Processing of a Single 1024-Bit Block</a:t>
            </a:r>
            <a:endParaRPr lang="en-US" sz="1400" dirty="0">
              <a:latin typeface="Avenir Book" panose="02000503020000020003" pitchFamily="2" charset="0"/>
            </a:endParaRPr>
          </a:p>
        </p:txBody>
      </p:sp>
    </p:spTree>
    <p:extLst>
      <p:ext uri="{BB962C8B-B14F-4D97-AF65-F5344CB8AC3E}">
        <p14:creationId xmlns:p14="http://schemas.microsoft.com/office/powerpoint/2010/main" val="422179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Message block and digest word</a:t>
            </a:r>
            <a:endParaRPr lang="en-US" dirty="0"/>
          </a:p>
        </p:txBody>
      </p:sp>
      <p:pic>
        <p:nvPicPr>
          <p:cNvPr id="4" name="Picture 3">
            <a:extLst>
              <a:ext uri="{FF2B5EF4-FFF2-40B4-BE49-F238E27FC236}">
                <a16:creationId xmlns:a16="http://schemas.microsoft.com/office/drawing/2014/main" id="{212D5C81-19AF-0341-9B58-4BC7B366C009}"/>
              </a:ext>
            </a:extLst>
          </p:cNvPr>
          <p:cNvPicPr>
            <a:picLocks noChangeAspect="1"/>
          </p:cNvPicPr>
          <p:nvPr/>
        </p:nvPicPr>
        <p:blipFill>
          <a:blip r:embed="rId3"/>
          <a:srcRect/>
          <a:stretch/>
        </p:blipFill>
        <p:spPr>
          <a:xfrm>
            <a:off x="1621884" y="860142"/>
            <a:ext cx="5883432" cy="3621915"/>
          </a:xfrm>
          <a:prstGeom prst="rect">
            <a:avLst/>
          </a:prstGeom>
        </p:spPr>
      </p:pic>
      <p:sp>
        <p:nvSpPr>
          <p:cNvPr id="6" name="Rectangle 5">
            <a:extLst>
              <a:ext uri="{FF2B5EF4-FFF2-40B4-BE49-F238E27FC236}">
                <a16:creationId xmlns:a16="http://schemas.microsoft.com/office/drawing/2014/main" id="{E65527B2-94B7-1E45-AE1D-96DDEF41B75D}"/>
              </a:ext>
            </a:extLst>
          </p:cNvPr>
          <p:cNvSpPr/>
          <p:nvPr/>
        </p:nvSpPr>
        <p:spPr>
          <a:xfrm>
            <a:off x="1638684" y="4324350"/>
            <a:ext cx="586663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venir Book" panose="02000503020000020003" pitchFamily="2" charset="0"/>
              </a:rPr>
              <a:t>Figure: Padding and length field</a:t>
            </a:r>
            <a:endParaRPr lang="en-US" sz="1600" dirty="0">
              <a:latin typeface="Avenir Book" panose="02000503020000020003" pitchFamily="2" charset="0"/>
            </a:endParaRPr>
          </a:p>
        </p:txBody>
      </p:sp>
    </p:spTree>
    <p:extLst>
      <p:ext uri="{BB962C8B-B14F-4D97-AF65-F5344CB8AC3E}">
        <p14:creationId xmlns:p14="http://schemas.microsoft.com/office/powerpoint/2010/main" val="55910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2"/>
              <p:cNvSpPr>
                <a:spLocks noGrp="1"/>
              </p:cNvSpPr>
              <p:nvPr>
                <p:ph type="body" idx="1"/>
              </p:nvPr>
            </p:nvSpPr>
            <p:spPr>
              <a:xfrm>
                <a:off x="171450" y="895350"/>
                <a:ext cx="8784300" cy="3657600"/>
              </a:xfrm>
            </p:spPr>
            <p:txBody>
              <a:bodyPr>
                <a:noAutofit/>
              </a:bodyPr>
              <a:lstStyle/>
              <a:p>
                <a:pPr>
                  <a:lnSpc>
                    <a:spcPct val="150000"/>
                  </a:lnSpc>
                  <a:spcBef>
                    <a:spcPct val="0"/>
                  </a:spcBef>
                </a:pPr>
                <a:r>
                  <a:rPr lang="en-GB" altLang="en-US" sz="1600" dirty="0"/>
                  <a:t>Consider Input Message “abc”</a:t>
                </a:r>
              </a:p>
              <a:p>
                <a:pPr marL="0" indent="0">
                  <a:lnSpc>
                    <a:spcPct val="150000"/>
                  </a:lnSpc>
                  <a:spcBef>
                    <a:spcPct val="0"/>
                  </a:spcBef>
                  <a:buNone/>
                </a:pPr>
                <a:r>
                  <a:rPr lang="en-GB" altLang="en-US" sz="1600" dirty="0"/>
                  <a:t>Represent in binary: 01100001 01100010 01100011</a:t>
                </a:r>
              </a:p>
              <a:p>
                <a:pPr marL="0" indent="0">
                  <a:lnSpc>
                    <a:spcPct val="150000"/>
                  </a:lnSpc>
                  <a:spcBef>
                    <a:spcPct val="0"/>
                  </a:spcBef>
                  <a:buNone/>
                </a:pPr>
                <a:r>
                  <a:rPr lang="en-GB" altLang="en-US" sz="1600" dirty="0"/>
                  <a:t>Message_length = 24 bits</a:t>
                </a:r>
              </a:p>
              <a:p>
                <a:pPr marL="0" indent="0">
                  <a:lnSpc>
                    <a:spcPct val="150000"/>
                  </a:lnSpc>
                  <a:spcBef>
                    <a:spcPct val="0"/>
                  </a:spcBef>
                  <a:buNone/>
                </a:pPr>
                <a:r>
                  <a:rPr lang="en-GB" altLang="en-US" sz="1600" dirty="0"/>
                  <a:t>Needed:</a:t>
                </a:r>
              </a:p>
              <a:p>
                <a:pPr marL="0" indent="0">
                  <a:lnSpc>
                    <a:spcPct val="150000"/>
                  </a:lnSpc>
                  <a:spcBef>
                    <a:spcPct val="0"/>
                  </a:spcBef>
                  <a:buNone/>
                </a:pPr>
                <a:r>
                  <a:rPr lang="en-GB" altLang="en-US" sz="1600" dirty="0"/>
                  <a:t>	Message_Length </a:t>
                </a:r>
                <a14:m>
                  <m:oMath xmlns:m="http://schemas.openxmlformats.org/officeDocument/2006/math">
                    <m:r>
                      <a:rPr lang="en-GB" altLang="en-US" sz="1600" i="1" smtClean="0">
                        <a:latin typeface="Cambria Math" panose="02040503050406030204" pitchFamily="18" charset="0"/>
                        <a:ea typeface="Cambria Math" panose="02040503050406030204" pitchFamily="18" charset="0"/>
                      </a:rPr>
                      <m:t>≡</m:t>
                    </m:r>
                    <m:r>
                      <a:rPr lang="en-US" altLang="en-US" sz="1600" b="0" i="1" smtClean="0">
                        <a:latin typeface="Cambria Math" panose="02040503050406030204" pitchFamily="18" charset="0"/>
                        <a:ea typeface="Cambria Math" panose="02040503050406030204" pitchFamily="18" charset="0"/>
                      </a:rPr>
                      <m:t>896 </m:t>
                    </m:r>
                    <m:r>
                      <a:rPr lang="en-US" altLang="en-US" sz="1600" b="0" i="1" smtClean="0">
                        <a:latin typeface="Cambria Math" panose="02040503050406030204" pitchFamily="18" charset="0"/>
                        <a:ea typeface="Cambria Math" panose="02040503050406030204" pitchFamily="18" charset="0"/>
                      </a:rPr>
                      <m:t>𝑚𝑜𝑑</m:t>
                    </m:r>
                    <m:r>
                      <a:rPr lang="en-US" altLang="en-US" sz="1600" b="0" i="1" smtClean="0">
                        <a:latin typeface="Cambria Math" panose="02040503050406030204" pitchFamily="18" charset="0"/>
                        <a:ea typeface="Cambria Math" panose="02040503050406030204" pitchFamily="18" charset="0"/>
                      </a:rPr>
                      <m:t> 1024</m:t>
                    </m:r>
                  </m:oMath>
                </a14:m>
                <a:endParaRPr lang="en-GB" altLang="en-US" sz="1600" dirty="0"/>
              </a:p>
              <a:p>
                <a:pPr marL="0" indent="0">
                  <a:lnSpc>
                    <a:spcPct val="150000"/>
                  </a:lnSpc>
                  <a:spcBef>
                    <a:spcPct val="0"/>
                  </a:spcBef>
                  <a:buNone/>
                </a:pPr>
                <a:r>
                  <a:rPr lang="en-GB" altLang="en-US" sz="1600" dirty="0"/>
                  <a:t>	 (</a:t>
                </a:r>
                <a14:m>
                  <m:oMath xmlns:m="http://schemas.openxmlformats.org/officeDocument/2006/math">
                    <m:r>
                      <a:rPr lang="en-US" altLang="en-US" sz="1600" b="0" i="0" smtClean="0">
                        <a:latin typeface="Cambria Math" panose="02040503050406030204" pitchFamily="18" charset="0"/>
                        <a:ea typeface="Cambria Math" panose="02040503050406030204" pitchFamily="18" charset="0"/>
                      </a:rPr>
                      <m:t>24+ </m:t>
                    </m:r>
                    <m:r>
                      <m:rPr>
                        <m:sty m:val="p"/>
                      </m:rPr>
                      <a:rPr lang="en-US" altLang="en-US" sz="1600" b="0" i="0" smtClean="0">
                        <a:latin typeface="Cambria Math" panose="02040503050406030204" pitchFamily="18" charset="0"/>
                        <a:ea typeface="Cambria Math" panose="02040503050406030204" pitchFamily="18" charset="0"/>
                      </a:rPr>
                      <m:t>X</m:t>
                    </m:r>
                    <m:r>
                      <a:rPr lang="en-US" altLang="en-US" sz="1600" b="0" i="0" smtClean="0">
                        <a:latin typeface="Cambria Math" panose="02040503050406030204" pitchFamily="18" charset="0"/>
                        <a:ea typeface="Cambria Math" panose="02040503050406030204" pitchFamily="18" charset="0"/>
                      </a:rPr>
                      <m:t> ) </m:t>
                    </m:r>
                    <m:r>
                      <a:rPr lang="en-GB" altLang="en-US" sz="1600" i="1">
                        <a:latin typeface="Cambria Math" panose="02040503050406030204" pitchFamily="18" charset="0"/>
                        <a:ea typeface="Cambria Math" panose="02040503050406030204" pitchFamily="18" charset="0"/>
                      </a:rPr>
                      <m:t>≡</m:t>
                    </m:r>
                    <m:r>
                      <a:rPr lang="en-US" altLang="en-US" sz="1600" i="1">
                        <a:latin typeface="Cambria Math" panose="02040503050406030204" pitchFamily="18" charset="0"/>
                        <a:ea typeface="Cambria Math" panose="02040503050406030204" pitchFamily="18" charset="0"/>
                      </a:rPr>
                      <m:t>896 </m:t>
                    </m:r>
                    <m:r>
                      <a:rPr lang="en-US" altLang="en-US" sz="1600" i="1">
                        <a:latin typeface="Cambria Math" panose="02040503050406030204" pitchFamily="18" charset="0"/>
                        <a:ea typeface="Cambria Math" panose="02040503050406030204" pitchFamily="18" charset="0"/>
                      </a:rPr>
                      <m:t>𝑚𝑜𝑑</m:t>
                    </m:r>
                    <m:r>
                      <a:rPr lang="en-US" altLang="en-US" sz="1600" i="1">
                        <a:latin typeface="Cambria Math" panose="02040503050406030204" pitchFamily="18" charset="0"/>
                        <a:ea typeface="Cambria Math" panose="02040503050406030204" pitchFamily="18" charset="0"/>
                      </a:rPr>
                      <m:t> 1024</m:t>
                    </m:r>
                  </m:oMath>
                </a14:m>
                <a:endParaRPr lang="en-GB" altLang="en-US" sz="1600" dirty="0"/>
              </a:p>
              <a:p>
                <a:pPr marL="0" indent="0">
                  <a:lnSpc>
                    <a:spcPct val="150000"/>
                  </a:lnSpc>
                  <a:spcBef>
                    <a:spcPct val="0"/>
                  </a:spcBef>
                  <a:buNone/>
                </a:pPr>
                <a:r>
                  <a:rPr lang="en-GB" altLang="en-US" sz="1600" dirty="0"/>
                  <a:t>	</a:t>
                </a:r>
                <a14:m>
                  <m:oMath xmlns:m="http://schemas.openxmlformats.org/officeDocument/2006/math">
                    <m:r>
                      <a:rPr lang="en-US" altLang="en-US" sz="1600" b="0" i="0" smtClean="0">
                        <a:latin typeface="Cambria Math" panose="02040503050406030204" pitchFamily="18" charset="0"/>
                        <a:ea typeface="Cambria Math" panose="02040503050406030204" pitchFamily="18" charset="0"/>
                      </a:rPr>
                      <m:t>(</m:t>
                    </m:r>
                    <m:r>
                      <a:rPr lang="en-US" altLang="en-US" sz="1600">
                        <a:latin typeface="Cambria Math" panose="02040503050406030204" pitchFamily="18" charset="0"/>
                        <a:ea typeface="Cambria Math" panose="02040503050406030204" pitchFamily="18" charset="0"/>
                      </a:rPr>
                      <m:t>24</m:t>
                    </m:r>
                    <m:r>
                      <a:rPr lang="en-US" altLang="en-US" sz="1600" b="0" i="0" smtClean="0">
                        <a:latin typeface="Cambria Math" panose="02040503050406030204" pitchFamily="18" charset="0"/>
                        <a:ea typeface="Cambria Math" panose="02040503050406030204" pitchFamily="18" charset="0"/>
                      </a:rPr>
                      <m:t>+872)</m:t>
                    </m:r>
                    <m:r>
                      <a:rPr lang="en-US" altLang="en-US" sz="1600">
                        <a:latin typeface="Cambria Math" panose="02040503050406030204" pitchFamily="18" charset="0"/>
                        <a:ea typeface="Cambria Math" panose="02040503050406030204" pitchFamily="18" charset="0"/>
                      </a:rPr>
                      <m:t> </m:t>
                    </m:r>
                    <m:r>
                      <a:rPr lang="en-US" altLang="en-US" sz="1600" i="1">
                        <a:latin typeface="Cambria Math" panose="02040503050406030204" pitchFamily="18" charset="0"/>
                        <a:ea typeface="Cambria Math" panose="02040503050406030204" pitchFamily="18" charset="0"/>
                      </a:rPr>
                      <m:t>𝑚𝑜𝑑</m:t>
                    </m:r>
                    <m:r>
                      <a:rPr lang="en-US" altLang="en-US" sz="1600" i="1">
                        <a:latin typeface="Cambria Math" panose="02040503050406030204" pitchFamily="18" charset="0"/>
                        <a:ea typeface="Cambria Math" panose="02040503050406030204" pitchFamily="18" charset="0"/>
                      </a:rPr>
                      <m:t> 1024⇒896 </m:t>
                    </m:r>
                    <m:r>
                      <a:rPr lang="en-US" altLang="en-US" sz="1600" b="0" i="1" smtClean="0">
                        <a:latin typeface="Cambria Math" panose="02040503050406030204" pitchFamily="18" charset="0"/>
                        <a:ea typeface="Cambria Math" panose="02040503050406030204" pitchFamily="18" charset="0"/>
                      </a:rPr>
                      <m:t>𝑚𝑜𝑑</m:t>
                    </m:r>
                    <m:r>
                      <a:rPr lang="en-US" altLang="en-US" sz="1600" b="0" i="1" smtClean="0">
                        <a:latin typeface="Cambria Math" panose="02040503050406030204" pitchFamily="18" charset="0"/>
                        <a:ea typeface="Cambria Math" panose="02040503050406030204" pitchFamily="18" charset="0"/>
                      </a:rPr>
                      <m:t> 1024</m:t>
                    </m:r>
                  </m:oMath>
                </a14:m>
                <a:endParaRPr lang="en-GB" altLang="en-US" sz="1600" dirty="0"/>
              </a:p>
              <a:p>
                <a:pPr marL="0" indent="0">
                  <a:lnSpc>
                    <a:spcPct val="150000"/>
                  </a:lnSpc>
                  <a:spcBef>
                    <a:spcPct val="0"/>
                  </a:spcBef>
                  <a:buNone/>
                </a:pPr>
                <a:r>
                  <a:rPr lang="en-GB" altLang="en-US" sz="1600" dirty="0"/>
                  <a:t>Pad 872 bits to message such that </a:t>
                </a:r>
                <a14:m>
                  <m:oMath xmlns:m="http://schemas.openxmlformats.org/officeDocument/2006/math">
                    <m:r>
                      <a:rPr lang="en-US" altLang="en-US" sz="1600" b="1" i="1" dirty="0" smtClean="0">
                        <a:solidFill>
                          <a:srgbClr val="122940"/>
                        </a:solidFill>
                        <a:latin typeface="Cambria Math" panose="02040503050406030204" pitchFamily="18" charset="0"/>
                        <a:ea typeface="Cambria Math" panose="02040503050406030204" pitchFamily="18" charset="0"/>
                      </a:rPr>
                      <m:t>𝑴𝒆𝒔𝒔𝒂𝒈𝒆</m:t>
                    </m:r>
                    <m:r>
                      <a:rPr lang="en-US" altLang="en-US" sz="1600" b="1" i="1" dirty="0" smtClean="0">
                        <a:solidFill>
                          <a:srgbClr val="122940"/>
                        </a:solidFill>
                        <a:latin typeface="Cambria Math" panose="02040503050406030204" pitchFamily="18" charset="0"/>
                        <a:ea typeface="Cambria Math" panose="02040503050406030204" pitchFamily="18" charset="0"/>
                      </a:rPr>
                      <m:t> </m:t>
                    </m:r>
                    <m:r>
                      <a:rPr lang="en-US" altLang="en-US" sz="1600" b="1" i="1" dirty="0" smtClean="0">
                        <a:solidFill>
                          <a:srgbClr val="122940"/>
                        </a:solidFill>
                        <a:latin typeface="Cambria Math" panose="02040503050406030204" pitchFamily="18" charset="0"/>
                        <a:ea typeface="Cambria Math" panose="02040503050406030204" pitchFamily="18" charset="0"/>
                      </a:rPr>
                      <m:t>𝒍𝒆𝒏𝒈𝒕𝒉</m:t>
                    </m:r>
                    <m:r>
                      <a:rPr lang="en-US" altLang="en-US" sz="1600" b="1" i="1" dirty="0" smtClean="0">
                        <a:solidFill>
                          <a:srgbClr val="122940"/>
                        </a:solidFill>
                        <a:latin typeface="Cambria Math" panose="02040503050406030204" pitchFamily="18" charset="0"/>
                        <a:ea typeface="Cambria Math" panose="02040503050406030204" pitchFamily="18" charset="0"/>
                      </a:rPr>
                      <m:t> </m:t>
                    </m:r>
                    <m:r>
                      <a:rPr lang="en-US" altLang="en-US" sz="1600" b="1" i="1">
                        <a:solidFill>
                          <a:srgbClr val="122940"/>
                        </a:solidFill>
                        <a:latin typeface="Cambria Math" panose="02040503050406030204" pitchFamily="18" charset="0"/>
                        <a:ea typeface="Cambria Math" panose="02040503050406030204" pitchFamily="18" charset="0"/>
                      </a:rPr>
                      <m:t>𝒎𝒐𝒅</m:t>
                    </m:r>
                    <m:r>
                      <a:rPr lang="en-US" altLang="en-US" sz="1600" b="1" i="1">
                        <a:solidFill>
                          <a:srgbClr val="122940"/>
                        </a:solidFill>
                        <a:latin typeface="Cambria Math" panose="02040503050406030204" pitchFamily="18" charset="0"/>
                        <a:ea typeface="Cambria Math" panose="02040503050406030204" pitchFamily="18" charset="0"/>
                      </a:rPr>
                      <m:t> </m:t>
                    </m:r>
                    <m:r>
                      <a:rPr lang="en-US" altLang="en-US" sz="1600" b="1" i="1">
                        <a:solidFill>
                          <a:srgbClr val="122940"/>
                        </a:solidFill>
                        <a:latin typeface="Cambria Math" panose="02040503050406030204" pitchFamily="18" charset="0"/>
                        <a:ea typeface="Cambria Math" panose="02040503050406030204" pitchFamily="18" charset="0"/>
                      </a:rPr>
                      <m:t>𝟏𝟎𝟐𝟒</m:t>
                    </m:r>
                    <m:r>
                      <a:rPr lang="en-US" altLang="en-US" sz="1600" b="1" i="1">
                        <a:solidFill>
                          <a:srgbClr val="122940"/>
                        </a:solidFill>
                        <a:latin typeface="Cambria Math" panose="02040503050406030204" pitchFamily="18" charset="0"/>
                        <a:ea typeface="Cambria Math" panose="02040503050406030204" pitchFamily="18" charset="0"/>
                      </a:rPr>
                      <m:t>= </m:t>
                    </m:r>
                    <m:r>
                      <a:rPr lang="en-US" altLang="en-US" sz="1600" b="1" i="1">
                        <a:solidFill>
                          <a:srgbClr val="122940"/>
                        </a:solidFill>
                        <a:latin typeface="Cambria Math" panose="02040503050406030204" pitchFamily="18" charset="0"/>
                        <a:ea typeface="Cambria Math" panose="02040503050406030204" pitchFamily="18" charset="0"/>
                      </a:rPr>
                      <m:t>𝟖𝟗𝟔</m:t>
                    </m:r>
                  </m:oMath>
                </a14:m>
                <a:endParaRPr lang="en-GB" altLang="en-US" sz="1600" b="1" i="1" dirty="0"/>
              </a:p>
              <a:p>
                <a:pPr marL="0" indent="0">
                  <a:lnSpc>
                    <a:spcPct val="150000"/>
                  </a:lnSpc>
                  <a:spcBef>
                    <a:spcPct val="0"/>
                  </a:spcBef>
                  <a:buNone/>
                </a:pPr>
                <a14:m>
                  <m:oMathPara xmlns:m="http://schemas.openxmlformats.org/officeDocument/2006/math">
                    <m:oMathParaPr>
                      <m:jc m:val="centerGroup"/>
                    </m:oMathParaPr>
                    <m:oMath xmlns:m="http://schemas.openxmlformats.org/officeDocument/2006/math">
                      <m:r>
                        <a:rPr lang="en-GB" altLang="en-US" sz="1600" i="1" dirty="0" smtClean="0">
                          <a:latin typeface="Cambria Math" panose="02040503050406030204" pitchFamily="18" charset="0"/>
                        </a:rPr>
                        <m:t>872 </m:t>
                      </m:r>
                      <m:r>
                        <a:rPr lang="en-GB" altLang="en-US" sz="1600" i="1" dirty="0">
                          <a:latin typeface="Cambria Math" panose="02040503050406030204" pitchFamily="18" charset="0"/>
                        </a:rPr>
                        <m:t>𝑏𝑖𝑡𝑠</m:t>
                      </m:r>
                      <m:r>
                        <a:rPr lang="en-GB" altLang="en-US" sz="1600" i="1" dirty="0">
                          <a:latin typeface="Cambria Math" panose="02040503050406030204" pitchFamily="18" charset="0"/>
                        </a:rPr>
                        <m:t> </m:t>
                      </m:r>
                      <m:r>
                        <a:rPr lang="en-GB" altLang="en-US" sz="1600" i="1" dirty="0">
                          <a:latin typeface="Cambria Math" panose="02040503050406030204" pitchFamily="18" charset="0"/>
                        </a:rPr>
                        <m:t>𝑡𝑜</m:t>
                      </m:r>
                      <m:r>
                        <a:rPr lang="en-GB" altLang="en-US" sz="1600" i="1" dirty="0">
                          <a:latin typeface="Cambria Math" panose="02040503050406030204" pitchFamily="18" charset="0"/>
                        </a:rPr>
                        <m:t> </m:t>
                      </m:r>
                      <m:r>
                        <a:rPr lang="en-GB" altLang="en-US" sz="1600" i="1" dirty="0">
                          <a:latin typeface="Cambria Math" panose="02040503050406030204" pitchFamily="18" charset="0"/>
                        </a:rPr>
                        <m:t>𝑏𝑒</m:t>
                      </m:r>
                      <m:r>
                        <a:rPr lang="en-GB" altLang="en-US" sz="1600" i="1" dirty="0">
                          <a:latin typeface="Cambria Math" panose="02040503050406030204" pitchFamily="18" charset="0"/>
                        </a:rPr>
                        <m:t> </m:t>
                      </m:r>
                      <m:r>
                        <a:rPr lang="en-GB" altLang="en-US" sz="1600" i="1" dirty="0">
                          <a:latin typeface="Cambria Math" panose="02040503050406030204" pitchFamily="18" charset="0"/>
                        </a:rPr>
                        <m:t>𝑝𝑎𝑑𝑑𝑒𝑑</m:t>
                      </m:r>
                      <m:r>
                        <a:rPr lang="en-GB" altLang="en-US" sz="1600" i="1" dirty="0">
                          <a:latin typeface="Cambria Math" panose="02040503050406030204" pitchFamily="18" charset="0"/>
                        </a:rPr>
                        <m:t>: 1 </m:t>
                      </m:r>
                      <m:r>
                        <a:rPr lang="en-GB" altLang="en-US" sz="1600" i="1" dirty="0">
                          <a:latin typeface="Cambria Math" panose="02040503050406030204" pitchFamily="18" charset="0"/>
                        </a:rPr>
                        <m:t>𝑏𝑖𝑡</m:t>
                      </m:r>
                      <m:r>
                        <a:rPr lang="en-GB" altLang="en-US" sz="1600" i="1" dirty="0">
                          <a:latin typeface="Cambria Math" panose="02040503050406030204" pitchFamily="18" charset="0"/>
                        </a:rPr>
                        <m:t> </m:t>
                      </m:r>
                      <m:r>
                        <a:rPr lang="en-GB" altLang="en-US" sz="1600" i="1" dirty="0">
                          <a:latin typeface="Cambria Math" panose="02040503050406030204" pitchFamily="18" charset="0"/>
                        </a:rPr>
                        <m:t>𝑓𝑜𝑙𝑙𝑜𝑤𝑒𝑑</m:t>
                      </m:r>
                      <m:r>
                        <a:rPr lang="en-GB" altLang="en-US" sz="1600" i="1" dirty="0">
                          <a:latin typeface="Cambria Math" panose="02040503050406030204" pitchFamily="18" charset="0"/>
                        </a:rPr>
                        <m:t> </m:t>
                      </m:r>
                      <m:r>
                        <a:rPr lang="en-GB" altLang="en-US" sz="1600" i="1" dirty="0">
                          <a:latin typeface="Cambria Math" panose="02040503050406030204" pitchFamily="18" charset="0"/>
                        </a:rPr>
                        <m:t>𝑏𝑦</m:t>
                      </m:r>
                      <m:r>
                        <a:rPr lang="en-GB" altLang="en-US" sz="1600" i="1" dirty="0">
                          <a:latin typeface="Cambria Math" panose="02040503050406030204" pitchFamily="18" charset="0"/>
                        </a:rPr>
                        <m:t> 871 </m:t>
                      </m:r>
                      <m:r>
                        <a:rPr lang="en-GB" altLang="en-US" sz="1600" i="1" dirty="0">
                          <a:latin typeface="Cambria Math" panose="02040503050406030204" pitchFamily="18" charset="0"/>
                        </a:rPr>
                        <m:t>𝑧𝑒𝑟𝑜𝑠</m:t>
                      </m:r>
                    </m:oMath>
                  </m:oMathPara>
                </a14:m>
                <a:endParaRPr lang="en-GB" altLang="en-US" sz="1600" dirty="0"/>
              </a:p>
              <a:p>
                <a:pPr marL="0" indent="0">
                  <a:lnSpc>
                    <a:spcPct val="150000"/>
                  </a:lnSpc>
                  <a:spcBef>
                    <a:spcPct val="0"/>
                  </a:spcBef>
                  <a:buNone/>
                </a:pPr>
                <a:endParaRPr lang="en-GB" altLang="en-US" sz="1600" dirty="0"/>
              </a:p>
              <a:p>
                <a:pPr marL="0" indent="0">
                  <a:lnSpc>
                    <a:spcPct val="150000"/>
                  </a:lnSpc>
                  <a:spcBef>
                    <a:spcPct val="0"/>
                  </a:spcBef>
                  <a:buNone/>
                </a:pPr>
                <a:endParaRPr lang="en-GB" altLang="en-US" sz="1600" dirty="0"/>
              </a:p>
              <a:p>
                <a:pPr marL="0" indent="0">
                  <a:lnSpc>
                    <a:spcPct val="150000"/>
                  </a:lnSpc>
                  <a:spcBef>
                    <a:spcPct val="0"/>
                  </a:spcBef>
                  <a:buNone/>
                </a:pPr>
                <a:r>
                  <a:rPr lang="en-GB" altLang="en-US" sz="1600" dirty="0"/>
                  <a:t>	</a:t>
                </a:r>
              </a:p>
            </p:txBody>
          </p:sp>
        </mc:Choice>
        <mc:Fallback xmlns="">
          <p:sp>
            <p:nvSpPr>
              <p:cNvPr id="7" name="Text Placeholder 2"/>
              <p:cNvSpPr>
                <a:spLocks noGrp="1" noRot="1" noChangeAspect="1" noMove="1" noResize="1" noEditPoints="1" noAdjustHandles="1" noChangeArrowheads="1" noChangeShapeType="1" noTextEdit="1"/>
              </p:cNvSpPr>
              <p:nvPr>
                <p:ph type="body" idx="1"/>
              </p:nvPr>
            </p:nvSpPr>
            <p:spPr>
              <a:xfrm>
                <a:off x="171450" y="895350"/>
                <a:ext cx="8784300" cy="3657600"/>
              </a:xfrm>
              <a:blipFill>
                <a:blip r:embed="rId3"/>
                <a:stretch>
                  <a:fillRect l="-289"/>
                </a:stretch>
              </a:blipFill>
            </p:spPr>
            <p:txBody>
              <a:bodyPr/>
              <a:lstStyle/>
              <a:p>
                <a:r>
                  <a:rPr lang="en-KH">
                    <a:noFill/>
                  </a:rPr>
                  <a:t> </a:t>
                </a:r>
              </a:p>
            </p:txBody>
          </p:sp>
        </mc:Fallback>
      </mc:AlternateContent>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Padding Example</a:t>
            </a:r>
            <a:endParaRPr lang="en-US" dirty="0"/>
          </a:p>
        </p:txBody>
      </p:sp>
    </p:spTree>
    <p:extLst>
      <p:ext uri="{BB962C8B-B14F-4D97-AF65-F5344CB8AC3E}">
        <p14:creationId xmlns:p14="http://schemas.microsoft.com/office/powerpoint/2010/main" val="265088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171450" y="895350"/>
            <a:ext cx="8784300" cy="3886200"/>
          </a:xfrm>
        </p:spPr>
        <p:txBody>
          <a:bodyPr>
            <a:noAutofit/>
          </a:bodyPr>
          <a:lstStyle/>
          <a:p>
            <a:pPr marL="0" indent="0">
              <a:lnSpc>
                <a:spcPct val="150000"/>
              </a:lnSpc>
              <a:spcBef>
                <a:spcPct val="0"/>
              </a:spcBef>
              <a:buNone/>
            </a:pPr>
            <a:r>
              <a:rPr lang="en-GB" altLang="en-US" sz="1400" dirty="0"/>
              <a:t>[</a:t>
            </a:r>
            <a:r>
              <a:rPr lang="en-GB" altLang="en-US" sz="1400" dirty="0">
                <a:solidFill>
                  <a:srgbClr val="122940"/>
                </a:solidFill>
              </a:rPr>
              <a:t>6162638000000000 00000000000000000 00000000000000000 00000000000000000</a:t>
            </a:r>
          </a:p>
          <a:p>
            <a:pPr marL="0" indent="0">
              <a:lnSpc>
                <a:spcPct val="150000"/>
              </a:lnSpc>
              <a:spcBef>
                <a:spcPct val="0"/>
              </a:spcBef>
              <a:buNone/>
            </a:pPr>
            <a:r>
              <a:rPr lang="en-GB" altLang="en-US" sz="1400" dirty="0">
                <a:solidFill>
                  <a:srgbClr val="122940"/>
                </a:solidFill>
              </a:rPr>
              <a:t>00000000000000000 00000000000000000 00000000000000000 00000000000000000</a:t>
            </a:r>
          </a:p>
          <a:p>
            <a:pPr marL="0" indent="0">
              <a:lnSpc>
                <a:spcPct val="150000"/>
              </a:lnSpc>
              <a:spcBef>
                <a:spcPct val="0"/>
              </a:spcBef>
              <a:buNone/>
            </a:pPr>
            <a:r>
              <a:rPr lang="en-GB" altLang="en-US" sz="1400" dirty="0">
                <a:solidFill>
                  <a:srgbClr val="122940"/>
                </a:solidFill>
              </a:rPr>
              <a:t>00000000000000000 00000000000000000 00000000000000000 00000000000000000</a:t>
            </a:r>
          </a:p>
          <a:p>
            <a:pPr marL="0" indent="0">
              <a:lnSpc>
                <a:spcPct val="150000"/>
              </a:lnSpc>
              <a:spcBef>
                <a:spcPct val="0"/>
              </a:spcBef>
              <a:buNone/>
            </a:pPr>
            <a:r>
              <a:rPr lang="en-GB" altLang="en-US" sz="1400" dirty="0">
                <a:solidFill>
                  <a:srgbClr val="122940"/>
                </a:solidFill>
              </a:rPr>
              <a:t>00000000000000000 00000000000000000</a:t>
            </a:r>
            <a:r>
              <a:rPr lang="en-GB" altLang="en-US" sz="1400" dirty="0"/>
              <a:t>] </a:t>
            </a:r>
            <a:r>
              <a:rPr lang="en-GB" altLang="en-US" sz="1600" dirty="0"/>
              <a:t> =&gt; only 896 bits</a:t>
            </a:r>
          </a:p>
          <a:p>
            <a:pPr marL="0" indent="0">
              <a:lnSpc>
                <a:spcPct val="150000"/>
              </a:lnSpc>
              <a:spcBef>
                <a:spcPct val="0"/>
              </a:spcBef>
              <a:buNone/>
            </a:pPr>
            <a:r>
              <a:rPr lang="en-GB" altLang="en-US" sz="1600" dirty="0"/>
              <a:t>Pad the original length of the message for 128 bits at the end; </a:t>
            </a:r>
          </a:p>
          <a:p>
            <a:pPr marL="0" indent="0">
              <a:lnSpc>
                <a:spcPct val="150000"/>
              </a:lnSpc>
              <a:spcBef>
                <a:spcPct val="0"/>
              </a:spcBef>
              <a:buNone/>
            </a:pPr>
            <a:r>
              <a:rPr lang="en-GB" altLang="en-US" sz="1600" dirty="0"/>
              <a:t>01100001 01100010 01100011 =&gt; </a:t>
            </a:r>
            <a:r>
              <a:rPr lang="en-GB" altLang="en-US" sz="1600" dirty="0" err="1"/>
              <a:t>Message_Lenght</a:t>
            </a:r>
            <a:r>
              <a:rPr lang="en-GB" altLang="en-US" sz="1600" dirty="0"/>
              <a:t>=24 bits =&gt; Decimal value 24 = Hexadecimal value 18</a:t>
            </a:r>
          </a:p>
          <a:p>
            <a:pPr marL="0" indent="0">
              <a:lnSpc>
                <a:spcPct val="150000"/>
              </a:lnSpc>
              <a:spcBef>
                <a:spcPct val="0"/>
              </a:spcBef>
              <a:buNone/>
            </a:pPr>
            <a:r>
              <a:rPr lang="en-GB" altLang="en-US" sz="1600" dirty="0">
                <a:highlight>
                  <a:srgbClr val="FFFF00"/>
                </a:highlight>
              </a:rPr>
              <a:t>00000000000000000 00000000000000018</a:t>
            </a:r>
          </a:p>
          <a:p>
            <a:pPr marL="0" indent="0">
              <a:lnSpc>
                <a:spcPct val="100000"/>
              </a:lnSpc>
              <a:spcBef>
                <a:spcPct val="0"/>
              </a:spcBef>
              <a:buNone/>
            </a:pPr>
            <a:r>
              <a:rPr lang="en-GB" altLang="en-US" sz="1600" dirty="0">
                <a:solidFill>
                  <a:srgbClr val="122940"/>
                </a:solidFill>
              </a:rPr>
              <a:t>61626380000000000 00000000000000000 00000000000000000 00000000000000000</a:t>
            </a:r>
          </a:p>
          <a:p>
            <a:pPr marL="0" indent="0">
              <a:lnSpc>
                <a:spcPct val="100000"/>
              </a:lnSpc>
              <a:spcBef>
                <a:spcPct val="0"/>
              </a:spcBef>
              <a:buNone/>
            </a:pPr>
            <a:r>
              <a:rPr lang="en-GB" altLang="en-US" sz="1600" dirty="0">
                <a:solidFill>
                  <a:srgbClr val="122940"/>
                </a:solidFill>
              </a:rPr>
              <a:t>00000000000000000 00000000000000000 00000000000000000 00000000000000000</a:t>
            </a:r>
          </a:p>
          <a:p>
            <a:pPr marL="0" indent="0">
              <a:lnSpc>
                <a:spcPct val="100000"/>
              </a:lnSpc>
              <a:spcBef>
                <a:spcPct val="0"/>
              </a:spcBef>
              <a:buNone/>
            </a:pPr>
            <a:r>
              <a:rPr lang="en-GB" altLang="en-US" sz="1600" dirty="0">
                <a:solidFill>
                  <a:srgbClr val="122940"/>
                </a:solidFill>
              </a:rPr>
              <a:t>00000000000000000 00000000000000000 00000000000000000 00000000000000000</a:t>
            </a:r>
          </a:p>
          <a:p>
            <a:pPr marL="0" indent="0">
              <a:lnSpc>
                <a:spcPct val="100000"/>
              </a:lnSpc>
              <a:spcBef>
                <a:spcPct val="0"/>
              </a:spcBef>
              <a:buNone/>
            </a:pPr>
            <a:r>
              <a:rPr lang="en-GB" altLang="en-US" sz="1600" dirty="0">
                <a:solidFill>
                  <a:srgbClr val="122940"/>
                </a:solidFill>
              </a:rPr>
              <a:t>00000000000000000 00000000000000000  </a:t>
            </a:r>
            <a:r>
              <a:rPr lang="en-GB" altLang="en-US" sz="1600" dirty="0">
                <a:solidFill>
                  <a:schemeClr val="accent2"/>
                </a:solidFill>
              </a:rPr>
              <a:t>00000000000000000 000000000000000</a:t>
            </a:r>
            <a:r>
              <a:rPr lang="en-GB" altLang="en-US" sz="1600" dirty="0">
                <a:solidFill>
                  <a:schemeClr val="accent2"/>
                </a:solidFill>
                <a:highlight>
                  <a:srgbClr val="FFFF00"/>
                </a:highlight>
              </a:rPr>
              <a:t>18</a:t>
            </a:r>
          </a:p>
          <a:p>
            <a:pPr marL="0" indent="0">
              <a:lnSpc>
                <a:spcPct val="150000"/>
              </a:lnSpc>
              <a:spcBef>
                <a:spcPct val="0"/>
              </a:spcBef>
              <a:buNone/>
            </a:pPr>
            <a:endParaRPr lang="en-GB" altLang="en-US" sz="1600" dirty="0">
              <a:highlight>
                <a:srgbClr val="FFFF00"/>
              </a:highlight>
            </a:endParaRPr>
          </a:p>
          <a:p>
            <a:pPr marL="0" indent="0">
              <a:lnSpc>
                <a:spcPct val="150000"/>
              </a:lnSpc>
              <a:spcBef>
                <a:spcPct val="0"/>
              </a:spcBef>
              <a:buNone/>
            </a:pPr>
            <a:endParaRPr lang="en-GB" altLang="en-US" sz="1600" dirty="0"/>
          </a:p>
          <a:p>
            <a:pPr marL="0" indent="0">
              <a:lnSpc>
                <a:spcPct val="150000"/>
              </a:lnSpc>
              <a:spcBef>
                <a:spcPct val="0"/>
              </a:spcBef>
              <a:buNone/>
            </a:pPr>
            <a:endParaRPr lang="en-GB" altLang="en-US" sz="1600" dirty="0"/>
          </a:p>
          <a:p>
            <a:pPr marL="0" indent="0">
              <a:lnSpc>
                <a:spcPct val="150000"/>
              </a:lnSpc>
              <a:spcBef>
                <a:spcPct val="0"/>
              </a:spcBef>
              <a:buNone/>
            </a:pPr>
            <a:r>
              <a:rPr lang="en-GB" altLang="en-US" sz="1600" dirty="0"/>
              <a:t>	</a:t>
            </a:r>
          </a:p>
        </p:txBody>
      </p:sp>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GB" altLang="en-US" dirty="0"/>
              <a:t>Padding Example</a:t>
            </a:r>
            <a:endParaRPr lang="en-US" dirty="0"/>
          </a:p>
        </p:txBody>
      </p:sp>
    </p:spTree>
    <p:extLst>
      <p:ext uri="{BB962C8B-B14F-4D97-AF65-F5344CB8AC3E}">
        <p14:creationId xmlns:p14="http://schemas.microsoft.com/office/powerpoint/2010/main" val="201715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{B26FC2B0-572F-584B-99CF-B710FDAFF15C}tf10001071</Template>
  <TotalTime>36975</TotalTime>
  <Words>1385</Words>
  <Application>Microsoft Macintosh PowerPoint</Application>
  <PresentationFormat>On-screen Show (16:9)</PresentationFormat>
  <Paragraphs>183</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Avenir Book</vt:lpstr>
      <vt:lpstr>Calibri</vt:lpstr>
      <vt:lpstr>Calibri Light</vt:lpstr>
      <vt:lpstr>Cambria Math</vt:lpstr>
      <vt:lpstr>Courier New</vt:lpstr>
      <vt:lpstr>Roboto Condensed</vt:lpstr>
      <vt:lpstr>Verdana</vt:lpstr>
      <vt:lpstr>Office Theme</vt:lpstr>
      <vt:lpstr>PowerPoint Presentation</vt:lpstr>
      <vt:lpstr>Outline</vt:lpstr>
      <vt:lpstr>Overview</vt:lpstr>
      <vt:lpstr>Overview of SHA-512</vt:lpstr>
      <vt:lpstr>Overview of SHA-512</vt:lpstr>
      <vt:lpstr>Processing of SHA-512</vt:lpstr>
      <vt:lpstr>Message block and digest word</vt:lpstr>
      <vt:lpstr>Padding Example</vt:lpstr>
      <vt:lpstr>Padding Example</vt:lpstr>
      <vt:lpstr>Padding Exercise</vt:lpstr>
      <vt:lpstr>Processing of SHA-512</vt:lpstr>
      <vt:lpstr>Message block and digest word</vt:lpstr>
      <vt:lpstr>SHA-512 Initial Values &amp; Word Expansion</vt:lpstr>
      <vt:lpstr>Calculation of constants</vt:lpstr>
      <vt:lpstr>SHA-512 Initial Values &amp; Word Expansion (Cont.)</vt:lpstr>
      <vt:lpstr>SHA-512 Compression Function</vt:lpstr>
      <vt:lpstr>SHA-512 Round constants (K)</vt:lpstr>
      <vt:lpstr>SHA-512 Round Function</vt:lpstr>
      <vt:lpstr>SHA-512 Round Function</vt:lpstr>
      <vt:lpstr>SHA-512 Majority Function calculation</vt:lpstr>
      <vt:lpstr>SHA-512 Conditional Function calculation</vt:lpstr>
      <vt:lpstr>Example using SHA-512</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K-DIGIDATA PRESENTATION</dc:title>
  <dc:creator>m.sochenda</dc:creator>
  <cp:lastModifiedBy>IT2</cp:lastModifiedBy>
  <cp:revision>6181</cp:revision>
  <cp:lastPrinted>2021-03-10T04:54:15Z</cp:lastPrinted>
  <dcterms:modified xsi:type="dcterms:W3CDTF">2024-04-25T13:31:45Z</dcterms:modified>
</cp:coreProperties>
</file>