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2" d="100"/>
          <a:sy n="102" d="100"/>
        </p:scale>
        <p:origin x="26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46F66EC-40A2-4A7F-81F5-85199025FCDE}" type="datetimeFigureOut">
              <a:rPr lang="en-CA" smtClean="0"/>
              <a:t>2017-10-11</a:t>
            </a:fld>
            <a:endParaRPr lang="en-CA"/>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CA"/>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8C116548-FD7D-4930-B2B1-87535C478533}" type="slidenum">
              <a:rPr lang="en-CA" smtClean="0"/>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6F66EC-40A2-4A7F-81F5-85199025FCDE}" type="datetimeFigureOut">
              <a:rPr lang="en-CA" smtClean="0"/>
              <a:t>2017-10-11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116548-FD7D-4930-B2B1-87535C478533}"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46F66EC-40A2-4A7F-81F5-85199025FCDE}" type="datetimeFigureOut">
              <a:rPr lang="en-CA" smtClean="0"/>
              <a:t>2017-10-11</a:t>
            </a:fld>
            <a:endParaRPr lang="en-CA"/>
          </a:p>
        </p:txBody>
      </p:sp>
      <p:sp>
        <p:nvSpPr>
          <p:cNvPr id="5" name="Footer Placeholder 4"/>
          <p:cNvSpPr>
            <a:spLocks noGrp="1"/>
          </p:cNvSpPr>
          <p:nvPr>
            <p:ph type="ftr" sz="quarter" idx="11"/>
          </p:nvPr>
        </p:nvSpPr>
        <p:spPr>
          <a:xfrm>
            <a:off x="457201" y="6248207"/>
            <a:ext cx="5573483" cy="365125"/>
          </a:xfrm>
        </p:spPr>
        <p:txBody>
          <a:bodyPr/>
          <a:lstStyle/>
          <a:p>
            <a:endParaRPr lang="en-CA"/>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8C116548-FD7D-4930-B2B1-87535C478533}" type="slidenum">
              <a:rPr lang="en-CA" smtClean="0"/>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46F66EC-40A2-4A7F-81F5-85199025FCDE}" type="datetimeFigureOut">
              <a:rPr lang="en-CA" smtClean="0"/>
              <a:t>2017-10-11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C116548-FD7D-4930-B2B1-87535C478533}" type="slidenum">
              <a:rPr lang="en-CA" smtClean="0"/>
              <a:t>‹#›</a:t>
            </a:fld>
            <a:endParaRPr lang="en-CA"/>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46F66EC-40A2-4A7F-81F5-85199025FCDE}" type="datetimeFigureOut">
              <a:rPr lang="en-CA" smtClean="0"/>
              <a:t>2017-10-11</a:t>
            </a:fld>
            <a:endParaRPr lang="en-CA"/>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8C116548-FD7D-4930-B2B1-87535C478533}" type="slidenum">
              <a:rPr lang="en-CA" smtClean="0"/>
              <a:t>‹#›</a:t>
            </a:fld>
            <a:endParaRPr lang="en-CA"/>
          </a:p>
        </p:txBody>
      </p:sp>
      <p:sp>
        <p:nvSpPr>
          <p:cNvPr id="14" name="Footer Placeholder 13"/>
          <p:cNvSpPr>
            <a:spLocks noGrp="1"/>
          </p:cNvSpPr>
          <p:nvPr>
            <p:ph type="ftr" sz="quarter" idx="12"/>
          </p:nvPr>
        </p:nvSpPr>
        <p:spPr/>
        <p:txBody>
          <a:bodyPr/>
          <a:lstStyle/>
          <a:p>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46F66EC-40A2-4A7F-81F5-85199025FCDE}" type="datetimeFigureOut">
              <a:rPr lang="en-CA" smtClean="0"/>
              <a:t>2017-10-11</a:t>
            </a:fld>
            <a:endParaRPr lang="en-CA"/>
          </a:p>
        </p:txBody>
      </p:sp>
      <p:sp>
        <p:nvSpPr>
          <p:cNvPr id="10" name="Slide Number Placeholder 9"/>
          <p:cNvSpPr>
            <a:spLocks noGrp="1"/>
          </p:cNvSpPr>
          <p:nvPr>
            <p:ph type="sldNum" sz="quarter" idx="16"/>
          </p:nvPr>
        </p:nvSpPr>
        <p:spPr/>
        <p:txBody>
          <a:bodyPr rtlCol="0"/>
          <a:lstStyle/>
          <a:p>
            <a:fld id="{8C116548-FD7D-4930-B2B1-87535C478533}" type="slidenum">
              <a:rPr lang="en-CA" smtClean="0"/>
              <a:t>‹#›</a:t>
            </a:fld>
            <a:endParaRPr lang="en-CA"/>
          </a:p>
        </p:txBody>
      </p:sp>
      <p:sp>
        <p:nvSpPr>
          <p:cNvPr id="12" name="Footer Placeholder 11"/>
          <p:cNvSpPr>
            <a:spLocks noGrp="1"/>
          </p:cNvSpPr>
          <p:nvPr>
            <p:ph type="ftr" sz="quarter" idx="17"/>
          </p:nvPr>
        </p:nvSpPr>
        <p:spPr/>
        <p:txBody>
          <a:bodyPr rtlCol="0"/>
          <a:lstStyle/>
          <a:p>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46F66EC-40A2-4A7F-81F5-85199025FCDE}" type="datetimeFigureOut">
              <a:rPr lang="en-CA" smtClean="0"/>
              <a:t>2017-10-11</a:t>
            </a:fld>
            <a:endParaRPr lang="en-CA"/>
          </a:p>
        </p:txBody>
      </p:sp>
      <p:sp>
        <p:nvSpPr>
          <p:cNvPr id="12" name="Slide Number Placeholder 11"/>
          <p:cNvSpPr>
            <a:spLocks noGrp="1"/>
          </p:cNvSpPr>
          <p:nvPr>
            <p:ph type="sldNum" sz="quarter" idx="16"/>
          </p:nvPr>
        </p:nvSpPr>
        <p:spPr/>
        <p:txBody>
          <a:bodyPr rtlCol="0"/>
          <a:lstStyle/>
          <a:p>
            <a:fld id="{8C116548-FD7D-4930-B2B1-87535C478533}" type="slidenum">
              <a:rPr lang="en-CA" smtClean="0"/>
              <a:t>‹#›</a:t>
            </a:fld>
            <a:endParaRPr lang="en-CA"/>
          </a:p>
        </p:txBody>
      </p:sp>
      <p:sp>
        <p:nvSpPr>
          <p:cNvPr id="14" name="Footer Placeholder 13"/>
          <p:cNvSpPr>
            <a:spLocks noGrp="1"/>
          </p:cNvSpPr>
          <p:nvPr>
            <p:ph type="ftr" sz="quarter" idx="17"/>
          </p:nvPr>
        </p:nvSpPr>
        <p:spPr/>
        <p:txBody>
          <a:bodyPr rtlCol="0"/>
          <a:lstStyle/>
          <a:p>
            <a:endParaRPr lang="en-CA"/>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46F66EC-40A2-4A7F-81F5-85199025FCDE}" type="datetimeFigureOut">
              <a:rPr lang="en-CA" smtClean="0"/>
              <a:t>2017-10-11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8C116548-FD7D-4930-B2B1-87535C478533}"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6F66EC-40A2-4A7F-81F5-85199025FCDE}" type="datetimeFigureOut">
              <a:rPr lang="en-CA" smtClean="0"/>
              <a:t>2017-10-11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8C116548-FD7D-4930-B2B1-87535C478533}"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46F66EC-40A2-4A7F-81F5-85199025FCDE}" type="datetimeFigureOut">
              <a:rPr lang="en-CA" smtClean="0"/>
              <a:t>2017-10-11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8C116548-FD7D-4930-B2B1-87535C478533}" type="slidenum">
              <a:rPr lang="en-CA" smtClean="0"/>
              <a:t>‹#›</a:t>
            </a:fld>
            <a:endParaRPr lang="en-CA"/>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46F66EC-40A2-4A7F-81F5-85199025FCDE}" type="datetimeFigureOut">
              <a:rPr lang="en-CA" smtClean="0"/>
              <a:t>2017-10-11</a:t>
            </a:fld>
            <a:endParaRPr lang="en-CA"/>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8C116548-FD7D-4930-B2B1-87535C478533}" type="slidenum">
              <a:rPr lang="en-CA" smtClean="0"/>
              <a:t>‹#›</a:t>
            </a:fld>
            <a:endParaRPr lang="en-CA"/>
          </a:p>
        </p:txBody>
      </p:sp>
      <p:sp>
        <p:nvSpPr>
          <p:cNvPr id="14" name="Footer Placeholder 13"/>
          <p:cNvSpPr>
            <a:spLocks noGrp="1"/>
          </p:cNvSpPr>
          <p:nvPr>
            <p:ph type="ftr" sz="quarter" idx="12"/>
          </p:nvPr>
        </p:nvSpPr>
        <p:spPr>
          <a:xfrm>
            <a:off x="1600200" y="6248206"/>
            <a:ext cx="4572000" cy="365125"/>
          </a:xfrm>
        </p:spPr>
        <p:txBody>
          <a:bodyPr rtlCol="0"/>
          <a:lstStyle/>
          <a:p>
            <a:endParaRPr lang="en-CA"/>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46F66EC-40A2-4A7F-81F5-85199025FCDE}" type="datetimeFigureOut">
              <a:rPr lang="en-CA" smtClean="0"/>
              <a:t>2017-10-11</a:t>
            </a:fld>
            <a:endParaRPr lang="en-CA"/>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CA"/>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C116548-FD7D-4930-B2B1-87535C478533}"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Python Basics</a:t>
            </a:r>
            <a:endParaRPr lang="en-CA" dirty="0"/>
          </a:p>
        </p:txBody>
      </p:sp>
      <p:sp>
        <p:nvSpPr>
          <p:cNvPr id="3" name="Subtitle 2"/>
          <p:cNvSpPr>
            <a:spLocks noGrp="1"/>
          </p:cNvSpPr>
          <p:nvPr>
            <p:ph type="subTitle" idx="1"/>
          </p:nvPr>
        </p:nvSpPr>
        <p:spPr/>
        <p:txBody>
          <a:bodyPr>
            <a:normAutofit/>
          </a:bodyPr>
          <a:lstStyle/>
          <a:p>
            <a:r>
              <a:rPr lang="en-CA" dirty="0" smtClean="0"/>
              <a:t>Design with Functions</a:t>
            </a:r>
            <a:endParaRPr lang="en-CA" dirty="0"/>
          </a:p>
        </p:txBody>
      </p:sp>
    </p:spTree>
    <p:extLst>
      <p:ext uri="{BB962C8B-B14F-4D97-AF65-F5344CB8AC3E}">
        <p14:creationId xmlns:p14="http://schemas.microsoft.com/office/powerpoint/2010/main" val="3666065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Top Down Design</a:t>
            </a:r>
            <a:endParaRPr lang="en-CA" dirty="0"/>
          </a:p>
        </p:txBody>
      </p:sp>
      <p:sp>
        <p:nvSpPr>
          <p:cNvPr id="3" name="Content Placeholder 2"/>
          <p:cNvSpPr>
            <a:spLocks noGrp="1"/>
          </p:cNvSpPr>
          <p:nvPr>
            <p:ph sz="quarter" idx="1"/>
          </p:nvPr>
        </p:nvSpPr>
        <p:spPr/>
        <p:txBody>
          <a:bodyPr>
            <a:normAutofit lnSpcReduction="10000"/>
          </a:bodyPr>
          <a:lstStyle/>
          <a:p>
            <a:r>
              <a:rPr lang="en-CA" dirty="0" smtClean="0"/>
              <a:t>A popular design strategy for programs of any significant size and complexity is called </a:t>
            </a:r>
            <a:r>
              <a:rPr lang="en-CA" b="1" dirty="0" smtClean="0"/>
              <a:t>top down design</a:t>
            </a:r>
            <a:r>
              <a:rPr lang="en-CA" dirty="0" smtClean="0"/>
              <a:t>.  </a:t>
            </a:r>
          </a:p>
          <a:p>
            <a:r>
              <a:rPr lang="en-CA" dirty="0" smtClean="0"/>
              <a:t>The strategy should start with a global view of the entire problem and then break the problem into smaller more manageable sub-problems (a process known as problem decomposition).</a:t>
            </a:r>
          </a:p>
          <a:p>
            <a:r>
              <a:rPr lang="en-CA" dirty="0" smtClean="0"/>
              <a:t>You must decompose the problem into three parts starting with the input of data, its processing, and output results </a:t>
            </a:r>
            <a:r>
              <a:rPr lang="en-CA" dirty="0" smtClean="0"/>
              <a:t>(IPO </a:t>
            </a:r>
            <a:r>
              <a:rPr lang="en-CA" dirty="0" smtClean="0"/>
              <a:t>model).</a:t>
            </a:r>
            <a:endParaRPr lang="en-CA" dirty="0"/>
          </a:p>
        </p:txBody>
      </p:sp>
    </p:spTree>
    <p:extLst>
      <p:ext uri="{BB962C8B-B14F-4D97-AF65-F5344CB8AC3E}">
        <p14:creationId xmlns:p14="http://schemas.microsoft.com/office/powerpoint/2010/main" val="3816713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Design with Functions</a:t>
            </a:r>
            <a:endParaRPr lang="en-CA" dirty="0"/>
          </a:p>
        </p:txBody>
      </p:sp>
      <p:sp>
        <p:nvSpPr>
          <p:cNvPr id="3" name="Content Placeholder 2"/>
          <p:cNvSpPr>
            <a:spLocks noGrp="1"/>
          </p:cNvSpPr>
          <p:nvPr>
            <p:ph sz="quarter" idx="1"/>
          </p:nvPr>
        </p:nvSpPr>
        <p:spPr/>
        <p:txBody>
          <a:bodyPr/>
          <a:lstStyle/>
          <a:p>
            <a:r>
              <a:rPr lang="en-CA" dirty="0" smtClean="0"/>
              <a:t>An architect who designs a building, the engineer who designs a new car, organize the structure of a system and co-ordinate the processes within it to achieve its purpose.</a:t>
            </a:r>
            <a:endParaRPr lang="en-CA" dirty="0"/>
          </a:p>
          <a:p>
            <a:r>
              <a:rPr lang="en-CA" dirty="0" smtClean="0"/>
              <a:t>Design is fundamental in the constructing of software and its systems.</a:t>
            </a:r>
            <a:endParaRPr lang="en-CA" dirty="0"/>
          </a:p>
        </p:txBody>
      </p:sp>
    </p:spTree>
    <p:extLst>
      <p:ext uri="{BB962C8B-B14F-4D97-AF65-F5344CB8AC3E}">
        <p14:creationId xmlns:p14="http://schemas.microsoft.com/office/powerpoint/2010/main" val="1842180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Design with Functions</a:t>
            </a:r>
            <a:endParaRPr lang="en-CA" dirty="0"/>
          </a:p>
        </p:txBody>
      </p:sp>
      <p:sp>
        <p:nvSpPr>
          <p:cNvPr id="3" name="Content Placeholder 2"/>
          <p:cNvSpPr>
            <a:spLocks noGrp="1"/>
          </p:cNvSpPr>
          <p:nvPr>
            <p:ph sz="quarter" idx="1"/>
          </p:nvPr>
        </p:nvSpPr>
        <p:spPr/>
        <p:txBody>
          <a:bodyPr>
            <a:normAutofit lnSpcReduction="10000"/>
          </a:bodyPr>
          <a:lstStyle/>
          <a:p>
            <a:r>
              <a:rPr lang="en-CA" dirty="0" smtClean="0"/>
              <a:t>Functions are not necessary</a:t>
            </a:r>
          </a:p>
          <a:p>
            <a:r>
              <a:rPr lang="en-CA" dirty="0" smtClean="0"/>
              <a:t>It is possible to construct an algorithm using only Python’s built-in operators and control statements.</a:t>
            </a:r>
          </a:p>
          <a:p>
            <a:r>
              <a:rPr lang="en-CA" dirty="0" smtClean="0"/>
              <a:t>BUT, any large or significant program will result in code that will be extremely complex, difficult to verify, and almost impossible to maintain!</a:t>
            </a:r>
          </a:p>
          <a:p>
            <a:r>
              <a:rPr lang="en-CA" dirty="0" smtClean="0"/>
              <a:t>The human brain can wrap itself around just a few things at once.  People cope with complexity by developing a mechanism to simplify or hide it.  This is called </a:t>
            </a:r>
            <a:r>
              <a:rPr lang="en-CA" b="1" dirty="0" smtClean="0"/>
              <a:t>abstraction</a:t>
            </a:r>
            <a:r>
              <a:rPr lang="en-CA" dirty="0" smtClean="0"/>
              <a:t>.</a:t>
            </a:r>
            <a:endParaRPr lang="en-CA" dirty="0"/>
          </a:p>
        </p:txBody>
      </p:sp>
    </p:spTree>
    <p:extLst>
      <p:ext uri="{BB962C8B-B14F-4D97-AF65-F5344CB8AC3E}">
        <p14:creationId xmlns:p14="http://schemas.microsoft.com/office/powerpoint/2010/main" val="2193122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Advantages of Functions</a:t>
            </a:r>
            <a:endParaRPr lang="en-CA" dirty="0"/>
          </a:p>
        </p:txBody>
      </p:sp>
      <p:sp>
        <p:nvSpPr>
          <p:cNvPr id="3" name="Content Placeholder 2"/>
          <p:cNvSpPr>
            <a:spLocks noGrp="1"/>
          </p:cNvSpPr>
          <p:nvPr>
            <p:ph sz="quarter" idx="1"/>
          </p:nvPr>
        </p:nvSpPr>
        <p:spPr/>
        <p:txBody>
          <a:bodyPr/>
          <a:lstStyle/>
          <a:p>
            <a:r>
              <a:rPr lang="en-CA" dirty="0"/>
              <a:t>E</a:t>
            </a:r>
            <a:r>
              <a:rPr lang="en-CA" dirty="0" smtClean="0"/>
              <a:t>liminate redundancy</a:t>
            </a:r>
          </a:p>
          <a:p>
            <a:r>
              <a:rPr lang="en-CA" dirty="0" smtClean="0"/>
              <a:t>Hide Complexity</a:t>
            </a:r>
          </a:p>
          <a:p>
            <a:r>
              <a:rPr lang="en-CA" dirty="0" smtClean="0"/>
              <a:t>Support General methods with systematic variations</a:t>
            </a:r>
          </a:p>
          <a:p>
            <a:r>
              <a:rPr lang="en-CA" dirty="0" smtClean="0"/>
              <a:t>Support the Division of labour.</a:t>
            </a:r>
          </a:p>
          <a:p>
            <a:endParaRPr lang="en-CA" dirty="0"/>
          </a:p>
        </p:txBody>
      </p:sp>
    </p:spTree>
    <p:extLst>
      <p:ext uri="{BB962C8B-B14F-4D97-AF65-F5344CB8AC3E}">
        <p14:creationId xmlns:p14="http://schemas.microsoft.com/office/powerpoint/2010/main" val="4019140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Question</a:t>
            </a:r>
            <a:endParaRPr lang="en-CA" dirty="0"/>
          </a:p>
        </p:txBody>
      </p:sp>
      <p:sp>
        <p:nvSpPr>
          <p:cNvPr id="3" name="Content Placeholder 2"/>
          <p:cNvSpPr>
            <a:spLocks noGrp="1"/>
          </p:cNvSpPr>
          <p:nvPr>
            <p:ph sz="quarter" idx="1"/>
          </p:nvPr>
        </p:nvSpPr>
        <p:spPr/>
        <p:txBody>
          <a:bodyPr/>
          <a:lstStyle/>
          <a:p>
            <a:pPr marL="514350" indent="-514350">
              <a:buFont typeface="+mj-lt"/>
              <a:buAutoNum type="arabicPeriod"/>
            </a:pPr>
            <a:r>
              <a:rPr lang="en-CA" dirty="0" smtClean="0"/>
              <a:t>Raymond complains that defining functions to use in his programs is a lot of extra work.  He says he can finish his programs much more quickly if he writes them using the basic operators and control statements.  State three reasons why his view is short-sighted.</a:t>
            </a:r>
            <a:endParaRPr lang="en-CA" dirty="0"/>
          </a:p>
        </p:txBody>
      </p:sp>
    </p:spTree>
    <p:extLst>
      <p:ext uri="{BB962C8B-B14F-4D97-AF65-F5344CB8AC3E}">
        <p14:creationId xmlns:p14="http://schemas.microsoft.com/office/powerpoint/2010/main" val="274493326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104</TotalTime>
  <Words>279</Words>
  <Application>Microsoft Office PowerPoint</Application>
  <PresentationFormat>On-screen Show (4:3)</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Tw Cen MT</vt:lpstr>
      <vt:lpstr>Wingdings</vt:lpstr>
      <vt:lpstr>Wingdings 2</vt:lpstr>
      <vt:lpstr>Median</vt:lpstr>
      <vt:lpstr>Python Basics</vt:lpstr>
      <vt:lpstr>Top Down Design</vt:lpstr>
      <vt:lpstr>Design with Functions</vt:lpstr>
      <vt:lpstr>Design with Functions</vt:lpstr>
      <vt:lpstr>Advantages of Functions</vt:lpstr>
      <vt:lpstr>Question</vt:lpstr>
    </vt:vector>
  </TitlesOfParts>
  <Company>GECDSB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Basics</dc:title>
  <dc:creator>I.T. Services</dc:creator>
  <cp:lastModifiedBy>John Sarros</cp:lastModifiedBy>
  <cp:revision>9</cp:revision>
  <dcterms:created xsi:type="dcterms:W3CDTF">2014-04-01T14:28:11Z</dcterms:created>
  <dcterms:modified xsi:type="dcterms:W3CDTF">2017-10-11T16:59:07Z</dcterms:modified>
</cp:coreProperties>
</file>