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DA3AE9-1275-4D4F-987B-93B401E26D52}">
  <a:tblStyle styleId="{44DA3AE9-1275-4D4F-987B-93B401E26D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80b4ca2f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80b4ca2f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80b4ca2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80b4ca2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80b4ca2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80b4ca2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google.com/spreadsheets/d/1Jtyr73644jb-EBwtpoHCwegvbu8tnW0o/edit?usp=sharing&amp;ouid=112752324639694790375&amp;rtpof=true&amp;sd=true" TargetMode="External"/><Relationship Id="rId4" Type="http://schemas.openxmlformats.org/officeDocument/2006/relationships/hyperlink" Target="https://docs.google.com/document/u/0/d/1dPVBvo2sKFBE7-msOm6uk4lvfYJn3i_ZqFw7-zhLi0Y/edit?resourcekey=0-QJfxB0E_hkI22kMyFQ7Q2w" TargetMode="External"/><Relationship Id="rId5" Type="http://schemas.openxmlformats.org/officeDocument/2006/relationships/hyperlink" Target="https://docs.google.com/presentation/u/0/d/1oRBhdD8mg_p0RLlQ9hq81bsd81iW2oAjofLu8YvTdvI/edit" TargetMode="External"/><Relationship Id="rId6" Type="http://schemas.openxmlformats.org/officeDocument/2006/relationships/hyperlink" Target="https://docs.google.com/spreadsheets/d/1Jtyr73644jb-EBwtpoHCwegvbu8tnW0o/edit?usp=sharing&amp;ouid=112752324639694790375&amp;rtpof=true&amp;sd=true" TargetMode="External"/><Relationship Id="rId7" Type="http://schemas.openxmlformats.org/officeDocument/2006/relationships/hyperlink" Target="https://docs.google.com/presentation/u/0/d/1UGtAzUMGZ6ecNyWFv0g1E97lqYCVpcZYJHerD1Ed86U/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653625" y="547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60" name="Google Shape;160;p22"/>
          <p:cNvSpPr txBox="1"/>
          <p:nvPr>
            <p:ph idx="1" type="body"/>
          </p:nvPr>
        </p:nvSpPr>
        <p:spPr>
          <a:xfrm>
            <a:off x="438800" y="1307975"/>
            <a:ext cx="8397300" cy="3284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Our guests seemed to have some trouble with the navigation, so we switched to a layout that they find much simpler</a:t>
            </a:r>
            <a:endParaRPr sz="1700">
              <a:solidFill>
                <a:schemeClr val="dk2"/>
              </a:solidFill>
              <a:latin typeface="Arial"/>
              <a:ea typeface="Arial"/>
              <a:cs typeface="Arial"/>
              <a:sym typeface="Arial"/>
            </a:endParaRPr>
          </a:p>
          <a:p>
            <a:pPr indent="0" lvl="0" marL="457200" rtl="0" algn="l">
              <a:spcBef>
                <a:spcPts val="1200"/>
              </a:spcBef>
              <a:spcAft>
                <a:spcPts val="0"/>
              </a:spcAft>
              <a:buNone/>
            </a:pPr>
            <a:r>
              <a:t/>
            </a:r>
            <a:endParaRPr sz="1700">
              <a:solidFill>
                <a:schemeClr val="dk2"/>
              </a:solidFill>
              <a:latin typeface="Arial"/>
              <a:ea typeface="Arial"/>
              <a:cs typeface="Arial"/>
              <a:sym typeface="Arial"/>
            </a:endParaRPr>
          </a:p>
          <a:p>
            <a:pPr indent="-336550" lvl="0" marL="457200" rtl="0" algn="l">
              <a:spcBef>
                <a:spcPts val="1200"/>
              </a:spcBef>
              <a:spcAft>
                <a:spcPts val="0"/>
              </a:spcAft>
              <a:buClr>
                <a:schemeClr val="dk2"/>
              </a:buClr>
              <a:buSzPts val="1700"/>
              <a:buFont typeface="Arial"/>
              <a:buChar char="●"/>
            </a:pPr>
            <a:r>
              <a:rPr lang="en" sz="1700">
                <a:solidFill>
                  <a:schemeClr val="dk2"/>
                </a:solidFill>
                <a:latin typeface="Arial"/>
                <a:ea typeface="Arial"/>
                <a:cs typeface="Arial"/>
                <a:sym typeface="Arial"/>
              </a:rPr>
              <a:t>After struggling to reduce table turn time, we worked with the general managers on training and getting waitstaff to be more aware of guest pacing. This allowed us to eventually reduce turn time by the desired 30 minutes. </a:t>
            </a:r>
            <a:endParaRPr sz="1700">
              <a:solidFill>
                <a:schemeClr val="dk2"/>
              </a:solidFill>
              <a:latin typeface="Arial"/>
              <a:ea typeface="Arial"/>
              <a:cs typeface="Arial"/>
              <a:sym typeface="Arial"/>
            </a:endParaRPr>
          </a:p>
          <a:p>
            <a:pPr indent="0" lvl="0" marL="457200" rtl="0" algn="l">
              <a:spcBef>
                <a:spcPts val="1200"/>
              </a:spcBef>
              <a:spcAft>
                <a:spcPts val="0"/>
              </a:spcAft>
              <a:buNone/>
            </a:pPr>
            <a:r>
              <a:t/>
            </a:r>
            <a:endParaRPr sz="1700">
              <a:solidFill>
                <a:schemeClr val="dk2"/>
              </a:solidFill>
              <a:latin typeface="Arial"/>
              <a:ea typeface="Arial"/>
              <a:cs typeface="Arial"/>
              <a:sym typeface="Arial"/>
            </a:endParaRPr>
          </a:p>
          <a:p>
            <a:pPr indent="-336550" lvl="0" marL="457200" rtl="0" algn="l">
              <a:spcBef>
                <a:spcPts val="1200"/>
              </a:spcBef>
              <a:spcAft>
                <a:spcPts val="0"/>
              </a:spcAft>
              <a:buClr>
                <a:schemeClr val="dk2"/>
              </a:buClr>
              <a:buSzPts val="1700"/>
              <a:buFont typeface="Arial"/>
              <a:buChar char="●"/>
            </a:pPr>
            <a:r>
              <a:rPr lang="en" sz="1700">
                <a:solidFill>
                  <a:schemeClr val="dk2"/>
                </a:solidFill>
                <a:latin typeface="Arial"/>
                <a:ea typeface="Arial"/>
                <a:cs typeface="Arial"/>
                <a:sym typeface="Arial"/>
              </a:rPr>
              <a:t>Our cash payment system is still leaving customers frustrated, and we implemented more registers and retrained staff to address the issue.</a:t>
            </a:r>
            <a:endParaRPr sz="17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64" name="Shape 164"/>
        <p:cNvGrpSpPr/>
        <p:nvPr/>
      </p:nvGrpSpPr>
      <p:grpSpPr>
        <a:xfrm>
          <a:off x="0" y="0"/>
          <a:ext cx="0" cy="0"/>
          <a:chOff x="0" y="0"/>
          <a:chExt cx="0" cy="0"/>
        </a:xfrm>
      </p:grpSpPr>
      <p:sp>
        <p:nvSpPr>
          <p:cNvPr id="165" name="Google Shape;165;p23"/>
          <p:cNvSpPr txBox="1"/>
          <p:nvPr>
            <p:ph type="title"/>
          </p:nvPr>
        </p:nvSpPr>
        <p:spPr>
          <a:xfrm>
            <a:off x="514600" y="437800"/>
            <a:ext cx="7688400" cy="425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60045" lvl="0" marL="457200" rtl="0" algn="l">
              <a:spcBef>
                <a:spcPts val="0"/>
              </a:spcBef>
              <a:spcAft>
                <a:spcPts val="0"/>
              </a:spcAft>
              <a:buSzPct val="100000"/>
              <a:buFont typeface="Arial"/>
              <a:buChar char="●"/>
            </a:pPr>
            <a:r>
              <a:rPr b="0" lang="en" sz="2300" u="sng">
                <a:latin typeface="Arial"/>
                <a:ea typeface="Arial"/>
                <a:cs typeface="Arial"/>
                <a:sym typeface="Arial"/>
                <a:hlinkClick r:id="rId3"/>
              </a:rPr>
              <a:t>Project Proposal</a:t>
            </a:r>
            <a:endParaRPr b="0" sz="2300">
              <a:latin typeface="Arial"/>
              <a:ea typeface="Arial"/>
              <a:cs typeface="Arial"/>
              <a:sym typeface="Arial"/>
            </a:endParaRPr>
          </a:p>
          <a:p>
            <a:pPr indent="0" lvl="0" marL="457200" rtl="0" algn="l">
              <a:spcBef>
                <a:spcPts val="0"/>
              </a:spcBef>
              <a:spcAft>
                <a:spcPts val="0"/>
              </a:spcAft>
              <a:buNone/>
            </a:pPr>
            <a:r>
              <a:t/>
            </a:r>
            <a:endParaRPr b="0" sz="2300">
              <a:latin typeface="Arial"/>
              <a:ea typeface="Arial"/>
              <a:cs typeface="Arial"/>
              <a:sym typeface="Arial"/>
            </a:endParaRPr>
          </a:p>
          <a:p>
            <a:pPr indent="-360045" lvl="0" marL="457200" rtl="0" algn="l">
              <a:spcBef>
                <a:spcPts val="0"/>
              </a:spcBef>
              <a:spcAft>
                <a:spcPts val="0"/>
              </a:spcAft>
              <a:buSzPct val="100000"/>
              <a:buFont typeface="Arial"/>
              <a:buChar char="●"/>
            </a:pPr>
            <a:r>
              <a:rPr b="0" lang="en" sz="2300" u="sng">
                <a:latin typeface="Arial"/>
                <a:ea typeface="Arial"/>
                <a:cs typeface="Arial"/>
                <a:sym typeface="Arial"/>
                <a:hlinkClick r:id="rId4"/>
              </a:rPr>
              <a:t>Project Charter</a:t>
            </a:r>
            <a:endParaRPr b="0" sz="2300">
              <a:latin typeface="Arial"/>
              <a:ea typeface="Arial"/>
              <a:cs typeface="Arial"/>
              <a:sym typeface="Arial"/>
            </a:endParaRPr>
          </a:p>
          <a:p>
            <a:pPr indent="0" lvl="0" marL="457200" rtl="0" algn="l">
              <a:spcBef>
                <a:spcPts val="0"/>
              </a:spcBef>
              <a:spcAft>
                <a:spcPts val="0"/>
              </a:spcAft>
              <a:buNone/>
            </a:pPr>
            <a:r>
              <a:t/>
            </a:r>
            <a:endParaRPr b="0" sz="2300">
              <a:latin typeface="Arial"/>
              <a:ea typeface="Arial"/>
              <a:cs typeface="Arial"/>
              <a:sym typeface="Arial"/>
            </a:endParaRPr>
          </a:p>
          <a:p>
            <a:pPr indent="-360045" lvl="0" marL="457200" rtl="0" algn="l">
              <a:spcBef>
                <a:spcPts val="0"/>
              </a:spcBef>
              <a:spcAft>
                <a:spcPts val="0"/>
              </a:spcAft>
              <a:buSzPct val="100000"/>
              <a:buFont typeface="Arial"/>
              <a:buChar char="●"/>
            </a:pPr>
            <a:r>
              <a:rPr b="0" lang="en" sz="2300" u="sng">
                <a:latin typeface="Arial"/>
                <a:ea typeface="Arial"/>
                <a:cs typeface="Arial"/>
                <a:sym typeface="Arial"/>
                <a:hlinkClick r:id="rId5"/>
              </a:rPr>
              <a:t>Stakeholder Analysis</a:t>
            </a:r>
            <a:endParaRPr b="0" sz="2300">
              <a:latin typeface="Arial"/>
              <a:ea typeface="Arial"/>
              <a:cs typeface="Arial"/>
              <a:sym typeface="Arial"/>
            </a:endParaRPr>
          </a:p>
          <a:p>
            <a:pPr indent="0" lvl="0" marL="457200" rtl="0" algn="l">
              <a:spcBef>
                <a:spcPts val="0"/>
              </a:spcBef>
              <a:spcAft>
                <a:spcPts val="0"/>
              </a:spcAft>
              <a:buNone/>
            </a:pPr>
            <a:r>
              <a:t/>
            </a:r>
            <a:endParaRPr b="0" sz="2300">
              <a:latin typeface="Arial"/>
              <a:ea typeface="Arial"/>
              <a:cs typeface="Arial"/>
              <a:sym typeface="Arial"/>
            </a:endParaRPr>
          </a:p>
          <a:p>
            <a:pPr indent="-360045" lvl="0" marL="457200" rtl="0" algn="l">
              <a:spcBef>
                <a:spcPts val="0"/>
              </a:spcBef>
              <a:spcAft>
                <a:spcPts val="0"/>
              </a:spcAft>
              <a:buSzPct val="100000"/>
              <a:buFont typeface="Arial"/>
              <a:buChar char="●"/>
            </a:pPr>
            <a:r>
              <a:rPr b="0" lang="en" sz="2300" u="sng">
                <a:latin typeface="Arial"/>
                <a:ea typeface="Arial"/>
                <a:cs typeface="Arial"/>
                <a:sym typeface="Arial"/>
                <a:hlinkClick r:id="rId6"/>
              </a:rPr>
              <a:t>Project Plan</a:t>
            </a:r>
            <a:endParaRPr b="0" sz="2300">
              <a:latin typeface="Arial"/>
              <a:ea typeface="Arial"/>
              <a:cs typeface="Arial"/>
              <a:sym typeface="Arial"/>
            </a:endParaRPr>
          </a:p>
          <a:p>
            <a:pPr indent="0" lvl="0" marL="457200" rtl="0" algn="l">
              <a:spcBef>
                <a:spcPts val="0"/>
              </a:spcBef>
              <a:spcAft>
                <a:spcPts val="0"/>
              </a:spcAft>
              <a:buNone/>
            </a:pPr>
            <a:r>
              <a:t/>
            </a:r>
            <a:endParaRPr b="0" sz="2300">
              <a:latin typeface="Arial"/>
              <a:ea typeface="Arial"/>
              <a:cs typeface="Arial"/>
              <a:sym typeface="Arial"/>
            </a:endParaRPr>
          </a:p>
          <a:p>
            <a:pPr indent="-360045" lvl="0" marL="457200" rtl="0" algn="l">
              <a:spcBef>
                <a:spcPts val="0"/>
              </a:spcBef>
              <a:spcAft>
                <a:spcPts val="0"/>
              </a:spcAft>
              <a:buSzPct val="100000"/>
              <a:buFont typeface="Arial"/>
              <a:buChar char="●"/>
            </a:pPr>
            <a:r>
              <a:rPr b="0" lang="en" sz="2300" u="sng">
                <a:latin typeface="Arial"/>
                <a:ea typeface="Arial"/>
                <a:cs typeface="Arial"/>
                <a:sym typeface="Arial"/>
                <a:hlinkClick r:id="rId7"/>
              </a:rPr>
              <a:t>Survey Results Presentation</a:t>
            </a:r>
            <a:endParaRPr b="0" sz="2300">
              <a:latin typeface="Arial"/>
              <a:ea typeface="Arial"/>
              <a:cs typeface="Arial"/>
              <a:sym typeface="Arial"/>
            </a:endParaRPr>
          </a:p>
          <a:p>
            <a:pPr indent="0" lvl="0" marL="0" rtl="0" algn="l">
              <a:spcBef>
                <a:spcPts val="0"/>
              </a:spcBef>
              <a:spcAft>
                <a:spcPts val="0"/>
              </a:spcAft>
              <a:buNone/>
            </a:pPr>
            <a:r>
              <a:t/>
            </a:r>
            <a:endParaRPr b="0" sz="23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98525"/>
            <a:ext cx="7688700" cy="308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2"/>
                </a:solidFill>
                <a:latin typeface="Arial"/>
                <a:ea typeface="Arial"/>
                <a:cs typeface="Arial"/>
                <a:sym typeface="Arial"/>
              </a:rPr>
              <a:t>Sauce &amp; Spoon wants to launch a pilot rollout of tabletop menu tablets at two of our restaurant locations, Sauce &amp; Spoon North and Sauce &amp; Spoon Downtown. The project includes researching and selecting a tablet and vendors, adding a revamped menu and special features to the tablets, training staff, and installing them at the bars of 2 locations. The system will be rolled out at the beginning of quarter 2 in April, and monitored through the end of June to gauge success. Methodology: We used a waterfall approach for the entire project, with aspects of the Agile mentality applied, like preparing for changes and staying flexible with our schedule and budget.</a:t>
            </a:r>
            <a:endParaRPr sz="1700">
              <a:solidFill>
                <a:schemeClr val="dk2"/>
              </a:solidFill>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666275" y="547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Accomplishment Summary</a:t>
            </a:r>
            <a:endParaRPr/>
          </a:p>
        </p:txBody>
      </p:sp>
      <p:sp>
        <p:nvSpPr>
          <p:cNvPr id="103" name="Google Shape;103;p15"/>
          <p:cNvSpPr txBox="1"/>
          <p:nvPr>
            <p:ph idx="1" type="body"/>
          </p:nvPr>
        </p:nvSpPr>
        <p:spPr>
          <a:xfrm>
            <a:off x="666275" y="17755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We reduced the average table wait time to under 10 minutes. </a:t>
            </a:r>
            <a:endParaRPr sz="1700">
              <a:solidFill>
                <a:schemeClr val="dk2"/>
              </a:solidFill>
              <a:latin typeface="Arial"/>
              <a:ea typeface="Arial"/>
              <a:cs typeface="Arial"/>
              <a:sym typeface="Arial"/>
            </a:endParaRPr>
          </a:p>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 We eventually reduced table turn time by 30 minutes. </a:t>
            </a:r>
            <a:endParaRPr sz="1700">
              <a:solidFill>
                <a:schemeClr val="dk2"/>
              </a:solidFill>
              <a:latin typeface="Arial"/>
              <a:ea typeface="Arial"/>
              <a:cs typeface="Arial"/>
              <a:sym typeface="Arial"/>
            </a:endParaRPr>
          </a:p>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The average tablet checkout time has stayed at one minute or less. </a:t>
            </a:r>
            <a:endParaRPr sz="1700">
              <a:solidFill>
                <a:schemeClr val="dk2"/>
              </a:solidFill>
              <a:latin typeface="Arial"/>
              <a:ea typeface="Arial"/>
              <a:cs typeface="Arial"/>
              <a:sym typeface="Arial"/>
            </a:endParaRPr>
          </a:p>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Achieved less than 5% of customer’s reporting technical issues each week. </a:t>
            </a:r>
            <a:endParaRPr sz="1700">
              <a:solidFill>
                <a:schemeClr val="dk2"/>
              </a:solidFill>
              <a:latin typeface="Arial"/>
              <a:ea typeface="Arial"/>
              <a:cs typeface="Arial"/>
              <a:sym typeface="Arial"/>
            </a:endParaRPr>
          </a:p>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Increased daily guest count by over 20% at the Downtown location. </a:t>
            </a:r>
            <a:endParaRPr sz="1700">
              <a:solidFill>
                <a:schemeClr val="dk2"/>
              </a:solidFill>
              <a:latin typeface="Arial"/>
              <a:ea typeface="Arial"/>
              <a:cs typeface="Arial"/>
              <a:sym typeface="Arial"/>
            </a:endParaRPr>
          </a:p>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We just succeeded in reducing food waste by 25%.</a:t>
            </a:r>
            <a:endParaRPr sz="17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9" name="Google Shape;109;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0" name="Google Shape;110;p16"/>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1" name="Google Shape;111;p16"/>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12" name="Google Shape;112;p16"/>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8" name="Google Shape;118;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9" name="Google Shape;119;p17"/>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20" name="Google Shape;120;p17"/>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21" name="Google Shape;121;p17"/>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7" name="Google Shape;127;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8" name="Google Shape;128;p18"/>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9" name="Google Shape;129;p18"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30" name="Google Shape;130;p18"/>
          <p:cNvCxnSpPr>
            <a:endCxn id="131"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31" name="Google Shape;131;p18"/>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8" name="Google Shape;138;p19"/>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9" name="Google Shape;139;p19"/>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40" name="Google Shape;140;p19"/>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6" name="Google Shape;146;p20"/>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47" name="Google Shape;147;p20"/>
          <p:cNvSpPr txBox="1"/>
          <p:nvPr/>
        </p:nvSpPr>
        <p:spPr>
          <a:xfrm>
            <a:off x="543400" y="1630250"/>
            <a:ext cx="7547100" cy="2695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Plan for the rollout to the rest of Sauce &amp; Spoon’s locations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Continue to monitor and update installed tablets</a:t>
            </a:r>
            <a:endParaRPr sz="1800"/>
          </a:p>
          <a:p>
            <a:pPr indent="0" lvl="0" marL="457200" rtl="0" algn="l">
              <a:spcBef>
                <a:spcPts val="0"/>
              </a:spcBef>
              <a:spcAft>
                <a:spcPts val="0"/>
              </a:spcAft>
              <a:buNone/>
            </a:pPr>
            <a:r>
              <a:rPr lang="en" sz="1800"/>
              <a:t> </a:t>
            </a:r>
            <a:endParaRPr sz="1800"/>
          </a:p>
          <a:p>
            <a:pPr indent="-342900" lvl="0" marL="457200" rtl="0" algn="l">
              <a:spcBef>
                <a:spcPts val="0"/>
              </a:spcBef>
              <a:spcAft>
                <a:spcPts val="0"/>
              </a:spcAft>
              <a:buSzPts val="1800"/>
              <a:buChar char="●"/>
            </a:pPr>
            <a:r>
              <a:rPr lang="en" sz="1800"/>
              <a:t>Work to get Riverfront location to increase guest count by over 20%</a:t>
            </a:r>
            <a:endParaRPr sz="1800"/>
          </a:p>
          <a:p>
            <a:pPr indent="0" lvl="0" marL="457200" rtl="0" algn="l">
              <a:spcBef>
                <a:spcPts val="0"/>
              </a:spcBef>
              <a:spcAft>
                <a:spcPts val="0"/>
              </a:spcAft>
              <a:buNone/>
            </a:pPr>
            <a:r>
              <a:rPr lang="en" sz="1800"/>
              <a:t> </a:t>
            </a:r>
            <a:endParaRPr sz="1800"/>
          </a:p>
          <a:p>
            <a:pPr indent="-342900" lvl="0" marL="457200" rtl="0" algn="l">
              <a:spcBef>
                <a:spcPts val="0"/>
              </a:spcBef>
              <a:spcAft>
                <a:spcPts val="0"/>
              </a:spcAft>
              <a:buSzPts val="1800"/>
              <a:buChar char="●"/>
            </a:pPr>
            <a:r>
              <a:rPr lang="en" sz="1800"/>
              <a:t>Continue to improve order accuracy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Continue to generate surveys and solicit guest feedback.</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Initiative &amp; Action </a:t>
            </a:r>
            <a:endParaRPr>
              <a:solidFill>
                <a:srgbClr val="434343"/>
              </a:solidFill>
              <a:latin typeface="Arial"/>
              <a:ea typeface="Arial"/>
              <a:cs typeface="Arial"/>
              <a:sym typeface="Arial"/>
            </a:endParaRPr>
          </a:p>
        </p:txBody>
      </p:sp>
      <p:pic>
        <p:nvPicPr>
          <p:cNvPr id="153" name="Google Shape;153;p21"/>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54" name="Google Shape;154;p21"/>
          <p:cNvGraphicFramePr/>
          <p:nvPr/>
        </p:nvGraphicFramePr>
        <p:xfrm>
          <a:off x="952500" y="1527195"/>
          <a:ext cx="3000000" cy="3000000"/>
        </p:xfrm>
        <a:graphic>
          <a:graphicData uri="http://schemas.openxmlformats.org/drawingml/2006/table">
            <a:tbl>
              <a:tblPr>
                <a:noFill/>
                <a:tableStyleId>{44DA3AE9-1275-4D4F-987B-93B401E26D52}</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