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3" r:id="rId2"/>
    <p:sldMasterId id="2147483656" r:id="rId3"/>
    <p:sldMasterId id="2147483659" r:id="rId4"/>
  </p:sldMasterIdLst>
  <p:notesMasterIdLst>
    <p:notesMasterId r:id="rId9"/>
  </p:notesMasterIdLst>
  <p:sldIdLst>
    <p:sldId id="256" r:id="rId5"/>
    <p:sldId id="260" r:id="rId6"/>
    <p:sldId id="263" r:id="rId7"/>
    <p:sldId id="266" r:id="rId8"/>
  </p:sldIdLst>
  <p:sldSz cx="14630400" cy="8229600"/>
  <p:notesSz cx="8229600" cy="14630400"/>
  <p:embeddedFontLst>
    <p:embeddedFont>
      <p:font typeface="Alexandria Semi Bold" panose="020B0604020202020204" charset="-78"/>
      <p:regular r:id="rId10"/>
    </p:embeddedFont>
    <p:embeddedFont>
      <p:font typeface="Sora Light" panose="020B0604020202020204" charset="0"/>
      <p:regular r:id="rId11"/>
    </p:embeddedFont>
  </p:embeddedFontLst>
  <p:custDataLst>
    <p:tags r:id="rId12"/>
  </p:custDataLst>
  <p:defaultTextStyle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</p:spPr>
        <p:txBody>
          <a:bodyPr/>
          <a:lstStyle/>
          <a:p>
            <a:endParaRPr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</p:spPr>
        <p:txBody>
          <a:bodyPr/>
          <a:lstStyle/>
          <a:p>
            <a:endParaRPr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262426"/>
            <a:ext cx="7627382" cy="142541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Breast Cancer Prediction using Machine Learning</a:t>
            </a:r>
            <a:endParaRPr lang="en-US" sz="4450"/>
          </a:p>
        </p:txBody>
      </p:sp>
      <p:sp>
        <p:nvSpPr>
          <p:cNvPr id="4" name="Text 1"/>
          <p:cNvSpPr/>
          <p:nvPr/>
        </p:nvSpPr>
        <p:spPr>
          <a:xfrm>
            <a:off x="6244709" y="4012763"/>
            <a:ext cx="7627382" cy="34671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1A2D7A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Early and accurate diagnosis</a:t>
            </a:r>
            <a:r>
              <a:rPr lang="en-US" sz="170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can save lives.</a:t>
            </a:r>
            <a:endParaRPr lang="en-US" sz="1700"/>
          </a:p>
        </p:txBody>
      </p:sp>
      <p:sp>
        <p:nvSpPr>
          <p:cNvPr id="5" name="Text 2"/>
          <p:cNvSpPr/>
          <p:nvPr/>
        </p:nvSpPr>
        <p:spPr>
          <a:xfrm>
            <a:off x="6244709" y="4684395"/>
            <a:ext cx="7627382" cy="1282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65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Objective: Build a classifier to distinguish between </a:t>
            </a:r>
            <a:r>
              <a:rPr lang="en-US" sz="2650">
                <a:solidFill>
                  <a:srgbClr val="1A2D7A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benign (non-cancerous)</a:t>
            </a:r>
            <a:r>
              <a:rPr lang="en-US" sz="265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 and </a:t>
            </a:r>
            <a:r>
              <a:rPr lang="en-US" sz="2650">
                <a:solidFill>
                  <a:srgbClr val="1A2D7A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malignant (cancerous)</a:t>
            </a:r>
            <a:r>
              <a:rPr lang="en-US" sz="265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 tumors.</a:t>
            </a:r>
            <a:endParaRPr lang="en-US" sz="26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DA1D9F-98EF-ECC7-AB3C-E975A70FFB61}"/>
              </a:ext>
            </a:extLst>
          </p:cNvPr>
          <p:cNvSpPr/>
          <p:nvPr/>
        </p:nvSpPr>
        <p:spPr>
          <a:xfrm>
            <a:off x="12768146" y="7694341"/>
            <a:ext cx="1761893" cy="446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89784" y="1603415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>
                <a:solidFill>
                  <a:srgbClr val="1A2D7A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Chapter 1</a:t>
            </a:r>
            <a:endParaRPr lang="en-US" sz="2200"/>
          </a:p>
        </p:txBody>
      </p:sp>
      <p:sp>
        <p:nvSpPr>
          <p:cNvPr id="3" name="Text 1"/>
          <p:cNvSpPr/>
          <p:nvPr/>
        </p:nvSpPr>
        <p:spPr>
          <a:xfrm>
            <a:off x="2717244" y="2176224"/>
            <a:ext cx="9195911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445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Dataset Overview &amp; Preparation</a:t>
            </a:r>
            <a:endParaRPr lang="en-US" sz="4450"/>
          </a:p>
        </p:txBody>
      </p:sp>
      <p:sp>
        <p:nvSpPr>
          <p:cNvPr id="4" name="Text 2"/>
          <p:cNvSpPr/>
          <p:nvPr/>
        </p:nvSpPr>
        <p:spPr>
          <a:xfrm>
            <a:off x="758309" y="3408759"/>
            <a:ext cx="6292572" cy="13868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Our project utilized the publicly available Breast Cancer Wisconsin (Diagnostic) dataset from Kaggle. This robust dataset provides a foundation for developing and testing predictive models.</a:t>
            </a:r>
            <a:endParaRPr lang="en-US" sz="1700"/>
          </a:p>
        </p:txBody>
      </p:sp>
      <p:sp>
        <p:nvSpPr>
          <p:cNvPr id="5" name="Text 3"/>
          <p:cNvSpPr/>
          <p:nvPr/>
        </p:nvSpPr>
        <p:spPr>
          <a:xfrm>
            <a:off x="758309" y="4990505"/>
            <a:ext cx="6292572" cy="693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Source:</a:t>
            </a:r>
            <a:r>
              <a:rPr lang="en-US" sz="170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Kaggle - Breast Cancer Wisconsin (Diagnostic)</a:t>
            </a:r>
            <a:endParaRPr lang="en-US" sz="1700"/>
          </a:p>
        </p:txBody>
      </p:sp>
      <p:sp>
        <p:nvSpPr>
          <p:cNvPr id="6" name="Text 4"/>
          <p:cNvSpPr/>
          <p:nvPr/>
        </p:nvSpPr>
        <p:spPr>
          <a:xfrm>
            <a:off x="758309" y="5759648"/>
            <a:ext cx="6292572" cy="34671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Total Samples:</a:t>
            </a:r>
            <a:r>
              <a:rPr lang="en-US" sz="170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569 patient records</a:t>
            </a:r>
            <a:endParaRPr lang="en-US" sz="1700"/>
          </a:p>
        </p:txBody>
      </p:sp>
      <p:sp>
        <p:nvSpPr>
          <p:cNvPr id="7" name="Text 5"/>
          <p:cNvSpPr/>
          <p:nvPr/>
        </p:nvSpPr>
        <p:spPr>
          <a:xfrm>
            <a:off x="758309" y="6182082"/>
            <a:ext cx="6292572" cy="34671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Target Variable:</a:t>
            </a:r>
            <a:r>
              <a:rPr lang="en-US" sz="170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Diagnosis (M = Malignant, B = Benign)</a:t>
            </a:r>
            <a:endParaRPr lang="en-US" sz="1700"/>
          </a:p>
        </p:txBody>
      </p:sp>
      <p:sp>
        <p:nvSpPr>
          <p:cNvPr id="8" name="Shape 6"/>
          <p:cNvSpPr/>
          <p:nvPr/>
        </p:nvSpPr>
        <p:spPr>
          <a:xfrm>
            <a:off x="7587139" y="3565803"/>
            <a:ext cx="5777270" cy="270748"/>
          </a:xfrm>
          <a:prstGeom prst="roundRect">
            <a:avLst>
              <a:gd name="adj" fmla="val 3361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Shape 7"/>
          <p:cNvSpPr/>
          <p:nvPr/>
        </p:nvSpPr>
        <p:spPr>
          <a:xfrm>
            <a:off x="7587139" y="3565803"/>
            <a:ext cx="1733074" cy="270748"/>
          </a:xfrm>
          <a:prstGeom prst="roundRect">
            <a:avLst>
              <a:gd name="adj" fmla="val 33610"/>
            </a:avLst>
          </a:prstGeom>
          <a:solidFill>
            <a:srgbClr val="1A2D7A"/>
          </a:solidFill>
        </p:spPr>
        <p:txBody>
          <a:bodyPr/>
          <a:lstStyle/>
          <a:p>
            <a:endParaRPr/>
          </a:p>
        </p:txBody>
      </p:sp>
      <p:sp>
        <p:nvSpPr>
          <p:cNvPr id="10" name="Text 8"/>
          <p:cNvSpPr/>
          <p:nvPr/>
        </p:nvSpPr>
        <p:spPr>
          <a:xfrm>
            <a:off x="13526810" y="3565803"/>
            <a:ext cx="352901" cy="2707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10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30</a:t>
            </a:r>
            <a:endParaRPr lang="en-US" sz="2100"/>
          </a:p>
        </p:txBody>
      </p:sp>
      <p:sp>
        <p:nvSpPr>
          <p:cNvPr id="11" name="Text 9"/>
          <p:cNvSpPr/>
          <p:nvPr/>
        </p:nvSpPr>
        <p:spPr>
          <a:xfrm>
            <a:off x="7587139" y="4107180"/>
            <a:ext cx="6292572" cy="693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Numeric features covering cell characteristics (e.g., radius, texture, symmetry).</a:t>
            </a:r>
            <a:endParaRPr lang="en-US" sz="1700"/>
          </a:p>
        </p:txBody>
      </p:sp>
      <p:sp>
        <p:nvSpPr>
          <p:cNvPr id="12" name="Text 10"/>
          <p:cNvSpPr/>
          <p:nvPr/>
        </p:nvSpPr>
        <p:spPr>
          <a:xfrm>
            <a:off x="7587139" y="5044321"/>
            <a:ext cx="6292572" cy="19697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Rigorous preprocessing was essential to ensure data quality, including:</a:t>
            </a:r>
          </a:p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Handling missing values, </a:t>
            </a:r>
          </a:p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Removing irrelevant columns, and </a:t>
            </a:r>
          </a:p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Standardizing features for optimal model performance.</a:t>
            </a:r>
            <a:endParaRPr lang="en-US" sz="17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7595" y="595193"/>
            <a:ext cx="10286405" cy="71199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Development &amp; Performance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57595" y="1826657"/>
            <a:ext cx="7657862" cy="103870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We explored several robust machine learning models, training them on 80% of the data and testing on the remaining 20% using a stratified split to maintain class distribution.</a:t>
            </a:r>
            <a:endParaRPr lang="en-US" sz="170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95" y="3108841"/>
            <a:ext cx="7657862" cy="428839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951238" y="1848326"/>
            <a:ext cx="3417808" cy="4271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65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Models Evaluated:</a:t>
            </a:r>
            <a:endParaRPr lang="en-US" sz="2650"/>
          </a:p>
        </p:txBody>
      </p:sp>
      <p:sp>
        <p:nvSpPr>
          <p:cNvPr id="6" name="Text 3"/>
          <p:cNvSpPr/>
          <p:nvPr/>
        </p:nvSpPr>
        <p:spPr>
          <a:xfrm>
            <a:off x="8951238" y="2491978"/>
            <a:ext cx="4929188" cy="3462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Tx/>
              <a:buChar char="•"/>
            </a:pPr>
            <a:r>
              <a:rPr lang="en-US" sz="170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Logistic Regression</a:t>
            </a:r>
            <a:endParaRPr lang="en-US" sz="1700"/>
          </a:p>
        </p:txBody>
      </p:sp>
      <p:sp>
        <p:nvSpPr>
          <p:cNvPr id="7" name="Text 4"/>
          <p:cNvSpPr/>
          <p:nvPr/>
        </p:nvSpPr>
        <p:spPr>
          <a:xfrm>
            <a:off x="8951238" y="2913936"/>
            <a:ext cx="4929188" cy="3462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Tx/>
              <a:buChar char="•"/>
            </a:pPr>
            <a:r>
              <a:rPr lang="en-US" sz="170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Random Forest</a:t>
            </a:r>
            <a:endParaRPr lang="en-US" sz="1700"/>
          </a:p>
        </p:txBody>
      </p:sp>
      <p:sp>
        <p:nvSpPr>
          <p:cNvPr id="8" name="Text 5"/>
          <p:cNvSpPr/>
          <p:nvPr/>
        </p:nvSpPr>
        <p:spPr>
          <a:xfrm>
            <a:off x="8951238" y="3335893"/>
            <a:ext cx="4929188" cy="3462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Tx/>
              <a:buChar char="•"/>
            </a:pPr>
            <a:r>
              <a:rPr lang="en-US" sz="170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Support Vector Machine (SVM)</a:t>
            </a:r>
            <a:endParaRPr lang="en-US" sz="1700"/>
          </a:p>
        </p:txBody>
      </p:sp>
      <p:sp>
        <p:nvSpPr>
          <p:cNvPr id="9" name="Text 6"/>
          <p:cNvSpPr/>
          <p:nvPr/>
        </p:nvSpPr>
        <p:spPr>
          <a:xfrm>
            <a:off x="8951238" y="3757851"/>
            <a:ext cx="4929188" cy="3462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Tx/>
              <a:buChar char="•"/>
            </a:pPr>
            <a:r>
              <a:rPr lang="en-US" sz="170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K-Nearest Neighbors (KNN)</a:t>
            </a:r>
            <a:endParaRPr lang="en-US" sz="1700"/>
          </a:p>
        </p:txBody>
      </p:sp>
      <p:sp>
        <p:nvSpPr>
          <p:cNvPr id="10" name="Shape 7"/>
          <p:cNvSpPr/>
          <p:nvPr/>
        </p:nvSpPr>
        <p:spPr>
          <a:xfrm>
            <a:off x="8951238" y="4347567"/>
            <a:ext cx="4929188" cy="2530912"/>
          </a:xfrm>
          <a:prstGeom prst="roundRect">
            <a:avLst>
              <a:gd name="adj" fmla="val 3592"/>
            </a:avLst>
          </a:prstGeom>
          <a:solidFill>
            <a:srgbClr val="B6FCB8"/>
          </a:solidFill>
        </p:spPr>
        <p:txBody>
          <a:bodyPr/>
          <a:lstStyle/>
          <a:p>
            <a:endParaRPr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9995" y="4630700"/>
            <a:ext cx="355997" cy="284798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9883556" y="4630700"/>
            <a:ext cx="2848094" cy="3559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Best Performer: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9453920" y="5154389"/>
            <a:ext cx="3923824" cy="13849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Random Forest</a:t>
            </a:r>
            <a:r>
              <a:rPr lang="en-US" sz="170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at </a:t>
            </a:r>
            <a:r>
              <a:rPr lang="en-US" sz="1700" b="1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~96% accuracy</a:t>
            </a:r>
            <a:r>
              <a:rPr lang="en-US" sz="170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 Its ensemble approach proved most effective in capturing complex patterns within the dataset.</a:t>
            </a:r>
            <a:endParaRPr lang="en-US" sz="17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2856309" y="1842191"/>
            <a:ext cx="8917662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 &amp; Future Directions</a:t>
            </a:r>
            <a:endParaRPr lang="en-US" sz="445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9674A2-C9CF-6723-97BA-2C4233BBB96D}"/>
              </a:ext>
            </a:extLst>
          </p:cNvPr>
          <p:cNvGrpSpPr/>
          <p:nvPr/>
        </p:nvGrpSpPr>
        <p:grpSpPr>
          <a:xfrm>
            <a:off x="758248" y="3109137"/>
            <a:ext cx="13113783" cy="2350889"/>
            <a:chOff x="758249" y="2406610"/>
            <a:chExt cx="13113783" cy="235088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0B3DC51-F891-369B-9037-99ED31F2136D}"/>
                </a:ext>
              </a:extLst>
            </p:cNvPr>
            <p:cNvGrpSpPr/>
            <p:nvPr/>
          </p:nvGrpSpPr>
          <p:grpSpPr>
            <a:xfrm>
              <a:off x="758249" y="2463403"/>
              <a:ext cx="3554730" cy="487442"/>
              <a:chOff x="758309" y="4565809"/>
              <a:chExt cx="3554730" cy="48744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821D655-E766-7DDE-8FE5-46CDBE38043D}"/>
                  </a:ext>
                </a:extLst>
              </p:cNvPr>
              <p:cNvGrpSpPr/>
              <p:nvPr/>
            </p:nvGrpSpPr>
            <p:grpSpPr>
              <a:xfrm>
                <a:off x="758309" y="4565809"/>
                <a:ext cx="487442" cy="487442"/>
                <a:chOff x="758309" y="4565809"/>
                <a:chExt cx="487442" cy="487442"/>
              </a:xfrm>
            </p:grpSpPr>
            <p:sp>
              <p:nvSpPr>
                <p:cNvPr id="6" name="Shape 4"/>
                <p:cNvSpPr/>
                <p:nvPr/>
              </p:nvSpPr>
              <p:spPr>
                <a:xfrm>
                  <a:off x="758309" y="4565809"/>
                  <a:ext cx="487442" cy="487442"/>
                </a:xfrm>
                <a:prstGeom prst="roundRect">
                  <a:avLst>
                    <a:gd name="adj" fmla="val 18669"/>
                  </a:avLst>
                </a:prstGeom>
                <a:solidFill>
                  <a:srgbClr val="D5DCF6"/>
                </a:solidFill>
                <a:ln w="7620">
                  <a:solidFill>
                    <a:srgbClr val="BBC2DC"/>
                  </a:solidFill>
                  <a:prstDash val="solid"/>
                </a:ln>
              </p:spPr>
              <p:txBody>
                <a:bodyPr/>
                <a:lstStyle/>
                <a:p>
                  <a:endParaRPr/>
                </a:p>
              </p:txBody>
            </p:sp>
            <p:pic>
              <p:nvPicPr>
                <p:cNvPr id="7" name="Image 0" descr="preencoded.png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0996" y="4565809"/>
                  <a:ext cx="342067" cy="427553"/>
                </a:xfrm>
                <a:prstGeom prst="rect">
                  <a:avLst/>
                </a:prstGeom>
              </p:spPr>
            </p:pic>
          </p:grpSp>
          <p:sp>
            <p:nvSpPr>
              <p:cNvPr id="8" name="Text 5"/>
              <p:cNvSpPr/>
              <p:nvPr/>
            </p:nvSpPr>
            <p:spPr>
              <a:xfrm>
                <a:off x="1462326" y="4640223"/>
                <a:ext cx="2850713" cy="35623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00"/>
                  </a:lnSpc>
                  <a:buNone/>
                </a:pPr>
                <a:r>
                  <a:rPr lang="en-US" sz="2200" dirty="0">
                    <a:solidFill>
                      <a:srgbClr val="3B3535"/>
                    </a:solidFill>
                    <a:latin typeface="Alexandria Semi Bold" pitchFamily="34" charset="0"/>
                    <a:ea typeface="Alexandria Semi Bold" pitchFamily="34" charset="-122"/>
                    <a:cs typeface="Alexandria Semi Bold" pitchFamily="34" charset="-120"/>
                  </a:rPr>
                  <a:t>High Accuracy</a:t>
                </a:r>
                <a:endParaRPr lang="en-US" sz="2200" dirty="0"/>
              </a:p>
            </p:txBody>
          </p:sp>
        </p:grpSp>
        <p:sp>
          <p:nvSpPr>
            <p:cNvPr id="9" name="Text 6"/>
            <p:cNvSpPr/>
            <p:nvPr/>
          </p:nvSpPr>
          <p:spPr>
            <a:xfrm>
              <a:off x="1462266" y="3023949"/>
              <a:ext cx="3486745" cy="1040130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700" dirty="0">
                  <a:solidFill>
                    <a:srgbClr val="3B3535"/>
                  </a:solidFill>
                  <a:latin typeface="Sora Light" pitchFamily="34" charset="0"/>
                  <a:ea typeface="Sora Light" pitchFamily="34" charset="-122"/>
                  <a:cs typeface="Sora Light" pitchFamily="34" charset="-120"/>
                </a:rPr>
                <a:t>Exceptional precision in distinguishing between malignant and benign cases.</a:t>
              </a:r>
              <a:endParaRPr lang="en-US" sz="17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534F0F8-C00C-56A9-B602-99D57115323C}"/>
                </a:ext>
              </a:extLst>
            </p:cNvPr>
            <p:cNvGrpSpPr/>
            <p:nvPr/>
          </p:nvGrpSpPr>
          <p:grpSpPr>
            <a:xfrm>
              <a:off x="5003184" y="2463403"/>
              <a:ext cx="4190762" cy="1947386"/>
              <a:chOff x="5219759" y="2463403"/>
              <a:chExt cx="4190762" cy="194738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81F5070-37C9-EDA6-4786-2A3EB8F98EBF}"/>
                  </a:ext>
                </a:extLst>
              </p:cNvPr>
              <p:cNvGrpSpPr/>
              <p:nvPr/>
            </p:nvGrpSpPr>
            <p:grpSpPr>
              <a:xfrm>
                <a:off x="5219759" y="2463403"/>
                <a:ext cx="487442" cy="487442"/>
                <a:chOff x="5219819" y="4565809"/>
                <a:chExt cx="487442" cy="487442"/>
              </a:xfrm>
            </p:grpSpPr>
            <p:sp>
              <p:nvSpPr>
                <p:cNvPr id="10" name="Shape 7"/>
                <p:cNvSpPr/>
                <p:nvPr/>
              </p:nvSpPr>
              <p:spPr>
                <a:xfrm>
                  <a:off x="5219819" y="4565809"/>
                  <a:ext cx="487442" cy="487442"/>
                </a:xfrm>
                <a:prstGeom prst="roundRect">
                  <a:avLst>
                    <a:gd name="adj" fmla="val 18669"/>
                  </a:avLst>
                </a:prstGeom>
                <a:solidFill>
                  <a:srgbClr val="D5DCF6"/>
                </a:solidFill>
                <a:ln w="7620">
                  <a:solidFill>
                    <a:srgbClr val="BBC2DC"/>
                  </a:solidFill>
                  <a:prstDash val="solid"/>
                </a:ln>
              </p:spPr>
              <p:txBody>
                <a:bodyPr/>
                <a:lstStyle/>
                <a:p>
                  <a:endParaRPr/>
                </a:p>
              </p:txBody>
            </p:sp>
            <p:pic>
              <p:nvPicPr>
                <p:cNvPr id="11" name="Image 1" descr="preencoded.png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92507" y="4595753"/>
                  <a:ext cx="342067" cy="427553"/>
                </a:xfrm>
                <a:prstGeom prst="rect">
                  <a:avLst/>
                </a:prstGeom>
              </p:spPr>
            </p:pic>
          </p:grpSp>
          <p:sp>
            <p:nvSpPr>
              <p:cNvPr id="12" name="Text 8"/>
              <p:cNvSpPr/>
              <p:nvPr/>
            </p:nvSpPr>
            <p:spPr>
              <a:xfrm>
                <a:off x="5923776" y="2537817"/>
                <a:ext cx="2850713" cy="35623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00"/>
                  </a:lnSpc>
                  <a:buNone/>
                </a:pPr>
                <a:r>
                  <a:rPr lang="en-US" sz="2200" dirty="0">
                    <a:solidFill>
                      <a:srgbClr val="3B3535"/>
                    </a:solidFill>
                    <a:latin typeface="Alexandria Semi Bold" pitchFamily="34" charset="0"/>
                    <a:ea typeface="Alexandria Semi Bold" pitchFamily="34" charset="-122"/>
                    <a:cs typeface="Alexandria Semi Bold" pitchFamily="34" charset="-120"/>
                  </a:rPr>
                  <a:t>Robustness</a:t>
                </a:r>
                <a:endParaRPr lang="en-US" sz="2200" dirty="0"/>
              </a:p>
            </p:txBody>
          </p:sp>
          <p:sp>
            <p:nvSpPr>
              <p:cNvPr id="13" name="Text 9"/>
              <p:cNvSpPr/>
              <p:nvPr/>
            </p:nvSpPr>
            <p:spPr>
              <a:xfrm>
                <a:off x="5923776" y="3023949"/>
                <a:ext cx="3486745" cy="1386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700"/>
                  </a:lnSpc>
                  <a:buNone/>
                </a:pPr>
                <a:r>
                  <a:rPr lang="en-US" sz="1700">
                    <a:solidFill>
                      <a:srgbClr val="3B3535"/>
                    </a:solidFill>
                    <a:latin typeface="Sora Light" pitchFamily="34" charset="0"/>
                    <a:ea typeface="Sora Light" pitchFamily="34" charset="-122"/>
                    <a:cs typeface="Sora Light" pitchFamily="34" charset="-120"/>
                  </a:rPr>
                  <a:t>Consistent performance, even with varying data subsets, crucial for real-world application.</a:t>
                </a:r>
                <a:endParaRPr lang="en-US" sz="170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6A41F18-E5E5-4211-46B0-FB3D7D88AEA6}"/>
                </a:ext>
              </a:extLst>
            </p:cNvPr>
            <p:cNvGrpSpPr/>
            <p:nvPr/>
          </p:nvGrpSpPr>
          <p:grpSpPr>
            <a:xfrm>
              <a:off x="9410521" y="2406610"/>
              <a:ext cx="3554730" cy="487442"/>
              <a:chOff x="9681269" y="2463403"/>
              <a:chExt cx="3554730" cy="48744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7287897-2A52-0B03-99F1-8EAA7FE8BC2C}"/>
                  </a:ext>
                </a:extLst>
              </p:cNvPr>
              <p:cNvGrpSpPr/>
              <p:nvPr/>
            </p:nvGrpSpPr>
            <p:grpSpPr>
              <a:xfrm>
                <a:off x="9681269" y="2463403"/>
                <a:ext cx="487442" cy="487442"/>
                <a:chOff x="9681329" y="4565809"/>
                <a:chExt cx="487442" cy="487442"/>
              </a:xfrm>
            </p:grpSpPr>
            <p:sp>
              <p:nvSpPr>
                <p:cNvPr id="14" name="Shape 10"/>
                <p:cNvSpPr/>
                <p:nvPr/>
              </p:nvSpPr>
              <p:spPr>
                <a:xfrm>
                  <a:off x="9681329" y="4565809"/>
                  <a:ext cx="487442" cy="487442"/>
                </a:xfrm>
                <a:prstGeom prst="roundRect">
                  <a:avLst>
                    <a:gd name="adj" fmla="val 18669"/>
                  </a:avLst>
                </a:prstGeom>
                <a:solidFill>
                  <a:srgbClr val="D5DCF6"/>
                </a:solidFill>
                <a:ln w="7620">
                  <a:solidFill>
                    <a:srgbClr val="BBC2DC"/>
                  </a:solidFill>
                  <a:prstDash val="solid"/>
                </a:ln>
              </p:spPr>
              <p:txBody>
                <a:bodyPr/>
                <a:lstStyle/>
                <a:p>
                  <a:endParaRPr/>
                </a:p>
              </p:txBody>
            </p:sp>
            <p:pic>
              <p:nvPicPr>
                <p:cNvPr id="15" name="Image 2" descr="preencoded.png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54017" y="4595753"/>
                  <a:ext cx="342067" cy="427553"/>
                </a:xfrm>
                <a:prstGeom prst="rect">
                  <a:avLst/>
                </a:prstGeom>
              </p:spPr>
            </p:pic>
          </p:grpSp>
          <p:sp>
            <p:nvSpPr>
              <p:cNvPr id="16" name="Text 11"/>
              <p:cNvSpPr/>
              <p:nvPr/>
            </p:nvSpPr>
            <p:spPr>
              <a:xfrm>
                <a:off x="10385286" y="2537817"/>
                <a:ext cx="2850713" cy="35623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00"/>
                  </a:lnSpc>
                  <a:buNone/>
                </a:pPr>
                <a:r>
                  <a:rPr lang="en-US" sz="2200" dirty="0">
                    <a:solidFill>
                      <a:srgbClr val="3B3535"/>
                    </a:solidFill>
                    <a:latin typeface="Alexandria Semi Bold" pitchFamily="34" charset="0"/>
                    <a:ea typeface="Alexandria Semi Bold" pitchFamily="34" charset="-122"/>
                    <a:cs typeface="Alexandria Semi Bold" pitchFamily="34" charset="-120"/>
                  </a:rPr>
                  <a:t>Future Work</a:t>
                </a:r>
                <a:endParaRPr lang="en-US" sz="2200" dirty="0"/>
              </a:p>
            </p:txBody>
          </p:sp>
        </p:grpSp>
        <p:sp>
          <p:nvSpPr>
            <p:cNvPr id="17" name="Text 12"/>
            <p:cNvSpPr/>
            <p:nvPr/>
          </p:nvSpPr>
          <p:spPr>
            <a:xfrm>
              <a:off x="9969190" y="3023948"/>
              <a:ext cx="3902842" cy="1733551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marL="285750" indent="-285750" algn="l">
                <a:lnSpc>
                  <a:spcPts val="27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solidFill>
                    <a:srgbClr val="3B3535"/>
                  </a:solidFill>
                  <a:latin typeface="Sora Light" pitchFamily="34" charset="0"/>
                  <a:ea typeface="Sora Light" pitchFamily="34" charset="-122"/>
                  <a:cs typeface="Sora Light" pitchFamily="34" charset="-120"/>
                </a:rPr>
                <a:t>Hyperparameter tuning, </a:t>
              </a:r>
            </a:p>
            <a:p>
              <a:pPr marL="285750" indent="-285750" algn="l">
                <a:lnSpc>
                  <a:spcPts val="27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solidFill>
                    <a:srgbClr val="3B3535"/>
                  </a:solidFill>
                  <a:latin typeface="Sora Light" pitchFamily="34" charset="0"/>
                  <a:ea typeface="Sora Light" pitchFamily="34" charset="-122"/>
                  <a:cs typeface="Sora Light" pitchFamily="34" charset="-120"/>
                </a:rPr>
                <a:t>Testing on diverse datasets, and </a:t>
              </a:r>
            </a:p>
            <a:p>
              <a:pPr marL="285750" indent="-285750" algn="l">
                <a:lnSpc>
                  <a:spcPts val="2700"/>
                </a:lnSpc>
                <a:buFont typeface="Arial" panose="020B0604020202020204" pitchFamily="34" charset="0"/>
                <a:buChar char="•"/>
              </a:pPr>
              <a:r>
                <a:rPr lang="en-US" sz="1700" dirty="0">
                  <a:solidFill>
                    <a:srgbClr val="3B3535"/>
                  </a:solidFill>
                  <a:latin typeface="Sora Light" pitchFamily="34" charset="0"/>
                  <a:ea typeface="Sora Light" pitchFamily="34" charset="-122"/>
                  <a:cs typeface="Sora Light" pitchFamily="34" charset="-120"/>
                </a:rPr>
                <a:t>Exploring </a:t>
              </a:r>
              <a:r>
                <a:rPr lang="en-US" sz="1700" b="1" i="1" dirty="0">
                  <a:solidFill>
                    <a:srgbClr val="3B3535"/>
                  </a:solidFill>
                  <a:latin typeface="Sora Light" pitchFamily="34" charset="0"/>
                  <a:ea typeface="Sora Light" pitchFamily="34" charset="-122"/>
                  <a:cs typeface="Sora Light" pitchFamily="34" charset="-120"/>
                </a:rPr>
                <a:t>Deep Learning  </a:t>
              </a:r>
              <a:r>
                <a:rPr lang="en-US" sz="1700" dirty="0">
                  <a:solidFill>
                    <a:srgbClr val="3B3535"/>
                  </a:solidFill>
                  <a:latin typeface="Sora Light" pitchFamily="34" charset="0"/>
                  <a:ea typeface="Sora Light" pitchFamily="34" charset="-122"/>
                  <a:cs typeface="Sora Light" pitchFamily="34" charset="-120"/>
                </a:rPr>
                <a:t>for advanced feature extraction.</a:t>
              </a:r>
              <a:endParaRPr lang="en-US" sz="1700" dirty="0"/>
            </a:p>
          </p:txBody>
        </p:sp>
      </p:grpSp>
      <p:sp>
        <p:nvSpPr>
          <p:cNvPr id="18" name="Text 13"/>
          <p:cNvSpPr/>
          <p:nvPr/>
        </p:nvSpPr>
        <p:spPr>
          <a:xfrm>
            <a:off x="758248" y="6261868"/>
            <a:ext cx="13113782" cy="693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This project lays the groundwork for developing accessible and effective diagnostic aids, potentially transforming early detection strategies.</a:t>
            </a:r>
            <a:endParaRPr lang="en-US" sz="1700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Microsoft Windows NT 10.0.20348.0"/>
  <p:tag name="AS_RELEASE_DATE" val="2025.01.14"/>
  <p:tag name="AS_TITLE" val="Aspose.Slides for .NET6"/>
  <p:tag name="AS_VERSION" val="25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294</Words>
  <Application>Microsoft Office PowerPoint</Application>
  <PresentationFormat>Custom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Sora Light</vt:lpstr>
      <vt:lpstr>Calibri</vt:lpstr>
      <vt:lpstr>Alexandria Semi Bold</vt:lpstr>
      <vt:lpstr>Arial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Dhiraj Adya R</cp:lastModifiedBy>
  <cp:revision>2</cp:revision>
  <dcterms:created xsi:type="dcterms:W3CDTF">2025-08-29T14:01:08Z</dcterms:created>
  <dcterms:modified xsi:type="dcterms:W3CDTF">2025-08-29T14:33:20Z</dcterms:modified>
</cp:coreProperties>
</file>