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2" d="100"/>
          <a:sy n="92" d="100"/>
        </p:scale>
        <p:origin x="-984" y="-9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029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smtClean="0">
                <a:solidFill>
                  <a:schemeClr val="tx1"/>
                </a:solidFill>
                <a:latin typeface="Arial"/>
                <a:ea typeface="Arial"/>
                <a:cs typeface="Arial"/>
                <a:sym typeface="Arial"/>
              </a:rPr>
              <a:t>M.Ratchani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:au513521104042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Annai</a:t>
            </a:r>
            <a:r>
              <a:rPr lang="en-US" sz="1100" dirty="0" smtClean="0">
                <a:solidFill>
                  <a:schemeClr val="tx1"/>
                </a:solidFill>
              </a:rPr>
              <a:t> </a:t>
            </a:r>
            <a:r>
              <a:rPr lang="en-US" sz="1100" dirty="0" err="1" smtClean="0">
                <a:solidFill>
                  <a:schemeClr val="tx1"/>
                </a:solidFill>
              </a:rPr>
              <a:t>mira</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i="1" u="sng" dirty="0">
                <a:solidFill>
                  <a:srgbClr val="841910"/>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244436" y="914400"/>
            <a:ext cx="184731" cy="307777"/>
          </a:xfrm>
          <a:prstGeom prst="rect">
            <a:avLst/>
          </a:prstGeom>
          <a:noFill/>
        </p:spPr>
        <p:txBody>
          <a:bodyPr wrap="none" rtlCol="0">
            <a:spAutoFit/>
          </a:bodyPr>
          <a:lstStyle/>
          <a:p>
            <a:endParaRPr lang="en-US" dirty="0"/>
          </a:p>
        </p:txBody>
      </p:sp>
      <p:sp>
        <p:nvSpPr>
          <p:cNvPr id="4" name="TextBox 3"/>
          <p:cNvSpPr txBox="1"/>
          <p:nvPr/>
        </p:nvSpPr>
        <p:spPr>
          <a:xfrm>
            <a:off x="259773" y="1298864"/>
            <a:ext cx="8884227" cy="3108543"/>
          </a:xfrm>
          <a:prstGeom prst="rect">
            <a:avLst/>
          </a:prstGeom>
          <a:noFill/>
        </p:spPr>
        <p:txBody>
          <a:bodyPr wrap="square" rtlCol="0">
            <a:spAutoFit/>
          </a:bodyPr>
          <a:lstStyle/>
          <a:p>
            <a:pPr marL="285750" indent="-285750">
              <a:buFont typeface="Wingdings" panose="05000000000000000000" pitchFamily="2" charset="2"/>
              <a:buChar char="q"/>
            </a:pPr>
            <a:r>
              <a:rPr lang="en-US" b="1" dirty="0"/>
              <a:t>Increased Booking Efficiency</a:t>
            </a:r>
            <a:r>
              <a:rPr lang="en-US" dirty="0"/>
              <a:t>: The modeling results show a significant improvement in booking efficiency, with a reduction in booking processing time and an increase in the number of bookings made per hour. This indicates that the system streamlines the booking process, allowing passengers to quickly find available routes, select seats, and complete their reservations.</a:t>
            </a:r>
          </a:p>
          <a:p>
            <a:endParaRPr lang="en-US" dirty="0"/>
          </a:p>
          <a:p>
            <a:pPr marL="285750" indent="-285750">
              <a:buFont typeface="Wingdings" panose="05000000000000000000" pitchFamily="2" charset="2"/>
              <a:buChar char="q"/>
            </a:pPr>
            <a:r>
              <a:rPr lang="en-US" b="1" dirty="0"/>
              <a:t> Improved Customer Satisfaction</a:t>
            </a:r>
            <a:r>
              <a:rPr lang="en-US" dirty="0"/>
              <a:t>: Customer satisfaction metrics, such as feedback ratings and survey responses, indicate an improvement in overall satisfaction levels among passengers. The modeling results show higher ratings for the booking experience, ease of use of the reservation system, and satisfaction with seat selection options, highlighting the system's success in meeting passenger needs and preferences.</a:t>
            </a:r>
          </a:p>
          <a:p>
            <a:r>
              <a:rPr lang="en-US" b="1" dirty="0"/>
              <a:t> </a:t>
            </a:r>
          </a:p>
          <a:p>
            <a:pPr marL="285750" indent="-285750">
              <a:buFont typeface="Wingdings" panose="05000000000000000000" pitchFamily="2" charset="2"/>
              <a:buChar char="q"/>
            </a:pPr>
            <a:r>
              <a:rPr lang="en-US" b="1" dirty="0"/>
              <a:t>Improved Operational Efficiency</a:t>
            </a:r>
            <a:r>
              <a:rPr lang="en-US" dirty="0"/>
              <a:t>: Modeling results indicate improved operational efficiency for bus operators, with reduced administrative overhead, fewer instances of manual errors, and streamlined processes. This leads to cost savings, increased productivity, and a more agile and responsive operational framework.</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descr="C:\Users\Admin\Pictures\ADMIN 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457200"/>
            <a:ext cx="12830176"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270164" y="737754"/>
            <a:ext cx="8541327" cy="4291445"/>
          </a:xfrm>
        </p:spPr>
        <p:txBody>
          <a:bodyPr/>
          <a:lstStyle/>
          <a:p>
            <a:r>
              <a:rPr lang="en-US" b="1" u="sng" dirty="0">
                <a:solidFill>
                  <a:schemeClr val="bg2">
                    <a:lumMod val="75000"/>
                  </a:schemeClr>
                </a:solidFill>
              </a:rPr>
              <a:t>Home/Login Page:</a:t>
            </a:r>
            <a:br>
              <a:rPr lang="en-US" b="1" u="sng" dirty="0">
                <a:solidFill>
                  <a:schemeClr val="bg2">
                    <a:lumMod val="75000"/>
                  </a:schemeClr>
                </a:solidFill>
              </a:rPr>
            </a:br>
            <a:r>
              <a:rPr lang="en-US" u="sng" dirty="0"/>
              <a:t>Welcome Message:</a:t>
            </a:r>
            <a:r>
              <a:rPr lang="en-US" dirty="0"/>
              <a:t> Greet users and provide a brief overview of the bus reservation system.</a:t>
            </a:r>
            <a:br>
              <a:rPr lang="en-US" dirty="0"/>
            </a:br>
            <a:r>
              <a:rPr lang="en-US" u="sng" dirty="0"/>
              <a:t>Login Form: </a:t>
            </a:r>
            <a:r>
              <a:rPr lang="en-US" dirty="0"/>
              <a:t>Allow registered users to log in using their credentials (username/email and password).</a:t>
            </a:r>
            <a:br>
              <a:rPr lang="en-US" dirty="0"/>
            </a:br>
            <a:r>
              <a:rPr lang="en-US" u="sng" dirty="0"/>
              <a:t>Registration Option:</a:t>
            </a:r>
            <a:r>
              <a:rPr lang="en-US" dirty="0"/>
              <a:t> Provide a link or button for new users to register if they don't have an account.</a:t>
            </a:r>
            <a:br>
              <a:rPr lang="en-US" dirty="0"/>
            </a:br>
            <a:r>
              <a:rPr lang="en-US" dirty="0"/>
              <a:t/>
            </a:r>
            <a:br>
              <a:rPr lang="en-US" dirty="0"/>
            </a:br>
            <a:r>
              <a:rPr lang="en-US" b="1" u="sng" dirty="0">
                <a:solidFill>
                  <a:schemeClr val="bg2">
                    <a:lumMod val="75000"/>
                  </a:schemeClr>
                </a:solidFill>
              </a:rPr>
              <a:t>Find Bus Page:</a:t>
            </a:r>
            <a:br>
              <a:rPr lang="en-US" b="1" u="sng" dirty="0">
                <a:solidFill>
                  <a:schemeClr val="bg2">
                    <a:lumMod val="75000"/>
                  </a:schemeClr>
                </a:solidFill>
              </a:rPr>
            </a:br>
            <a:r>
              <a:rPr lang="en-US" u="sng" dirty="0"/>
              <a:t>Search Form:</a:t>
            </a:r>
            <a:r>
              <a:rPr lang="en-US" dirty="0"/>
              <a:t> Allow users to input their journey details including departure city, destination, travel date, and number of passengers.</a:t>
            </a:r>
            <a:br>
              <a:rPr lang="en-US" dirty="0"/>
            </a:br>
            <a:r>
              <a:rPr lang="en-US" u="sng" dirty="0"/>
              <a:t>Search Filters: </a:t>
            </a:r>
            <a:r>
              <a:rPr lang="en-US" dirty="0"/>
              <a:t>Provide options to filter search results by bus operator, departure time, arrival time, fare range, etc.</a:t>
            </a:r>
            <a:br>
              <a:rPr lang="en-US" dirty="0"/>
            </a:br>
            <a:r>
              <a:rPr lang="en-US" b="1" u="sng" dirty="0">
                <a:solidFill>
                  <a:schemeClr val="bg2">
                    <a:lumMod val="75000"/>
                  </a:schemeClr>
                </a:solidFill>
              </a:rPr>
              <a:t>Search Results</a:t>
            </a:r>
            <a:r>
              <a:rPr lang="en-US" u="sng" dirty="0"/>
              <a:t>:</a:t>
            </a:r>
            <a:r>
              <a:rPr lang="en-US" dirty="0"/>
              <a:t> Display a list of available buses that match the search criteria, showing key information such as departure time, arrival time, duration, fare, and availability.</a:t>
            </a:r>
            <a:br>
              <a:rPr lang="en-US" dirty="0"/>
            </a:br>
            <a:r>
              <a:rPr lang="en-US" dirty="0"/>
              <a:t/>
            </a:r>
            <a:br>
              <a:rPr lang="en-US" dirty="0"/>
            </a:br>
            <a:r>
              <a:rPr lang="en-US" b="1" u="sng" dirty="0">
                <a:solidFill>
                  <a:schemeClr val="bg2">
                    <a:lumMod val="75000"/>
                  </a:schemeClr>
                </a:solidFill>
              </a:rPr>
              <a:t>See Bookings Page:</a:t>
            </a:r>
            <a:br>
              <a:rPr lang="en-US" b="1" u="sng" dirty="0">
                <a:solidFill>
                  <a:schemeClr val="bg2">
                    <a:lumMod val="75000"/>
                  </a:schemeClr>
                </a:solidFill>
              </a:rPr>
            </a:br>
            <a:r>
              <a:rPr lang="en-US" b="1" u="sng" dirty="0">
                <a:gradFill>
                  <a:gsLst>
                    <a:gs pos="0">
                      <a:srgbClr val="14CD68"/>
                    </a:gs>
                    <a:gs pos="100000">
                      <a:srgbClr val="035C7D"/>
                    </a:gs>
                  </a:gsLst>
                  <a:lin scaled="0"/>
                </a:gradFill>
              </a:rPr>
              <a:t>Booking History:</a:t>
            </a:r>
            <a:r>
              <a:rPr lang="en-US" dirty="0"/>
              <a:t> Display a list of past and upcoming bookings made by the user, including details like booking ID, itinerary, date of booking, status, and options for cancellation or modification.</a:t>
            </a:r>
            <a:br>
              <a:rPr lang="en-US" dirty="0"/>
            </a:br>
            <a:r>
              <a:rPr lang="en-US" u="sng" dirty="0"/>
              <a:t>Booking Details:</a:t>
            </a:r>
            <a:r>
              <a:rPr lang="en-US" dirty="0"/>
              <a:t> Provide access to detailed information about each booking, including passenger details, seat numbers, fare breakdown, boarding/dropping points, </a:t>
            </a:r>
            <a:r>
              <a:rPr lang="en-US" dirty="0" err="1"/>
              <a:t>etc.Registration</a:t>
            </a:r>
            <a:r>
              <a:rPr lang="en-US" dirty="0"/>
              <a:t> Page:</a:t>
            </a:r>
            <a:br>
              <a:rPr lang="en-US" dirty="0"/>
            </a:br>
            <a:r>
              <a:rPr lang="en-US" u="sng" dirty="0"/>
              <a:t>Registration Form:</a:t>
            </a:r>
            <a:r>
              <a:rPr lang="en-US" dirty="0"/>
              <a:t> Collect necessary information from new users including full name, email address, contact number, password, etc.</a:t>
            </a:r>
            <a:endParaRPr lang="en-US"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u="sng" dirty="0">
                <a:gradFill>
                  <a:gsLst>
                    <a:gs pos="0">
                      <a:srgbClr val="14CD68"/>
                    </a:gs>
                    <a:gs pos="100000">
                      <a:srgbClr val="0B6E38"/>
                    </a:gs>
                  </a:gsLst>
                  <a:lin scaled="0"/>
                </a:gradFill>
              </a:rPr>
              <a:t>About-Us-Page</a:t>
            </a:r>
            <a:endParaRPr lang="en-US" b="1" dirty="0"/>
          </a:p>
        </p:txBody>
      </p:sp>
      <p:sp>
        <p:nvSpPr>
          <p:cNvPr id="4" name="TextBox 3"/>
          <p:cNvSpPr txBox="1"/>
          <p:nvPr/>
        </p:nvSpPr>
        <p:spPr>
          <a:xfrm>
            <a:off x="4636546" y="903642"/>
            <a:ext cx="634701" cy="479901"/>
          </a:xfrm>
          <a:prstGeom prst="rect">
            <a:avLst/>
          </a:prstGeom>
          <a:noFill/>
        </p:spPr>
        <p:txBody>
          <a:bodyPr wrap="square" rtlCol="0">
            <a:spAutoFit/>
          </a:bodyPr>
          <a:lstStyle/>
          <a:p>
            <a:endParaRPr lang="en-US"/>
          </a:p>
        </p:txBody>
      </p:sp>
      <p:sp>
        <p:nvSpPr>
          <p:cNvPr id="5" name="TextBox 4"/>
          <p:cNvSpPr txBox="1"/>
          <p:nvPr/>
        </p:nvSpPr>
        <p:spPr>
          <a:xfrm flipH="1">
            <a:off x="-3442446" y="5143499"/>
            <a:ext cx="3442446" cy="1461695"/>
          </a:xfrm>
          <a:prstGeom prst="rect">
            <a:avLst/>
          </a:prstGeom>
          <a:noFill/>
        </p:spPr>
        <p:txBody>
          <a:bodyPr wrap="square" rtlCol="0">
            <a:spAutoFit/>
          </a:bodyPr>
          <a:lstStyle/>
          <a:p>
            <a:endParaRPr lang="en-US" dirty="0"/>
          </a:p>
        </p:txBody>
      </p:sp>
      <p:sp>
        <p:nvSpPr>
          <p:cNvPr id="7" name="TextBox 6"/>
          <p:cNvSpPr txBox="1"/>
          <p:nvPr/>
        </p:nvSpPr>
        <p:spPr>
          <a:xfrm>
            <a:off x="871369" y="1280153"/>
            <a:ext cx="8035963" cy="2739211"/>
          </a:xfrm>
          <a:prstGeom prst="rect">
            <a:avLst/>
          </a:prstGeom>
          <a:noFill/>
        </p:spPr>
        <p:txBody>
          <a:bodyPr wrap="square" rtlCol="0">
            <a:spAutoFit/>
          </a:bodyPr>
          <a:lstStyle/>
          <a:p>
            <a:r>
              <a:rPr lang="en-US" dirty="0"/>
              <a:t> We are dedicated to providing a seamless and convenient booking experience for all your travel needs. Here's a little insight into who we are and what we stand for:</a:t>
            </a:r>
          </a:p>
          <a:p>
            <a:r>
              <a:rPr lang="en-US" sz="1600" b="1" u="sng" dirty="0">
                <a:solidFill>
                  <a:srgbClr val="0070C0"/>
                </a:solidFill>
              </a:rPr>
              <a:t>Our Mission</a:t>
            </a:r>
          </a:p>
          <a:p>
            <a:pPr marL="285750" indent="-285750">
              <a:buFont typeface="Wingdings" panose="05000000000000000000" charset="0"/>
              <a:buChar char="v"/>
            </a:pPr>
            <a:r>
              <a:rPr lang="en-US" dirty="0"/>
              <a:t>At our mission is simple: to make bus travel easy and accessible for everyone. We strive to connect passengers with reliable bus operators, offering a wide range of routes and schedules to suit every journey.</a:t>
            </a:r>
          </a:p>
          <a:p>
            <a:pPr marL="285750" indent="-285750">
              <a:buFont typeface="Wingdings" panose="05000000000000000000" charset="0"/>
              <a:buChar char="v"/>
            </a:pPr>
            <a:endParaRPr lang="en-US" dirty="0"/>
          </a:p>
          <a:p>
            <a:pPr marL="0" indent="0">
              <a:buFont typeface="Wingdings" panose="05000000000000000000" charset="0"/>
              <a:buNone/>
            </a:pPr>
            <a:r>
              <a:rPr lang="en-US" sz="1600" b="1" u="sng" dirty="0">
                <a:solidFill>
                  <a:srgbClr val="0070C0"/>
                </a:solidFill>
              </a:rPr>
              <a:t>What Sets Us Apart</a:t>
            </a:r>
          </a:p>
          <a:p>
            <a:pPr marL="285750" indent="-285750">
              <a:buFont typeface="Wingdings" panose="05000000000000000000" charset="0"/>
              <a:buChar char="v"/>
            </a:pPr>
            <a:r>
              <a:rPr lang="en-US" dirty="0"/>
              <a:t>What sets us apart is our commitment to customer satisfaction. We prioritize transparency, reliability, and exceptional service in everything we do. With user-friendly booking features and round-the-clock support</a:t>
            </a:r>
          </a:p>
          <a:p>
            <a:pPr marL="285750" indent="-285750">
              <a:buFont typeface="Wingdings" panose="05000000000000000000" charset="0"/>
              <a:buChar char="v"/>
            </a:pPr>
            <a:endParaRPr lang="en-US" dirty="0"/>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u="sng" dirty="0" smtClean="0"/>
              <a:t>Service-</a:t>
            </a:r>
            <a:r>
              <a:rPr lang="en-US" sz="1600" b="1" u="sng" dirty="0" smtClean="0">
                <a:solidFill>
                  <a:srgbClr val="FF0000"/>
                </a:solidFill>
              </a:rPr>
              <a:t>Page</a:t>
            </a:r>
            <a:endParaRPr lang="en-US" b="1" dirty="0"/>
          </a:p>
        </p:txBody>
      </p:sp>
      <p:sp>
        <p:nvSpPr>
          <p:cNvPr id="4" name="TextBox 3"/>
          <p:cNvSpPr txBox="1"/>
          <p:nvPr/>
        </p:nvSpPr>
        <p:spPr>
          <a:xfrm>
            <a:off x="581891" y="1226127"/>
            <a:ext cx="8468591" cy="3844637"/>
          </a:xfrm>
          <a:prstGeom prst="rect">
            <a:avLst/>
          </a:prstGeom>
          <a:noFill/>
        </p:spPr>
        <p:txBody>
          <a:bodyPr wrap="square" rtlCol="0">
            <a:spAutoFit/>
          </a:bodyPr>
          <a:lstStyle/>
          <a:p>
            <a:pPr marL="285750" indent="-285750">
              <a:buFont typeface="Wingdings" panose="05000000000000000000" charset="0"/>
              <a:buChar char="v"/>
            </a:pPr>
            <a:r>
              <a:rPr lang="en-US" dirty="0"/>
              <a:t> Our Bus Reservation System is designed to simplify the process of booking bus tickets for both individual and group travelers. Whether you're planning a solo journey, a family vacation, or a corporate trip, our platform ensures a seamless booking experience from start to finish.</a:t>
            </a:r>
          </a:p>
          <a:p>
            <a:endParaRPr lang="en-US" dirty="0"/>
          </a:p>
          <a:p>
            <a:r>
              <a:rPr lang="en-US" b="1" dirty="0">
                <a:solidFill>
                  <a:srgbClr val="FF0000"/>
                </a:solidFill>
                <a:sym typeface="+mn-ea"/>
              </a:rPr>
              <a:t>Key Features:</a:t>
            </a:r>
            <a:endParaRPr lang="en-US" b="1" dirty="0">
              <a:solidFill>
                <a:srgbClr val="FF0000"/>
              </a:solidFill>
            </a:endParaRPr>
          </a:p>
          <a:p>
            <a:pPr marL="285750" indent="-285750">
              <a:buFont typeface="Wingdings" panose="05000000000000000000" charset="0"/>
              <a:buChar char="v"/>
            </a:pPr>
            <a:r>
              <a:rPr lang="en-US" dirty="0"/>
              <a:t>User-Friendly Interface: Our platform boasts an intuitive user interface, making it easy for customers to navigate and book their bus tickets with minimal effort.</a:t>
            </a:r>
          </a:p>
          <a:p>
            <a:endParaRPr lang="en-US" dirty="0"/>
          </a:p>
          <a:p>
            <a:pPr marL="285750" indent="-285750">
              <a:buFont typeface="Wingdings" panose="05000000000000000000" charset="0"/>
              <a:buChar char="v"/>
            </a:pPr>
            <a:r>
              <a:rPr lang="en-US" dirty="0"/>
              <a:t> Extensive Route Network: We offer a wide range of routes, covering various destinations across the country. Whether you're traveling locally or across states, we've got you covered.</a:t>
            </a:r>
          </a:p>
          <a:p>
            <a:endParaRPr lang="en-US" dirty="0"/>
          </a:p>
          <a:p>
            <a:r>
              <a:rPr lang="en-US" b="1" dirty="0">
                <a:solidFill>
                  <a:srgbClr val="FF0000"/>
                </a:solidFill>
              </a:rPr>
              <a:t>How it works:</a:t>
            </a:r>
          </a:p>
          <a:p>
            <a:pPr marL="342900" indent="-342900">
              <a:buFont typeface="+mj-lt"/>
              <a:buAutoNum type="arabicPeriod"/>
            </a:pPr>
            <a:r>
              <a:rPr lang="en-US" dirty="0" err="1"/>
              <a:t>Findbus</a:t>
            </a:r>
            <a:endParaRPr lang="en-US" dirty="0"/>
          </a:p>
          <a:p>
            <a:pPr marL="342900" indent="-342900">
              <a:buFont typeface="+mj-lt"/>
              <a:buAutoNum type="arabicPeriod"/>
            </a:pPr>
            <a:r>
              <a:rPr lang="en-US" dirty="0"/>
              <a:t>Select</a:t>
            </a:r>
          </a:p>
          <a:p>
            <a:pPr marL="342900" indent="-342900">
              <a:buFont typeface="+mj-lt"/>
              <a:buAutoNum type="arabicPeriod"/>
            </a:pPr>
            <a:r>
              <a:rPr lang="en-US" dirty="0"/>
              <a:t>Book</a:t>
            </a:r>
          </a:p>
          <a:p>
            <a:pPr marL="342900" indent="-342900">
              <a:buFont typeface="+mj-lt"/>
              <a:buAutoNum type="arabicPeriod"/>
            </a:pPr>
            <a:r>
              <a:rPr lang="en-US" dirty="0"/>
              <a:t>Confirmation</a:t>
            </a:r>
          </a:p>
          <a:p>
            <a:pPr marL="342900" indent="-342900">
              <a:buFont typeface="+mj-lt"/>
              <a:buAutoNum type="arabicPeriod"/>
            </a:pPr>
            <a:r>
              <a:rPr lang="en-US" dirty="0"/>
              <a:t>Travel</a:t>
            </a:r>
            <a:endParaRPr lang="en-US" dirty="0"/>
          </a:p>
        </p:txBody>
      </p:sp>
      <p:sp>
        <p:nvSpPr>
          <p:cNvPr id="5" name="TextBox 4"/>
          <p:cNvSpPr txBox="1"/>
          <p:nvPr/>
        </p:nvSpPr>
        <p:spPr>
          <a:xfrm>
            <a:off x="3751118" y="3865418"/>
            <a:ext cx="3023755" cy="1384995"/>
          </a:xfrm>
          <a:prstGeom prst="rect">
            <a:avLst/>
          </a:prstGeom>
          <a:noFill/>
        </p:spPr>
        <p:txBody>
          <a:bodyPr wrap="square" rtlCol="0">
            <a:spAutoFit/>
          </a:bodyPr>
          <a:lstStyle/>
          <a:p>
            <a:r>
              <a:rPr lang="en-US" b="1" dirty="0">
                <a:solidFill>
                  <a:srgbClr val="FF0000"/>
                </a:solidFill>
              </a:rPr>
              <a:t>Why choose us;</a:t>
            </a:r>
          </a:p>
          <a:p>
            <a:pPr marL="342900" indent="-342900">
              <a:buFont typeface="+mj-lt"/>
              <a:buAutoNum type="arabicPeriod"/>
            </a:pPr>
            <a:r>
              <a:rPr lang="en-US" dirty="0" err="1"/>
              <a:t>Reliablity</a:t>
            </a:r>
            <a:endParaRPr lang="en-US" dirty="0"/>
          </a:p>
          <a:p>
            <a:pPr marL="342900" indent="-342900">
              <a:buFont typeface="+mj-lt"/>
              <a:buAutoNum type="arabicPeriod"/>
            </a:pPr>
            <a:r>
              <a:rPr lang="en-US" dirty="0"/>
              <a:t>Customer </a:t>
            </a:r>
            <a:r>
              <a:rPr lang="en-US" dirty="0" err="1"/>
              <a:t>satisfication</a:t>
            </a:r>
            <a:endParaRPr lang="en-US" dirty="0"/>
          </a:p>
          <a:p>
            <a:pPr marL="342900" indent="-342900">
              <a:buFont typeface="+mj-lt"/>
              <a:buAutoNum type="arabicPeriod"/>
            </a:pPr>
            <a:r>
              <a:rPr lang="en-US" dirty="0"/>
              <a:t>Affordability</a:t>
            </a:r>
          </a:p>
          <a:p>
            <a:pPr marL="342900" indent="-342900">
              <a:buFont typeface="+mj-lt"/>
              <a:buAutoNum type="arabicPeriod"/>
            </a:pPr>
            <a:r>
              <a:rPr lang="en-US" dirty="0"/>
              <a:t>convenience</a:t>
            </a:r>
          </a:p>
          <a:p>
            <a:endParaRPr lang="en-US"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i="1" dirty="0">
                <a:solidFill>
                  <a:srgbClr val="841910"/>
                </a:solidFill>
              </a:rPr>
              <a:t>Future </a:t>
            </a:r>
            <a:r>
              <a:rPr lang="en-US" i="1" dirty="0">
                <a:solidFill>
                  <a:srgbClr val="841910"/>
                </a:solidFill>
              </a:rPr>
              <a:t>Enhancements</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166255" y="1278083"/>
            <a:ext cx="9081654" cy="3970318"/>
          </a:xfrm>
          <a:prstGeom prst="rect">
            <a:avLst/>
          </a:prstGeom>
          <a:noFill/>
        </p:spPr>
        <p:txBody>
          <a:bodyPr wrap="square" rtlCol="0">
            <a:spAutoFit/>
          </a:bodyPr>
          <a:lstStyle/>
          <a:p>
            <a:pPr marL="285750" indent="-285750">
              <a:buFont typeface="Wingdings" panose="05000000000000000000" pitchFamily="2" charset="2"/>
              <a:buChar char="§"/>
            </a:pPr>
            <a:r>
              <a:rPr lang="en-US" b="1" dirty="0"/>
              <a:t>Integration with Smart Transportation Ecosystem</a:t>
            </a:r>
            <a:r>
              <a:rPr lang="en-US" dirty="0"/>
              <a:t>: The bus reservation system will integrate seamlessly with emerging smart transportation technologies, such as autonomous buses, smart infrastructure, and </a:t>
            </a:r>
            <a:r>
              <a:rPr lang="en-US" dirty="0" err="1"/>
              <a:t>IoT</a:t>
            </a:r>
            <a:r>
              <a:rPr lang="en-US" dirty="0"/>
              <a:t> devices. This integration will enable real-time data exchange, dynamic routing adjustments, and enhanced passenger experiences.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Personalized Travel Recommendations</a:t>
            </a:r>
            <a:r>
              <a:rPr lang="en-US" dirty="0"/>
              <a:t>: Utilizing machine learning and AI algorithms, the reservation system will offer personalized travel recommendations to passengers based on their preferences, past booking history, and real-time factors such as weather conditions and traffic patterns. This will enhance the overall customer experience and encourage repeat bookings.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err="1"/>
              <a:t>Blockchain</a:t>
            </a:r>
            <a:r>
              <a:rPr lang="en-US" b="1" dirty="0"/>
              <a:t>-based Ticketing and Payments</a:t>
            </a:r>
            <a:r>
              <a:rPr lang="en-US" dirty="0"/>
              <a:t>: Implementing </a:t>
            </a:r>
            <a:r>
              <a:rPr lang="en-US" dirty="0" err="1"/>
              <a:t>blockchain</a:t>
            </a:r>
            <a:r>
              <a:rPr lang="en-US" dirty="0"/>
              <a:t> technology for ticketing and payments will enhance security, transparency, and traceability within the reservation system. </a:t>
            </a:r>
            <a:r>
              <a:rPr lang="en-US" dirty="0" err="1"/>
              <a:t>Blockchain</a:t>
            </a:r>
            <a:r>
              <a:rPr lang="en-US" dirty="0"/>
              <a:t>-based transactions will offer secure and tamper-proof ticketing options, reducing the risk of fraud and ensuring the integrity of payment transactions.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Augmented Reality (AR) Seat Selection</a:t>
            </a:r>
            <a:r>
              <a:rPr lang="en-US" dirty="0"/>
              <a:t>: AR technology will enable passengers to visualize and select their seats virtually before making a reservation. This immersive experience will allow passengers to preview seat comfort, legroom, and onboard amenities, enhancing their decision-making process and overall satisfaction.</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i="1" u="sng" dirty="0">
                <a:solidFill>
                  <a:srgbClr val="841910"/>
                </a:solidFill>
              </a:rPr>
              <a:t>Conclusion</a:t>
            </a: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184564" y="1361209"/>
            <a:ext cx="7616536" cy="3539430"/>
          </a:xfrm>
          <a:prstGeom prst="rect">
            <a:avLst/>
          </a:prstGeom>
          <a:noFill/>
        </p:spPr>
        <p:txBody>
          <a:bodyPr wrap="square" rtlCol="0">
            <a:spAutoFit/>
          </a:bodyPr>
          <a:lstStyle/>
          <a:p>
            <a:pPr marL="285750" indent="-285750">
              <a:buFont typeface="Wingdings" panose="05000000000000000000" pitchFamily="2" charset="2"/>
              <a:buChar char="v"/>
            </a:pPr>
            <a:r>
              <a:rPr lang="en-US" dirty="0"/>
              <a:t>In conclusion, the bus reservation system represents a crucial component of modern transportation management, offering passengers a convenient and efficient way to book bus tickets while enabling bus operators to optimize their services and resources. Through the implementation of user-friendly online booking platforms, integration with secure payment gateways, and real-time updates on bus schedules and seat availability, the system enhances the overall travel experience for passengers.</a:t>
            </a:r>
          </a:p>
          <a:p>
            <a:endParaRPr lang="en-US" dirty="0"/>
          </a:p>
          <a:p>
            <a:pPr marL="285750" indent="-285750">
              <a:buFont typeface="Wingdings" panose="05000000000000000000" pitchFamily="2" charset="2"/>
              <a:buChar char="v"/>
            </a:pPr>
            <a:r>
              <a:rPr lang="en-US" dirty="0"/>
              <a:t>The bus reservation system revolutionizes the way passengers book their travel, offering convenience, efficiency, and accessibility through user-friendly online platforms and real-time updates on schedules and seat availability.</a:t>
            </a:r>
          </a:p>
          <a:p>
            <a:endParaRPr lang="en-US" dirty="0"/>
          </a:p>
          <a:p>
            <a:pPr marL="285750" indent="-285750">
              <a:buFont typeface="Wingdings" panose="05000000000000000000" pitchFamily="2" charset="2"/>
              <a:buChar char="v"/>
            </a:pPr>
            <a:r>
              <a:rPr lang="en-US" dirty="0"/>
              <a:t>By optimizing route management, capacity allocation, and pricing strategies, the system empowers bus operators to enhance revenue generation, operational efficiency, and customer satisfaction, ultimately driving positive growth and innovation in the transportation industry.</a:t>
            </a:r>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pic>
        <p:nvPicPr>
          <p:cNvPr id="3" name="Picture 2">
            <a:extLst>
              <a:ext uri="{FF2B5EF4-FFF2-40B4-BE49-F238E27FC236}">
                <a16:creationId xmlns="" xmlns:a16="http://schemas.microsoft.com/office/drawing/2014/main" xmlns:lc="http://schemas.openxmlformats.org/drawingml/2006/lockedCanvas" id="{C40F6132-F8BE-5712-AC5A-BCE9A3F21A13}"/>
              </a:ext>
            </a:extLst>
          </p:cNvPr>
          <p:cNvPicPr>
            <a:picLocks noChangeAspect="1"/>
          </p:cNvPicPr>
          <p:nvPr/>
        </p:nvPicPr>
        <p:blipFill>
          <a:blip r:embed="rId3"/>
          <a:stretch>
            <a:fillRect/>
          </a:stretch>
        </p:blipFill>
        <p:spPr>
          <a:xfrm>
            <a:off x="27623" y="987136"/>
            <a:ext cx="9088755" cy="3811581"/>
          </a:xfrm>
          <a:prstGeom prst="rect">
            <a:avLst/>
          </a:prstGeom>
        </p:spPr>
      </p:pic>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i="1" u="sng" dirty="0">
                <a:solidFill>
                  <a:srgbClr val="7030A0"/>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106488" y="1282413"/>
            <a:ext cx="3465512" cy="584775"/>
          </a:xfrm>
          <a:prstGeom prst="rect">
            <a:avLst/>
          </a:prstGeom>
        </p:spPr>
        <p:txBody>
          <a:bodyPr wrap="square">
            <a:spAutoFit/>
          </a:bodyPr>
          <a:lstStyle/>
          <a:p>
            <a:pPr lvl="0">
              <a:buSzPts val="2800"/>
            </a:pPr>
            <a:r>
              <a:rPr lang="en-IN" sz="1600" b="1" dirty="0">
                <a:solidFill>
                  <a:srgbClr val="213163"/>
                </a:solidFill>
              </a:rPr>
              <a:t/>
            </a:r>
            <a:br>
              <a:rPr lang="en-IN" sz="1600" b="1" dirty="0">
                <a:solidFill>
                  <a:srgbClr val="213163"/>
                </a:solidFill>
              </a:rPr>
            </a:br>
            <a:r>
              <a:rPr lang="en-IN" sz="1600" b="1" dirty="0">
                <a:solidFill>
                  <a:srgbClr val="213163"/>
                </a:solidFill>
              </a:rPr>
              <a:t>               </a:t>
            </a:r>
            <a:endParaRPr lang="en-IN" sz="1600" dirty="0"/>
          </a:p>
        </p:txBody>
      </p:sp>
      <p:sp>
        <p:nvSpPr>
          <p:cNvPr id="8" name="TextBox 7"/>
          <p:cNvSpPr txBox="1"/>
          <p:nvPr/>
        </p:nvSpPr>
        <p:spPr>
          <a:xfrm>
            <a:off x="1345222" y="1028700"/>
            <a:ext cx="7411915" cy="4401205"/>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FF0000"/>
                </a:solidFill>
              </a:rPr>
              <a:t>Efficient Booking Process</a:t>
            </a:r>
            <a:r>
              <a:rPr lang="en-US" dirty="0">
                <a:solidFill>
                  <a:srgbClr val="FF0000"/>
                </a:solidFill>
              </a:rPr>
              <a:t>: </a:t>
            </a:r>
            <a:r>
              <a:rPr lang="en-US" dirty="0"/>
              <a:t>The Bus Reservation System offers a streamlined booking process for passengers, allowing them to easily search for available routes, check seat availability, and make secure online payments through a user-friendly interface.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Real-time Updates</a:t>
            </a:r>
            <a:r>
              <a:rPr lang="en-US" dirty="0">
                <a:solidFill>
                  <a:srgbClr val="FF0000"/>
                </a:solidFill>
              </a:rPr>
              <a:t>: </a:t>
            </a:r>
            <a:r>
              <a:rPr lang="en-US" dirty="0"/>
              <a:t>Passengers benefit from real-time updates on bus schedules and availability, ensuring they have accurate information at their fingertips for making informed travel decisions.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Customized Options</a:t>
            </a:r>
            <a:r>
              <a:rPr lang="en-US" dirty="0">
                <a:solidFill>
                  <a:srgbClr val="FF0000"/>
                </a:solidFill>
              </a:rPr>
              <a:t>: </a:t>
            </a:r>
            <a:r>
              <a:rPr lang="en-US" dirty="0"/>
              <a:t>The system accommodates passenger preferences by offering options such as seat selection, meal choices, and accessibility accommodations, enhancing the overall travel experience.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Optimized Operations</a:t>
            </a:r>
            <a:r>
              <a:rPr lang="en-US" dirty="0">
                <a:solidFill>
                  <a:srgbClr val="FF0000"/>
                </a:solidFill>
              </a:rPr>
              <a:t>: </a:t>
            </a:r>
            <a:r>
              <a:rPr lang="en-US" dirty="0"/>
              <a:t>Bus operators can optimize their operations by efficiently managing seat occupancy, maximizing revenue, and reducing administrative overhead through automated booking and management modules.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FF0000"/>
                </a:solidFill>
              </a:rPr>
              <a:t>Enhanced Customer Experience</a:t>
            </a:r>
            <a:r>
              <a:rPr lang="en-US" dirty="0">
                <a:solidFill>
                  <a:srgbClr val="FF0000"/>
                </a:solidFill>
              </a:rPr>
              <a:t>: </a:t>
            </a:r>
            <a:r>
              <a:rPr lang="en-US" dirty="0"/>
              <a:t>By offering convenience, reliability, and flexibility</a:t>
            </a:r>
          </a:p>
          <a:p>
            <a:r>
              <a:rPr lang="en-US" dirty="0"/>
              <a:t/>
            </a:r>
            <a:br>
              <a:rPr lang="en-US" dirty="0"/>
            </a:br>
            <a:endParaRPr lang="en-US" dirty="0"/>
          </a:p>
          <a:p>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u="sng" dirty="0">
                <a:solidFill>
                  <a:srgbClr val="FF0000"/>
                </a:solidFill>
                <a:effectLst>
                  <a:outerShdw blurRad="38100" dist="38100" dir="2700000" algn="tl">
                    <a:srgbClr val="000000">
                      <a:alpha val="43137"/>
                    </a:srgbClr>
                  </a:outerShdw>
                </a:effectLst>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881554" y="993531"/>
            <a:ext cx="184731" cy="307777"/>
          </a:xfrm>
          <a:prstGeom prst="rect">
            <a:avLst/>
          </a:prstGeom>
          <a:noFill/>
        </p:spPr>
        <p:txBody>
          <a:bodyPr wrap="none" rtlCol="0">
            <a:spAutoFit/>
          </a:bodyPr>
          <a:lstStyle/>
          <a:p>
            <a:endParaRPr lang="en-US" dirty="0"/>
          </a:p>
        </p:txBody>
      </p:sp>
      <p:sp>
        <p:nvSpPr>
          <p:cNvPr id="5" name="TextBox 4"/>
          <p:cNvSpPr txBox="1"/>
          <p:nvPr/>
        </p:nvSpPr>
        <p:spPr>
          <a:xfrm>
            <a:off x="398353" y="1147419"/>
            <a:ext cx="8717528" cy="3643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Rectangle 5"/>
          <p:cNvSpPr/>
          <p:nvPr/>
        </p:nvSpPr>
        <p:spPr>
          <a:xfrm>
            <a:off x="398354" y="1147419"/>
            <a:ext cx="8548219" cy="3754874"/>
          </a:xfrm>
          <a:prstGeom prst="rect">
            <a:avLst/>
          </a:prstGeom>
        </p:spPr>
        <p:txBody>
          <a:bodyPr wrap="square">
            <a:spAutoFit/>
          </a:bodyPr>
          <a:lstStyle/>
          <a:p>
            <a:pPr marL="285750" indent="-285750">
              <a:buFont typeface="Wingdings" panose="05000000000000000000" pitchFamily="2" charset="2"/>
              <a:buChar char="v"/>
            </a:pPr>
            <a:r>
              <a:rPr lang="en-US" b="1" dirty="0">
                <a:solidFill>
                  <a:srgbClr val="7030A0"/>
                </a:solidFill>
              </a:rPr>
              <a:t>Inefficient Booking Process</a:t>
            </a:r>
            <a:r>
              <a:rPr lang="en-US" dirty="0"/>
              <a:t>: The current manual or semi-automated bus reservation system lacks efficiency, resulting in long queues, delays, and errors during the booking process, leading to dissatisfaction among passengers and staff.</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Limited Accessibility</a:t>
            </a:r>
            <a:r>
              <a:rPr lang="en-US" dirty="0">
                <a:solidFill>
                  <a:srgbClr val="7030A0"/>
                </a:solidFill>
              </a:rPr>
              <a:t>: </a:t>
            </a:r>
            <a:r>
              <a:rPr lang="en-US" dirty="0"/>
              <a:t>The existing reservation system may not be easily accessible to all potential passengers, particularly those in remote areas or with limited internet connectivity, thereby excluding a significant portion of the target demographic from using the service.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Inaccurate Information and Updates</a:t>
            </a:r>
            <a:r>
              <a:rPr lang="en-US" dirty="0">
                <a:solidFill>
                  <a:srgbClr val="7030A0"/>
                </a:solidFill>
              </a:rPr>
              <a:t>: </a:t>
            </a:r>
            <a:r>
              <a:rPr lang="en-US" dirty="0"/>
              <a:t>Passengers often face challenges due to inaccurate or outdated information about bus schedules, routes, and availability, leading to confusion, missed connections, and dissatisfaction with the service provided.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Underutilization of Resources</a:t>
            </a:r>
            <a:r>
              <a:rPr lang="en-US" dirty="0"/>
              <a:t>: Bus operators may struggle to optimize their resources efficiently, leading to underutilized capacity on certain routes or overbooking on others. This inefficiency can result in revenue loss and operational challenges for the transportation company.</a:t>
            </a:r>
          </a:p>
          <a:p>
            <a:pPr marL="285750" indent="-285750">
              <a:buFont typeface="Wingdings" panose="05000000000000000000" pitchFamily="2" charset="2"/>
              <a:buChar char="v"/>
            </a:pPr>
            <a:r>
              <a:rPr lang="en-US" b="1" dirty="0">
                <a:solidFill>
                  <a:srgbClr val="7030A0"/>
                </a:solidFill>
              </a:rPr>
              <a:t>Security and Payment Concerns</a:t>
            </a:r>
            <a:r>
              <a:rPr lang="en-US" dirty="0">
                <a:solidFill>
                  <a:srgbClr val="7030A0"/>
                </a:solidFill>
              </a:rPr>
              <a:t>: </a:t>
            </a:r>
            <a:r>
              <a:rPr lang="en-US" dirty="0"/>
              <a:t>Concerns about the security of online transactions and the protection </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998679" y="814440"/>
            <a:ext cx="1638590" cy="307777"/>
          </a:xfrm>
          <a:prstGeom prst="rect">
            <a:avLst/>
          </a:prstGeom>
          <a:noFill/>
        </p:spPr>
        <p:txBody>
          <a:bodyPr wrap="none" rtlCol="0">
            <a:spAutoFit/>
          </a:bodyPr>
          <a:lstStyle/>
          <a:p>
            <a:r>
              <a:rPr lang="en-IN" b="1" u="sng" dirty="0">
                <a:solidFill>
                  <a:srgbClr val="841910"/>
                </a:solidFill>
              </a:rPr>
              <a:t>Project Overview</a:t>
            </a:r>
            <a:endParaRPr lang="en-US" dirty="0"/>
          </a:p>
        </p:txBody>
      </p:sp>
      <p:sp>
        <p:nvSpPr>
          <p:cNvPr id="6" name="TextBox 5"/>
          <p:cNvSpPr txBox="1"/>
          <p:nvPr/>
        </p:nvSpPr>
        <p:spPr>
          <a:xfrm>
            <a:off x="492235" y="1280499"/>
            <a:ext cx="8818019" cy="3754874"/>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7030A0"/>
                </a:solidFill>
              </a:rPr>
              <a:t>Inefficient Booking Process</a:t>
            </a:r>
            <a:r>
              <a:rPr lang="en-US" dirty="0">
                <a:solidFill>
                  <a:srgbClr val="7030A0"/>
                </a:solidFill>
              </a:rPr>
              <a:t>: </a:t>
            </a:r>
            <a:r>
              <a:rPr lang="en-US" dirty="0"/>
              <a:t>The current bus reservation system often involves lengthy and cumbersome booking procedures, leading to customer frustration and potential loss of business. Manual data entry, long queues, and complex ticketing processes contribute to inefficiencies and delays.</a:t>
            </a:r>
          </a:p>
          <a:p>
            <a:endParaRPr lang="en-US" dirty="0"/>
          </a:p>
          <a:p>
            <a:pPr marL="285750" indent="-285750">
              <a:buFont typeface="Wingdings" panose="05000000000000000000" pitchFamily="2" charset="2"/>
              <a:buChar char="v"/>
            </a:pPr>
            <a:r>
              <a:rPr lang="en-US" b="1" dirty="0">
                <a:solidFill>
                  <a:srgbClr val="7030A0"/>
                </a:solidFill>
              </a:rPr>
              <a:t>Limited Accessibility</a:t>
            </a:r>
            <a:r>
              <a:rPr lang="en-US" dirty="0">
                <a:solidFill>
                  <a:srgbClr val="7030A0"/>
                </a:solidFill>
              </a:rPr>
              <a:t>: </a:t>
            </a:r>
            <a:r>
              <a:rPr lang="en-US" dirty="0"/>
              <a:t>Accessibility remains a significant barrier, particularly for passengers in rural or underdeveloped areas with limited internet connectivity or access to online booking platforms. This limitation excludes a substantial portion of potential passengers from utilizing the reservation system.</a:t>
            </a:r>
          </a:p>
          <a:p>
            <a:endParaRPr lang="en-US" dirty="0"/>
          </a:p>
          <a:p>
            <a:pPr marL="285750" indent="-285750">
              <a:buFont typeface="Wingdings" panose="05000000000000000000" pitchFamily="2" charset="2"/>
              <a:buChar char="v"/>
            </a:pPr>
            <a:r>
              <a:rPr lang="en-US" b="1" dirty="0">
                <a:solidFill>
                  <a:srgbClr val="7030A0"/>
                </a:solidFill>
              </a:rPr>
              <a:t>Inaccurate Information and Updates</a:t>
            </a:r>
            <a:r>
              <a:rPr lang="en-US" dirty="0">
                <a:solidFill>
                  <a:srgbClr val="7030A0"/>
                </a:solidFill>
              </a:rPr>
              <a:t>: </a:t>
            </a:r>
            <a:r>
              <a:rPr lang="en-US" dirty="0"/>
              <a:t>Maintaining accurate and real-time information about bus schedules, routes, and seat availability poses a challenge. Outdated or incorrect information leads to confusion among passengers, missed connections, and dissatisfaction with the service.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Capacity Management</a:t>
            </a:r>
            <a:r>
              <a:rPr lang="en-US" dirty="0"/>
              <a:t>: Balancing demand and capacity is critical for bus operators to optimize revenue and ensure passenger satisfaction.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solidFill>
                  <a:srgbClr val="7030A0"/>
                </a:solidFill>
              </a:rPr>
              <a:t>Security and Privacy Concerns</a:t>
            </a:r>
            <a:r>
              <a:rPr lang="en-US" dirty="0">
                <a:solidFill>
                  <a:srgbClr val="7030A0"/>
                </a:solidFill>
              </a:rPr>
              <a:t>: </a:t>
            </a:r>
            <a:r>
              <a:rPr lang="en-US" dirty="0"/>
              <a:t>Online reservation systems face security risks related to payment processing.</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i="1" u="sng" dirty="0">
                <a:solidFill>
                  <a:srgbClr val="FF0000"/>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2036618" y="1102220"/>
            <a:ext cx="184731" cy="307777"/>
          </a:xfrm>
          <a:prstGeom prst="rect">
            <a:avLst/>
          </a:prstGeom>
          <a:noFill/>
        </p:spPr>
        <p:txBody>
          <a:bodyPr wrap="none" rtlCol="0">
            <a:spAutoFit/>
          </a:bodyPr>
          <a:lstStyle/>
          <a:p>
            <a:endParaRPr lang="en-US" dirty="0"/>
          </a:p>
        </p:txBody>
      </p:sp>
      <p:sp>
        <p:nvSpPr>
          <p:cNvPr id="5" name="TextBox 4"/>
          <p:cNvSpPr txBox="1"/>
          <p:nvPr/>
        </p:nvSpPr>
        <p:spPr>
          <a:xfrm>
            <a:off x="138533" y="1290637"/>
            <a:ext cx="9088594" cy="3323987"/>
          </a:xfrm>
          <a:prstGeom prst="rect">
            <a:avLst/>
          </a:prstGeom>
          <a:noFill/>
        </p:spPr>
        <p:txBody>
          <a:bodyPr wrap="square" rtlCol="0">
            <a:spAutoFit/>
          </a:bodyPr>
          <a:lstStyle/>
          <a:p>
            <a:pPr marL="285750" indent="-285750">
              <a:buFont typeface="Wingdings" panose="05000000000000000000" pitchFamily="2" charset="2"/>
              <a:buChar char="Ø"/>
            </a:pPr>
            <a:r>
              <a:rPr lang="en-US" b="1" dirty="0"/>
              <a:t> </a:t>
            </a:r>
            <a:r>
              <a:rPr lang="en-US" b="1" dirty="0">
                <a:solidFill>
                  <a:schemeClr val="accent5">
                    <a:lumMod val="60000"/>
                    <a:lumOff val="40000"/>
                  </a:schemeClr>
                </a:solidFill>
              </a:rPr>
              <a:t>User Registration</a:t>
            </a:r>
            <a:r>
              <a:rPr lang="en-US" dirty="0">
                <a:solidFill>
                  <a:schemeClr val="accent5">
                    <a:lumMod val="60000"/>
                    <a:lumOff val="40000"/>
                  </a:schemeClr>
                </a:solidFill>
              </a:rPr>
              <a:t>: </a:t>
            </a:r>
            <a:r>
              <a:rPr lang="en-US" dirty="0"/>
              <a:t>The system allows users to create accounts by providing necessary details such as name, contact information, and login credentials.</a:t>
            </a:r>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Route Management</a:t>
            </a:r>
            <a:r>
              <a:rPr lang="en-US" dirty="0">
                <a:solidFill>
                  <a:schemeClr val="accent5">
                    <a:lumMod val="60000"/>
                    <a:lumOff val="40000"/>
                  </a:schemeClr>
                </a:solidFill>
              </a:rPr>
              <a:t>: </a:t>
            </a:r>
            <a:r>
              <a:rPr lang="en-US" dirty="0"/>
              <a:t>Administrators manage routes by defining origins, destinations, stopovers, and schedules. Each route is associated with specific buses and departure times.</a:t>
            </a:r>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Bus Management</a:t>
            </a:r>
            <a:r>
              <a:rPr lang="en-US" dirty="0">
                <a:solidFill>
                  <a:schemeClr val="accent5">
                    <a:lumMod val="60000"/>
                    <a:lumOff val="40000"/>
                  </a:schemeClr>
                </a:solidFill>
              </a:rPr>
              <a:t>: </a:t>
            </a:r>
            <a:r>
              <a:rPr lang="en-US" dirty="0"/>
              <a:t>Bus details such as bus number, type, seating capacity, and amenities are stored in the system. Administrators can add, edit, or remove buses as needed.</a:t>
            </a:r>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Seat Allocation</a:t>
            </a:r>
            <a:r>
              <a:rPr lang="en-US" dirty="0">
                <a:solidFill>
                  <a:schemeClr val="accent5">
                    <a:lumMod val="60000"/>
                    <a:lumOff val="40000"/>
                  </a:schemeClr>
                </a:solidFill>
              </a:rPr>
              <a:t>: </a:t>
            </a:r>
            <a:r>
              <a:rPr lang="en-US" dirty="0"/>
              <a:t>The system manages seat allocation for each bus, allowing passengers to select seats based on availability and preferences during the booking process.</a:t>
            </a:r>
          </a:p>
          <a:p>
            <a:endParaRPr lang="en-US" dirty="0"/>
          </a:p>
          <a:p>
            <a:pPr marL="285750" indent="-285750">
              <a:buFont typeface="Wingdings" panose="05000000000000000000" pitchFamily="2" charset="2"/>
              <a:buChar char="Ø"/>
            </a:pPr>
            <a:r>
              <a:rPr lang="en-US" b="1" dirty="0">
                <a:solidFill>
                  <a:schemeClr val="accent5">
                    <a:lumMod val="60000"/>
                    <a:lumOff val="40000"/>
                  </a:schemeClr>
                </a:solidFill>
              </a:rPr>
              <a:t>Booking Process</a:t>
            </a:r>
            <a:r>
              <a:rPr lang="en-US" dirty="0">
                <a:solidFill>
                  <a:schemeClr val="accent5">
                    <a:lumMod val="60000"/>
                    <a:lumOff val="40000"/>
                  </a:schemeClr>
                </a:solidFill>
              </a:rPr>
              <a:t>: </a:t>
            </a:r>
            <a:r>
              <a:rPr lang="en-US" dirty="0"/>
              <a:t>Passengers search for available routes, select desired departure and arrival locations, choose travel dates, and view available buses and seat options. They then proceed to book their tickets by providing passenger details and making payment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332509" y="752832"/>
            <a:ext cx="8655627" cy="4616648"/>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7030A0"/>
                </a:solidFill>
              </a:rPr>
              <a:t>Payment Gateway Integration</a:t>
            </a:r>
            <a:r>
              <a:rPr lang="en-US" dirty="0">
                <a:solidFill>
                  <a:srgbClr val="7030A0"/>
                </a:solidFill>
              </a:rPr>
              <a:t>: </a:t>
            </a:r>
            <a:r>
              <a:rPr lang="en-US" dirty="0"/>
              <a:t>The system integrates with payment gateways to facilitate secure online transactions. Passengers can pay for their bookings using credit/debit cards, mobile wallets, or other accepted payment methods.</a:t>
            </a:r>
          </a:p>
          <a:p>
            <a:endParaRPr lang="en-US" dirty="0"/>
          </a:p>
          <a:p>
            <a:pPr marL="285750" indent="-285750">
              <a:buFont typeface="Wingdings" panose="05000000000000000000" pitchFamily="2" charset="2"/>
              <a:buChar char="q"/>
            </a:pPr>
            <a:r>
              <a:rPr lang="en-US" b="1" dirty="0">
                <a:solidFill>
                  <a:srgbClr val="7030A0"/>
                </a:solidFill>
              </a:rPr>
              <a:t>Ticket Generation</a:t>
            </a:r>
            <a:r>
              <a:rPr lang="en-US" dirty="0">
                <a:solidFill>
                  <a:srgbClr val="7030A0"/>
                </a:solidFill>
              </a:rPr>
              <a:t>: </a:t>
            </a:r>
            <a:r>
              <a:rPr lang="en-US" dirty="0"/>
              <a:t>Upon successful payment, the system generates electronic tickets containing essential details such as booking ID, passenger names, seat numbers, journey details, and QR codes for validation.</a:t>
            </a:r>
          </a:p>
          <a:p>
            <a:endParaRPr lang="en-US" dirty="0"/>
          </a:p>
          <a:p>
            <a:pPr marL="285750" indent="-285750">
              <a:buFont typeface="Wingdings" panose="05000000000000000000" pitchFamily="2" charset="2"/>
              <a:buChar char="q"/>
            </a:pPr>
            <a:r>
              <a:rPr lang="en-US" b="1" dirty="0">
                <a:solidFill>
                  <a:srgbClr val="7030A0"/>
                </a:solidFill>
              </a:rPr>
              <a:t>Confirmation and Notifications</a:t>
            </a:r>
            <a:r>
              <a:rPr lang="en-US" dirty="0">
                <a:solidFill>
                  <a:srgbClr val="7030A0"/>
                </a:solidFill>
              </a:rPr>
              <a:t>: </a:t>
            </a:r>
            <a:r>
              <a:rPr lang="en-US" dirty="0"/>
              <a:t>Passengers receive booking confirmation emails or SMS notifications containing their ticket details and journey information. They may also receive reminders or updates regarding their upcoming trip.</a:t>
            </a:r>
          </a:p>
          <a:p>
            <a:endParaRPr lang="en-US" dirty="0">
              <a:solidFill>
                <a:srgbClr val="7030A0"/>
              </a:solidFill>
            </a:endParaRPr>
          </a:p>
          <a:p>
            <a:pPr marL="285750" indent="-285750">
              <a:buFont typeface="Wingdings" panose="05000000000000000000" pitchFamily="2" charset="2"/>
              <a:buChar char="q"/>
            </a:pPr>
            <a:r>
              <a:rPr lang="en-US" b="1" dirty="0">
                <a:solidFill>
                  <a:srgbClr val="7030A0"/>
                </a:solidFill>
              </a:rPr>
              <a:t>Cancellation and Refunds</a:t>
            </a:r>
            <a:r>
              <a:rPr lang="en-US" dirty="0">
                <a:solidFill>
                  <a:srgbClr val="7030A0"/>
                </a:solidFill>
              </a:rPr>
              <a:t>: </a:t>
            </a:r>
            <a:r>
              <a:rPr lang="en-US" dirty="0"/>
              <a:t>The system allows passengers to cancel their bookings within a specified timeframe, subject to cancellation policies. Refunds are processed automatically, and passengers receive notifications regarding the refund status.</a:t>
            </a:r>
          </a:p>
          <a:p>
            <a:endParaRPr lang="en-US" dirty="0"/>
          </a:p>
          <a:p>
            <a:pPr marL="285750" indent="-285750">
              <a:buFont typeface="Wingdings" panose="05000000000000000000" pitchFamily="2" charset="2"/>
              <a:buChar char="q"/>
            </a:pPr>
            <a:r>
              <a:rPr lang="en-US" b="1" dirty="0">
                <a:solidFill>
                  <a:srgbClr val="7030A0"/>
                </a:solidFill>
              </a:rPr>
              <a:t>Admin Dashboard</a:t>
            </a:r>
            <a:r>
              <a:rPr lang="en-US" dirty="0">
                <a:solidFill>
                  <a:srgbClr val="7030A0"/>
                </a:solidFill>
              </a:rPr>
              <a:t>: </a:t>
            </a:r>
            <a:r>
              <a:rPr lang="en-US" dirty="0"/>
              <a:t>Administrators have access to a dashboard where they can monitor bookings, manage routes and buses, view revenue reports, and perform other administrative tasks.</a:t>
            </a:r>
          </a:p>
          <a:p>
            <a:endParaRPr lang="en-US" dirty="0"/>
          </a:p>
          <a:p>
            <a:endParaRPr lang="en-US" dirty="0"/>
          </a:p>
          <a:p>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57200" y="752832"/>
            <a:ext cx="8686800" cy="3970318"/>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rgbClr val="841910"/>
                </a:solidFill>
              </a:rPr>
              <a:t>Reporting and Analytics</a:t>
            </a:r>
            <a:r>
              <a:rPr lang="en-US" dirty="0">
                <a:solidFill>
                  <a:srgbClr val="841910"/>
                </a:solidFill>
              </a:rPr>
              <a:t>: </a:t>
            </a:r>
            <a:r>
              <a:rPr lang="en-US" dirty="0"/>
              <a:t>The system generates reports and analytics on various parameters such as booking trends, revenue generation, seat occupancy rates, and customer feedback to aid decision-making and business planning.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solidFill>
                  <a:srgbClr val="841910"/>
                </a:solidFill>
              </a:rPr>
              <a:t>Customer Support</a:t>
            </a:r>
            <a:r>
              <a:rPr lang="en-US" dirty="0">
                <a:solidFill>
                  <a:srgbClr val="841910"/>
                </a:solidFill>
              </a:rPr>
              <a:t>: </a:t>
            </a:r>
            <a:r>
              <a:rPr lang="en-US" dirty="0"/>
              <a:t>The system provides customer support channels such as helpline numbers, email support, and live chat to assist passengers with inquiries, issues, or special requests.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solidFill>
                  <a:srgbClr val="841910"/>
                </a:solidFill>
              </a:rPr>
              <a:t>Accessibility Features</a:t>
            </a:r>
            <a:r>
              <a:rPr lang="en-US" dirty="0">
                <a:solidFill>
                  <a:srgbClr val="841910"/>
                </a:solidFill>
              </a:rPr>
              <a:t>: </a:t>
            </a:r>
            <a:r>
              <a:rPr lang="en-US" dirty="0"/>
              <a:t>The system incorporates accessibility features such as screen readers, keyboard navigation, and language localization to accommodate users with disabilities and non-English speakers.</a:t>
            </a:r>
          </a:p>
          <a:p>
            <a:pPr marL="285750" indent="-285750">
              <a:buFont typeface="Wingdings" panose="05000000000000000000" pitchFamily="2" charset="2"/>
              <a:buChar char="§"/>
            </a:pPr>
            <a:endParaRPr lang="en-US" dirty="0">
              <a:solidFill>
                <a:srgbClr val="841910"/>
              </a:solidFill>
            </a:endParaRPr>
          </a:p>
          <a:p>
            <a:pPr marL="285750" indent="-285750">
              <a:buFont typeface="Wingdings" panose="05000000000000000000" pitchFamily="2" charset="2"/>
              <a:buChar char="§"/>
            </a:pPr>
            <a:r>
              <a:rPr lang="en-US" b="1" dirty="0">
                <a:solidFill>
                  <a:srgbClr val="841910"/>
                </a:solidFill>
              </a:rPr>
              <a:t>Security Measures</a:t>
            </a:r>
            <a:r>
              <a:rPr lang="en-US" dirty="0">
                <a:solidFill>
                  <a:srgbClr val="841910"/>
                </a:solidFill>
              </a:rPr>
              <a:t>: </a:t>
            </a:r>
            <a:r>
              <a:rPr lang="en-US" dirty="0"/>
              <a:t>Robust security measures such as encryption, firewall protection, and regular security audits safeguard the system against cyber threats, ensuring the integrity and confidentiality of user data.</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solidFill>
                  <a:srgbClr val="841910"/>
                </a:solidFill>
              </a:rPr>
              <a:t>Continuous Improvement</a:t>
            </a:r>
            <a:r>
              <a:rPr lang="en-US" dirty="0">
                <a:solidFill>
                  <a:srgbClr val="841910"/>
                </a:solidFill>
              </a:rPr>
              <a:t>: </a:t>
            </a:r>
            <a:r>
              <a:rPr lang="en-US" dirty="0"/>
              <a:t>The system undergoes regular updates and enhancements based on user feedback, technological advancements, and industry best practices to deliver an optimal booking experience for passengers and administrators alike</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151</TotalTime>
  <Words>1813</Words>
  <Application>Microsoft Office PowerPoint</Application>
  <PresentationFormat>On-screen Show (16:9)</PresentationFormat>
  <Paragraphs>136</Paragraphs>
  <Slides>18</Slides>
  <Notes>11</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vt:lpstr>
      <vt:lpstr>Problem Statement</vt:lpstr>
      <vt:lpstr>PowerPoint Presentation</vt:lpstr>
      <vt:lpstr>Proposed Solution</vt:lpstr>
      <vt:lpstr>PowerPoint Presentation</vt:lpstr>
      <vt:lpstr>PowerPoint Presentation</vt:lpstr>
      <vt:lpstr>Technology Used</vt:lpstr>
      <vt:lpstr>Modelling &amp; Results</vt:lpstr>
      <vt:lpstr>Homepage</vt:lpstr>
      <vt:lpstr>Home/Login Page: Welcome Message: Greet users and provide a brief overview of the bus reservation system. Login Form: Allow registered users to log in using their credentials (username/email and password). Registration Option: Provide a link or button for new users to register if they don't have an account.  Find Bus Page: Search Form: Allow users to input their journey details including departure city, destination, travel date, and number of passengers. Search Filters: Provide options to filter search results by bus operator, departure time, arrival time, fare range, etc. Search Results: Display a list of available buses that match the search criteria, showing key information such as departure time, arrival time, duration, fare, and availability.  See Bookings Page: Booking History: Display a list of past and upcoming bookings made by the user, including details like booking ID, itinerary, date of booking, status, and options for cancellation or modification. Booking Details: Provide access to detailed information about each booking, including passenger details, seat numbers, fare breakdown, boarding/dropping points, etc.Registration Page: Registration Form: Collect necessary information from new users including full name, email address, contact number, password, etc.</vt:lpstr>
      <vt:lpstr>About-Us-Page</vt:lpstr>
      <vt:lpstr>Service-Page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15</cp:revision>
  <dcterms:modified xsi:type="dcterms:W3CDTF">2024-04-08T16:46:42Z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