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theme/themeOverride1.xml" ContentType="application/vnd.openxmlformats-officedocument.themeOverr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chart22.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5" r:id="rId2"/>
    <p:sldId id="536" r:id="rId3"/>
    <p:sldId id="531" r:id="rId4"/>
    <p:sldId id="588" r:id="rId5"/>
    <p:sldId id="596" r:id="rId6"/>
    <p:sldId id="506" r:id="rId7"/>
    <p:sldId id="568" r:id="rId8"/>
    <p:sldId id="525" r:id="rId9"/>
    <p:sldId id="528" r:id="rId10"/>
    <p:sldId id="530" r:id="rId11"/>
    <p:sldId id="799" r:id="rId12"/>
    <p:sldId id="735" r:id="rId13"/>
    <p:sldId id="877" r:id="rId14"/>
    <p:sldId id="520" r:id="rId15"/>
    <p:sldId id="5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7" d="100"/>
          <a:sy n="67" d="100"/>
        </p:scale>
        <p:origin x="108" y="1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nourhan.hashem\Documents\Health.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C73-453C-84CB-65F6378119B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C73-453C-84CB-65F6378119B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C73-453C-84CB-65F6378119B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C73-453C-84CB-65F6378119B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C73-453C-84CB-65F6378119B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A-2C73-453C-84CB-65F6378119B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2C73-453C-84CB-65F6378119B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C-C274-48CE-AF47-1878A310308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C274-48CE-AF47-1878A310308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A-C274-48CE-AF47-1878A3103087}"/>
              </c:ext>
            </c:extLst>
          </c:dPt>
          <c:dLbls>
            <c:dLbl>
              <c:idx val="0"/>
              <c:layout>
                <c:manualLayout>
                  <c:x val="2.3092491932487687E-2"/>
                  <c:y val="-0.14693991991045138"/>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C73-453C-84CB-65F6378119B2}"/>
                </c:ext>
              </c:extLst>
            </c:dLbl>
            <c:dLbl>
              <c:idx val="1"/>
              <c:layout>
                <c:manualLayout>
                  <c:x val="-0.10296455670954682"/>
                  <c:y val="0.1271144168728877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C73-453C-84CB-65F6378119B2}"/>
                </c:ext>
              </c:extLst>
            </c:dLbl>
            <c:dLbl>
              <c:idx val="2"/>
              <c:layout>
                <c:manualLayout>
                  <c:x val="-2.3969310680080468E-2"/>
                  <c:y val="6.15428496322495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C73-453C-84CB-65F6378119B2}"/>
                </c:ext>
              </c:extLst>
            </c:dLbl>
            <c:dLbl>
              <c:idx val="3"/>
              <c:layout>
                <c:manualLayout>
                  <c:x val="-7.7703166321265796E-3"/>
                  <c:y val="-0.110571033956718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C73-453C-84CB-65F6378119B2}"/>
                </c:ext>
              </c:extLst>
            </c:dLbl>
            <c:dLbl>
              <c:idx val="4"/>
              <c:layout>
                <c:manualLayout>
                  <c:x val="-3.59416865751317E-2"/>
                  <c:y val="-0.1043108732820447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C73-453C-84CB-65F6378119B2}"/>
                </c:ext>
              </c:extLst>
            </c:dLbl>
            <c:dLbl>
              <c:idx val="5"/>
              <c:layout>
                <c:manualLayout>
                  <c:x val="-3.1865076777229794E-2"/>
                  <c:y val="-0.1481408860700853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2C73-453C-84CB-65F6378119B2}"/>
                </c:ext>
              </c:extLst>
            </c:dLbl>
            <c:dLbl>
              <c:idx val="6"/>
              <c:layout>
                <c:manualLayout>
                  <c:x val="-6.4174204835413121E-3"/>
                  <c:y val="-0.14184786648725345"/>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C73-453C-84CB-65F6378119B2}"/>
                </c:ext>
              </c:extLst>
            </c:dLbl>
            <c:dLbl>
              <c:idx val="7"/>
              <c:layout>
                <c:manualLayout>
                  <c:x val="1.3516267194749177E-2"/>
                  <c:y val="-0.1056184962255349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C-C274-48CE-AF47-1878A3103087}"/>
                </c:ext>
              </c:extLst>
            </c:dLbl>
            <c:dLbl>
              <c:idx val="8"/>
              <c:layout>
                <c:manualLayout>
                  <c:x val="2.5643463659729318E-2"/>
                  <c:y val="-0.1011658448348489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C274-48CE-AF47-1878A3103087}"/>
                </c:ext>
              </c:extLst>
            </c:dLbl>
            <c:dLbl>
              <c:idx val="9"/>
              <c:layout>
                <c:manualLayout>
                  <c:x val="6.6238479101131356E-2"/>
                  <c:y val="-5.156774698856186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A-C274-48CE-AF47-1878A3103087}"/>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showLegendKey val="0"/>
            <c:showVal val="0"/>
            <c:showCatName val="0"/>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Sheet1!$A$2:$A$11</c:f>
              <c:strCache>
                <c:ptCount val="10"/>
                <c:pt idx="0">
                  <c:v>منطقة الرياض</c:v>
                </c:pt>
                <c:pt idx="1">
                  <c:v>المنطقة الشرقية</c:v>
                </c:pt>
                <c:pt idx="2">
                  <c:v>منطقة القصيم</c:v>
                </c:pt>
                <c:pt idx="3">
                  <c:v>منطقة مكة المكرمة</c:v>
                </c:pt>
                <c:pt idx="4">
                  <c:v>منطقة حائل</c:v>
                </c:pt>
                <c:pt idx="5">
                  <c:v>منطقة تبوك</c:v>
                </c:pt>
                <c:pt idx="6">
                  <c:v>منطقة عسير</c:v>
                </c:pt>
                <c:pt idx="7">
                  <c:v>منطقة المدينة المنورة</c:v>
                </c:pt>
                <c:pt idx="8">
                  <c:v>منطقة الجوف</c:v>
                </c:pt>
                <c:pt idx="9">
                  <c:v>منطقة جيزان </c:v>
                </c:pt>
              </c:strCache>
            </c:strRef>
          </c:cat>
          <c:val>
            <c:numRef>
              <c:f>Sheet1!$B$2:$B$11</c:f>
              <c:numCache>
                <c:formatCode>0%</c:formatCode>
                <c:ptCount val="10"/>
                <c:pt idx="0">
                  <c:v>0.33076923076923076</c:v>
                </c:pt>
                <c:pt idx="1">
                  <c:v>0.2153846153846154</c:v>
                </c:pt>
                <c:pt idx="2">
                  <c:v>0.15384615384615385</c:v>
                </c:pt>
                <c:pt idx="3">
                  <c:v>0.13846153846153847</c:v>
                </c:pt>
                <c:pt idx="4">
                  <c:v>3.8461538461538464E-2</c:v>
                </c:pt>
                <c:pt idx="5">
                  <c:v>3.8461538461538464E-2</c:v>
                </c:pt>
                <c:pt idx="6">
                  <c:v>3.0769230769230771E-2</c:v>
                </c:pt>
                <c:pt idx="7">
                  <c:v>2.3076923076923078E-2</c:v>
                </c:pt>
                <c:pt idx="8">
                  <c:v>2.3076923076923078E-2</c:v>
                </c:pt>
                <c:pt idx="9">
                  <c:v>7.6923076923076927E-3</c:v>
                </c:pt>
              </c:numCache>
            </c:numRef>
          </c:val>
          <c:extLst>
            <c:ext xmlns:c16="http://schemas.microsoft.com/office/drawing/2014/chart" uri="{C3380CC4-5D6E-409C-BE32-E72D297353CC}">
              <c16:uniqueId val="{0000000C-2C73-453C-84CB-65F6378119B2}"/>
            </c:ext>
          </c:extLst>
        </c:ser>
        <c:dLbls>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legend>
    <c:plotVisOnly val="1"/>
    <c:dispBlanksAs val="gap"/>
    <c:showDLblsOverMax val="0"/>
  </c:chart>
  <c:spPr>
    <a:noFill/>
    <a:ln>
      <a:noFill/>
    </a:ln>
    <a:effectLst/>
  </c:spPr>
  <c:txPr>
    <a:bodyPr/>
    <a:lstStyle/>
    <a:p>
      <a:pPr>
        <a:defRPr sz="20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5EA9CA"/>
            </a:solidFill>
            <a:ln>
              <a:noFill/>
            </a:ln>
            <a:effectLst/>
          </c:spPr>
          <c:invertIfNegative val="0"/>
          <c:dPt>
            <c:idx val="0"/>
            <c:invertIfNegative val="0"/>
            <c:bubble3D val="0"/>
            <c:spPr>
              <a:solidFill>
                <a:srgbClr val="F68616"/>
              </a:solidFill>
              <a:ln>
                <a:noFill/>
              </a:ln>
              <a:effectLst/>
            </c:spPr>
            <c:extLst>
              <c:ext xmlns:c16="http://schemas.microsoft.com/office/drawing/2014/chart" uri="{C3380CC4-5D6E-409C-BE32-E72D297353CC}">
                <c16:uniqueId val="{00000001-F1BE-4064-8F1C-B1A216F1A68F}"/>
              </c:ext>
            </c:extLst>
          </c:dPt>
          <c:dPt>
            <c:idx val="1"/>
            <c:invertIfNegative val="0"/>
            <c:bubble3D val="0"/>
            <c:spPr>
              <a:solidFill>
                <a:srgbClr val="FEC037"/>
              </a:solidFill>
              <a:ln>
                <a:noFill/>
              </a:ln>
              <a:effectLst/>
            </c:spPr>
            <c:extLst>
              <c:ext xmlns:c16="http://schemas.microsoft.com/office/drawing/2014/chart" uri="{C3380CC4-5D6E-409C-BE32-E72D297353CC}">
                <c16:uniqueId val="{00000003-F1BE-4064-8F1C-B1A216F1A68F}"/>
              </c:ext>
            </c:extLst>
          </c:dPt>
          <c:dPt>
            <c:idx val="3"/>
            <c:invertIfNegative val="0"/>
            <c:bubble3D val="0"/>
            <c:spPr>
              <a:solidFill>
                <a:srgbClr val="75B3B2"/>
              </a:solidFill>
              <a:ln>
                <a:noFill/>
              </a:ln>
              <a:effectLst/>
            </c:spPr>
            <c:extLst>
              <c:ext xmlns:c16="http://schemas.microsoft.com/office/drawing/2014/chart" uri="{C3380CC4-5D6E-409C-BE32-E72D297353CC}">
                <c16:uniqueId val="{00000005-F1BE-4064-8F1C-B1A216F1A68F}"/>
              </c:ext>
            </c:extLst>
          </c:dPt>
          <c:dPt>
            <c:idx val="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7-F1BE-4064-8F1C-B1A216F1A68F}"/>
              </c:ext>
            </c:extLst>
          </c:dPt>
          <c:dLbls>
            <c:dLbl>
              <c:idx val="0"/>
              <c:layout>
                <c:manualLayout>
                  <c:x val="0"/>
                  <c:y val="2.305218142611318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BE-4064-8F1C-B1A216F1A68F}"/>
                </c:ext>
              </c:extLst>
            </c:dLbl>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الإحساء</c:v>
                </c:pt>
                <c:pt idx="1">
                  <c:v>الدمام</c:v>
                </c:pt>
                <c:pt idx="2">
                  <c:v>القطيف</c:v>
                </c:pt>
                <c:pt idx="3">
                  <c:v>الخبر</c:v>
                </c:pt>
                <c:pt idx="4">
                  <c:v>حفر الباطن</c:v>
                </c:pt>
                <c:pt idx="5">
                  <c:v>الجبيل</c:v>
                </c:pt>
                <c:pt idx="6">
                  <c:v>الخفجي</c:v>
                </c:pt>
                <c:pt idx="7">
                  <c:v>رأس التنورة</c:v>
                </c:pt>
                <c:pt idx="8">
                  <c:v>بقيق</c:v>
                </c:pt>
                <c:pt idx="9">
                  <c:v>النعيرية</c:v>
                </c:pt>
                <c:pt idx="10">
                  <c:v>قرية العليا</c:v>
                </c:pt>
                <c:pt idx="11">
                  <c:v>العديد</c:v>
                </c:pt>
              </c:strCache>
            </c:strRef>
          </c:cat>
          <c:val>
            <c:numRef>
              <c:f>Sheet1!$B$2:$B$13</c:f>
              <c:numCache>
                <c:formatCode>0%</c:formatCode>
                <c:ptCount val="12"/>
                <c:pt idx="0">
                  <c:v>0.25</c:v>
                </c:pt>
                <c:pt idx="1">
                  <c:v>0.25</c:v>
                </c:pt>
                <c:pt idx="2">
                  <c:v>0.13</c:v>
                </c:pt>
                <c:pt idx="3">
                  <c:v>0.11</c:v>
                </c:pt>
                <c:pt idx="4">
                  <c:v>0.1</c:v>
                </c:pt>
                <c:pt idx="5">
                  <c:v>0.09</c:v>
                </c:pt>
                <c:pt idx="6">
                  <c:v>0.02</c:v>
                </c:pt>
                <c:pt idx="7">
                  <c:v>0.01</c:v>
                </c:pt>
                <c:pt idx="8">
                  <c:v>0.01</c:v>
                </c:pt>
                <c:pt idx="9">
                  <c:v>0.01</c:v>
                </c:pt>
                <c:pt idx="10">
                  <c:v>0.01</c:v>
                </c:pt>
                <c:pt idx="11">
                  <c:v>0.01</c:v>
                </c:pt>
              </c:numCache>
            </c:numRef>
          </c:val>
          <c:extLst>
            <c:ext xmlns:c16="http://schemas.microsoft.com/office/drawing/2014/chart" uri="{C3380CC4-5D6E-409C-BE32-E72D297353CC}">
              <c16:uniqueId val="{00000008-F1BE-4064-8F1C-B1A216F1A68F}"/>
            </c:ext>
          </c:extLst>
        </c:ser>
        <c:dLbls>
          <c:dLblPos val="outEnd"/>
          <c:showLegendKey val="0"/>
          <c:showVal val="1"/>
          <c:showCatName val="0"/>
          <c:showSerName val="0"/>
          <c:showPercent val="0"/>
          <c:showBubbleSize val="0"/>
        </c:dLbls>
        <c:gapWidth val="219"/>
        <c:overlap val="-27"/>
        <c:axId val="289674831"/>
        <c:axId val="289667759"/>
      </c:barChart>
      <c:catAx>
        <c:axId val="28967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289667759"/>
        <c:crosses val="autoZero"/>
        <c:auto val="1"/>
        <c:lblAlgn val="ctr"/>
        <c:lblOffset val="100"/>
        <c:noMultiLvlLbl val="0"/>
      </c:catAx>
      <c:valAx>
        <c:axId val="2896677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289674831"/>
        <c:crosses val="autoZero"/>
        <c:crossBetween val="between"/>
      </c:valAx>
      <c:spPr>
        <a:noFill/>
        <a:ln>
          <a:noFill/>
        </a:ln>
        <a:effectLst/>
      </c:spPr>
    </c:plotArea>
    <c:plotVisOnly val="1"/>
    <c:dispBlanksAs val="gap"/>
    <c:showDLblsOverMax val="0"/>
  </c:chart>
  <c:spPr>
    <a:noFill/>
    <a:ln>
      <a:noFill/>
    </a:ln>
    <a:effectLst/>
  </c:spPr>
  <c:txPr>
    <a:bodyPr/>
    <a:lstStyle/>
    <a:p>
      <a:pPr>
        <a:defRPr sz="1100">
          <a:solidFill>
            <a:schemeClr val="tx1"/>
          </a:solidFill>
          <a:latin typeface="JF Flat" panose="02000500000000000000" pitchFamily="2" charset="-78"/>
          <a:cs typeface="JF Flat" panose="02000500000000000000" pitchFamily="2" charset="-78"/>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tx>
            <c:strRef>
              <c:f>Sheet1!$B$1</c:f>
              <c:strCache>
                <c:ptCount val="1"/>
                <c:pt idx="0">
                  <c:v>Series 1</c:v>
                </c:pt>
              </c:strCache>
            </c:strRef>
          </c:tx>
          <c:spPr>
            <a:solidFill>
              <a:schemeClr val="accent4"/>
            </a:solidFill>
          </c:spPr>
          <c:dLbls>
            <c:dLbl>
              <c:idx val="0"/>
              <c:layout>
                <c:manualLayout>
                  <c:x val="3.3625042285883734E-2"/>
                  <c:y val="0"/>
                </c:manualLayout>
              </c:layout>
              <c:tx>
                <c:rich>
                  <a:bodyPr/>
                  <a:lstStyle/>
                  <a:p>
                    <a:fld id="{BDCF80C7-AEF3-42BC-9711-CBCD271B8237}" type="VALUE">
                      <a:rPr lang="en-US">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A90-4F5C-9779-E251D01EACAC}"/>
                </c:ext>
              </c:extLst>
            </c:dLbl>
            <c:spPr>
              <a:solidFill>
                <a:sysClr val="window" lastClr="FFFFFF">
                  <a:lumMod val="50000"/>
                </a:sysClr>
              </a:solid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0-15</c:v>
                </c:pt>
                <c:pt idx="1">
                  <c:v>15-30</c:v>
                </c:pt>
                <c:pt idx="2">
                  <c:v>30-45</c:v>
                </c:pt>
                <c:pt idx="3">
                  <c:v>45-60</c:v>
                </c:pt>
                <c:pt idx="4">
                  <c:v>60+</c:v>
                </c:pt>
              </c:strCache>
            </c:strRef>
          </c:cat>
          <c:val>
            <c:numRef>
              <c:f>Sheet1!$B$2:$B$6</c:f>
              <c:numCache>
                <c:formatCode>0%</c:formatCode>
                <c:ptCount val="5"/>
                <c:pt idx="0">
                  <c:v>0.24</c:v>
                </c:pt>
                <c:pt idx="1">
                  <c:v>0.25</c:v>
                </c:pt>
                <c:pt idx="2">
                  <c:v>0.32</c:v>
                </c:pt>
                <c:pt idx="3">
                  <c:v>0.15</c:v>
                </c:pt>
                <c:pt idx="4">
                  <c:v>0.04</c:v>
                </c:pt>
              </c:numCache>
            </c:numRef>
          </c:val>
          <c:extLst>
            <c:ext xmlns:c16="http://schemas.microsoft.com/office/drawing/2014/chart" uri="{C3380CC4-5D6E-409C-BE32-E72D297353CC}">
              <c16:uniqueId val="{00000000-5A90-4F5C-9779-E251D01EACAC}"/>
            </c:ext>
          </c:extLst>
        </c:ser>
        <c:dLbls>
          <c:showLegendKey val="0"/>
          <c:showVal val="1"/>
          <c:showCatName val="0"/>
          <c:showSerName val="0"/>
          <c:showPercent val="0"/>
          <c:showBubbleSize val="0"/>
        </c:dLbls>
        <c:axId val="822825048"/>
        <c:axId val="822817600"/>
      </c:areaChart>
      <c:catAx>
        <c:axId val="822825048"/>
        <c:scaling>
          <c:orientation val="minMax"/>
        </c:scaling>
        <c:delete val="0"/>
        <c:axPos val="b"/>
        <c:numFmt formatCode="General" sourceLinked="1"/>
        <c:majorTickMark val="out"/>
        <c:minorTickMark val="none"/>
        <c:tickLblPos val="nextTo"/>
        <c:crossAx val="822817600"/>
        <c:crosses val="autoZero"/>
        <c:auto val="1"/>
        <c:lblAlgn val="ctr"/>
        <c:lblOffset val="100"/>
        <c:noMultiLvlLbl val="0"/>
      </c:catAx>
      <c:valAx>
        <c:axId val="822817600"/>
        <c:scaling>
          <c:orientation val="minMax"/>
        </c:scaling>
        <c:delete val="0"/>
        <c:axPos val="l"/>
        <c:majorGridlines>
          <c:spPr>
            <a:ln>
              <a:solidFill>
                <a:schemeClr val="bg1">
                  <a:lumMod val="50000"/>
                  <a:alpha val="5000"/>
                </a:schemeClr>
              </a:solidFill>
            </a:ln>
          </c:spPr>
        </c:majorGridlines>
        <c:numFmt formatCode="0%" sourceLinked="1"/>
        <c:majorTickMark val="out"/>
        <c:minorTickMark val="none"/>
        <c:tickLblPos val="nextTo"/>
        <c:txPr>
          <a:bodyPr/>
          <a:lstStyle/>
          <a:p>
            <a:pPr>
              <a:defRPr>
                <a:solidFill>
                  <a:srgbClr val="6073A0"/>
                </a:solidFill>
              </a:defRPr>
            </a:pPr>
            <a:endParaRPr lang="en-US"/>
          </a:p>
        </c:txPr>
        <c:crossAx val="822825048"/>
        <c:crosses val="autoZero"/>
        <c:crossBetween val="midCat"/>
      </c:valAx>
      <c:spPr>
        <a:noFill/>
        <a:ln>
          <a:noFill/>
        </a:ln>
      </c:spPr>
    </c:plotArea>
    <c:plotVisOnly val="1"/>
    <c:dispBlanksAs val="zero"/>
    <c:showDLblsOverMax val="0"/>
  </c:chart>
  <c:txPr>
    <a:bodyPr/>
    <a:lstStyle/>
    <a:p>
      <a:pPr>
        <a:defRPr sz="800">
          <a:latin typeface="JF Flat" panose="02000500000000000000" pitchFamily="2" charset="-78"/>
          <a:cs typeface="JF Flat" panose="02000500000000000000" pitchFamily="2" charset="-78"/>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71807353467423"/>
          <c:y val="7.5338796230425345E-2"/>
          <c:w val="0.818426979375529"/>
          <c:h val="0.61233287395508629"/>
        </c:manualLayout>
      </c:layout>
      <c:barChart>
        <c:barDir val="col"/>
        <c:grouping val="clustered"/>
        <c:varyColors val="0"/>
        <c:ser>
          <c:idx val="0"/>
          <c:order val="0"/>
          <c:tx>
            <c:strRef>
              <c:f>Sheet1!$B$1</c:f>
              <c:strCache>
                <c:ptCount val="1"/>
                <c:pt idx="0">
                  <c:v>القطاع الخاص</c:v>
                </c:pt>
              </c:strCache>
            </c:strRef>
          </c:tx>
          <c:spPr>
            <a:solidFill>
              <a:srgbClr val="5EA9CA"/>
            </a:solidFill>
            <a:ln>
              <a:noFill/>
            </a:ln>
            <a:effectLst/>
          </c:spPr>
          <c:invertIfNegative val="0"/>
          <c:dPt>
            <c:idx val="0"/>
            <c:invertIfNegative val="0"/>
            <c:bubble3D val="0"/>
            <c:spPr>
              <a:solidFill>
                <a:srgbClr val="FEC037"/>
              </a:solidFill>
              <a:ln>
                <a:noFill/>
              </a:ln>
              <a:effectLst/>
            </c:spPr>
            <c:extLst>
              <c:ext xmlns:c16="http://schemas.microsoft.com/office/drawing/2014/chart" uri="{C3380CC4-5D6E-409C-BE32-E72D297353CC}">
                <c16:uniqueId val="{00000001-84B3-4211-AB12-2216F0DE42FD}"/>
              </c:ext>
            </c:extLst>
          </c:dPt>
          <c:dPt>
            <c:idx val="1"/>
            <c:invertIfNegative val="0"/>
            <c:bubble3D val="0"/>
            <c:spPr>
              <a:solidFill>
                <a:srgbClr val="FEC037"/>
              </a:solidFill>
              <a:ln>
                <a:noFill/>
              </a:ln>
              <a:effectLst/>
            </c:spPr>
            <c:extLst>
              <c:ext xmlns:c16="http://schemas.microsoft.com/office/drawing/2014/chart" uri="{C3380CC4-5D6E-409C-BE32-E72D297353CC}">
                <c16:uniqueId val="{00000003-84B3-4211-AB12-2216F0DE42FD}"/>
              </c:ext>
            </c:extLst>
          </c:dPt>
          <c:dPt>
            <c:idx val="2"/>
            <c:invertIfNegative val="0"/>
            <c:bubble3D val="0"/>
            <c:spPr>
              <a:solidFill>
                <a:srgbClr val="FEC037"/>
              </a:solidFill>
              <a:ln>
                <a:noFill/>
              </a:ln>
              <a:effectLst/>
            </c:spPr>
            <c:extLst>
              <c:ext xmlns:c16="http://schemas.microsoft.com/office/drawing/2014/chart" uri="{C3380CC4-5D6E-409C-BE32-E72D297353CC}">
                <c16:uniqueId val="{0000000A-84B3-4211-AB12-2216F0DE42FD}"/>
              </c:ext>
            </c:extLst>
          </c:dPt>
          <c:dPt>
            <c:idx val="3"/>
            <c:invertIfNegative val="0"/>
            <c:bubble3D val="0"/>
            <c:spPr>
              <a:solidFill>
                <a:srgbClr val="FEC037"/>
              </a:solidFill>
              <a:ln>
                <a:noFill/>
              </a:ln>
              <a:effectLst/>
            </c:spPr>
            <c:extLst>
              <c:ext xmlns:c16="http://schemas.microsoft.com/office/drawing/2014/chart" uri="{C3380CC4-5D6E-409C-BE32-E72D297353CC}">
                <c16:uniqueId val="{00000005-84B3-4211-AB12-2216F0DE42FD}"/>
              </c:ext>
            </c:extLst>
          </c:dPt>
          <c:dPt>
            <c:idx val="4"/>
            <c:invertIfNegative val="0"/>
            <c:bubble3D val="0"/>
            <c:spPr>
              <a:solidFill>
                <a:srgbClr val="FEC037"/>
              </a:solidFill>
              <a:ln>
                <a:noFill/>
              </a:ln>
              <a:effectLst/>
            </c:spPr>
            <c:extLst>
              <c:ext xmlns:c16="http://schemas.microsoft.com/office/drawing/2014/chart" uri="{C3380CC4-5D6E-409C-BE32-E72D297353CC}">
                <c16:uniqueId val="{00000007-84B3-4211-AB12-2216F0DE42FD}"/>
              </c:ext>
            </c:extLst>
          </c:dPt>
          <c:dLbls>
            <c:dLbl>
              <c:idx val="0"/>
              <c:layout>
                <c:manualLayout>
                  <c:x val="-1.8034341931122997E-2"/>
                  <c:y val="1.4548887124693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4B3-4211-AB12-2216F0DE42FD}"/>
                </c:ext>
              </c:extLst>
            </c:dLbl>
            <c:dLbl>
              <c:idx val="1"/>
              <c:layout>
                <c:manualLayout>
                  <c:x val="-1.6230907738010714E-2"/>
                  <c:y val="2.4248145207821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4B3-4211-AB12-2216F0DE42FD}"/>
                </c:ext>
              </c:extLst>
            </c:dLbl>
            <c:dLbl>
              <c:idx val="2"/>
              <c:layout>
                <c:manualLayout>
                  <c:x val="-1.4427473544898411E-2"/>
                  <c:y val="2.90977742493862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4B3-4211-AB12-2216F0DE42FD}"/>
                </c:ext>
              </c:extLst>
            </c:dLbl>
            <c:dLbl>
              <c:idx val="3"/>
              <c:layout>
                <c:manualLayout>
                  <c:x val="-1.6230907738010846E-2"/>
                  <c:y val="9.699258083128750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4B3-4211-AB12-2216F0DE42FD}"/>
                </c:ext>
              </c:extLst>
            </c:dLbl>
            <c:dLbl>
              <c:idx val="4"/>
              <c:layout>
                <c:manualLayout>
                  <c:x val="-2.5248078703572218E-2"/>
                  <c:y val="9.699258083128750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4B3-4211-AB12-2216F0DE42FD}"/>
                </c:ext>
              </c:extLst>
            </c:dLbl>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(2013 - 2014) 1435</c:v>
                </c:pt>
                <c:pt idx="1">
                  <c:v>(2014 - 2015) 1436</c:v>
                </c:pt>
                <c:pt idx="2">
                  <c:v>(2015 - 2016) 1437</c:v>
                </c:pt>
                <c:pt idx="3">
                  <c:v>(2016 - 2017) 1438</c:v>
                </c:pt>
                <c:pt idx="4">
                  <c:v>(2017 - 2018) 1439</c:v>
                </c:pt>
              </c:strCache>
            </c:strRef>
          </c:cat>
          <c:val>
            <c:numRef>
              <c:f>Sheet1!$B$2:$B$6</c:f>
              <c:numCache>
                <c:formatCode>_-* #,##0\ _ج_._م_._‏_-;\-* #,##0\ _ج_._م_._‏_-;_-* "-"??\ _ج_._م_._‏_-;_-@_-</c:formatCode>
                <c:ptCount val="5"/>
                <c:pt idx="0">
                  <c:v>1332480</c:v>
                </c:pt>
                <c:pt idx="1">
                  <c:v>1148903</c:v>
                </c:pt>
                <c:pt idx="2">
                  <c:v>1223966</c:v>
                </c:pt>
                <c:pt idx="3">
                  <c:v>1318676</c:v>
                </c:pt>
                <c:pt idx="4">
                  <c:v>1646008</c:v>
                </c:pt>
              </c:numCache>
            </c:numRef>
          </c:val>
          <c:extLst>
            <c:ext xmlns:c16="http://schemas.microsoft.com/office/drawing/2014/chart" uri="{C3380CC4-5D6E-409C-BE32-E72D297353CC}">
              <c16:uniqueId val="{00000008-84B3-4211-AB12-2216F0DE42FD}"/>
            </c:ext>
          </c:extLst>
        </c:ser>
        <c:ser>
          <c:idx val="1"/>
          <c:order val="1"/>
          <c:tx>
            <c:strRef>
              <c:f>Sheet1!$C$1</c:f>
              <c:strCache>
                <c:ptCount val="1"/>
                <c:pt idx="0">
                  <c:v>القطاع الحكومي</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(2013 - 2014) 1435</c:v>
                </c:pt>
                <c:pt idx="1">
                  <c:v>(2014 - 2015) 1436</c:v>
                </c:pt>
                <c:pt idx="2">
                  <c:v>(2015 - 2016) 1437</c:v>
                </c:pt>
                <c:pt idx="3">
                  <c:v>(2016 - 2017) 1438</c:v>
                </c:pt>
                <c:pt idx="4">
                  <c:v>(2017 - 2018) 1439</c:v>
                </c:pt>
              </c:strCache>
            </c:strRef>
          </c:cat>
          <c:val>
            <c:numRef>
              <c:f>Sheet1!$C$2:$C$6</c:f>
              <c:numCache>
                <c:formatCode>_-* #,##0\ _ج_._م_._‏_-;\-* #,##0\ _ج_._م_._‏_-;_-* "-"??\ _ج_._م_._‏_-;_-@_-</c:formatCode>
                <c:ptCount val="5"/>
                <c:pt idx="0">
                  <c:v>2208928</c:v>
                </c:pt>
                <c:pt idx="1">
                  <c:v>2200756</c:v>
                </c:pt>
                <c:pt idx="2">
                  <c:v>2144678</c:v>
                </c:pt>
                <c:pt idx="3">
                  <c:v>1953885</c:v>
                </c:pt>
                <c:pt idx="4">
                  <c:v>1970723</c:v>
                </c:pt>
              </c:numCache>
            </c:numRef>
          </c:val>
          <c:extLst>
            <c:ext xmlns:c16="http://schemas.microsoft.com/office/drawing/2014/chart" uri="{C3380CC4-5D6E-409C-BE32-E72D297353CC}">
              <c16:uniqueId val="{00000009-84B3-4211-AB12-2216F0DE42FD}"/>
            </c:ext>
          </c:extLst>
        </c:ser>
        <c:dLbls>
          <c:showLegendKey val="0"/>
          <c:showVal val="1"/>
          <c:showCatName val="0"/>
          <c:showSerName val="0"/>
          <c:showPercent val="0"/>
          <c:showBubbleSize val="0"/>
        </c:dLbls>
        <c:gapWidth val="75"/>
        <c:axId val="289674831"/>
        <c:axId val="289667759"/>
      </c:barChart>
      <c:catAx>
        <c:axId val="289674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289667759"/>
        <c:crosses val="autoZero"/>
        <c:auto val="1"/>
        <c:lblAlgn val="ctr"/>
        <c:lblOffset val="100"/>
        <c:noMultiLvlLbl val="0"/>
      </c:catAx>
      <c:valAx>
        <c:axId val="289667759"/>
        <c:scaling>
          <c:orientation val="minMax"/>
        </c:scaling>
        <c:delete val="0"/>
        <c:axPos val="l"/>
        <c:numFmt formatCode="_-* #,##0\ _ج_._م_._‏_-;\-* #,##0\ _ج_._م_._‏_-;_-* &quot;-&quot;??\ _ج_._م_._‏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289674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legend>
    <c:plotVisOnly val="1"/>
    <c:dispBlanksAs val="gap"/>
    <c:showDLblsOverMax val="0"/>
  </c:chart>
  <c:spPr>
    <a:noFill/>
    <a:ln>
      <a:noFill/>
    </a:ln>
    <a:effectLst/>
  </c:spPr>
  <c:txPr>
    <a:bodyPr/>
    <a:lstStyle/>
    <a:p>
      <a:pPr>
        <a:defRPr sz="1100">
          <a:solidFill>
            <a:schemeClr val="tx1"/>
          </a:solidFill>
          <a:latin typeface="JF Flat" panose="02000500000000000000" pitchFamily="2" charset="-78"/>
          <a:cs typeface="JF Flat" panose="02000500000000000000" pitchFamily="2" charset="-78"/>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34925" cap="rnd" cmpd="sng">
              <a:solidFill>
                <a:schemeClr val="tx1">
                  <a:lumMod val="85000"/>
                  <a:lumOff val="15000"/>
                </a:schemeClr>
              </a:solidFill>
              <a:prstDash val="solid"/>
              <a:round/>
              <a:headEnd type="oval"/>
              <a:tailEnd type="oval" w="med" len="med"/>
            </a:ln>
            <a:effectLst/>
          </c:spPr>
          <c:marker>
            <c:symbol val="circle"/>
            <c:size val="17"/>
            <c:spPr>
              <a:solidFill>
                <a:schemeClr val="bg1"/>
              </a:solidFill>
              <a:ln w="50800">
                <a:solidFill>
                  <a:schemeClr val="tx1">
                    <a:lumMod val="85000"/>
                    <a:lumOff val="15000"/>
                  </a:schemeClr>
                </a:solidFill>
              </a:ln>
              <a:effectLst/>
            </c:spPr>
          </c:marker>
          <c:dLbls>
            <c:dLbl>
              <c:idx val="0"/>
              <c:layout>
                <c:manualLayout>
                  <c:x val="1.107974453042076E-2"/>
                  <c:y val="-1.82213106689573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8DF-44BF-AAE3-48D62AE658AF}"/>
                </c:ext>
              </c:extLst>
            </c:dLbl>
            <c:dLbl>
              <c:idx val="1"/>
              <c:layout>
                <c:manualLayout>
                  <c:x val="-1.101739723180025E-3"/>
                  <c:y val="5.135433774057563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DF-44BF-AAE3-48D62AE658AF}"/>
                </c:ext>
              </c:extLst>
            </c:dLbl>
            <c:dLbl>
              <c:idx val="2"/>
              <c:layout>
                <c:manualLayout>
                  <c:x val="-5.8284671469845686E-2"/>
                  <c:y val="-6.81745767458052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8DF-44BF-AAE3-48D62AE658AF}"/>
                </c:ext>
              </c:extLst>
            </c:dLbl>
            <c:dLbl>
              <c:idx val="3"/>
              <c:layout>
                <c:manualLayout>
                  <c:x val="-3.2684809730565235E-2"/>
                  <c:y val="-6.93669540077650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DF-44BF-AAE3-48D62AE658AF}"/>
                </c:ext>
              </c:extLst>
            </c:dLbl>
            <c:dLbl>
              <c:idx val="4"/>
              <c:layout>
                <c:manualLayout>
                  <c:x val="9.6416949488838458E-3"/>
                  <c:y val="-9.4394956520422915E-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8DF-44BF-AAE3-48D62AE658AF}"/>
                </c:ext>
              </c:extLst>
            </c:dLbl>
            <c:dLbl>
              <c:idx val="5"/>
              <c:layout>
                <c:manualLayout>
                  <c:x val="-8.407553527542122E-2"/>
                  <c:y val="-6.185603681195177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8DF-44BF-AAE3-48D62AE658AF}"/>
                </c:ext>
              </c:extLst>
            </c:dLbl>
            <c:dLbl>
              <c:idx val="6"/>
              <c:layout>
                <c:manualLayout>
                  <c:x val="-6.2901824024038849E-2"/>
                  <c:y val="-6.14672181395736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8DF-44BF-AAE3-48D62AE658AF}"/>
                </c:ext>
              </c:extLst>
            </c:dLbl>
            <c:dLbl>
              <c:idx val="7"/>
              <c:layout>
                <c:manualLayout>
                  <c:x val="-6.3233056740814253E-2"/>
                  <c:y val="5.41774829525243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8DF-44BF-AAE3-48D62AE658AF}"/>
                </c:ext>
              </c:extLst>
            </c:dLbl>
            <c:dLbl>
              <c:idx val="8"/>
              <c:layout>
                <c:manualLayout>
                  <c:x val="-2.5279291019826136E-2"/>
                  <c:y val="-6.29744344627680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8DF-44BF-AAE3-48D62AE658AF}"/>
                </c:ext>
              </c:extLst>
            </c:dLbl>
            <c:dLbl>
              <c:idx val="9"/>
              <c:layout>
                <c:manualLayout>
                  <c:x val="-4.8491982330328781E-2"/>
                  <c:y val="4.9962726385178347E-2"/>
                </c:manualLayout>
              </c:layout>
              <c:spPr>
                <a:noFill/>
                <a:ln>
                  <a:noFill/>
                </a:ln>
                <a:effectLst/>
              </c:spPr>
              <c:txPr>
                <a:bodyPr rot="0" spcFirstLastPara="1" vertOverflow="ellipsis" vert="horz" wrap="square" anchor="ctr" anchorCtr="1"/>
                <a:lstStyle/>
                <a:p>
                  <a:pPr>
                    <a:defRPr lang="en-US" sz="2400" b="1" i="0" u="none" strike="noStrike" kern="1200" spc="-150" baseline="0">
                      <a:solidFill>
                        <a:srgbClr val="028599"/>
                      </a:solidFill>
                      <a:latin typeface="Adobe Arabic" panose="02040503050201020203" pitchFamily="18" charset="-78"/>
                      <a:ea typeface="+mn-ea"/>
                      <a:cs typeface="Adobe Arabic" panose="02040503050201020203" pitchFamily="18" charset="-78"/>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8DF-44BF-AAE3-48D62AE658AF}"/>
                </c:ext>
              </c:extLst>
            </c:dLbl>
            <c:dLbl>
              <c:idx val="10"/>
              <c:layout>
                <c:manualLayout>
                  <c:x val="-3.6885636675077556E-2"/>
                  <c:y val="5.71714813329195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8DF-44BF-AAE3-48D62AE658AF}"/>
                </c:ext>
              </c:extLst>
            </c:dLbl>
            <c:dLbl>
              <c:idx val="11"/>
              <c:layout>
                <c:manualLayout>
                  <c:x val="-2.9148072904909911E-2"/>
                  <c:y val="6.67831545965746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8DF-44BF-AAE3-48D62AE658AF}"/>
                </c:ext>
              </c:extLst>
            </c:dLbl>
            <c:dLbl>
              <c:idx val="12"/>
              <c:layout>
                <c:manualLayout>
                  <c:x val="-3.4306448751688277E-2"/>
                  <c:y val="5.23656447010920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8DF-44BF-AAE3-48D62AE658AF}"/>
                </c:ext>
              </c:extLst>
            </c:dLbl>
            <c:dLbl>
              <c:idx val="13"/>
              <c:layout>
                <c:manualLayout>
                  <c:x val="-3.4306448751688368E-2"/>
                  <c:y val="5.717148133291960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8DF-44BF-AAE3-48D62AE658AF}"/>
                </c:ext>
              </c:extLst>
            </c:dLbl>
            <c:dLbl>
              <c:idx val="14"/>
              <c:layout>
                <c:manualLayout>
                  <c:x val="-4.4804860571030176E-2"/>
                  <c:y val="5.79960418069945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98DF-44BF-AAE3-48D62AE658AF}"/>
                </c:ext>
              </c:extLst>
            </c:dLbl>
            <c:dLbl>
              <c:idx val="15"/>
              <c:layout>
                <c:manualLayout>
                  <c:x val="-2.6252782146658108E-2"/>
                  <c:y val="4.75598080692645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8DF-44BF-AAE3-48D62AE658AF}"/>
                </c:ext>
              </c:extLst>
            </c:dLbl>
            <c:spPr>
              <a:noFill/>
              <a:ln>
                <a:noFill/>
              </a:ln>
              <a:effectLst/>
            </c:spPr>
            <c:txPr>
              <a:bodyPr rot="0" spcFirstLastPara="1" vertOverflow="ellipsis" vert="horz" wrap="square" anchor="ctr" anchorCtr="1"/>
              <a:lstStyle/>
              <a:p>
                <a:pPr>
                  <a:defRPr lang="en-US" sz="2400" b="1" i="0" u="none" strike="noStrike" kern="1200" spc="-150" baseline="0">
                    <a:solidFill>
                      <a:schemeClr val="tx1"/>
                    </a:solidFill>
                    <a:latin typeface="Adobe Arabic" panose="02040503050201020203" pitchFamily="18" charset="-78"/>
                    <a:ea typeface="+mn-ea"/>
                    <a:cs typeface="Adobe Arabic" panose="02040503050201020203" pitchFamily="18" charset="-78"/>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يناير</c:v>
                </c:pt>
                <c:pt idx="1">
                  <c:v>فبراير</c:v>
                </c:pt>
                <c:pt idx="2">
                  <c:v>مارس</c:v>
                </c:pt>
                <c:pt idx="3">
                  <c:v>أبريل</c:v>
                </c:pt>
                <c:pt idx="4">
                  <c:v>مايو</c:v>
                </c:pt>
                <c:pt idx="5">
                  <c:v>يونيو</c:v>
                </c:pt>
                <c:pt idx="6">
                  <c:v>يوليه</c:v>
                </c:pt>
                <c:pt idx="7">
                  <c:v>أغسطس</c:v>
                </c:pt>
                <c:pt idx="8">
                  <c:v>سبتمبر</c:v>
                </c:pt>
              </c:strCache>
            </c:strRef>
          </c:cat>
          <c:val>
            <c:numRef>
              <c:f>Sheet1!$B$2:$B$10</c:f>
              <c:numCache>
                <c:formatCode>_-* #,##0\ _ج_._م_._‏_-;\-* #,##0\ _ج_._م_._‏_-;_-* "-"??\ _ج_._م_._‏_-;_-@_-</c:formatCode>
                <c:ptCount val="9"/>
                <c:pt idx="0">
                  <c:v>159458</c:v>
                </c:pt>
                <c:pt idx="1">
                  <c:v>593566</c:v>
                </c:pt>
                <c:pt idx="2">
                  <c:v>1290159</c:v>
                </c:pt>
                <c:pt idx="3">
                  <c:v>1307740</c:v>
                </c:pt>
                <c:pt idx="4">
                  <c:v>577380</c:v>
                </c:pt>
                <c:pt idx="5">
                  <c:v>1262816</c:v>
                </c:pt>
                <c:pt idx="6">
                  <c:v>1404091</c:v>
                </c:pt>
                <c:pt idx="7">
                  <c:v>1294038</c:v>
                </c:pt>
                <c:pt idx="8">
                  <c:v>1442286</c:v>
                </c:pt>
              </c:numCache>
            </c:numRef>
          </c:val>
          <c:smooth val="0"/>
          <c:extLst>
            <c:ext xmlns:c16="http://schemas.microsoft.com/office/drawing/2014/chart" uri="{C3380CC4-5D6E-409C-BE32-E72D297353CC}">
              <c16:uniqueId val="{00000010-98DF-44BF-AAE3-48D62AE658AF}"/>
            </c:ext>
          </c:extLst>
        </c:ser>
        <c:dLbls>
          <c:dLblPos val="t"/>
          <c:showLegendKey val="0"/>
          <c:showVal val="1"/>
          <c:showCatName val="0"/>
          <c:showSerName val="0"/>
          <c:showPercent val="0"/>
          <c:showBubbleSize val="0"/>
        </c:dLbls>
        <c:marker val="1"/>
        <c:smooth val="0"/>
        <c:axId val="278743664"/>
        <c:axId val="278753744"/>
      </c:lineChart>
      <c:catAx>
        <c:axId val="278743664"/>
        <c:scaling>
          <c:orientation val="minMax"/>
        </c:scaling>
        <c:delete val="0"/>
        <c:axPos val="b"/>
        <c:numFmt formatCode="General" sourceLinked="1"/>
        <c:majorTickMark val="out"/>
        <c:minorTickMark val="none"/>
        <c:tickLblPos val="low"/>
        <c:spPr>
          <a:noFill/>
          <a:ln w="19050" cap="flat" cmpd="sng" algn="ctr">
            <a:solidFill>
              <a:schemeClr val="dk1">
                <a:lumMod val="75000"/>
                <a:lumOff val="25000"/>
              </a:schemeClr>
            </a:solidFill>
            <a:round/>
          </a:ln>
          <a:effectLst/>
        </c:spPr>
        <c:txPr>
          <a:bodyPr rot="0" spcFirstLastPara="1" vertOverflow="ellipsis" wrap="square" anchor="ctr" anchorCtr="1"/>
          <a:lstStyle/>
          <a:p>
            <a:pPr>
              <a:defRPr lang="en-US" sz="2000" b="0" i="0" u="none" strike="noStrike" kern="1200" cap="all" spc="-150" baseline="0">
                <a:solidFill>
                  <a:schemeClr val="dk1">
                    <a:lumMod val="75000"/>
                    <a:lumOff val="25000"/>
                  </a:schemeClr>
                </a:solidFill>
                <a:latin typeface="Adobe Arabic" panose="02040503050201020203" pitchFamily="18" charset="-78"/>
                <a:ea typeface="+mn-ea"/>
                <a:cs typeface="Adobe Arabic" panose="02040503050201020203" pitchFamily="18" charset="-78"/>
              </a:defRPr>
            </a:pPr>
            <a:endParaRPr lang="en-US"/>
          </a:p>
        </c:txPr>
        <c:crossAx val="278753744"/>
        <c:crosses val="autoZero"/>
        <c:auto val="1"/>
        <c:lblAlgn val="ctr"/>
        <c:lblOffset val="100"/>
        <c:noMultiLvlLbl val="0"/>
      </c:catAx>
      <c:valAx>
        <c:axId val="278753744"/>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_-* #,##0\ _ج_._م_._‏_-;\-* #,##0\ _ج_._م_._‏_-;_-* &quot;-&quot;??\ _ج_._م_._‏_-;_-@_-" sourceLinked="1"/>
        <c:majorTickMark val="out"/>
        <c:minorTickMark val="none"/>
        <c:tickLblPos val="nextTo"/>
        <c:spPr>
          <a:noFill/>
          <a:ln>
            <a:noFill/>
          </a:ln>
          <a:effectLst/>
        </c:spPr>
        <c:txPr>
          <a:bodyPr rot="-60000000" spcFirstLastPara="1" vertOverflow="ellipsis" vert="horz" wrap="square" anchor="ctr" anchorCtr="1"/>
          <a:lstStyle/>
          <a:p>
            <a:pPr>
              <a:defRPr lang="en-US" sz="2000" b="0" i="0" u="none" strike="noStrike" kern="1200" spc="-150" baseline="0">
                <a:solidFill>
                  <a:schemeClr val="dk1">
                    <a:lumMod val="75000"/>
                    <a:lumOff val="25000"/>
                  </a:schemeClr>
                </a:solidFill>
                <a:latin typeface="+mj-lt"/>
                <a:ea typeface="+mn-ea"/>
                <a:cs typeface="GE SS Text Light" panose="020A0503020102020204"/>
              </a:defRPr>
            </a:pPr>
            <a:endParaRPr lang="en-US"/>
          </a:p>
        </c:txPr>
        <c:crossAx val="278743664"/>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lang="en-US" sz="2000" spc="-150">
          <a:latin typeface="+mj-lt"/>
          <a:cs typeface="GE SS Text Light" panose="020A0503020102020204"/>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F68616"/>
            </a:solidFill>
            <a:ln>
              <a:noFill/>
            </a:ln>
            <a:effectLst/>
          </c:spPr>
          <c:invertIfNegative val="0"/>
          <c:dPt>
            <c:idx val="1"/>
            <c:invertIfNegative val="0"/>
            <c:bubble3D val="0"/>
            <c:spPr>
              <a:solidFill>
                <a:srgbClr val="FEC037"/>
              </a:solidFill>
              <a:ln>
                <a:noFill/>
              </a:ln>
              <a:effectLst/>
            </c:spPr>
            <c:extLst>
              <c:ext xmlns:c16="http://schemas.microsoft.com/office/drawing/2014/chart" uri="{C3380CC4-5D6E-409C-BE32-E72D297353CC}">
                <c16:uniqueId val="{00000003-9002-479D-9342-D7E6D348E0C2}"/>
              </c:ext>
            </c:extLst>
          </c:dPt>
          <c:dPt>
            <c:idx val="2"/>
            <c:invertIfNegative val="0"/>
            <c:bubble3D val="0"/>
            <c:spPr>
              <a:solidFill>
                <a:srgbClr val="75B3B2"/>
              </a:solidFill>
              <a:ln>
                <a:noFill/>
              </a:ln>
              <a:effectLst/>
            </c:spPr>
            <c:extLst>
              <c:ext xmlns:c16="http://schemas.microsoft.com/office/drawing/2014/chart" uri="{C3380CC4-5D6E-409C-BE32-E72D297353CC}">
                <c16:uniqueId val="{00000001-9002-479D-9342-D7E6D348E0C2}"/>
              </c:ext>
            </c:extLst>
          </c:dPt>
          <c:dPt>
            <c:idx val="3"/>
            <c:invertIfNegative val="0"/>
            <c:bubble3D val="0"/>
            <c:spPr>
              <a:solidFill>
                <a:srgbClr val="A9D18E"/>
              </a:solidFill>
              <a:ln>
                <a:noFill/>
              </a:ln>
              <a:effectLst/>
            </c:spPr>
            <c:extLst>
              <c:ext xmlns:c16="http://schemas.microsoft.com/office/drawing/2014/chart" uri="{C3380CC4-5D6E-409C-BE32-E72D297353CC}">
                <c16:uniqueId val="{00000004-9002-479D-9342-D7E6D348E0C2}"/>
              </c:ext>
            </c:extLst>
          </c:dPt>
          <c:dPt>
            <c:idx val="4"/>
            <c:invertIfNegative val="0"/>
            <c:bubble3D val="0"/>
            <c:spPr>
              <a:solidFill>
                <a:srgbClr val="5EA9CA"/>
              </a:solidFill>
              <a:ln>
                <a:noFill/>
              </a:ln>
              <a:effectLst/>
            </c:spPr>
            <c:extLst>
              <c:ext xmlns:c16="http://schemas.microsoft.com/office/drawing/2014/chart" uri="{C3380CC4-5D6E-409C-BE32-E72D297353CC}">
                <c16:uniqueId val="{00000005-9002-479D-9342-D7E6D348E0C2}"/>
              </c:ext>
            </c:extLst>
          </c:dPt>
          <c:dLbls>
            <c:dLbl>
              <c:idx val="0"/>
              <c:layout>
                <c:manualLayout>
                  <c:x val="0"/>
                  <c:y val="7.477548953658331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D14-4A98-83DC-7443EE401C46}"/>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من يناير - أكتوبر 2019</c:v>
                </c:pt>
                <c:pt idx="1">
                  <c:v>2018</c:v>
                </c:pt>
                <c:pt idx="2">
                  <c:v>2017</c:v>
                </c:pt>
                <c:pt idx="3">
                  <c:v>2016</c:v>
                </c:pt>
                <c:pt idx="4">
                  <c:v>2015</c:v>
                </c:pt>
              </c:strCache>
            </c:strRef>
          </c:cat>
          <c:val>
            <c:numRef>
              <c:f>Sheet1!$B$2:$B$6</c:f>
              <c:numCache>
                <c:formatCode>0.00%</c:formatCode>
                <c:ptCount val="5"/>
                <c:pt idx="0">
                  <c:v>-1.44E-2</c:v>
                </c:pt>
                <c:pt idx="1">
                  <c:v>2.4299999999999999E-2</c:v>
                </c:pt>
                <c:pt idx="2">
                  <c:v>-2.3E-3</c:v>
                </c:pt>
                <c:pt idx="3">
                  <c:v>3.49E-2</c:v>
                </c:pt>
                <c:pt idx="4">
                  <c:v>2.1999999999999999E-2</c:v>
                </c:pt>
              </c:numCache>
            </c:numRef>
          </c:val>
          <c:extLst>
            <c:ext xmlns:c16="http://schemas.microsoft.com/office/drawing/2014/chart" uri="{C3380CC4-5D6E-409C-BE32-E72D297353CC}">
              <c16:uniqueId val="{00000002-9002-479D-9342-D7E6D348E0C2}"/>
            </c:ext>
          </c:extLst>
        </c:ser>
        <c:dLbls>
          <c:dLblPos val="outEnd"/>
          <c:showLegendKey val="0"/>
          <c:showVal val="1"/>
          <c:showCatName val="0"/>
          <c:showSerName val="0"/>
          <c:showPercent val="0"/>
          <c:showBubbleSize val="0"/>
        </c:dLbls>
        <c:gapWidth val="150"/>
        <c:axId val="282293200"/>
        <c:axId val="282284880"/>
      </c:barChart>
      <c:catAx>
        <c:axId val="28229320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Adobe Arabic" panose="02040503050201020203" pitchFamily="18" charset="-78"/>
                <a:ea typeface="+mn-ea"/>
                <a:cs typeface="Adobe Arabic" panose="02040503050201020203" pitchFamily="18" charset="-78"/>
              </a:defRPr>
            </a:pPr>
            <a:endParaRPr lang="en-US"/>
          </a:p>
        </c:txPr>
        <c:crossAx val="282284880"/>
        <c:crosses val="autoZero"/>
        <c:auto val="1"/>
        <c:lblAlgn val="ctr"/>
        <c:lblOffset val="100"/>
        <c:noMultiLvlLbl val="0"/>
      </c:catAx>
      <c:valAx>
        <c:axId val="2822848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Adobe Arabic" panose="02040503050201020203" pitchFamily="18" charset="-78"/>
                <a:ea typeface="+mn-ea"/>
                <a:cs typeface="Adobe Arabic" panose="02040503050201020203" pitchFamily="18" charset="-78"/>
              </a:defRPr>
            </a:pPr>
            <a:endParaRPr lang="en-US"/>
          </a:p>
        </c:txPr>
        <c:crossAx val="282293200"/>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9171111679440703"/>
          <c:y val="0.24999986158957543"/>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861-407C-9D74-FA1882C19BA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861-407C-9D74-FA1882C19BA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861-407C-9D74-FA1882C19BA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861-407C-9D74-FA1882C19BA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9861-407C-9D74-FA1882C19BA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9861-407C-9D74-FA1882C19BA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9861-407C-9D74-FA1882C19BA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9861-407C-9D74-FA1882C19BA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9861-407C-9D74-FA1882C19BA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9861-407C-9D74-FA1882C19BA0}"/>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9861-407C-9D74-FA1882C19BA0}"/>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9861-407C-9D74-FA1882C19BA0}"/>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9861-407C-9D74-FA1882C19BA0}"/>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9861-407C-9D74-FA1882C19BA0}"/>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9861-407C-9D74-FA1882C19BA0}"/>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9861-407C-9D74-FA1882C19BA0}"/>
              </c:ext>
            </c:extLst>
          </c:dPt>
          <c:dLbls>
            <c:dLbl>
              <c:idx val="0"/>
              <c:layout>
                <c:manualLayout>
                  <c:x val="6.4250615157480317E-2"/>
                  <c:y val="-0.184023856789871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861-407C-9D74-FA1882C19BA0}"/>
                </c:ext>
              </c:extLst>
            </c:dLbl>
            <c:dLbl>
              <c:idx val="1"/>
              <c:layout>
                <c:manualLayout>
                  <c:x val="0.25333682499593957"/>
                  <c:y val="2.428204570722450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861-407C-9D74-FA1882C19BA0}"/>
                </c:ext>
              </c:extLst>
            </c:dLbl>
            <c:dLbl>
              <c:idx val="2"/>
              <c:layout>
                <c:manualLayout>
                  <c:x val="-8.2670730975325388E-2"/>
                  <c:y val="6.13184318644190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861-407C-9D74-FA1882C19BA0}"/>
                </c:ext>
              </c:extLst>
            </c:dLbl>
            <c:dLbl>
              <c:idx val="3"/>
              <c:layout>
                <c:manualLayout>
                  <c:x val="-6.5203651641186341E-2"/>
                  <c:y val="-3.8760204434891164E-2"/>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9861-407C-9D74-FA1882C19BA0}"/>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861-407C-9D74-FA1882C19BA0}"/>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861-407C-9D74-FA1882C19BA0}"/>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9861-407C-9D74-FA1882C19BA0}"/>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9861-407C-9D74-FA1882C19BA0}"/>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9861-407C-9D74-FA1882C19BA0}"/>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9861-407C-9D74-FA1882C19BA0}"/>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9861-407C-9D74-FA1882C19BA0}"/>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9861-407C-9D74-FA1882C19BA0}"/>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9861-407C-9D74-FA1882C19BA0}"/>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9861-407C-9D74-FA1882C19BA0}"/>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9861-407C-9D74-FA1882C19BA0}"/>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9861-407C-9D74-FA1882C19BA0}"/>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Sheet1!$A$2:$A$5</c:f>
              <c:strCache>
                <c:ptCount val="4"/>
                <c:pt idx="0">
                  <c:v>2 - 4 مرة</c:v>
                </c:pt>
                <c:pt idx="1">
                  <c:v>5 - 8 مرة</c:v>
                </c:pt>
                <c:pt idx="2">
                  <c:v>8 - 11 مرة</c:v>
                </c:pt>
                <c:pt idx="3">
                  <c:v>أكثر من 11 مرة</c:v>
                </c:pt>
              </c:strCache>
            </c:strRef>
          </c:cat>
          <c:val>
            <c:numRef>
              <c:f>Sheet1!$B$2:$B$5</c:f>
              <c:numCache>
                <c:formatCode>0%</c:formatCode>
                <c:ptCount val="4"/>
                <c:pt idx="0">
                  <c:v>0.43</c:v>
                </c:pt>
                <c:pt idx="1">
                  <c:v>0.18</c:v>
                </c:pt>
                <c:pt idx="2">
                  <c:v>0.13</c:v>
                </c:pt>
                <c:pt idx="3">
                  <c:v>0.26</c:v>
                </c:pt>
              </c:numCache>
            </c:numRef>
          </c:val>
          <c:extLst>
            <c:ext xmlns:c16="http://schemas.microsoft.com/office/drawing/2014/chart" uri="{C3380CC4-5D6E-409C-BE32-E72D297353CC}">
              <c16:uniqueId val="{00000020-9861-407C-9D74-FA1882C19BA0}"/>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9171111679440703"/>
          <c:y val="0.24999986158957543"/>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861-407C-9D74-FA1882C19BA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861-407C-9D74-FA1882C19BA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861-407C-9D74-FA1882C19BA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861-407C-9D74-FA1882C19BA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9861-407C-9D74-FA1882C19BA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9861-407C-9D74-FA1882C19BA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9861-407C-9D74-FA1882C19BA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9861-407C-9D74-FA1882C19BA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9861-407C-9D74-FA1882C19BA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9861-407C-9D74-FA1882C19BA0}"/>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9861-407C-9D74-FA1882C19BA0}"/>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9861-407C-9D74-FA1882C19BA0}"/>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9861-407C-9D74-FA1882C19BA0}"/>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9861-407C-9D74-FA1882C19BA0}"/>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9861-407C-9D74-FA1882C19BA0}"/>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9861-407C-9D74-FA1882C19BA0}"/>
              </c:ext>
            </c:extLst>
          </c:dPt>
          <c:dLbls>
            <c:dLbl>
              <c:idx val="0"/>
              <c:layout>
                <c:manualLayout>
                  <c:x val="7.3844383480239043E-2"/>
                  <c:y val="-7.760816998666825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861-407C-9D74-FA1882C19BA0}"/>
                </c:ext>
              </c:extLst>
            </c:dLbl>
            <c:dLbl>
              <c:idx val="1"/>
              <c:layout>
                <c:manualLayout>
                  <c:x val="0.25333682499593957"/>
                  <c:y val="2.428204570722450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861-407C-9D74-FA1882C19BA0}"/>
                </c:ext>
              </c:extLst>
            </c:dLbl>
            <c:dLbl>
              <c:idx val="2"/>
              <c:layout>
                <c:manualLayout>
                  <c:x val="-8.2670730975325388E-2"/>
                  <c:y val="6.13184318644190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861-407C-9D74-FA1882C19BA0}"/>
                </c:ext>
              </c:extLst>
            </c:dLbl>
            <c:dLbl>
              <c:idx val="3"/>
              <c:layout>
                <c:manualLayout>
                  <c:x val="-8.439100913665705E-2"/>
                  <c:y val="-4.1338132117084798E-3"/>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9861-407C-9D74-FA1882C19BA0}"/>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861-407C-9D74-FA1882C19BA0}"/>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861-407C-9D74-FA1882C19BA0}"/>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9861-407C-9D74-FA1882C19BA0}"/>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9861-407C-9D74-FA1882C19BA0}"/>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9861-407C-9D74-FA1882C19BA0}"/>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9861-407C-9D74-FA1882C19BA0}"/>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9861-407C-9D74-FA1882C19BA0}"/>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9861-407C-9D74-FA1882C19BA0}"/>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9861-407C-9D74-FA1882C19BA0}"/>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9861-407C-9D74-FA1882C19BA0}"/>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9861-407C-9D74-FA1882C19BA0}"/>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9861-407C-9D74-FA1882C19BA0}"/>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Sheet1!$A$2:$A$5</c:f>
              <c:strCache>
                <c:ptCount val="4"/>
                <c:pt idx="0">
                  <c:v>2 - 4 مرة</c:v>
                </c:pt>
                <c:pt idx="1">
                  <c:v>5 - 8 مرة</c:v>
                </c:pt>
                <c:pt idx="2">
                  <c:v>8 - 11 مرة</c:v>
                </c:pt>
                <c:pt idx="3">
                  <c:v>أكثر من 11 مرة</c:v>
                </c:pt>
              </c:strCache>
            </c:strRef>
          </c:cat>
          <c:val>
            <c:numRef>
              <c:f>Sheet1!$B$2:$B$5</c:f>
              <c:numCache>
                <c:formatCode>0%</c:formatCode>
                <c:ptCount val="4"/>
                <c:pt idx="0">
                  <c:v>0.34</c:v>
                </c:pt>
                <c:pt idx="1">
                  <c:v>0.28000000000000003</c:v>
                </c:pt>
                <c:pt idx="2">
                  <c:v>0.14000000000000001</c:v>
                </c:pt>
                <c:pt idx="3">
                  <c:v>0.24</c:v>
                </c:pt>
              </c:numCache>
            </c:numRef>
          </c:val>
          <c:extLst>
            <c:ext xmlns:c16="http://schemas.microsoft.com/office/drawing/2014/chart" uri="{C3380CC4-5D6E-409C-BE32-E72D297353CC}">
              <c16:uniqueId val="{00000020-9861-407C-9D74-FA1882C19BA0}"/>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054474972710893"/>
          <c:y val="0.29480635002396893"/>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861-407C-9D74-FA1882C19BA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861-407C-9D74-FA1882C19BA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9861-407C-9D74-FA1882C19BA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9861-407C-9D74-FA1882C19BA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9861-407C-9D74-FA1882C19BA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9861-407C-9D74-FA1882C19BA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9861-407C-9D74-FA1882C19BA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9861-407C-9D74-FA1882C19BA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9861-407C-9D74-FA1882C19BA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9861-407C-9D74-FA1882C19BA0}"/>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9861-407C-9D74-FA1882C19BA0}"/>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9861-407C-9D74-FA1882C19BA0}"/>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9861-407C-9D74-FA1882C19BA0}"/>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9861-407C-9D74-FA1882C19BA0}"/>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9861-407C-9D74-FA1882C19BA0}"/>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9861-407C-9D74-FA1882C19BA0}"/>
              </c:ext>
            </c:extLst>
          </c:dPt>
          <c:dLbls>
            <c:dLbl>
              <c:idx val="0"/>
              <c:layout>
                <c:manualLayout>
                  <c:x val="5.7854918900680244E-2"/>
                  <c:y val="0.1464252339230674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861-407C-9D74-FA1882C19BA0}"/>
                </c:ext>
              </c:extLst>
            </c:dLbl>
            <c:dLbl>
              <c:idx val="1"/>
              <c:layout>
                <c:manualLayout>
                  <c:x val="-9.2035609922532929E-2"/>
                  <c:y val="8.029039668465838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861-407C-9D74-FA1882C19BA0}"/>
                </c:ext>
              </c:extLst>
            </c:dLbl>
            <c:dLbl>
              <c:idx val="2"/>
              <c:layout>
                <c:manualLayout>
                  <c:x val="-5.7087676403453219E-2"/>
                  <c:y val="-2.487785107864586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861-407C-9D74-FA1882C19BA0}"/>
                </c:ext>
              </c:extLst>
            </c:dLbl>
            <c:dLbl>
              <c:idx val="3"/>
              <c:layout>
                <c:manualLayout>
                  <c:x val="-6.5203663967355982E-2"/>
                  <c:y val="-0.10597014152379099"/>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9861-407C-9D74-FA1882C19BA0}"/>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861-407C-9D74-FA1882C19BA0}"/>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861-407C-9D74-FA1882C19BA0}"/>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9861-407C-9D74-FA1882C19BA0}"/>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9861-407C-9D74-FA1882C19BA0}"/>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9861-407C-9D74-FA1882C19BA0}"/>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9861-407C-9D74-FA1882C19BA0}"/>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9861-407C-9D74-FA1882C19BA0}"/>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9861-407C-9D74-FA1882C19BA0}"/>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9861-407C-9D74-FA1882C19BA0}"/>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9861-407C-9D74-FA1882C19BA0}"/>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9861-407C-9D74-FA1882C19BA0}"/>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9861-407C-9D74-FA1882C19BA0}"/>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Sheet1!$A$2:$A$4</c:f>
              <c:strCache>
                <c:ptCount val="3"/>
                <c:pt idx="0">
                  <c:v>2 - 4 مرة</c:v>
                </c:pt>
                <c:pt idx="1">
                  <c:v>5 - 8 مرة</c:v>
                </c:pt>
                <c:pt idx="2">
                  <c:v>8 - 11 مرة</c:v>
                </c:pt>
              </c:strCache>
            </c:strRef>
          </c:cat>
          <c:val>
            <c:numRef>
              <c:f>Sheet1!$B$2:$B$4</c:f>
              <c:numCache>
                <c:formatCode>0%</c:formatCode>
                <c:ptCount val="3"/>
                <c:pt idx="0">
                  <c:v>0.72</c:v>
                </c:pt>
                <c:pt idx="1">
                  <c:v>0.17</c:v>
                </c:pt>
                <c:pt idx="2">
                  <c:v>0.11</c:v>
                </c:pt>
              </c:numCache>
            </c:numRef>
          </c:val>
          <c:extLst>
            <c:ext xmlns:c16="http://schemas.microsoft.com/office/drawing/2014/chart" uri="{C3380CC4-5D6E-409C-BE32-E72D297353CC}">
              <c16:uniqueId val="{00000020-9861-407C-9D74-FA1882C19BA0}"/>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7891946471805035"/>
          <c:y val="0.30040718512171227"/>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5BE-406E-86B7-927B9132138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5BE-406E-86B7-927B9132138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5BE-406E-86B7-927B9132138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45BE-406E-86B7-927B9132138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45BE-406E-86B7-927B9132138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45BE-406E-86B7-927B9132138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45BE-406E-86B7-927B9132138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45BE-406E-86B7-927B9132138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45BE-406E-86B7-927B9132138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45BE-406E-86B7-927B91321385}"/>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45BE-406E-86B7-927B91321385}"/>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45BE-406E-86B7-927B91321385}"/>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45BE-406E-86B7-927B91321385}"/>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45BE-406E-86B7-927B91321385}"/>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45BE-406E-86B7-927B91321385}"/>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45BE-406E-86B7-927B91321385}"/>
              </c:ext>
            </c:extLst>
          </c:dPt>
          <c:dLbls>
            <c:dLbl>
              <c:idx val="0"/>
              <c:layout>
                <c:manualLayout>
                  <c:x val="1.9480203909738841E-2"/>
                  <c:y val="6.801354255465985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5BE-406E-86B7-927B91321385}"/>
                </c:ext>
              </c:extLst>
            </c:dLbl>
            <c:dLbl>
              <c:idx val="1"/>
              <c:layout>
                <c:manualLayout>
                  <c:x val="-0.12721243199756255"/>
                  <c:y val="-0.143743007225077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5BE-406E-86B7-927B91321385}"/>
                </c:ext>
              </c:extLst>
            </c:dLbl>
            <c:dLbl>
              <c:idx val="2"/>
              <c:layout>
                <c:manualLayout>
                  <c:x val="0.30107633017866664"/>
                  <c:y val="-5.891461107933392E-3"/>
                </c:manualLayout>
              </c:layout>
              <c:showLegendKey val="0"/>
              <c:showVal val="0"/>
              <c:showCatName val="1"/>
              <c:showSerName val="0"/>
              <c:showPercent val="1"/>
              <c:showBubbleSize val="0"/>
              <c:extLst>
                <c:ext xmlns:c15="http://schemas.microsoft.com/office/drawing/2012/chart" uri="{CE6537A1-D6FC-4f65-9D91-7224C49458BB}">
                  <c15:layout>
                    <c:manualLayout>
                      <c:w val="0.25258569786458812"/>
                      <c:h val="0.32364447662842072"/>
                    </c:manualLayout>
                  </c15:layout>
                </c:ext>
                <c:ext xmlns:c16="http://schemas.microsoft.com/office/drawing/2014/chart" uri="{C3380CC4-5D6E-409C-BE32-E72D297353CC}">
                  <c16:uniqueId val="{00000005-45BE-406E-86B7-927B91321385}"/>
                </c:ext>
              </c:extLst>
            </c:dLbl>
            <c:dLbl>
              <c:idx val="3"/>
              <c:layout>
                <c:manualLayout>
                  <c:x val="-6.5203663967355982E-2"/>
                  <c:y val="-0.10597014152379099"/>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45BE-406E-86B7-927B91321385}"/>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45BE-406E-86B7-927B91321385}"/>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5BE-406E-86B7-927B91321385}"/>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45BE-406E-86B7-927B91321385}"/>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45BE-406E-86B7-927B91321385}"/>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45BE-406E-86B7-927B91321385}"/>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45BE-406E-86B7-927B91321385}"/>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45BE-406E-86B7-927B91321385}"/>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45BE-406E-86B7-927B91321385}"/>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45BE-406E-86B7-927B91321385}"/>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45BE-406E-86B7-927B91321385}"/>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45BE-406E-86B7-927B91321385}"/>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45BE-406E-86B7-927B91321385}"/>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Sheet1!$A$2:$A$4</c:f>
              <c:strCache>
                <c:ptCount val="3"/>
                <c:pt idx="0">
                  <c:v>2 - 4 مرة</c:v>
                </c:pt>
                <c:pt idx="1">
                  <c:v>5 - 8 مرة</c:v>
                </c:pt>
                <c:pt idx="2">
                  <c:v>أكثر من 11 مرة</c:v>
                </c:pt>
              </c:strCache>
            </c:strRef>
          </c:cat>
          <c:val>
            <c:numRef>
              <c:f>Sheet1!$B$2:$B$4</c:f>
              <c:numCache>
                <c:formatCode>0%</c:formatCode>
                <c:ptCount val="3"/>
                <c:pt idx="0">
                  <c:v>0.74</c:v>
                </c:pt>
                <c:pt idx="1">
                  <c:v>0.21</c:v>
                </c:pt>
                <c:pt idx="2">
                  <c:v>0.05</c:v>
                </c:pt>
              </c:numCache>
            </c:numRef>
          </c:val>
          <c:extLst>
            <c:ext xmlns:c16="http://schemas.microsoft.com/office/drawing/2014/chart" uri="{C3380CC4-5D6E-409C-BE32-E72D297353CC}">
              <c16:uniqueId val="{00000020-45BE-406E-86B7-927B91321385}"/>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9171111679440703"/>
          <c:y val="0.24999986158957543"/>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790-4F95-A064-454CE2ACC8C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790-4F95-A064-454CE2ACC8C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790-4F95-A064-454CE2ACC8C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790-4F95-A064-454CE2ACC8C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790-4F95-A064-454CE2ACC8C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790-4F95-A064-454CE2ACC8C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790-4F95-A064-454CE2ACC8C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790-4F95-A064-454CE2ACC8C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790-4F95-A064-454CE2ACC8C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790-4F95-A064-454CE2ACC8CA}"/>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5790-4F95-A064-454CE2ACC8CA}"/>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5790-4F95-A064-454CE2ACC8CA}"/>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5790-4F95-A064-454CE2ACC8CA}"/>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5790-4F95-A064-454CE2ACC8CA}"/>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5790-4F95-A064-454CE2ACC8CA}"/>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5790-4F95-A064-454CE2ACC8CA}"/>
              </c:ext>
            </c:extLst>
          </c:dPt>
          <c:dLbls>
            <c:dLbl>
              <c:idx val="0"/>
              <c:layout>
                <c:manualLayout>
                  <c:x val="4.8261240152944779E-2"/>
                  <c:y val="-0.189624871941536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790-4F95-A064-454CE2ACC8CA}"/>
                </c:ext>
              </c:extLst>
            </c:dLbl>
            <c:dLbl>
              <c:idx val="1"/>
              <c:layout>
                <c:manualLayout>
                  <c:x val="-5.3660894931591534E-2"/>
                  <c:y val="3.548371590271128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790-4F95-A064-454CE2ACC8CA}"/>
                </c:ext>
              </c:extLst>
            </c:dLbl>
            <c:dLbl>
              <c:idx val="2"/>
              <c:layout>
                <c:manualLayout>
                  <c:x val="-8.2670819730747483E-2"/>
                  <c:y val="-5.8914611079334354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790-4F95-A064-454CE2ACC8CA}"/>
                </c:ext>
              </c:extLst>
            </c:dLbl>
            <c:dLbl>
              <c:idx val="3"/>
              <c:layout>
                <c:manualLayout>
                  <c:x val="-6.5203663967355982E-2"/>
                  <c:y val="-0.10597014152379099"/>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5790-4F95-A064-454CE2ACC8CA}"/>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790-4F95-A064-454CE2ACC8CA}"/>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790-4F95-A064-454CE2ACC8CA}"/>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790-4F95-A064-454CE2ACC8CA}"/>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5790-4F95-A064-454CE2ACC8CA}"/>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5790-4F95-A064-454CE2ACC8CA}"/>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5790-4F95-A064-454CE2ACC8CA}"/>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5790-4F95-A064-454CE2ACC8CA}"/>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5790-4F95-A064-454CE2ACC8CA}"/>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5790-4F95-A064-454CE2ACC8CA}"/>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5790-4F95-A064-454CE2ACC8CA}"/>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5790-4F95-A064-454CE2ACC8CA}"/>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5790-4F95-A064-454CE2ACC8CA}"/>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Sheet1!$A$2:$A$5</c:f>
              <c:strCache>
                <c:ptCount val="4"/>
                <c:pt idx="0">
                  <c:v>2 - 4 مرة</c:v>
                </c:pt>
                <c:pt idx="1">
                  <c:v>5 - 8 مرة</c:v>
                </c:pt>
                <c:pt idx="2">
                  <c:v>8 - 11 مرة</c:v>
                </c:pt>
                <c:pt idx="3">
                  <c:v>أكثر من 11 مرة</c:v>
                </c:pt>
              </c:strCache>
            </c:strRef>
          </c:cat>
          <c:val>
            <c:numRef>
              <c:f>Sheet1!$B$2:$B$5</c:f>
              <c:numCache>
                <c:formatCode>0%</c:formatCode>
                <c:ptCount val="4"/>
                <c:pt idx="0">
                  <c:v>0.47</c:v>
                </c:pt>
                <c:pt idx="1">
                  <c:v>0.18</c:v>
                </c:pt>
                <c:pt idx="2">
                  <c:v>0.15</c:v>
                </c:pt>
                <c:pt idx="3">
                  <c:v>0.2</c:v>
                </c:pt>
              </c:numCache>
            </c:numRef>
          </c:val>
          <c:extLst>
            <c:ext xmlns:c16="http://schemas.microsoft.com/office/drawing/2014/chart" uri="{C3380CC4-5D6E-409C-BE32-E72D297353CC}">
              <c16:uniqueId val="{00000020-5790-4F95-A064-454CE2ACC8CA}"/>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الرياض</c:v>
                </c:pt>
                <c:pt idx="1">
                  <c:v>جازان</c:v>
                </c:pt>
                <c:pt idx="2">
                  <c:v>نجران</c:v>
                </c:pt>
                <c:pt idx="3">
                  <c:v>الباحة</c:v>
                </c:pt>
                <c:pt idx="4">
                  <c:v>الجوف</c:v>
                </c:pt>
                <c:pt idx="5">
                  <c:v>مكة المكرمة</c:v>
                </c:pt>
                <c:pt idx="6">
                  <c:v>المدينة المنورة</c:v>
                </c:pt>
                <c:pt idx="7">
                  <c:v>القصيم</c:v>
                </c:pt>
                <c:pt idx="8">
                  <c:v>المنطقة الشرقية</c:v>
                </c:pt>
                <c:pt idx="9">
                  <c:v>عسير</c:v>
                </c:pt>
                <c:pt idx="10">
                  <c:v>تبوك</c:v>
                </c:pt>
                <c:pt idx="11">
                  <c:v>حائل</c:v>
                </c:pt>
                <c:pt idx="12">
                  <c:v>الحدود الشمالية</c:v>
                </c:pt>
              </c:strCache>
            </c:strRef>
          </c:cat>
          <c:val>
            <c:numRef>
              <c:f>Sheet1!$B$2:$B$14</c:f>
              <c:numCache>
                <c:formatCode>0</c:formatCode>
                <c:ptCount val="13"/>
                <c:pt idx="0">
                  <c:v>98</c:v>
                </c:pt>
                <c:pt idx="1">
                  <c:v>57</c:v>
                </c:pt>
                <c:pt idx="2">
                  <c:v>49</c:v>
                </c:pt>
                <c:pt idx="3">
                  <c:v>42</c:v>
                </c:pt>
                <c:pt idx="4">
                  <c:v>40</c:v>
                </c:pt>
                <c:pt idx="5">
                  <c:v>24</c:v>
                </c:pt>
                <c:pt idx="6">
                  <c:v>24</c:v>
                </c:pt>
                <c:pt idx="7">
                  <c:v>18</c:v>
                </c:pt>
                <c:pt idx="8">
                  <c:v>14</c:v>
                </c:pt>
                <c:pt idx="9">
                  <c:v>12</c:v>
                </c:pt>
                <c:pt idx="10">
                  <c:v>5</c:v>
                </c:pt>
                <c:pt idx="11">
                  <c:v>5</c:v>
                </c:pt>
                <c:pt idx="12">
                  <c:v>4</c:v>
                </c:pt>
              </c:numCache>
            </c:numRef>
          </c:val>
          <c:extLst>
            <c:ext xmlns:c16="http://schemas.microsoft.com/office/drawing/2014/chart" uri="{C3380CC4-5D6E-409C-BE32-E72D297353CC}">
              <c16:uniqueId val="{00000000-4163-488C-9A5A-493ED198A7B3}"/>
            </c:ext>
          </c:extLst>
        </c:ser>
        <c:dLbls>
          <c:dLblPos val="outEnd"/>
          <c:showLegendKey val="0"/>
          <c:showVal val="1"/>
          <c:showCatName val="0"/>
          <c:showSerName val="0"/>
          <c:showPercent val="0"/>
          <c:showBubbleSize val="0"/>
        </c:dLbls>
        <c:gapWidth val="219"/>
        <c:overlap val="-27"/>
        <c:axId val="1014473951"/>
        <c:axId val="1014481855"/>
      </c:barChart>
      <c:catAx>
        <c:axId val="101447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1014481855"/>
        <c:crosses val="autoZero"/>
        <c:auto val="1"/>
        <c:lblAlgn val="ctr"/>
        <c:lblOffset val="100"/>
        <c:noMultiLvlLbl val="0"/>
      </c:catAx>
      <c:valAx>
        <c:axId val="10144818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1014473951"/>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054474972710893"/>
          <c:y val="0.29480635002396893"/>
          <c:w val="0.49891381511117022"/>
          <c:h val="0.48995023321705677"/>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1A4-4FD9-8160-ED5871472D8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1A4-4FD9-8160-ED5871472D8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1A4-4FD9-8160-ED5871472D8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1A4-4FD9-8160-ED5871472D8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1A4-4FD9-8160-ED5871472D8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1A4-4FD9-8160-ED5871472D8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1A4-4FD9-8160-ED5871472D8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1A4-4FD9-8160-ED5871472D8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1A4-4FD9-8160-ED5871472D8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1A4-4FD9-8160-ED5871472D8D}"/>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21A4-4FD9-8160-ED5871472D8D}"/>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21A4-4FD9-8160-ED5871472D8D}"/>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21A4-4FD9-8160-ED5871472D8D}"/>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21A4-4FD9-8160-ED5871472D8D}"/>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21A4-4FD9-8160-ED5871472D8D}"/>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21A4-4FD9-8160-ED5871472D8D}"/>
              </c:ext>
            </c:extLst>
          </c:dPt>
          <c:dLbls>
            <c:dLbl>
              <c:idx val="0"/>
              <c:layout>
                <c:manualLayout>
                  <c:x val="9.6229633891621646E-2"/>
                  <c:y val="-6.6406499791181489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1A4-4FD9-8160-ED5871472D8D}"/>
                </c:ext>
              </c:extLst>
            </c:dLbl>
            <c:dLbl>
              <c:idx val="1"/>
              <c:layout>
                <c:manualLayout>
                  <c:x val="-0.22634711239082786"/>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1A4-4FD9-8160-ED5871472D8D}"/>
                </c:ext>
              </c:extLst>
            </c:dLbl>
            <c:dLbl>
              <c:idx val="2"/>
              <c:layout>
                <c:manualLayout>
                  <c:x val="-8.5868712646659268E-2"/>
                  <c:y val="-9.461398118384013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1A4-4FD9-8160-ED5871472D8D}"/>
                </c:ext>
              </c:extLst>
            </c:dLbl>
            <c:dLbl>
              <c:idx val="3"/>
              <c:layout>
                <c:manualLayout>
                  <c:x val="-6.5203663967355982E-2"/>
                  <c:y val="-0.10597014152379099"/>
                </c:manualLayout>
              </c:layout>
              <c:showLegendKey val="0"/>
              <c:showVal val="0"/>
              <c:showCatName val="1"/>
              <c:showSerName val="0"/>
              <c:showPercent val="1"/>
              <c:showBubbleSize val="0"/>
              <c:extLst>
                <c:ext xmlns:c15="http://schemas.microsoft.com/office/drawing/2012/chart" uri="{CE6537A1-D6FC-4f65-9D91-7224C49458BB}">
                  <c15:layout>
                    <c:manualLayout>
                      <c:w val="0.26455936170725192"/>
                      <c:h val="0.24827178750874465"/>
                    </c:manualLayout>
                  </c15:layout>
                </c:ext>
                <c:ext xmlns:c16="http://schemas.microsoft.com/office/drawing/2014/chart" uri="{C3380CC4-5D6E-409C-BE32-E72D297353CC}">
                  <c16:uniqueId val="{00000007-21A4-4FD9-8160-ED5871472D8D}"/>
                </c:ext>
              </c:extLst>
            </c:dLbl>
            <c:dLbl>
              <c:idx val="4"/>
              <c:layout>
                <c:manualLayout>
                  <c:x val="9.1524100541919201E-2"/>
                  <c:y val="0.1304552681494574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21A4-4FD9-8160-ED5871472D8D}"/>
                </c:ext>
              </c:extLst>
            </c:dLbl>
            <c:dLbl>
              <c:idx val="5"/>
              <c:layout>
                <c:manualLayout>
                  <c:x val="5.0529746329081547E-2"/>
                  <c:y val="0.128425318288863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21A4-4FD9-8160-ED5871472D8D}"/>
                </c:ext>
              </c:extLst>
            </c:dLbl>
            <c:dLbl>
              <c:idx val="6"/>
              <c:layout>
                <c:manualLayout>
                  <c:x val="9.7294055165749557E-2"/>
                  <c:y val="0.146606235714993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1A4-4FD9-8160-ED5871472D8D}"/>
                </c:ext>
              </c:extLst>
            </c:dLbl>
            <c:dLbl>
              <c:idx val="7"/>
              <c:layout>
                <c:manualLayout>
                  <c:x val="3.4965612859791183E-2"/>
                  <c:y val="0.128498689970571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21A4-4FD9-8160-ED5871472D8D}"/>
                </c:ext>
              </c:extLst>
            </c:dLbl>
            <c:dLbl>
              <c:idx val="8"/>
              <c:layout>
                <c:manualLayout>
                  <c:x val="-4.0938053815097512E-2"/>
                  <c:y val="0.13222601320857499"/>
                </c:manualLayout>
              </c:layout>
              <c:spPr>
                <a:noFill/>
                <a:ln>
                  <a:solidFill>
                    <a:srgbClr val="FF0000"/>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21A4-4FD9-8160-ED5871472D8D}"/>
                </c:ext>
              </c:extLst>
            </c:dLbl>
            <c:dLbl>
              <c:idx val="9"/>
              <c:layout>
                <c:manualLayout>
                  <c:x val="-0.1081969616459115"/>
                  <c:y val="6.370731429961817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21A4-4FD9-8160-ED5871472D8D}"/>
                </c:ext>
              </c:extLst>
            </c:dLbl>
            <c:dLbl>
              <c:idx val="10"/>
              <c:layout>
                <c:manualLayout>
                  <c:x val="-0.15605397201396418"/>
                  <c:y val="-2.288966529552910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5-21A4-4FD9-8160-ED5871472D8D}"/>
                </c:ext>
              </c:extLst>
            </c:dLbl>
            <c:dLbl>
              <c:idx val="11"/>
              <c:layout>
                <c:manualLayout>
                  <c:x val="-0.16354220362822619"/>
                  <c:y val="-0.1343366510154348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7-21A4-4FD9-8160-ED5871472D8D}"/>
                </c:ext>
              </c:extLst>
            </c:dLbl>
            <c:dLbl>
              <c:idx val="12"/>
              <c:layout>
                <c:manualLayout>
                  <c:x val="-0.11211485615596771"/>
                  <c:y val="-0.222341488947632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9-21A4-4FD9-8160-ED5871472D8D}"/>
                </c:ext>
              </c:extLst>
            </c:dLbl>
            <c:dLbl>
              <c:idx val="13"/>
              <c:layout>
                <c:manualLayout>
                  <c:x val="-5.8748350182342216E-2"/>
                  <c:y val="-0.3326590524559445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B-21A4-4FD9-8160-ED5871472D8D}"/>
                </c:ext>
              </c:extLst>
            </c:dLbl>
            <c:dLbl>
              <c:idx val="14"/>
              <c:layout>
                <c:manualLayout>
                  <c:x val="4.0961883933942879E-2"/>
                  <c:y val="-0.1978953406264645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D-21A4-4FD9-8160-ED5871472D8D}"/>
                </c:ext>
              </c:extLst>
            </c:dLbl>
            <c:dLbl>
              <c:idx val="15"/>
              <c:layout>
                <c:manualLayout>
                  <c:x val="9.8917429753059977E-2"/>
                  <c:y val="-0.18690944680260427"/>
                </c:manualLayout>
              </c:layout>
              <c:spPr>
                <a:noFill/>
                <a:ln>
                  <a:solidFill>
                    <a:schemeClr val="tx1"/>
                  </a:solid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F-21A4-4FD9-8160-ED5871472D8D}"/>
                </c:ext>
              </c:extLst>
            </c:dLbl>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Sheet1!$A$2:$A$4</c:f>
              <c:strCache>
                <c:ptCount val="3"/>
                <c:pt idx="0">
                  <c:v>2 - 4 مرة</c:v>
                </c:pt>
                <c:pt idx="1">
                  <c:v>5 - 8 مرة</c:v>
                </c:pt>
                <c:pt idx="2">
                  <c:v>أكثر من 11 مرة</c:v>
                </c:pt>
              </c:strCache>
            </c:strRef>
          </c:cat>
          <c:val>
            <c:numRef>
              <c:f>Sheet1!$B$2:$B$4</c:f>
              <c:numCache>
                <c:formatCode>0%</c:formatCode>
                <c:ptCount val="3"/>
                <c:pt idx="0">
                  <c:v>0.31</c:v>
                </c:pt>
                <c:pt idx="1">
                  <c:v>0.38</c:v>
                </c:pt>
                <c:pt idx="2">
                  <c:v>0.31</c:v>
                </c:pt>
              </c:numCache>
            </c:numRef>
          </c:val>
          <c:extLst>
            <c:ext xmlns:c16="http://schemas.microsoft.com/office/drawing/2014/chart" uri="{C3380CC4-5D6E-409C-BE32-E72D297353CC}">
              <c16:uniqueId val="{00000020-21A4-4FD9-8160-ED5871472D8D}"/>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5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spPr>
            <a:solidFill>
              <a:srgbClr val="0070C0"/>
            </a:solidFill>
          </c:spPr>
          <c:invertIfNegative val="0"/>
          <c:dPt>
            <c:idx val="0"/>
            <c:invertIfNegative val="0"/>
            <c:bubble3D val="0"/>
            <c:extLst>
              <c:ext xmlns:c16="http://schemas.microsoft.com/office/drawing/2014/chart" uri="{C3380CC4-5D6E-409C-BE32-E72D297353CC}">
                <c16:uniqueId val="{00000001-34CF-4E7B-948D-99748EDCFE42}"/>
              </c:ext>
            </c:extLst>
          </c:dPt>
          <c:dPt>
            <c:idx val="1"/>
            <c:invertIfNegative val="0"/>
            <c:bubble3D val="0"/>
            <c:extLst>
              <c:ext xmlns:c16="http://schemas.microsoft.com/office/drawing/2014/chart" uri="{C3380CC4-5D6E-409C-BE32-E72D297353CC}">
                <c16:uniqueId val="{00000003-34CF-4E7B-948D-99748EDCFE42}"/>
              </c:ext>
            </c:extLst>
          </c:dPt>
          <c:dPt>
            <c:idx val="3"/>
            <c:invertIfNegative val="0"/>
            <c:bubble3D val="0"/>
            <c:spPr>
              <a:solidFill>
                <a:srgbClr val="FFC000"/>
              </a:solidFill>
            </c:spPr>
            <c:extLst>
              <c:ext xmlns:c16="http://schemas.microsoft.com/office/drawing/2014/chart" uri="{C3380CC4-5D6E-409C-BE32-E72D297353CC}">
                <c16:uniqueId val="{00000001-3692-4A98-AC8E-4A281961571B}"/>
              </c:ext>
            </c:extLst>
          </c:dPt>
          <c:dPt>
            <c:idx val="4"/>
            <c:invertIfNegative val="0"/>
            <c:bubble3D val="0"/>
            <c:extLst>
              <c:ext xmlns:c16="http://schemas.microsoft.com/office/drawing/2014/chart" uri="{C3380CC4-5D6E-409C-BE32-E72D297353CC}">
                <c16:uniqueId val="{00000005-34CF-4E7B-948D-99748EDCFE42}"/>
              </c:ext>
            </c:extLst>
          </c:dPt>
          <c:dLbls>
            <c:dLbl>
              <c:idx val="0"/>
              <c:layout>
                <c:manualLayout>
                  <c:x val="5.597377218886263E-3"/>
                  <c:y val="-0.389034901627481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4CF-4E7B-948D-99748EDCFE42}"/>
                </c:ext>
              </c:extLst>
            </c:dLbl>
            <c:dLbl>
              <c:idx val="1"/>
              <c:layout>
                <c:manualLayout>
                  <c:x val="5.5973772188862734E-3"/>
                  <c:y val="-0.36855938048919307"/>
                </c:manualLayout>
              </c:layout>
              <c:spPr/>
              <c:txPr>
                <a:bodyPr/>
                <a:lstStyle/>
                <a:p>
                  <a:pPr>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CF-4E7B-948D-99748EDCFE42}"/>
                </c:ext>
              </c:extLst>
            </c:dLbl>
            <c:dLbl>
              <c:idx val="2"/>
              <c:layout>
                <c:manualLayout>
                  <c:x val="2.2389508875545095E-3"/>
                  <c:y val="-0.24911884051584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692-4A98-AC8E-4A281961571B}"/>
                </c:ext>
              </c:extLst>
            </c:dLbl>
            <c:dLbl>
              <c:idx val="3"/>
              <c:layout>
                <c:manualLayout>
                  <c:x val="3.358426331331764E-3"/>
                  <c:y val="-0.143328647968019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692-4A98-AC8E-4A281961571B}"/>
                </c:ext>
              </c:extLst>
            </c:dLbl>
            <c:dLbl>
              <c:idx val="4"/>
              <c:layout>
                <c:manualLayout>
                  <c:x val="8.9558035502180378E-3"/>
                  <c:y val="-0.1433286479680195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4CF-4E7B-948D-99748EDCFE42}"/>
                </c:ext>
              </c:extLst>
            </c:dLbl>
            <c:dLbl>
              <c:idx val="5"/>
              <c:layout>
                <c:manualLayout>
                  <c:x val="8.9558035502179563E-3"/>
                  <c:y val="-0.116027953116968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692-4A98-AC8E-4A281961571B}"/>
                </c:ext>
              </c:extLst>
            </c:dLbl>
            <c:dLbl>
              <c:idx val="6"/>
              <c:layout>
                <c:manualLayout>
                  <c:x val="7.8363281064407833E-3"/>
                  <c:y val="-0.112615366260586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692-4A98-AC8E-4A281961571B}"/>
                </c:ext>
              </c:extLst>
            </c:dLbl>
            <c:dLbl>
              <c:idx val="7"/>
              <c:layout>
                <c:manualLayout>
                  <c:x val="6.7168526626635279E-3"/>
                  <c:y val="-9.55524319786796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692-4A98-AC8E-4A281961571B}"/>
                </c:ext>
              </c:extLst>
            </c:dLbl>
            <c:dLbl>
              <c:idx val="8"/>
              <c:layout>
                <c:manualLayout>
                  <c:x val="2.2389508875545095E-3"/>
                  <c:y val="-8.53146714095354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692-4A98-AC8E-4A281961571B}"/>
                </c:ext>
              </c:extLst>
            </c:dLbl>
            <c:dLbl>
              <c:idx val="9"/>
              <c:layout>
                <c:manualLayout>
                  <c:x val="5.5973772188862734E-3"/>
                  <c:y val="-8.53146714095354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692-4A98-AC8E-4A281961571B}"/>
                </c:ext>
              </c:extLst>
            </c:dLbl>
            <c:dLbl>
              <c:idx val="10"/>
              <c:layout>
                <c:manualLayout>
                  <c:x val="3.358426331331764E-3"/>
                  <c:y val="-7.84894976967725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692-4A98-AC8E-4A281961571B}"/>
                </c:ext>
              </c:extLst>
            </c:dLbl>
            <c:dLbl>
              <c:idx val="11"/>
              <c:layout>
                <c:manualLayout>
                  <c:x val="1.1194754437772547E-3"/>
                  <c:y val="-5.46013897021026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31D-46EC-A262-54002F81CD5E}"/>
                </c:ext>
              </c:extLst>
            </c:dLbl>
            <c:dLbl>
              <c:idx val="12"/>
              <c:layout>
                <c:manualLayout>
                  <c:x val="2.2389508875545095E-3"/>
                  <c:y val="-6.82517371276283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31D-46EC-A262-54002F81CD5E}"/>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Sheet1!$A$2:$A$14</c:f>
              <c:strCache>
                <c:ptCount val="13"/>
                <c:pt idx="0">
                  <c:v>مكة المكرمة</c:v>
                </c:pt>
                <c:pt idx="1">
                  <c:v>الرياض </c:v>
                </c:pt>
                <c:pt idx="2">
                  <c:v>المنطقة الشرقية</c:v>
                </c:pt>
                <c:pt idx="3">
                  <c:v>عسير</c:v>
                </c:pt>
                <c:pt idx="4">
                  <c:v>المدينة المنورة</c:v>
                </c:pt>
                <c:pt idx="5">
                  <c:v>جازان</c:v>
                </c:pt>
                <c:pt idx="6">
                  <c:v>القصيم</c:v>
                </c:pt>
                <c:pt idx="7">
                  <c:v>تبوك</c:v>
                </c:pt>
                <c:pt idx="8">
                  <c:v>حائل</c:v>
                </c:pt>
                <c:pt idx="9">
                  <c:v>نجران</c:v>
                </c:pt>
                <c:pt idx="10">
                  <c:v>الجوف</c:v>
                </c:pt>
                <c:pt idx="11">
                  <c:v>الباحة </c:v>
                </c:pt>
                <c:pt idx="12">
                  <c:v>الحدود الشمالية</c:v>
                </c:pt>
              </c:strCache>
            </c:strRef>
          </c:cat>
          <c:val>
            <c:numRef>
              <c:f>Sheet1!$B$2:$B$14</c:f>
              <c:numCache>
                <c:formatCode>_-* #,##0_-;_-* #,##0\-;_-* "-"??_-;_-@_-</c:formatCode>
                <c:ptCount val="13"/>
                <c:pt idx="0">
                  <c:v>8325</c:v>
                </c:pt>
                <c:pt idx="1">
                  <c:v>8002</c:v>
                </c:pt>
                <c:pt idx="2">
                  <c:v>4781</c:v>
                </c:pt>
                <c:pt idx="3">
                  <c:v>2164</c:v>
                </c:pt>
                <c:pt idx="4">
                  <c:v>2080</c:v>
                </c:pt>
                <c:pt idx="5">
                  <c:v>1533</c:v>
                </c:pt>
                <c:pt idx="6">
                  <c:v>1388</c:v>
                </c:pt>
                <c:pt idx="7">
                  <c:v>890</c:v>
                </c:pt>
                <c:pt idx="8">
                  <c:v>685</c:v>
                </c:pt>
                <c:pt idx="9">
                  <c:v>569</c:v>
                </c:pt>
                <c:pt idx="10">
                  <c:v>497</c:v>
                </c:pt>
                <c:pt idx="11">
                  <c:v>466</c:v>
                </c:pt>
                <c:pt idx="12">
                  <c:v>359</c:v>
                </c:pt>
              </c:numCache>
            </c:numRef>
          </c:val>
          <c:extLst>
            <c:ext xmlns:c16="http://schemas.microsoft.com/office/drawing/2014/chart" uri="{C3380CC4-5D6E-409C-BE32-E72D297353CC}">
              <c16:uniqueId val="{00000006-34CF-4E7B-948D-99748EDCFE42}"/>
            </c:ext>
          </c:extLst>
        </c:ser>
        <c:dLbls>
          <c:showLegendKey val="0"/>
          <c:showVal val="0"/>
          <c:showCatName val="0"/>
          <c:showSerName val="0"/>
          <c:showPercent val="0"/>
          <c:showBubbleSize val="0"/>
        </c:dLbls>
        <c:gapWidth val="150"/>
        <c:shape val="box"/>
        <c:axId val="172703744"/>
        <c:axId val="172706048"/>
        <c:axId val="0"/>
      </c:bar3DChart>
      <c:catAx>
        <c:axId val="172703744"/>
        <c:scaling>
          <c:orientation val="minMax"/>
        </c:scaling>
        <c:delete val="0"/>
        <c:axPos val="b"/>
        <c:numFmt formatCode="General" sourceLinked="0"/>
        <c:majorTickMark val="out"/>
        <c:minorTickMark val="none"/>
        <c:tickLblPos val="nextTo"/>
        <c:crossAx val="172706048"/>
        <c:crosses val="autoZero"/>
        <c:auto val="1"/>
        <c:lblAlgn val="ctr"/>
        <c:lblOffset val="100"/>
        <c:noMultiLvlLbl val="0"/>
      </c:catAx>
      <c:valAx>
        <c:axId val="172706048"/>
        <c:scaling>
          <c:orientation val="minMax"/>
        </c:scaling>
        <c:delete val="1"/>
        <c:axPos val="l"/>
        <c:numFmt formatCode="_-* #,##0_-;_-* #,##0\-;_-* &quot;-&quot;??_-;_-@_-" sourceLinked="1"/>
        <c:majorTickMark val="out"/>
        <c:minorTickMark val="none"/>
        <c:tickLblPos val="nextTo"/>
        <c:crossAx val="172703744"/>
        <c:crosses val="autoZero"/>
        <c:crossBetween val="between"/>
      </c:valAx>
    </c:plotArea>
    <c:plotVisOnly val="1"/>
    <c:dispBlanksAs val="gap"/>
    <c:showDLblsOverMax val="0"/>
  </c:chart>
  <c:txPr>
    <a:bodyPr/>
    <a:lstStyle/>
    <a:p>
      <a:pPr>
        <a:defRPr sz="1800">
          <a:latin typeface="Adobe Arabic" panose="02040503050201020203" pitchFamily="18" charset="-78"/>
          <a:cs typeface="Adobe Arabic" panose="02040503050201020203" pitchFamily="18" charset="-78"/>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319446574005616E-2"/>
          <c:y val="8.8234471662671399E-2"/>
          <c:w val="0.53579625864917535"/>
          <c:h val="0.91176553323713672"/>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C6B-45BE-824E-A142F93D33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C6B-45BE-824E-A142F93D33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C6B-45BE-824E-A142F93D33A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1-3713-448F-B437-5EFE9ABEFDC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C6B-45BE-824E-A142F93D33AB}"/>
              </c:ext>
            </c:extLst>
          </c:dPt>
          <c:dLbls>
            <c:dLbl>
              <c:idx val="3"/>
              <c:spPr>
                <a:solidFill>
                  <a:schemeClr val="lt1"/>
                </a:solidFill>
                <a:ln w="12700" cap="flat" cmpd="sng" algn="ctr">
                  <a:solidFill>
                    <a:schemeClr val="accent2"/>
                  </a:solidFill>
                  <a:prstDash val="solid"/>
                  <a:miter lim="800000"/>
                </a:ln>
                <a:effectLst/>
              </c:spPr>
              <c:txPr>
                <a:bodyPr rot="0" spcFirstLastPara="1" vertOverflow="ellipsis" vert="horz" wrap="square" anchor="ctr" anchorCtr="1"/>
                <a:lstStyle/>
                <a:p>
                  <a:pPr>
                    <a:defRPr sz="24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713-448F-B437-5EFE9ABEFDCF}"/>
                </c:ext>
              </c:extLst>
            </c:dLbl>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سياحة دينية</c:v>
                </c:pt>
                <c:pt idx="1">
                  <c:v>سياحة أعمال</c:v>
                </c:pt>
                <c:pt idx="2">
                  <c:v>زيارة أقارب</c:v>
                </c:pt>
                <c:pt idx="3">
                  <c:v>سياحة ترفيهية</c:v>
                </c:pt>
                <c:pt idx="4">
                  <c:v>أخري</c:v>
                </c:pt>
              </c:strCache>
            </c:strRef>
          </c:cat>
          <c:val>
            <c:numRef>
              <c:f>Sheet1!$B$2:$B$6</c:f>
              <c:numCache>
                <c:formatCode>0%</c:formatCode>
                <c:ptCount val="5"/>
                <c:pt idx="0">
                  <c:v>0.23</c:v>
                </c:pt>
                <c:pt idx="1">
                  <c:v>0.03</c:v>
                </c:pt>
                <c:pt idx="2">
                  <c:v>0.28000000000000003</c:v>
                </c:pt>
                <c:pt idx="3">
                  <c:v>0.44</c:v>
                </c:pt>
                <c:pt idx="4">
                  <c:v>0.03</c:v>
                </c:pt>
              </c:numCache>
            </c:numRef>
          </c:val>
          <c:extLst>
            <c:ext xmlns:c16="http://schemas.microsoft.com/office/drawing/2014/chart" uri="{C3380CC4-5D6E-409C-BE32-E72D297353CC}">
              <c16:uniqueId val="{00000000-3713-448F-B437-5EFE9ABEFDCF}"/>
            </c:ext>
          </c:extLst>
        </c:ser>
        <c:dLbls>
          <c:showLegendKey val="0"/>
          <c:showVal val="1"/>
          <c:showCatName val="0"/>
          <c:showSerName val="0"/>
          <c:showPercent val="0"/>
          <c:showBubbleSize val="0"/>
          <c:showLeaderLines val="1"/>
        </c:dLbls>
        <c:firstSliceAng val="0"/>
        <c:holeSize val="61"/>
      </c:doughnutChart>
      <c:spPr>
        <a:noFill/>
        <a:ln>
          <a:noFill/>
        </a:ln>
        <a:effectLst/>
      </c:spPr>
    </c:plotArea>
    <c:legend>
      <c:legendPos val="r"/>
      <c:legendEntry>
        <c:idx val="3"/>
        <c:txPr>
          <a:bodyPr rot="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legendEntry>
      <c:layout>
        <c:manualLayout>
          <c:xMode val="edge"/>
          <c:yMode val="edge"/>
          <c:x val="0.64210138550015428"/>
          <c:y val="8.9939838014512635E-2"/>
          <c:w val="0.34447624232935731"/>
          <c:h val="0.69659433314218211"/>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legend>
    <c:plotVisOnly val="1"/>
    <c:dispBlanksAs val="gap"/>
    <c:showDLblsOverMax val="0"/>
  </c:chart>
  <c:spPr>
    <a:noFill/>
    <a:ln>
      <a:noFill/>
    </a:ln>
    <a:effectLst/>
  </c:spPr>
  <c:txPr>
    <a:bodyPr/>
    <a:lstStyle/>
    <a:p>
      <a:pPr>
        <a:defRPr sz="24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8224012493257139"/>
          <c:y val="0.39500422726538675"/>
          <c:w val="0.4609307207593365"/>
          <c:h val="0.44916790947779389"/>
        </c:manualLayout>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E15-4F09-8A7F-5DF5BA871C45}"/>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E15-4F09-8A7F-5DF5BA871C45}"/>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E15-4F09-8A7F-5DF5BA871C45}"/>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E15-4F09-8A7F-5DF5BA871C45}"/>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1E15-4F09-8A7F-5DF5BA871C45}"/>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1E15-4F09-8A7F-5DF5BA871C45}"/>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1E15-4F09-8A7F-5DF5BA871C45}"/>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E-1E15-4F09-8A7F-5DF5BA871C45}"/>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1E15-4F09-8A7F-5DF5BA871C45}"/>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0-1E15-4F09-8A7F-5DF5BA871C45}"/>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1E15-4F09-8A7F-5DF5BA871C45}"/>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2-1E15-4F09-8A7F-5DF5BA871C45}"/>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1E15-4F09-8A7F-5DF5BA871C45}"/>
              </c:ext>
            </c:extLst>
          </c:dPt>
          <c:dLbls>
            <c:dLbl>
              <c:idx val="0"/>
              <c:layout>
                <c:manualLayout>
                  <c:x val="0.13172570737405628"/>
                  <c:y val="7.959228262831405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E15-4F09-8A7F-5DF5BA871C45}"/>
                </c:ext>
              </c:extLst>
            </c:dLbl>
            <c:dLbl>
              <c:idx val="1"/>
              <c:layout>
                <c:manualLayout>
                  <c:x val="7.2023020263071308E-2"/>
                  <c:y val="4.026074024813014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E15-4F09-8A7F-5DF5BA871C45}"/>
                </c:ext>
              </c:extLst>
            </c:dLbl>
            <c:dLbl>
              <c:idx val="2"/>
              <c:layout>
                <c:manualLayout>
                  <c:x val="7.5571210041070633E-2"/>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E15-4F09-8A7F-5DF5BA871C45}"/>
                </c:ext>
              </c:extLst>
            </c:dLbl>
            <c:dLbl>
              <c:idx val="3"/>
              <c:layout>
                <c:manualLayout>
                  <c:x val="-9.6335224117039348E-2"/>
                  <c:y val="7.187839408246175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1E15-4F09-8A7F-5DF5BA871C45}"/>
                </c:ext>
              </c:extLst>
            </c:dLbl>
            <c:dLbl>
              <c:idx val="4"/>
              <c:layout>
                <c:manualLayout>
                  <c:x val="-0.14175650490822089"/>
                  <c:y val="2.0240210001678241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1E15-4F09-8A7F-5DF5BA871C45}"/>
                </c:ext>
              </c:extLst>
            </c:dLbl>
            <c:dLbl>
              <c:idx val="5"/>
              <c:layout>
                <c:manualLayout>
                  <c:x val="-0.17037384650414139"/>
                  <c:y val="-3.3818153222852143E-2"/>
                </c:manualLayout>
              </c:layout>
              <c:showLegendKey val="0"/>
              <c:showVal val="0"/>
              <c:showCatName val="1"/>
              <c:showSerName val="0"/>
              <c:showPercent val="1"/>
              <c:showBubbleSize val="0"/>
              <c:extLst>
                <c:ext xmlns:c15="http://schemas.microsoft.com/office/drawing/2012/chart" uri="{CE6537A1-D6FC-4f65-9D91-7224C49458BB}">
                  <c15:layout>
                    <c:manualLayout>
                      <c:w val="0.11942956316434862"/>
                      <c:h val="0.20063266488709877"/>
                    </c:manualLayout>
                  </c15:layout>
                </c:ext>
                <c:ext xmlns:c16="http://schemas.microsoft.com/office/drawing/2014/chart" uri="{C3380CC4-5D6E-409C-BE32-E72D297353CC}">
                  <c16:uniqueId val="{0000000B-1E15-4F09-8A7F-5DF5BA871C45}"/>
                </c:ext>
              </c:extLst>
            </c:dLbl>
            <c:dLbl>
              <c:idx val="6"/>
              <c:layout>
                <c:manualLayout>
                  <c:x val="-0.14968603503891076"/>
                  <c:y val="-0.2009464641379070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1E15-4F09-8A7F-5DF5BA871C45}"/>
                </c:ext>
              </c:extLst>
            </c:dLbl>
            <c:dLbl>
              <c:idx val="7"/>
              <c:layout>
                <c:manualLayout>
                  <c:x val="-0.11445073737660476"/>
                  <c:y val="-0.286820748115146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E-1E15-4F09-8A7F-5DF5BA871C45}"/>
                </c:ext>
              </c:extLst>
            </c:dLbl>
            <c:dLbl>
              <c:idx val="8"/>
              <c:layout>
                <c:manualLayout>
                  <c:x val="1.9932001483973595E-2"/>
                  <c:y val="-0.2511011472196626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1E15-4F09-8A7F-5DF5BA871C45}"/>
                </c:ext>
              </c:extLst>
            </c:dLbl>
            <c:dLbl>
              <c:idx val="9"/>
              <c:layout>
                <c:manualLayout>
                  <c:x val="7.2763712053945689E-2"/>
                  <c:y val="-0.2208488095577362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0-1E15-4F09-8A7F-5DF5BA871C45}"/>
                </c:ext>
              </c:extLst>
            </c:dLbl>
            <c:dLbl>
              <c:idx val="10"/>
              <c:layout>
                <c:manualLayout>
                  <c:x val="0.14242843130777713"/>
                  <c:y val="-0.217143381875639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1E15-4F09-8A7F-5DF5BA871C45}"/>
                </c:ext>
              </c:extLst>
            </c:dLbl>
            <c:dLbl>
              <c:idx val="11"/>
              <c:layout>
                <c:manualLayout>
                  <c:x val="0.21029299766295947"/>
                  <c:y val="-0.2037760404297561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2-1E15-4F09-8A7F-5DF5BA871C45}"/>
                </c:ext>
              </c:extLst>
            </c:dLbl>
            <c:dLbl>
              <c:idx val="12"/>
              <c:layout>
                <c:manualLayout>
                  <c:x val="0.31657353110935749"/>
                  <c:y val="-4.06574268461433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1E15-4F09-8A7F-5DF5BA871C45}"/>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raditional Arabic" panose="02020603050405020304" pitchFamily="18" charset="-78"/>
                    <a:ea typeface="+mn-ea"/>
                    <a:cs typeface="Traditional Arabic" panose="02020603050405020304" pitchFamily="18" charset="-78"/>
                  </a:defRPr>
                </a:pPr>
                <a:endParaRPr lang="en-US"/>
              </a:p>
            </c:txPr>
            <c:showLegendKey val="0"/>
            <c:showVal val="0"/>
            <c:showCatName val="1"/>
            <c:showSerName val="0"/>
            <c:showPercent val="1"/>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Sheet1!$A$2:$A$14</c:f>
              <c:strCache>
                <c:ptCount val="13"/>
                <c:pt idx="0">
                  <c:v>الرياض</c:v>
                </c:pt>
                <c:pt idx="1">
                  <c:v>جازان</c:v>
                </c:pt>
                <c:pt idx="2">
                  <c:v>نجران</c:v>
                </c:pt>
                <c:pt idx="3">
                  <c:v>الباحة</c:v>
                </c:pt>
                <c:pt idx="4">
                  <c:v>الجوف</c:v>
                </c:pt>
                <c:pt idx="5">
                  <c:v>مكة المكرمة</c:v>
                </c:pt>
                <c:pt idx="6">
                  <c:v>المدينة المنورة</c:v>
                </c:pt>
                <c:pt idx="7">
                  <c:v>القصيم</c:v>
                </c:pt>
                <c:pt idx="8">
                  <c:v>المنطقة الشرقية</c:v>
                </c:pt>
                <c:pt idx="9">
                  <c:v>عسير</c:v>
                </c:pt>
                <c:pt idx="10">
                  <c:v>تبوك</c:v>
                </c:pt>
                <c:pt idx="11">
                  <c:v>حائل</c:v>
                </c:pt>
                <c:pt idx="12">
                  <c:v>الحدود الشمالية</c:v>
                </c:pt>
              </c:strCache>
            </c:strRef>
          </c:cat>
          <c:val>
            <c:numRef>
              <c:f>Sheet1!$B$2:$B$14</c:f>
              <c:numCache>
                <c:formatCode>0%</c:formatCode>
                <c:ptCount val="13"/>
                <c:pt idx="0">
                  <c:v>0.25</c:v>
                </c:pt>
                <c:pt idx="1">
                  <c:v>0.14540816326530612</c:v>
                </c:pt>
                <c:pt idx="2">
                  <c:v>0.125</c:v>
                </c:pt>
                <c:pt idx="3">
                  <c:v>0.10714285714285714</c:v>
                </c:pt>
                <c:pt idx="4">
                  <c:v>0.10204081632653061</c:v>
                </c:pt>
                <c:pt idx="5">
                  <c:v>6.1224489795918366E-2</c:v>
                </c:pt>
                <c:pt idx="6">
                  <c:v>6.1224489795918366E-2</c:v>
                </c:pt>
                <c:pt idx="7">
                  <c:v>4.5918367346938778E-2</c:v>
                </c:pt>
                <c:pt idx="8">
                  <c:v>3.5714285714285712E-2</c:v>
                </c:pt>
                <c:pt idx="9">
                  <c:v>3.0612244897959183E-2</c:v>
                </c:pt>
                <c:pt idx="10">
                  <c:v>1.2755102040816327E-2</c:v>
                </c:pt>
                <c:pt idx="11">
                  <c:v>1.2755102040816327E-2</c:v>
                </c:pt>
                <c:pt idx="12">
                  <c:v>1.020408163265306E-2</c:v>
                </c:pt>
              </c:numCache>
            </c:numRef>
          </c:val>
          <c:extLst>
            <c:ext xmlns:c16="http://schemas.microsoft.com/office/drawing/2014/chart" uri="{C3380CC4-5D6E-409C-BE32-E72D297353CC}">
              <c16:uniqueId val="{0000000C-1E15-4F09-8A7F-5DF5BA871C45}"/>
            </c:ext>
          </c:extLst>
        </c:ser>
        <c:dLbls>
          <c:showLegendKey val="0"/>
          <c:showVal val="0"/>
          <c:showCatName val="1"/>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sz="1400">
          <a:solidFill>
            <a:schemeClr val="tx1"/>
          </a:solidFill>
          <a:latin typeface="Traditional Arabic" panose="02020603050405020304" pitchFamily="18" charset="-78"/>
          <a:cs typeface="Traditional Arabic" panose="02020603050405020304" pitchFamily="18" charset="-78"/>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Sheet1!$B$2:$B$5</c:f>
              <c:numCache>
                <c:formatCode>_(* #,##0_);_(* \(#,##0\);_(* "-"??_);_(@_)</c:formatCode>
                <c:ptCount val="4"/>
                <c:pt idx="0">
                  <c:v>10758615.250000002</c:v>
                </c:pt>
                <c:pt idx="1">
                  <c:v>9757543.6399999987</c:v>
                </c:pt>
                <c:pt idx="2">
                  <c:v>11029371.43</c:v>
                </c:pt>
                <c:pt idx="3">
                  <c:v>12351570.080000002</c:v>
                </c:pt>
              </c:numCache>
            </c:numRef>
          </c:val>
          <c:extLst>
            <c:ext xmlns:c16="http://schemas.microsoft.com/office/drawing/2014/chart" uri="{C3380CC4-5D6E-409C-BE32-E72D297353CC}">
              <c16:uniqueId val="{00000000-E741-4685-8BCB-5B0F54750D72}"/>
            </c:ext>
          </c:extLst>
        </c:ser>
        <c:ser>
          <c:idx val="1"/>
          <c:order val="1"/>
          <c:tx>
            <c:strRef>
              <c:f>Sheet1!#REF!</c:f>
              <c:strCache>
                <c:ptCount val="1"/>
                <c:pt idx="0">
                  <c:v>#REF!</c:v>
                </c:pt>
              </c:strCache>
            </c:strRef>
          </c:tx>
          <c:spPr>
            <a:solidFill>
              <a:schemeClr val="accent2"/>
            </a:solidFill>
            <a:ln>
              <a:noFill/>
            </a:ln>
            <a:effectLst/>
          </c:spPr>
          <c:invertIfNegative val="0"/>
          <c:cat>
            <c:numRef>
              <c:f>Sheet1!$A$2:$A$5</c:f>
              <c:numCache>
                <c:formatCode>General</c:formatCode>
                <c:ptCount val="4"/>
                <c:pt idx="0">
                  <c:v>2017</c:v>
                </c:pt>
                <c:pt idx="1">
                  <c:v>2018</c:v>
                </c:pt>
                <c:pt idx="2">
                  <c:v>2019</c:v>
                </c:pt>
                <c:pt idx="3">
                  <c:v>2020</c:v>
                </c:pt>
              </c:numCache>
            </c:numRef>
          </c:cat>
          <c:val>
            <c:numRef>
              <c:f>Sheet1!#REF!</c:f>
              <c:numCache>
                <c:formatCode>General</c:formatCode>
                <c:ptCount val="1"/>
                <c:pt idx="0">
                  <c:v>1</c:v>
                </c:pt>
              </c:numCache>
            </c:numRef>
          </c:val>
          <c:extLst>
            <c:ext xmlns:c16="http://schemas.microsoft.com/office/drawing/2014/chart" uri="{C3380CC4-5D6E-409C-BE32-E72D297353CC}">
              <c16:uniqueId val="{00000005-E741-4685-8BCB-5B0F54750D72}"/>
            </c:ext>
          </c:extLst>
        </c:ser>
        <c:dLbls>
          <c:showLegendKey val="0"/>
          <c:showVal val="0"/>
          <c:showCatName val="0"/>
          <c:showSerName val="0"/>
          <c:showPercent val="0"/>
          <c:showBubbleSize val="0"/>
        </c:dLbls>
        <c:gapWidth val="150"/>
        <c:axId val="796541552"/>
        <c:axId val="796542384"/>
      </c:barChart>
      <c:catAx>
        <c:axId val="79654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796542384"/>
        <c:crosses val="autoZero"/>
        <c:auto val="1"/>
        <c:lblAlgn val="ctr"/>
        <c:lblOffset val="100"/>
        <c:noMultiLvlLbl val="0"/>
      </c:catAx>
      <c:valAx>
        <c:axId val="796542384"/>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796541552"/>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726962946496473"/>
          <c:y val="0.18690040899586366"/>
          <c:w val="0.45630784125609858"/>
          <c:h val="0.77825375203880587"/>
        </c:manualLayout>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DC4-4A65-9B9A-E81E1C4DE4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DC4-4A65-9B9A-E81E1C4DE4B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C4-4A65-9B9A-E81E1C4DE4B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DC4-4A65-9B9A-E81E1C4DE4B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DC4-4A65-9B9A-E81E1C4DE4B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DC4-4A65-9B9A-E81E1C4DE4B4}"/>
              </c:ext>
            </c:extLst>
          </c:dPt>
          <c:dPt>
            <c:idx val="6"/>
            <c:bubble3D val="0"/>
            <c:explosion val="19"/>
            <c:spPr>
              <a:solidFill>
                <a:schemeClr val="accent1">
                  <a:lumMod val="60000"/>
                </a:schemeClr>
              </a:solidFill>
              <a:ln w="19050">
                <a:solidFill>
                  <a:schemeClr val="lt1"/>
                </a:solidFill>
              </a:ln>
              <a:effectLst/>
            </c:spPr>
            <c:extLst>
              <c:ext xmlns:c16="http://schemas.microsoft.com/office/drawing/2014/chart" uri="{C3380CC4-5D6E-409C-BE32-E72D297353CC}">
                <c16:uniqueId val="{0000000D-DDC4-4A65-9B9A-E81E1C4DE4B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DC4-4A65-9B9A-E81E1C4DE4B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DC4-4A65-9B9A-E81E1C4DE4B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DC4-4A65-9B9A-E81E1C4DE4B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DDC4-4A65-9B9A-E81E1C4DE4B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DDC4-4A65-9B9A-E81E1C4DE4B4}"/>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DDC4-4A65-9B9A-E81E1C4DE4B4}"/>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DDC4-4A65-9B9A-E81E1C4DE4B4}"/>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DDC4-4A65-9B9A-E81E1C4DE4B4}"/>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DDC4-4A65-9B9A-E81E1C4DE4B4}"/>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DDC4-4A65-9B9A-E81E1C4DE4B4}"/>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Adobe Arabic" panose="02040503050201020203" pitchFamily="18" charset="-78"/>
                    <a:ea typeface="+mn-ea"/>
                    <a:cs typeface="Adobe Arabic" panose="02040503050201020203" pitchFamily="18" charset="-78"/>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Sheet1!$A$2:$A$18</c:f>
              <c:strCache>
                <c:ptCount val="17"/>
                <c:pt idx="0">
                  <c:v>العاصمة المقدسة</c:v>
                </c:pt>
                <c:pt idx="1">
                  <c:v>المدينة المنوره</c:v>
                </c:pt>
                <c:pt idx="2">
                  <c:v>الرياض</c:v>
                </c:pt>
                <c:pt idx="3">
                  <c:v>جده</c:v>
                </c:pt>
                <c:pt idx="4">
                  <c:v>المنطقة الشرقية</c:v>
                </c:pt>
                <c:pt idx="5">
                  <c:v>عسير</c:v>
                </c:pt>
                <c:pt idx="6">
                  <c:v>القصيم</c:v>
                </c:pt>
                <c:pt idx="7">
                  <c:v>جازان</c:v>
                </c:pt>
                <c:pt idx="8">
                  <c:v>الجوف</c:v>
                </c:pt>
                <c:pt idx="9">
                  <c:v>تبوك</c:v>
                </c:pt>
                <c:pt idx="10">
                  <c:v>حائل</c:v>
                </c:pt>
                <c:pt idx="11">
                  <c:v>الحدود الشماليه</c:v>
                </c:pt>
                <c:pt idx="12">
                  <c:v>الباحة</c:v>
                </c:pt>
                <c:pt idx="13">
                  <c:v>نجران</c:v>
                </c:pt>
                <c:pt idx="14">
                  <c:v>الطائف</c:v>
                </c:pt>
                <c:pt idx="15">
                  <c:v>الاحساء</c:v>
                </c:pt>
                <c:pt idx="16">
                  <c:v>حفر الباطن</c:v>
                </c:pt>
              </c:strCache>
            </c:strRef>
          </c:cat>
          <c:val>
            <c:numRef>
              <c:f>Sheet1!$B$2:$B$18</c:f>
              <c:numCache>
                <c:formatCode>0%</c:formatCode>
                <c:ptCount val="17"/>
                <c:pt idx="0">
                  <c:v>4.1124164782290834E-2</c:v>
                </c:pt>
                <c:pt idx="1">
                  <c:v>1.5072577818042564E-2</c:v>
                </c:pt>
                <c:pt idx="2">
                  <c:v>0.2154493785000611</c:v>
                </c:pt>
                <c:pt idx="3">
                  <c:v>0.1022146172510863</c:v>
                </c:pt>
                <c:pt idx="4">
                  <c:v>0.25098624709247491</c:v>
                </c:pt>
                <c:pt idx="5">
                  <c:v>7.1530016022254658E-2</c:v>
                </c:pt>
                <c:pt idx="6">
                  <c:v>8.6023881984233583E-3</c:v>
                </c:pt>
                <c:pt idx="7">
                  <c:v>7.9227806667492476E-2</c:v>
                </c:pt>
                <c:pt idx="8">
                  <c:v>5.1403991557348577E-3</c:v>
                </c:pt>
                <c:pt idx="9">
                  <c:v>3.4587182034348671E-2</c:v>
                </c:pt>
                <c:pt idx="10">
                  <c:v>2.8200706468894238E-2</c:v>
                </c:pt>
                <c:pt idx="11">
                  <c:v>8.1848704253791212E-3</c:v>
                </c:pt>
                <c:pt idx="12">
                  <c:v>3.75892295473369E-2</c:v>
                </c:pt>
                <c:pt idx="13">
                  <c:v>8.6610042286122332E-3</c:v>
                </c:pt>
                <c:pt idx="14">
                  <c:v>5.4831005289206147E-2</c:v>
                </c:pt>
                <c:pt idx="15">
                  <c:v>1.8001598177397691E-2</c:v>
                </c:pt>
                <c:pt idx="16">
                  <c:v>2.0596814817873354E-2</c:v>
                </c:pt>
              </c:numCache>
            </c:numRef>
          </c:val>
          <c:extLst>
            <c:ext xmlns:c16="http://schemas.microsoft.com/office/drawing/2014/chart" uri="{C3380CC4-5D6E-409C-BE32-E72D297353CC}">
              <c16:uniqueId val="{00000022-DDC4-4A65-9B9A-E81E1C4DE4B4}"/>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6"/>
        <c:txPr>
          <a:bodyPr rot="0" spcFirstLastPara="1" vertOverflow="ellipsis" vert="horz" wrap="square" anchor="ctr" anchorCtr="1"/>
          <a:lstStyle/>
          <a:p>
            <a:pPr>
              <a:defRPr sz="17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legendEntry>
      <c:layout>
        <c:manualLayout>
          <c:xMode val="edge"/>
          <c:yMode val="edge"/>
          <c:x val="0.76043095715164166"/>
          <c:y val="0"/>
          <c:w val="0.22695285220281669"/>
          <c:h val="1"/>
        </c:manualLayout>
      </c:layout>
      <c:overlay val="0"/>
      <c:spPr>
        <a:noFill/>
        <a:ln>
          <a:noFill/>
        </a:ln>
        <a:effectLst/>
      </c:spPr>
      <c:txPr>
        <a:bodyPr rot="0" spcFirstLastPara="1" vertOverflow="ellipsis" vert="horz" wrap="square" anchor="ctr" anchorCtr="1"/>
        <a:lstStyle/>
        <a:p>
          <a:pPr>
            <a:defRPr sz="17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legend>
    <c:plotVisOnly val="1"/>
    <c:dispBlanksAs val="gap"/>
    <c:showDLblsOverMax val="0"/>
  </c:chart>
  <c:spPr>
    <a:noFill/>
    <a:ln>
      <a:noFill/>
    </a:ln>
    <a:effectLst/>
  </c:spPr>
  <c:txPr>
    <a:bodyPr/>
    <a:lstStyle/>
    <a:p>
      <a:pPr>
        <a:defRPr sz="1800">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7.1088946600142908E-2"/>
                  <c:y val="4.9665986857786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274-42D7-915C-CBA010191F3A}"/>
                </c:ext>
              </c:extLst>
            </c:dLbl>
            <c:dLbl>
              <c:idx val="1"/>
              <c:layout>
                <c:manualLayout>
                  <c:x val="-0.14182623888918394"/>
                  <c:y val="-3.85540324406560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274-42D7-915C-CBA010191F3A}"/>
                </c:ext>
              </c:extLst>
            </c:dLbl>
            <c:dLbl>
              <c:idx val="2"/>
              <c:layout>
                <c:manualLayout>
                  <c:x val="-2.693060713479966E-2"/>
                  <c:y val="5.49120846368451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274-42D7-915C-CBA010191F3A}"/>
                </c:ext>
              </c:extLst>
            </c:dLbl>
            <c:dLbl>
              <c:idx val="3"/>
              <c:layout>
                <c:manualLayout>
                  <c:x val="-0.12769772497515791"/>
                  <c:y val="-5.46867371604171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274-42D7-915C-CBA010191F3A}"/>
                </c:ext>
              </c:extLst>
            </c:dLbl>
            <c:dLbl>
              <c:idx val="4"/>
              <c:layout>
                <c:manualLayout>
                  <c:x val="-2.0298806297033198E-3"/>
                  <c:y val="6.2893905043647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274-42D7-915C-CBA010191F3A}"/>
                </c:ext>
              </c:extLst>
            </c:dLbl>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السنة الأولى</c:v>
                </c:pt>
                <c:pt idx="1">
                  <c:v>السنة الثانية</c:v>
                </c:pt>
                <c:pt idx="2">
                  <c:v>السنة الثالثة</c:v>
                </c:pt>
                <c:pt idx="3">
                  <c:v>السنة الرابعة</c:v>
                </c:pt>
                <c:pt idx="4">
                  <c:v>السنة الخامسة</c:v>
                </c:pt>
              </c:strCache>
            </c:strRef>
          </c:cat>
          <c:val>
            <c:numRef>
              <c:f>Sheet1!$B$2:$B$6</c:f>
              <c:numCache>
                <c:formatCode>#,##0</c:formatCode>
                <c:ptCount val="5"/>
                <c:pt idx="0">
                  <c:v>9180000</c:v>
                </c:pt>
                <c:pt idx="1">
                  <c:v>23133600</c:v>
                </c:pt>
                <c:pt idx="2">
                  <c:v>42507990</c:v>
                </c:pt>
                <c:pt idx="3">
                  <c:v>59449603.5</c:v>
                </c:pt>
                <c:pt idx="4">
                  <c:v>68821786.799999997</c:v>
                </c:pt>
              </c:numCache>
            </c:numRef>
          </c:val>
          <c:smooth val="0"/>
          <c:extLst>
            <c:ext xmlns:c16="http://schemas.microsoft.com/office/drawing/2014/chart" uri="{C3380CC4-5D6E-409C-BE32-E72D297353CC}">
              <c16:uniqueId val="{00000000-7274-42D7-915C-CBA010191F3A}"/>
            </c:ext>
          </c:extLst>
        </c:ser>
        <c:dLbls>
          <c:showLegendKey val="0"/>
          <c:showVal val="1"/>
          <c:showCatName val="0"/>
          <c:showSerName val="0"/>
          <c:showPercent val="0"/>
          <c:showBubbleSize val="0"/>
        </c:dLbls>
        <c:marker val="1"/>
        <c:smooth val="0"/>
        <c:axId val="1380116224"/>
        <c:axId val="1380120384"/>
      </c:lineChart>
      <c:catAx>
        <c:axId val="138011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1380120384"/>
        <c:crosses val="autoZero"/>
        <c:auto val="1"/>
        <c:lblAlgn val="ctr"/>
        <c:lblOffset val="100"/>
        <c:noMultiLvlLbl val="0"/>
      </c:catAx>
      <c:valAx>
        <c:axId val="13801203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1380116224"/>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500000000000003E-3"/>
          <c:y val="5.4423232768595078E-2"/>
          <c:w val="0.96562499999999996"/>
          <c:h val="0.7650325729952204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الرياض </c:v>
                </c:pt>
                <c:pt idx="1">
                  <c:v>المنطقة الشرقية</c:v>
                </c:pt>
                <c:pt idx="2">
                  <c:v>المدينة المنورة </c:v>
                </c:pt>
                <c:pt idx="3">
                  <c:v>مكة المكرمة </c:v>
                </c:pt>
                <c:pt idx="4">
                  <c:v>الحائل</c:v>
                </c:pt>
                <c:pt idx="5">
                  <c:v>تبوك </c:v>
                </c:pt>
                <c:pt idx="6">
                  <c:v>الجوف</c:v>
                </c:pt>
              </c:strCache>
            </c:strRef>
          </c:cat>
          <c:val>
            <c:numRef>
              <c:f>Sheet1!$B$2:$B$8</c:f>
              <c:numCache>
                <c:formatCode>General</c:formatCode>
                <c:ptCount val="7"/>
                <c:pt idx="0">
                  <c:v>23</c:v>
                </c:pt>
                <c:pt idx="1">
                  <c:v>6</c:v>
                </c:pt>
                <c:pt idx="2">
                  <c:v>5</c:v>
                </c:pt>
                <c:pt idx="3">
                  <c:v>3</c:v>
                </c:pt>
                <c:pt idx="4">
                  <c:v>2</c:v>
                </c:pt>
                <c:pt idx="5">
                  <c:v>2</c:v>
                </c:pt>
                <c:pt idx="6">
                  <c:v>2</c:v>
                </c:pt>
              </c:numCache>
            </c:numRef>
          </c:val>
          <c:extLst>
            <c:ext xmlns:c16="http://schemas.microsoft.com/office/drawing/2014/chart" uri="{C3380CC4-5D6E-409C-BE32-E72D297353CC}">
              <c16:uniqueId val="{00000000-6F33-472D-8F6E-8649CA559970}"/>
            </c:ext>
          </c:extLst>
        </c:ser>
        <c:dLbls>
          <c:dLblPos val="outEnd"/>
          <c:showLegendKey val="0"/>
          <c:showVal val="1"/>
          <c:showCatName val="0"/>
          <c:showSerName val="0"/>
          <c:showPercent val="0"/>
          <c:showBubbleSize val="0"/>
        </c:dLbls>
        <c:gapWidth val="219"/>
        <c:overlap val="-27"/>
        <c:axId val="185518688"/>
        <c:axId val="185520768"/>
      </c:barChart>
      <c:catAx>
        <c:axId val="185518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dobe Arabic" panose="02040503050201020203" pitchFamily="18" charset="-78"/>
                <a:ea typeface="+mn-ea"/>
                <a:cs typeface="Adobe Arabic" panose="02040503050201020203" pitchFamily="18" charset="-78"/>
              </a:defRPr>
            </a:pPr>
            <a:endParaRPr lang="en-US"/>
          </a:p>
        </c:txPr>
        <c:crossAx val="185520768"/>
        <c:crosses val="autoZero"/>
        <c:auto val="1"/>
        <c:lblAlgn val="ctr"/>
        <c:lblOffset val="100"/>
        <c:noMultiLvlLbl val="0"/>
      </c:catAx>
      <c:valAx>
        <c:axId val="185520768"/>
        <c:scaling>
          <c:orientation val="minMax"/>
        </c:scaling>
        <c:delete val="1"/>
        <c:axPos val="l"/>
        <c:numFmt formatCode="General" sourceLinked="1"/>
        <c:majorTickMark val="none"/>
        <c:minorTickMark val="none"/>
        <c:tickLblPos val="nextTo"/>
        <c:crossAx val="185518688"/>
        <c:crosses val="autoZero"/>
        <c:crossBetween val="between"/>
      </c:valAx>
      <c:spPr>
        <a:noFill/>
        <a:ln>
          <a:noFill/>
        </a:ln>
        <a:effectLst/>
      </c:spPr>
    </c:plotArea>
    <c:plotVisOnly val="1"/>
    <c:dispBlanksAs val="gap"/>
    <c:showDLblsOverMax val="0"/>
  </c:chart>
  <c:spPr>
    <a:noFill/>
    <a:ln>
      <a:noFill/>
    </a:ln>
    <a:effectLst/>
  </c:spPr>
  <c:txPr>
    <a:bodyPr/>
    <a:lstStyle/>
    <a:p>
      <a:pPr>
        <a:defRPr sz="1800">
          <a:solidFill>
            <a:schemeClr val="tx1"/>
          </a:solidFill>
          <a:latin typeface="Adobe Arabic" panose="02040503050201020203" pitchFamily="18" charset="-78"/>
          <a:cs typeface="Adobe Arabic" panose="02040503050201020203" pitchFamily="18" charset="-78"/>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004337925682812"/>
          <c:y val="2.9080639621417395E-2"/>
          <c:w val="0.53018611100510116"/>
          <c:h val="0.84495159587324609"/>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F68616"/>
              </a:solidFill>
              <a:ln>
                <a:noFill/>
              </a:ln>
              <a:effectLst/>
            </c:spPr>
            <c:extLst>
              <c:ext xmlns:c16="http://schemas.microsoft.com/office/drawing/2014/chart" uri="{C3380CC4-5D6E-409C-BE32-E72D297353CC}">
                <c16:uniqueId val="{00000003-5E62-4B4B-9A85-52C3008F61E4}"/>
              </c:ext>
            </c:extLst>
          </c:dPt>
          <c:dPt>
            <c:idx val="1"/>
            <c:invertIfNegative val="0"/>
            <c:bubble3D val="0"/>
            <c:spPr>
              <a:solidFill>
                <a:srgbClr val="FEC037"/>
              </a:solidFill>
              <a:ln>
                <a:noFill/>
              </a:ln>
              <a:effectLst/>
            </c:spPr>
            <c:extLst>
              <c:ext xmlns:c16="http://schemas.microsoft.com/office/drawing/2014/chart" uri="{C3380CC4-5D6E-409C-BE32-E72D297353CC}">
                <c16:uniqueId val="{00000004-5E62-4B4B-9A85-52C3008F61E4}"/>
              </c:ext>
            </c:extLst>
          </c:dPt>
          <c:dPt>
            <c:idx val="2"/>
            <c:invertIfNegative val="0"/>
            <c:bubble3D val="0"/>
            <c:spPr>
              <a:solidFill>
                <a:srgbClr val="5EA9CA"/>
              </a:solidFill>
              <a:ln>
                <a:noFill/>
              </a:ln>
              <a:effectLst/>
            </c:spPr>
            <c:extLst>
              <c:ext xmlns:c16="http://schemas.microsoft.com/office/drawing/2014/chart" uri="{C3380CC4-5D6E-409C-BE32-E72D297353CC}">
                <c16:uniqueId val="{00000005-5E62-4B4B-9A85-52C3008F61E4}"/>
              </c:ext>
            </c:extLst>
          </c:dPt>
          <c:dPt>
            <c:idx val="3"/>
            <c:invertIfNegative val="0"/>
            <c:bubble3D val="0"/>
            <c:spPr>
              <a:solidFill>
                <a:srgbClr val="75B3B2"/>
              </a:solidFill>
              <a:ln>
                <a:noFill/>
              </a:ln>
              <a:effectLst/>
            </c:spPr>
            <c:extLst>
              <c:ext xmlns:c16="http://schemas.microsoft.com/office/drawing/2014/chart" uri="{C3380CC4-5D6E-409C-BE32-E72D297353CC}">
                <c16:uniqueId val="{00000006-5E62-4B4B-9A85-52C3008F61E4}"/>
              </c:ext>
            </c:extLst>
          </c:dPt>
          <c:dPt>
            <c:idx val="4"/>
            <c:invertIfNegative val="0"/>
            <c:bubble3D val="0"/>
            <c:spPr>
              <a:solidFill>
                <a:srgbClr val="A9D18E"/>
              </a:solidFill>
              <a:ln>
                <a:noFill/>
              </a:ln>
              <a:effectLst/>
            </c:spPr>
            <c:extLst>
              <c:ext xmlns:c16="http://schemas.microsoft.com/office/drawing/2014/chart" uri="{C3380CC4-5D6E-409C-BE32-E72D297353CC}">
                <c16:uniqueId val="{00000007-5E62-4B4B-9A85-52C3008F61E4}"/>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C-5E62-4B4B-9A85-52C3008F61E4}"/>
              </c:ext>
            </c:extLst>
          </c:dPt>
          <c:dPt>
            <c:idx val="7"/>
            <c:invertIfNegative val="0"/>
            <c:bubble3D val="0"/>
            <c:spPr>
              <a:solidFill>
                <a:srgbClr val="5EA9CA"/>
              </a:solidFill>
              <a:ln>
                <a:noFill/>
              </a:ln>
              <a:effectLst/>
            </c:spPr>
            <c:extLst>
              <c:ext xmlns:c16="http://schemas.microsoft.com/office/drawing/2014/chart" uri="{C3380CC4-5D6E-409C-BE32-E72D297353CC}">
                <c16:uniqueId val="{0000000B-5E62-4B4B-9A85-52C3008F61E4}"/>
              </c:ext>
            </c:extLst>
          </c:dPt>
          <c:dPt>
            <c:idx val="8"/>
            <c:invertIfNegative val="0"/>
            <c:bubble3D val="0"/>
            <c:spPr>
              <a:solidFill>
                <a:schemeClr val="bg2">
                  <a:lumMod val="75000"/>
                </a:schemeClr>
              </a:solidFill>
              <a:ln>
                <a:noFill/>
              </a:ln>
              <a:effectLst/>
            </c:spPr>
            <c:extLst>
              <c:ext xmlns:c16="http://schemas.microsoft.com/office/drawing/2014/chart" uri="{C3380CC4-5D6E-409C-BE32-E72D297353CC}">
                <c16:uniqueId val="{0000000A-5E62-4B4B-9A85-52C3008F61E4}"/>
              </c:ext>
            </c:extLst>
          </c:dPt>
          <c:dPt>
            <c:idx val="9"/>
            <c:invertIfNegative val="0"/>
            <c:bubble3D val="0"/>
            <c:spPr>
              <a:solidFill>
                <a:srgbClr val="FEC037"/>
              </a:solidFill>
              <a:ln>
                <a:noFill/>
              </a:ln>
              <a:effectLst/>
            </c:spPr>
            <c:extLst>
              <c:ext xmlns:c16="http://schemas.microsoft.com/office/drawing/2014/chart" uri="{C3380CC4-5D6E-409C-BE32-E72D297353CC}">
                <c16:uniqueId val="{00000009-5E62-4B4B-9A85-52C3008F61E4}"/>
              </c:ext>
            </c:extLst>
          </c:dPt>
          <c:dPt>
            <c:idx val="10"/>
            <c:invertIfNegative val="0"/>
            <c:bubble3D val="0"/>
            <c:spPr>
              <a:solidFill>
                <a:srgbClr val="A9D18E"/>
              </a:solidFill>
              <a:ln>
                <a:noFill/>
              </a:ln>
              <a:effectLst/>
            </c:spPr>
            <c:extLst>
              <c:ext xmlns:c16="http://schemas.microsoft.com/office/drawing/2014/chart" uri="{C3380CC4-5D6E-409C-BE32-E72D297353CC}">
                <c16:uniqueId val="{00000008-5E62-4B4B-9A85-52C3008F61E4}"/>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مجمع الجزيرة الطبي</c:v>
                </c:pt>
                <c:pt idx="1">
                  <c:v>مستشفى الرعاية - برو كير</c:v>
                </c:pt>
                <c:pt idx="2">
                  <c:v>مستشفى الدكتور فخري والراجحي</c:v>
                </c:pt>
                <c:pt idx="3">
                  <c:v>مستشفى المانع</c:v>
                </c:pt>
                <c:pt idx="4">
                  <c:v>مستشفى الحسن النعمي</c:v>
                </c:pt>
                <c:pt idx="5">
                  <c:v>مستوصف دار الصحة</c:v>
                </c:pt>
                <c:pt idx="6">
                  <c:v>مستشفى محمد الدوسري</c:v>
                </c:pt>
                <c:pt idx="7">
                  <c:v>مجمع فجر الدمام الطبي</c:v>
                </c:pt>
                <c:pt idx="8">
                  <c:v>مجمع لاما الطبي</c:v>
                </c:pt>
                <c:pt idx="9">
                  <c:v>مستشفى جاما (اسطون)</c:v>
                </c:pt>
                <c:pt idx="10">
                  <c:v>مستشفى الروضة العام</c:v>
                </c:pt>
              </c:strCache>
            </c:strRef>
          </c:cat>
          <c:val>
            <c:numRef>
              <c:f>Sheet1!$B$2:$B$12</c:f>
              <c:numCache>
                <c:formatCode>General</c:formatCode>
                <c:ptCount val="11"/>
                <c:pt idx="0">
                  <c:v>2</c:v>
                </c:pt>
                <c:pt idx="1">
                  <c:v>4</c:v>
                </c:pt>
                <c:pt idx="2">
                  <c:v>4</c:v>
                </c:pt>
                <c:pt idx="3">
                  <c:v>5</c:v>
                </c:pt>
                <c:pt idx="4">
                  <c:v>6</c:v>
                </c:pt>
                <c:pt idx="5">
                  <c:v>7</c:v>
                </c:pt>
                <c:pt idx="6">
                  <c:v>8</c:v>
                </c:pt>
                <c:pt idx="7">
                  <c:v>9</c:v>
                </c:pt>
                <c:pt idx="8">
                  <c:v>11</c:v>
                </c:pt>
                <c:pt idx="9">
                  <c:v>17</c:v>
                </c:pt>
                <c:pt idx="10">
                  <c:v>18</c:v>
                </c:pt>
              </c:numCache>
            </c:numRef>
          </c:val>
          <c:extLst>
            <c:ext xmlns:c16="http://schemas.microsoft.com/office/drawing/2014/chart" uri="{C3380CC4-5D6E-409C-BE32-E72D297353CC}">
              <c16:uniqueId val="{00000000-5E62-4B4B-9A85-52C3008F61E4}"/>
            </c:ext>
          </c:extLst>
        </c:ser>
        <c:dLbls>
          <c:dLblPos val="outEnd"/>
          <c:showLegendKey val="0"/>
          <c:showVal val="1"/>
          <c:showCatName val="0"/>
          <c:showSerName val="0"/>
          <c:showPercent val="0"/>
          <c:showBubbleSize val="0"/>
        </c:dLbls>
        <c:gapWidth val="182"/>
        <c:axId val="789189632"/>
        <c:axId val="789197120"/>
      </c:barChart>
      <c:catAx>
        <c:axId val="789189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789197120"/>
        <c:crosses val="autoZero"/>
        <c:auto val="1"/>
        <c:lblAlgn val="ctr"/>
        <c:lblOffset val="100"/>
        <c:noMultiLvlLbl val="0"/>
      </c:catAx>
      <c:valAx>
        <c:axId val="789197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crossAx val="78918963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JF Flat" panose="02000500000000000000" pitchFamily="2" charset="-78"/>
          <a:cs typeface="JF Flat" panose="02000500000000000000" pitchFamily="2" charset="-78"/>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42526132997229"/>
          <c:y val="0"/>
          <c:w val="0.85167425198704849"/>
          <c:h val="0.63675422138332527"/>
        </c:manualLayout>
      </c:layout>
      <c:barChart>
        <c:barDir val="col"/>
        <c:grouping val="clustered"/>
        <c:varyColors val="0"/>
        <c:ser>
          <c:idx val="0"/>
          <c:order val="0"/>
          <c:tx>
            <c:v>الإجمالي</c:v>
          </c:tx>
          <c:spPr>
            <a:solidFill>
              <a:srgbClr val="F6861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Sheet5!$F$3:$F$14</c:f>
              <c:strCache>
                <c:ptCount val="12"/>
                <c:pt idx="0">
                  <c:v>الدمام</c:v>
                </c:pt>
                <c:pt idx="1">
                  <c:v>الإحساء</c:v>
                </c:pt>
                <c:pt idx="2">
                  <c:v>حفر الباطن</c:v>
                </c:pt>
                <c:pt idx="3">
                  <c:v>الجبيل</c:v>
                </c:pt>
                <c:pt idx="4">
                  <c:v>القطيف</c:v>
                </c:pt>
                <c:pt idx="5">
                  <c:v>الخبر</c:v>
                </c:pt>
                <c:pt idx="6">
                  <c:v>الخفجي</c:v>
                </c:pt>
                <c:pt idx="7">
                  <c:v>رأس التنورة</c:v>
                </c:pt>
                <c:pt idx="8">
                  <c:v>بقيق</c:v>
                </c:pt>
                <c:pt idx="9">
                  <c:v>النعيرية</c:v>
                </c:pt>
                <c:pt idx="10">
                  <c:v>قرية العليا</c:v>
                </c:pt>
                <c:pt idx="11">
                  <c:v>العديد</c:v>
                </c:pt>
              </c:strCache>
            </c:strRef>
          </c:cat>
          <c:val>
            <c:numRef>
              <c:f>Sheet5!$C$3:$C$14</c:f>
              <c:numCache>
                <c:formatCode>0</c:formatCode>
                <c:ptCount val="12"/>
                <c:pt idx="0">
                  <c:v>3933.4537663888873</c:v>
                </c:pt>
                <c:pt idx="1">
                  <c:v>3018.8962586738248</c:v>
                </c:pt>
                <c:pt idx="2">
                  <c:v>1520.7526010658639</c:v>
                </c:pt>
                <c:pt idx="3">
                  <c:v>725.42647931221154</c:v>
                </c:pt>
                <c:pt idx="4">
                  <c:v>875.90066246418564</c:v>
                </c:pt>
                <c:pt idx="5">
                  <c:v>3018.7452051143978</c:v>
                </c:pt>
                <c:pt idx="6">
                  <c:v>247.17835867475281</c:v>
                </c:pt>
                <c:pt idx="7">
                  <c:v>53.73739857388739</c:v>
                </c:pt>
                <c:pt idx="8">
                  <c:v>53.73739857388739</c:v>
                </c:pt>
                <c:pt idx="9">
                  <c:v>118.22227686255226</c:v>
                </c:pt>
                <c:pt idx="10">
                  <c:v>107.47479714777478</c:v>
                </c:pt>
                <c:pt idx="11">
                  <c:v>107.47479714777478</c:v>
                </c:pt>
              </c:numCache>
            </c:numRef>
          </c:val>
          <c:extLst>
            <c:ext xmlns:c16="http://schemas.microsoft.com/office/drawing/2014/chart" uri="{C3380CC4-5D6E-409C-BE32-E72D297353CC}">
              <c16:uniqueId val="{00000000-2D8F-4200-B4A4-B018ACF63C5E}"/>
            </c:ext>
          </c:extLst>
        </c:ser>
        <c:ser>
          <c:idx val="1"/>
          <c:order val="1"/>
          <c:tx>
            <c:v>القطاع الخاص</c:v>
          </c:tx>
          <c:spPr>
            <a:solidFill>
              <a:srgbClr val="FEC037"/>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Sheet5!$F$3:$F$14</c:f>
              <c:strCache>
                <c:ptCount val="12"/>
                <c:pt idx="0">
                  <c:v>الدمام</c:v>
                </c:pt>
                <c:pt idx="1">
                  <c:v>الإحساء</c:v>
                </c:pt>
                <c:pt idx="2">
                  <c:v>حفر الباطن</c:v>
                </c:pt>
                <c:pt idx="3">
                  <c:v>الجبيل</c:v>
                </c:pt>
                <c:pt idx="4">
                  <c:v>القطيف</c:v>
                </c:pt>
                <c:pt idx="5">
                  <c:v>الخبر</c:v>
                </c:pt>
                <c:pt idx="6">
                  <c:v>الخفجي</c:v>
                </c:pt>
                <c:pt idx="7">
                  <c:v>رأس التنورة</c:v>
                </c:pt>
                <c:pt idx="8">
                  <c:v>بقيق</c:v>
                </c:pt>
                <c:pt idx="9">
                  <c:v>النعيرية</c:v>
                </c:pt>
                <c:pt idx="10">
                  <c:v>قرية العليا</c:v>
                </c:pt>
                <c:pt idx="11">
                  <c:v>العديد</c:v>
                </c:pt>
              </c:strCache>
            </c:strRef>
          </c:cat>
          <c:val>
            <c:numRef>
              <c:f>Sheet5!$D$3:$D$14</c:f>
              <c:numCache>
                <c:formatCode>0</c:formatCode>
                <c:ptCount val="12"/>
                <c:pt idx="0">
                  <c:v>1264.8545532096396</c:v>
                </c:pt>
                <c:pt idx="1">
                  <c:v>723.23459159735546</c:v>
                </c:pt>
                <c:pt idx="2">
                  <c:v>161.19641714651311</c:v>
                </c:pt>
                <c:pt idx="3">
                  <c:v>290.15355086372364</c:v>
                </c:pt>
                <c:pt idx="4">
                  <c:v>193.43570057581573</c:v>
                </c:pt>
                <c:pt idx="5">
                  <c:v>2266.4216250799745</c:v>
                </c:pt>
                <c:pt idx="6">
                  <c:v>139.70356152697804</c:v>
                </c:pt>
                <c:pt idx="7">
                  <c:v>0</c:v>
                </c:pt>
                <c:pt idx="8">
                  <c:v>0</c:v>
                </c:pt>
                <c:pt idx="9">
                  <c:v>0</c:v>
                </c:pt>
                <c:pt idx="10">
                  <c:v>0</c:v>
                </c:pt>
                <c:pt idx="11">
                  <c:v>0</c:v>
                </c:pt>
              </c:numCache>
            </c:numRef>
          </c:val>
          <c:extLst>
            <c:ext xmlns:c16="http://schemas.microsoft.com/office/drawing/2014/chart" uri="{C3380CC4-5D6E-409C-BE32-E72D297353CC}">
              <c16:uniqueId val="{00000001-2D8F-4200-B4A4-B018ACF63C5E}"/>
            </c:ext>
          </c:extLst>
        </c:ser>
        <c:ser>
          <c:idx val="2"/>
          <c:order val="2"/>
          <c:tx>
            <c:v>القطاع الحكومي</c:v>
          </c:tx>
          <c:spPr>
            <a:solidFill>
              <a:srgbClr val="5EA9CA"/>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Sheet5!$F$3:$F$14</c:f>
              <c:strCache>
                <c:ptCount val="12"/>
                <c:pt idx="0">
                  <c:v>الدمام</c:v>
                </c:pt>
                <c:pt idx="1">
                  <c:v>الإحساء</c:v>
                </c:pt>
                <c:pt idx="2">
                  <c:v>حفر الباطن</c:v>
                </c:pt>
                <c:pt idx="3">
                  <c:v>الجبيل</c:v>
                </c:pt>
                <c:pt idx="4">
                  <c:v>القطيف</c:v>
                </c:pt>
                <c:pt idx="5">
                  <c:v>الخبر</c:v>
                </c:pt>
                <c:pt idx="6">
                  <c:v>الخفجي</c:v>
                </c:pt>
                <c:pt idx="7">
                  <c:v>رأس التنورة</c:v>
                </c:pt>
                <c:pt idx="8">
                  <c:v>بقيق</c:v>
                </c:pt>
                <c:pt idx="9">
                  <c:v>النعيرية</c:v>
                </c:pt>
                <c:pt idx="10">
                  <c:v>قرية العليا</c:v>
                </c:pt>
                <c:pt idx="11">
                  <c:v>العديد</c:v>
                </c:pt>
              </c:strCache>
            </c:strRef>
          </c:cat>
          <c:val>
            <c:numRef>
              <c:f>Sheet5!$E$3:$E$14</c:f>
              <c:numCache>
                <c:formatCode>0</c:formatCode>
                <c:ptCount val="12"/>
                <c:pt idx="0">
                  <c:v>2668.5992131792477</c:v>
                </c:pt>
                <c:pt idx="1">
                  <c:v>2295.6616670764693</c:v>
                </c:pt>
                <c:pt idx="2">
                  <c:v>1359.5561839193508</c:v>
                </c:pt>
                <c:pt idx="3">
                  <c:v>435.27292844848785</c:v>
                </c:pt>
                <c:pt idx="4">
                  <c:v>682.46496188836988</c:v>
                </c:pt>
                <c:pt idx="5">
                  <c:v>752.32358003442334</c:v>
                </c:pt>
                <c:pt idx="6">
                  <c:v>107.47479714777478</c:v>
                </c:pt>
                <c:pt idx="7">
                  <c:v>53.73739857388739</c:v>
                </c:pt>
                <c:pt idx="8">
                  <c:v>53.73739857388739</c:v>
                </c:pt>
                <c:pt idx="9">
                  <c:v>118.22227686255226</c:v>
                </c:pt>
                <c:pt idx="10">
                  <c:v>107.47479714777478</c:v>
                </c:pt>
                <c:pt idx="11">
                  <c:v>107.47479714777478</c:v>
                </c:pt>
              </c:numCache>
            </c:numRef>
          </c:val>
          <c:extLst>
            <c:ext xmlns:c16="http://schemas.microsoft.com/office/drawing/2014/chart" uri="{C3380CC4-5D6E-409C-BE32-E72D297353CC}">
              <c16:uniqueId val="{00000002-2D8F-4200-B4A4-B018ACF63C5E}"/>
            </c:ext>
          </c:extLst>
        </c:ser>
        <c:dLbls>
          <c:dLblPos val="outEnd"/>
          <c:showLegendKey val="0"/>
          <c:showVal val="1"/>
          <c:showCatName val="0"/>
          <c:showSerName val="0"/>
          <c:showPercent val="0"/>
          <c:showBubbleSize val="0"/>
        </c:dLbls>
        <c:gapWidth val="444"/>
        <c:overlap val="-90"/>
        <c:axId val="120956032"/>
        <c:axId val="120957568"/>
      </c:barChart>
      <c:catAx>
        <c:axId val="12095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JF Flat" panose="02000500000000000000" pitchFamily="2" charset="-78"/>
                <a:ea typeface="+mn-ea"/>
                <a:cs typeface="JF Flat" panose="02000500000000000000" pitchFamily="2" charset="-78"/>
              </a:defRPr>
            </a:pPr>
            <a:endParaRPr lang="en-US"/>
          </a:p>
        </c:txPr>
        <c:crossAx val="120957568"/>
        <c:crosses val="autoZero"/>
        <c:auto val="1"/>
        <c:lblAlgn val="ctr"/>
        <c:lblOffset val="100"/>
        <c:noMultiLvlLbl val="0"/>
      </c:catAx>
      <c:valAx>
        <c:axId val="120957568"/>
        <c:scaling>
          <c:orientation val="minMax"/>
        </c:scaling>
        <c:delete val="1"/>
        <c:axPos val="l"/>
        <c:numFmt formatCode="0" sourceLinked="1"/>
        <c:majorTickMark val="none"/>
        <c:minorTickMark val="none"/>
        <c:tickLblPos val="nextTo"/>
        <c:crossAx val="120956032"/>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solidFill>
                <a:latin typeface="JF Flat" panose="02000500000000000000" pitchFamily="2" charset="-78"/>
                <a:ea typeface="+mn-ea"/>
                <a:cs typeface="JF Flat" panose="02000500000000000000" pitchFamily="2" charset="-78"/>
              </a:defRPr>
            </a:pPr>
            <a:endParaRPr lang="en-US"/>
          </a:p>
        </c:txPr>
      </c:dTable>
      <c:spPr>
        <a:noFill/>
        <a:ln>
          <a:noFill/>
        </a:ln>
        <a:effectLst/>
      </c:spPr>
    </c:plotArea>
    <c:plotVisOnly val="1"/>
    <c:dispBlanksAs val="gap"/>
    <c:showDLblsOverMax val="0"/>
  </c:chart>
  <c:spPr>
    <a:noFill/>
    <a:ln>
      <a:noFill/>
    </a:ln>
    <a:effectLst/>
  </c:spPr>
  <c:txPr>
    <a:bodyPr/>
    <a:lstStyle/>
    <a:p>
      <a:pPr>
        <a:defRPr>
          <a:solidFill>
            <a:schemeClr val="tx1"/>
          </a:solidFill>
          <a:latin typeface="JF Flat" panose="02000500000000000000" pitchFamily="2" charset="-78"/>
          <a:cs typeface="JF Flat" panose="02000500000000000000" pitchFamily="2" charset="-78"/>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styleClr val="auto"/>
    </cs:fillRef>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8D46-A10F-DA9F-EA23-790D317EC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7BC56-5CB9-63B1-9CAE-3C88FAB76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5368A-DC4C-652E-1082-34861BF6056F}"/>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E2E7D852-E90A-CB7D-2472-2069C8F6F4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FE884-FAE2-AC84-06D0-D5EDDF421BD7}"/>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143555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A0D7-695A-4D6B-9A29-EC7C5056D5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B2013-F9AF-F3A2-9EA2-2215BBD614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15264-07ED-B677-C3B6-830198197BB1}"/>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59CAC9F4-1AA1-312E-12CA-5EFA264EC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3AB20-F37C-0DD8-D393-15CF98013701}"/>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384060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8A48C-6338-0C30-1D99-38ABD8417F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FD017B-AAE9-42A0-EB3B-09ABABDC0F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E5223-6361-791F-47D9-215707760648}"/>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7D0F4E12-7E3A-4A29-77DC-16AB7C2D0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30D01-E200-BC82-B749-2BC38370786E}"/>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82842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EC89-F239-F34E-BF9E-6FB92A627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480D82-2070-6BA8-BA67-9D256ED3C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84BFB3-3FDA-F094-010D-73DFB9ED364A}"/>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BDB8131B-8B8C-7EA2-E7DC-E78BCA240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35066-5968-01D2-D167-6BD78AF81EA9}"/>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122262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ECE7-AFBE-28FF-D4F7-B628FE9FE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FAF6DE-1E3E-DC5D-AEF9-14EA5CA6B4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045606-6CCF-B65C-654C-64BDB9C8D7E0}"/>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08DC33B5-E601-0374-164C-BE7BC2A5B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F28B8-DB43-3303-9F42-C99DDE9B98B4}"/>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101264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91EA-74AD-705C-C911-1CDB7A4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18282-5AF2-A2A5-36CA-BD0FD2C43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A41957-68A1-AD8F-1985-C420DC8F2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F600AE-82E8-9459-AC61-E493B9AD2400}"/>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6" name="Footer Placeholder 5">
            <a:extLst>
              <a:ext uri="{FF2B5EF4-FFF2-40B4-BE49-F238E27FC236}">
                <a16:creationId xmlns:a16="http://schemas.microsoft.com/office/drawing/2014/main" id="{E2375F62-544F-9468-1956-9B95182C42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30901-11E3-EE5C-AE44-52FDFB0FE8C7}"/>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153465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9A-1C5E-964F-1830-B35DAC864B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5E864-5C3C-6389-F7A0-E76193AD6C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B32C97-B318-9648-0B4E-7A5DFD9DF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C724E-4A3D-CA28-34A6-E11D4B4A0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94392E-30E7-67DE-1F3D-1E2941D39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92B914-362D-7ED3-5161-D15D2983C197}"/>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8" name="Footer Placeholder 7">
            <a:extLst>
              <a:ext uri="{FF2B5EF4-FFF2-40B4-BE49-F238E27FC236}">
                <a16:creationId xmlns:a16="http://schemas.microsoft.com/office/drawing/2014/main" id="{44E3F880-6E68-C7B4-943B-B12B497251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F2E1A-BF25-8132-A057-F6A011E60DB9}"/>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62521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6022-4E63-72B7-161D-2E431F66B0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F0360-3DFD-6CC5-A5C7-61840E38854D}"/>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4" name="Footer Placeholder 3">
            <a:extLst>
              <a:ext uri="{FF2B5EF4-FFF2-40B4-BE49-F238E27FC236}">
                <a16:creationId xmlns:a16="http://schemas.microsoft.com/office/drawing/2014/main" id="{926E220A-537D-08EB-775B-E4E97ED910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E6F038-EF85-8B82-9FF6-674EEC353ED4}"/>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77179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EDDD8-7D20-E559-4E82-DC853B8BA753}"/>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3" name="Footer Placeholder 2">
            <a:extLst>
              <a:ext uri="{FF2B5EF4-FFF2-40B4-BE49-F238E27FC236}">
                <a16:creationId xmlns:a16="http://schemas.microsoft.com/office/drawing/2014/main" id="{0CDF4586-C994-88B6-8528-EE61886F95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9B8198-BECE-54A1-05F0-0EA13251292E}"/>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61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BC61B-198D-B5FE-6149-0081E9A3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40F63-F410-3D37-DB78-BC9E8582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8F3F9-DBCE-ECF9-474E-A0F8558A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7BDB7-9280-DA17-7634-42927EA8590A}"/>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6" name="Footer Placeholder 5">
            <a:extLst>
              <a:ext uri="{FF2B5EF4-FFF2-40B4-BE49-F238E27FC236}">
                <a16:creationId xmlns:a16="http://schemas.microsoft.com/office/drawing/2014/main" id="{7FF71C82-591F-31B6-66A1-2F9771985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7E1F7-B795-14F4-8B91-4BBE6BA853D8}"/>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364763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4309-2EA1-DBE6-EC59-3FA0836FB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57561-7EB8-56D6-C766-C7BADDDC99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2EB9B5-3151-4D4D-F31B-81127A359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EDEF5-5124-641C-8636-CA54BAE73A68}"/>
              </a:ext>
            </a:extLst>
          </p:cNvPr>
          <p:cNvSpPr>
            <a:spLocks noGrp="1"/>
          </p:cNvSpPr>
          <p:nvPr>
            <p:ph type="dt" sz="half" idx="10"/>
          </p:nvPr>
        </p:nvSpPr>
        <p:spPr/>
        <p:txBody>
          <a:bodyPr/>
          <a:lstStyle/>
          <a:p>
            <a:fld id="{07FF9F70-D2F3-4ED2-ACF5-8CC04D378499}" type="datetimeFigureOut">
              <a:rPr lang="en-US" smtClean="0"/>
              <a:t>6/2/2025</a:t>
            </a:fld>
            <a:endParaRPr lang="en-US"/>
          </a:p>
        </p:txBody>
      </p:sp>
      <p:sp>
        <p:nvSpPr>
          <p:cNvPr id="6" name="Footer Placeholder 5">
            <a:extLst>
              <a:ext uri="{FF2B5EF4-FFF2-40B4-BE49-F238E27FC236}">
                <a16:creationId xmlns:a16="http://schemas.microsoft.com/office/drawing/2014/main" id="{6A999D25-2629-32EA-7475-E697A11BE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9ED3C-24A5-3285-CF26-398320F7DF4B}"/>
              </a:ext>
            </a:extLst>
          </p:cNvPr>
          <p:cNvSpPr>
            <a:spLocks noGrp="1"/>
          </p:cNvSpPr>
          <p:nvPr>
            <p:ph type="sldNum" sz="quarter" idx="12"/>
          </p:nvPr>
        </p:nvSpPr>
        <p:spPr/>
        <p:txBody>
          <a:bodyPr/>
          <a:lstStyle/>
          <a:p>
            <a:fld id="{402A3396-AB7D-44CA-8E8A-D877425F013B}" type="slidenum">
              <a:rPr lang="en-US" smtClean="0"/>
              <a:t>‹#›</a:t>
            </a:fld>
            <a:endParaRPr lang="en-US"/>
          </a:p>
        </p:txBody>
      </p:sp>
    </p:spTree>
    <p:extLst>
      <p:ext uri="{BB962C8B-B14F-4D97-AF65-F5344CB8AC3E}">
        <p14:creationId xmlns:p14="http://schemas.microsoft.com/office/powerpoint/2010/main" val="144113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2B596C-BECA-0586-5407-5C0D667F3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85626-87E0-8A43-DBE4-53DBF7CE1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4A85B-A9C7-4309-5D4B-A56BB21F0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F9F70-D2F3-4ED2-ACF5-8CC04D378499}" type="datetimeFigureOut">
              <a:rPr lang="en-US" smtClean="0"/>
              <a:t>6/2/2025</a:t>
            </a:fld>
            <a:endParaRPr lang="en-US"/>
          </a:p>
        </p:txBody>
      </p:sp>
      <p:sp>
        <p:nvSpPr>
          <p:cNvPr id="5" name="Footer Placeholder 4">
            <a:extLst>
              <a:ext uri="{FF2B5EF4-FFF2-40B4-BE49-F238E27FC236}">
                <a16:creationId xmlns:a16="http://schemas.microsoft.com/office/drawing/2014/main" id="{B3129C7E-6123-034F-B7A5-3EF237CA7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572CF2-5310-C306-B69A-562285526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2A3396-AB7D-44CA-8E8A-D877425F013B}" type="slidenum">
              <a:rPr lang="en-US" smtClean="0"/>
              <a:t>‹#›</a:t>
            </a:fld>
            <a:endParaRPr lang="en-US"/>
          </a:p>
        </p:txBody>
      </p:sp>
    </p:spTree>
    <p:extLst>
      <p:ext uri="{BB962C8B-B14F-4D97-AF65-F5344CB8AC3E}">
        <p14:creationId xmlns:p14="http://schemas.microsoft.com/office/powerpoint/2010/main" val="1261805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7" Type="http://schemas.openxmlformats.org/officeDocument/2006/relationships/chart" Target="../charts/chart20.xml"/><Relationship Id="rId2" Type="http://schemas.openxmlformats.org/officeDocument/2006/relationships/chart" Target="../charts/chart15.xml"/><Relationship Id="rId1" Type="http://schemas.openxmlformats.org/officeDocument/2006/relationships/slideLayout" Target="../slideLayouts/slideLayout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chart" Target="../charts/chart17.xml"/></Relationships>
</file>

<file path=ppt/slides/_rels/slide1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hart" Target="../charts/chart11.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5375923" y="127395"/>
            <a:ext cx="2127505" cy="498598"/>
          </a:xfrm>
          <a:prstGeom prst="rect">
            <a:avLst/>
          </a:prstGeom>
        </p:spPr>
        <p:txBody>
          <a:bodyPr wrap="none">
            <a:spAutoFit/>
          </a:bodyPr>
          <a:lstStyle/>
          <a:p>
            <a:pPr marL="0" marR="0" lvl="0" indent="0" algn="r" defTabSz="914400" rtl="1" eaLnBrk="1" fontAlgn="auto" latinLnBrk="0" hangingPunct="1">
              <a:lnSpc>
                <a:spcPct val="11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2.</a:t>
            </a:r>
            <a:r>
              <a:rPr kumimoji="0" lang="ar-SA" sz="2400" b="1" i="0" u="none" strike="noStrike" kern="1200" cap="none" spc="0" normalizeH="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r>
              <a:rPr kumimoji="0" lang="ar-SA"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قطاع الأعلاف بالمملكة</a:t>
            </a:r>
            <a:endParaRPr kumimoji="0" lang="en-US"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grpSp>
        <p:nvGrpSpPr>
          <p:cNvPr id="12" name="Group 11"/>
          <p:cNvGrpSpPr/>
          <p:nvPr/>
        </p:nvGrpSpPr>
        <p:grpSpPr>
          <a:xfrm>
            <a:off x="4982896" y="641373"/>
            <a:ext cx="2914332" cy="72000"/>
            <a:chOff x="4631214" y="913723"/>
            <a:chExt cx="2914332" cy="72000"/>
          </a:xfrm>
        </p:grpSpPr>
        <p:sp>
          <p:nvSpPr>
            <p:cNvPr id="13" name="Diamond 12"/>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graphicFrame>
        <p:nvGraphicFramePr>
          <p:cNvPr id="20" name="Chart 19"/>
          <p:cNvGraphicFramePr/>
          <p:nvPr>
            <p:extLst>
              <p:ext uri="{D42A27DB-BD31-4B8C-83A1-F6EECF244321}">
                <p14:modId xmlns:p14="http://schemas.microsoft.com/office/powerpoint/2010/main" val="2818445312"/>
              </p:ext>
            </p:extLst>
          </p:nvPr>
        </p:nvGraphicFramePr>
        <p:xfrm>
          <a:off x="130628" y="1811384"/>
          <a:ext cx="6026331" cy="3712844"/>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5416116" y="6393507"/>
            <a:ext cx="1941557" cy="369332"/>
          </a:xfrm>
          <a:prstGeom prst="rect">
            <a:avLst/>
          </a:prstGeom>
          <a:ln>
            <a:solidFill>
              <a:schemeClr val="tx1"/>
            </a:solidFill>
            <a:prstDash val="dash"/>
          </a:ln>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المصدر: الهيئة العامة للإحصاء</a:t>
            </a:r>
            <a:r>
              <a:rPr kumimoji="0" lang="ar-EG" sz="18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p:cNvSpPr/>
          <p:nvPr/>
        </p:nvSpPr>
        <p:spPr>
          <a:xfrm>
            <a:off x="722810" y="838785"/>
            <a:ext cx="11469189" cy="461665"/>
          </a:xfrm>
          <a:prstGeom prst="rect">
            <a:avLst/>
          </a:prstGeom>
        </p:spPr>
        <p:txBody>
          <a:bodyPr wrap="square">
            <a:spAutoFit/>
          </a:bodyPr>
          <a:lstStyle/>
          <a:p>
            <a:pPr marL="0" marR="0" lvl="0" indent="0" algn="just"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SA" sz="24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بلغ إجمالي عدد مصانع الأعلاف بالمملكة نحو </a:t>
            </a:r>
            <a:r>
              <a:rPr kumimoji="0" lang="ar-SA" sz="2400" b="1" i="0" u="none" strike="noStrike" kern="1200" cap="none" spc="0" normalizeH="0" baseline="0" noProof="0" dirty="0">
                <a:ln>
                  <a:noFill/>
                </a:ln>
                <a:solidFill>
                  <a:srgbClr val="C00000"/>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130</a:t>
            </a:r>
            <a:r>
              <a:rPr kumimoji="0" lang="ar-SA" sz="24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مصنع بطاقة إنتاجية تُقدر بنحو </a:t>
            </a:r>
            <a:r>
              <a:rPr lang="ar-SA" sz="2400" b="1" dirty="0">
                <a:solidFill>
                  <a:srgbClr val="C00000"/>
                </a:solidFill>
                <a:latin typeface="Adobe Arabic" panose="02040503050201020203" pitchFamily="18" charset="-78"/>
                <a:ea typeface="GE SS Text Light" panose="020A0503020102020204" pitchFamily="18" charset="-78"/>
                <a:cs typeface="Adobe Arabic" panose="02040503050201020203" pitchFamily="18" charset="-78"/>
              </a:rPr>
              <a:t>5</a:t>
            </a:r>
            <a:r>
              <a:rPr kumimoji="0" lang="ar-SA" sz="24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مليون طن/سنوياً، وذلك </a:t>
            </a:r>
            <a:r>
              <a:rPr kumimoji="0" lang="ar-EG" sz="24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كما يلي:</a:t>
            </a:r>
          </a:p>
        </p:txBody>
      </p:sp>
      <p:graphicFrame>
        <p:nvGraphicFramePr>
          <p:cNvPr id="3" name="Table 2"/>
          <p:cNvGraphicFramePr>
            <a:graphicFrameLocks noGrp="1"/>
          </p:cNvGraphicFramePr>
          <p:nvPr/>
        </p:nvGraphicFramePr>
        <p:xfrm>
          <a:off x="7014106" y="1901809"/>
          <a:ext cx="4214950" cy="4076700"/>
        </p:xfrm>
        <a:graphic>
          <a:graphicData uri="http://schemas.openxmlformats.org/drawingml/2006/table">
            <a:tbl>
              <a:tblPr rtl="1"/>
              <a:tblGrid>
                <a:gridCol w="1780256">
                  <a:extLst>
                    <a:ext uri="{9D8B030D-6E8A-4147-A177-3AD203B41FA5}">
                      <a16:colId xmlns:a16="http://schemas.microsoft.com/office/drawing/2014/main" val="3772194549"/>
                    </a:ext>
                  </a:extLst>
                </a:gridCol>
                <a:gridCol w="1105989">
                  <a:extLst>
                    <a:ext uri="{9D8B030D-6E8A-4147-A177-3AD203B41FA5}">
                      <a16:colId xmlns:a16="http://schemas.microsoft.com/office/drawing/2014/main" val="1247742974"/>
                    </a:ext>
                  </a:extLst>
                </a:gridCol>
                <a:gridCol w="1328705">
                  <a:extLst>
                    <a:ext uri="{9D8B030D-6E8A-4147-A177-3AD203B41FA5}">
                      <a16:colId xmlns:a16="http://schemas.microsoft.com/office/drawing/2014/main" val="3977673262"/>
                    </a:ext>
                  </a:extLst>
                </a:gridCol>
              </a:tblGrid>
              <a:tr h="190500">
                <a:tc>
                  <a:txBody>
                    <a:bodyPr/>
                    <a:lstStyle/>
                    <a:p>
                      <a:pPr algn="ctr" rtl="0" fontAlgn="t"/>
                      <a:r>
                        <a:rPr lang="ar-SA" sz="2000" b="1" i="0" u="none" strike="noStrike" dirty="0">
                          <a:solidFill>
                            <a:schemeClr val="bg1"/>
                          </a:solidFill>
                          <a:effectLst/>
                          <a:latin typeface="Adobe Arabic" panose="02040503050201020203" pitchFamily="18" charset="-78"/>
                          <a:cs typeface="Adobe Arabic" panose="02040503050201020203" pitchFamily="18" charset="-78"/>
                        </a:rPr>
                        <a:t>المنطقة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tc>
                  <a:txBody>
                    <a:bodyPr/>
                    <a:lstStyle/>
                    <a:p>
                      <a:pPr algn="ctr" rtl="0" fontAlgn="t"/>
                      <a:r>
                        <a:rPr lang="ar-SA" sz="2000" b="1" i="0" u="none" strike="noStrike" dirty="0">
                          <a:solidFill>
                            <a:schemeClr val="bg1"/>
                          </a:solidFill>
                          <a:effectLst/>
                          <a:latin typeface="Adobe Arabic" panose="02040503050201020203" pitchFamily="18" charset="-78"/>
                          <a:cs typeface="Adobe Arabic" panose="02040503050201020203" pitchFamily="18" charset="-78"/>
                        </a:rPr>
                        <a:t>عدد المصانع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tc>
                  <a:txBody>
                    <a:bodyPr/>
                    <a:lstStyle/>
                    <a:p>
                      <a:pPr algn="ctr" rtl="0" fontAlgn="t"/>
                      <a:r>
                        <a:rPr lang="ar-SA" sz="2000" b="1" i="0" u="none" strike="noStrike" dirty="0">
                          <a:solidFill>
                            <a:schemeClr val="bg1"/>
                          </a:solidFill>
                          <a:effectLst/>
                          <a:latin typeface="Adobe Arabic" panose="02040503050201020203" pitchFamily="18" charset="-78"/>
                          <a:cs typeface="Adobe Arabic" panose="02040503050201020203" pitchFamily="18" charset="-78"/>
                        </a:rPr>
                        <a:t>الوزن</a:t>
                      </a:r>
                      <a:r>
                        <a:rPr lang="ar-SA" sz="2000" b="1" i="0" u="none" strike="noStrike" baseline="0" dirty="0">
                          <a:solidFill>
                            <a:schemeClr val="bg1"/>
                          </a:solidFill>
                          <a:effectLst/>
                          <a:latin typeface="Adobe Arabic" panose="02040503050201020203" pitchFamily="18" charset="-78"/>
                          <a:cs typeface="Adobe Arabic" panose="02040503050201020203" pitchFamily="18" charset="-78"/>
                        </a:rPr>
                        <a:t> النسبي (%)</a:t>
                      </a:r>
                      <a:endParaRPr lang="ar-SA" sz="2000" b="1" i="0" u="none" strike="noStrike" dirty="0">
                        <a:solidFill>
                          <a:schemeClr val="bg1"/>
                        </a:solidFill>
                        <a:effectLst/>
                        <a:latin typeface="Adobe Arabic" panose="02040503050201020203" pitchFamily="18" charset="-78"/>
                        <a:cs typeface="Adobe Arabic" panose="02040503050201020203" pitchFamily="18" charset="-78"/>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extLst>
                  <a:ext uri="{0D108BD9-81ED-4DB2-BD59-A6C34878D82A}">
                    <a16:rowId xmlns:a16="http://schemas.microsoft.com/office/drawing/2014/main" val="3979541121"/>
                  </a:ext>
                </a:extLst>
              </a:tr>
              <a:tr h="190500">
                <a:tc>
                  <a:txBody>
                    <a:bodyPr/>
                    <a:lstStyle/>
                    <a:p>
                      <a:pPr marL="0" algn="ctr" defTabSz="914400" rtl="0" eaLnBrk="1" fontAlgn="t" latinLnBrk="0" hangingPunct="1"/>
                      <a:r>
                        <a:rPr lang="ar-SA" sz="2000" b="0" i="0" u="none" strike="noStrike" kern="1200" dirty="0">
                          <a:solidFill>
                            <a:srgbClr val="000000"/>
                          </a:solidFill>
                          <a:effectLst/>
                          <a:latin typeface="Adobe Arabic" panose="02040503050201020203" pitchFamily="18" charset="-78"/>
                          <a:ea typeface="+mn-ea"/>
                          <a:cs typeface="Adobe Arabic" panose="02040503050201020203" pitchFamily="18" charset="-78"/>
                        </a:rPr>
                        <a:t>منطقة الرياض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0912858"/>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المنطقة الشرقية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808928"/>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القصيم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1911009"/>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مكة المكرمة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0789688"/>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حائل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8523968"/>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تبوك</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427068"/>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عسير</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039815"/>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المدينة المنورة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9187556"/>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الجوف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3409773"/>
                  </a:ext>
                </a:extLst>
              </a:tr>
              <a:tr h="190500">
                <a:tc>
                  <a:txBody>
                    <a:bodyPr/>
                    <a:lstStyle/>
                    <a:p>
                      <a:pPr marL="0" algn="ctr" defTabSz="914400" rtl="0" eaLnBrk="1" fontAlgn="t" latinLnBrk="0" hangingPunct="1"/>
                      <a:r>
                        <a:rPr lang="ar-SA" sz="2000" b="0" i="0" u="none" strike="noStrike" kern="1200">
                          <a:solidFill>
                            <a:srgbClr val="000000"/>
                          </a:solidFill>
                          <a:effectLst/>
                          <a:latin typeface="Adobe Arabic" panose="02040503050201020203" pitchFamily="18" charset="-78"/>
                          <a:ea typeface="+mn-ea"/>
                          <a:cs typeface="Adobe Arabic" panose="02040503050201020203" pitchFamily="18" charset="-78"/>
                        </a:rPr>
                        <a:t>منطقة جيزان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a:solidFill>
                            <a:srgbClr val="000000"/>
                          </a:solidFill>
                          <a:effectLst/>
                          <a:latin typeface="Adobe Arabic" panose="02040503050201020203" pitchFamily="18" charset="-78"/>
                          <a:ea typeface="+mn-ea"/>
                          <a:cs typeface="Adobe Arabic" panose="02040503050201020203" pitchFamily="18" charset="-7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t" latinLnBrk="0" hangingPunct="1"/>
                      <a:r>
                        <a:rPr lang="en-US" sz="2000" b="0" i="0" u="none" strike="noStrike" kern="1200" dirty="0">
                          <a:solidFill>
                            <a:srgbClr val="000000"/>
                          </a:solidFill>
                          <a:effectLst/>
                          <a:latin typeface="Adobe Arabic" panose="02040503050201020203" pitchFamily="18" charset="-78"/>
                          <a:ea typeface="+mn-ea"/>
                          <a:cs typeface="Adobe Arabic" panose="02040503050201020203" pitchFamily="18" charset="-78"/>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7866113"/>
                  </a:ext>
                </a:extLst>
              </a:tr>
              <a:tr h="190500">
                <a:tc>
                  <a:txBody>
                    <a:bodyPr/>
                    <a:lstStyle/>
                    <a:p>
                      <a:pPr algn="ctr" rtl="0" fontAlgn="t"/>
                      <a:r>
                        <a:rPr lang="ar-SA" sz="2000" b="1" i="0" u="none" strike="noStrike" dirty="0">
                          <a:solidFill>
                            <a:schemeClr val="bg1"/>
                          </a:solidFill>
                          <a:effectLst/>
                          <a:latin typeface="Adobe Arabic" panose="02040503050201020203" pitchFamily="18" charset="-78"/>
                          <a:cs typeface="Adobe Arabic" panose="02040503050201020203" pitchFamily="18" charset="-78"/>
                        </a:rPr>
                        <a:t>الإجمالي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tc>
                  <a:txBody>
                    <a:bodyPr/>
                    <a:lstStyle/>
                    <a:p>
                      <a:pPr algn="ctr" rtl="0" fontAlgn="t"/>
                      <a:r>
                        <a:rPr lang="en-US" sz="2000" b="1" i="0" u="none" strike="noStrike" dirty="0">
                          <a:solidFill>
                            <a:schemeClr val="bg1"/>
                          </a:solidFill>
                          <a:effectLst/>
                          <a:latin typeface="Adobe Arabic" panose="02040503050201020203" pitchFamily="18" charset="-78"/>
                          <a:cs typeface="Adobe Arabic" panose="02040503050201020203" pitchFamily="18" charset="-78"/>
                        </a:rPr>
                        <a:t>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tc>
                  <a:txBody>
                    <a:bodyPr/>
                    <a:lstStyle/>
                    <a:p>
                      <a:pPr algn="ctr" rtl="0" fontAlgn="t"/>
                      <a:r>
                        <a:rPr lang="en-US" sz="2000" b="1" i="0" u="none" strike="noStrike" dirty="0">
                          <a:solidFill>
                            <a:schemeClr val="bg1"/>
                          </a:solidFill>
                          <a:effectLst/>
                          <a:latin typeface="Adobe Arabic" panose="02040503050201020203" pitchFamily="18" charset="-78"/>
                          <a:cs typeface="Adobe Arabic" panose="02040503050201020203" pitchFamily="18" charset="-78"/>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964B"/>
                    </a:solidFill>
                  </a:tcPr>
                </a:tc>
                <a:extLst>
                  <a:ext uri="{0D108BD9-81ED-4DB2-BD59-A6C34878D82A}">
                    <a16:rowId xmlns:a16="http://schemas.microsoft.com/office/drawing/2014/main" val="746818272"/>
                  </a:ext>
                </a:extLst>
              </a:tr>
            </a:tbl>
          </a:graphicData>
        </a:graphic>
      </p:graphicFrame>
    </p:spTree>
    <p:extLst>
      <p:ext uri="{BB962C8B-B14F-4D97-AF65-F5344CB8AC3E}">
        <p14:creationId xmlns:p14="http://schemas.microsoft.com/office/powerpoint/2010/main" val="486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0F7407-C1CA-9B4B-98A7-1A08F279D3C6}" type="slidenum">
              <a:rPr lang="en-US" smtClean="0"/>
              <a:t>10</a:t>
            </a:fld>
            <a:endParaRPr lang="en-US" dirty="0"/>
          </a:p>
        </p:txBody>
      </p:sp>
      <p:sp>
        <p:nvSpPr>
          <p:cNvPr id="6" name="Rectangle 5"/>
          <p:cNvSpPr/>
          <p:nvPr/>
        </p:nvSpPr>
        <p:spPr>
          <a:xfrm>
            <a:off x="1" y="1340008"/>
            <a:ext cx="12206686" cy="124649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r" rtl="1">
              <a:spcBef>
                <a:spcPts val="300"/>
              </a:spcBef>
              <a:spcAft>
                <a:spcPts val="300"/>
              </a:spcAft>
              <a:defRPr sz="1800" b="1" i="0" u="none" strike="noStrike" kern="1200" baseline="0">
                <a:solidFill>
                  <a:prstClr val="black"/>
                </a:solidFill>
                <a:latin typeface="+mn-lt"/>
                <a:ea typeface="+mn-ea"/>
                <a:cs typeface="+mn-cs"/>
              </a:defRPr>
            </a:pPr>
            <a:r>
              <a:rPr lang="ar-EG" sz="1400" b="1" dirty="0">
                <a:solidFill>
                  <a:srgbClr val="AB7227"/>
                </a:solidFill>
                <a:latin typeface="JF Flat" panose="02000500000000000000" pitchFamily="2" charset="-78"/>
                <a:cs typeface="JF Flat" panose="02000500000000000000" pitchFamily="2" charset="-78"/>
              </a:rPr>
              <a:t>عدد المنومون بالقطاع الصحي بالمملكة</a:t>
            </a:r>
            <a:r>
              <a:rPr lang="ar-SA" sz="1400" b="1" dirty="0">
                <a:solidFill>
                  <a:srgbClr val="AB7227"/>
                </a:solidFill>
                <a:latin typeface="JF Flat" panose="02000500000000000000" pitchFamily="2" charset="-78"/>
                <a:cs typeface="JF Flat" panose="02000500000000000000" pitchFamily="2" charset="-78"/>
              </a:rPr>
              <a:t>:</a:t>
            </a:r>
            <a:endParaRPr lang="ar-EG" sz="1400" b="1" dirty="0">
              <a:solidFill>
                <a:srgbClr val="AB7227"/>
              </a:solidFill>
              <a:latin typeface="JF Flat" panose="02000500000000000000" pitchFamily="2" charset="-78"/>
              <a:cs typeface="JF Flat" panose="02000500000000000000" pitchFamily="2" charset="-78"/>
            </a:endParaRPr>
          </a:p>
          <a:p>
            <a:pPr algn="just" rtl="1">
              <a:spcBef>
                <a:spcPts val="300"/>
              </a:spcBef>
              <a:spcAft>
                <a:spcPts val="300"/>
              </a:spcAft>
            </a:pPr>
            <a:r>
              <a:rPr lang="ar-EG" sz="1400" dirty="0">
                <a:solidFill>
                  <a:schemeClr val="tx1"/>
                </a:solidFill>
                <a:latin typeface="JF Flat" panose="02000500000000000000" pitchFamily="2" charset="-78"/>
                <a:cs typeface="JF Flat" panose="02000500000000000000" pitchFamily="2" charset="-78"/>
              </a:rPr>
              <a:t>وفقاً لإحصائات وزارة الصحة في التقرير السنوي الصادر عام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400" dirty="0">
                <a:solidFill>
                  <a:schemeClr val="tx1"/>
                </a:solidFill>
                <a:latin typeface="JF Flat" panose="02000500000000000000" pitchFamily="2" charset="-78"/>
                <a:cs typeface="JF Flat" panose="02000500000000000000" pitchFamily="2" charset="-78"/>
              </a:rPr>
              <a:t>، فقد بلغ إجمالي عدد </a:t>
            </a:r>
            <a:r>
              <a:rPr lang="ar-SA" sz="1400" dirty="0">
                <a:solidFill>
                  <a:schemeClr val="tx1"/>
                </a:solidFill>
                <a:latin typeface="JF Flat" panose="02000500000000000000" pitchFamily="2" charset="-78"/>
                <a:cs typeface="JF Flat" panose="02000500000000000000" pitchFamily="2" charset="-78"/>
              </a:rPr>
              <a:t>المرضى</a:t>
            </a:r>
            <a:r>
              <a:rPr lang="ar-EG" sz="1400" dirty="0">
                <a:solidFill>
                  <a:schemeClr val="tx1"/>
                </a:solidFill>
                <a:latin typeface="JF Flat" panose="02000500000000000000" pitchFamily="2" charset="-78"/>
                <a:cs typeface="JF Flat" panose="02000500000000000000" pitchFamily="2" charset="-78"/>
              </a:rPr>
              <a:t> المنومون بمستشفيات المملكة نحو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3.6</a:t>
            </a:r>
            <a:r>
              <a:rPr lang="ar-EG" sz="1400" dirty="0">
                <a:solidFill>
                  <a:schemeClr val="tx1"/>
                </a:solidFill>
                <a:latin typeface="JF Flat" panose="02000500000000000000" pitchFamily="2" charset="-78"/>
                <a:cs typeface="JF Flat" panose="02000500000000000000" pitchFamily="2" charset="-78"/>
              </a:rPr>
              <a:t> مليون مريض لعام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400" dirty="0">
                <a:solidFill>
                  <a:schemeClr val="tx1"/>
                </a:solidFill>
                <a:latin typeface="JF Flat" panose="02000500000000000000" pitchFamily="2" charset="-78"/>
                <a:cs typeface="JF Flat" panose="02000500000000000000" pitchFamily="2" charset="-78"/>
              </a:rPr>
              <a:t>، مق</a:t>
            </a:r>
            <a:r>
              <a:rPr lang="ar-SA" sz="1400" dirty="0">
                <a:solidFill>
                  <a:schemeClr val="tx1"/>
                </a:solidFill>
                <a:latin typeface="JF Flat" panose="02000500000000000000" pitchFamily="2" charset="-78"/>
                <a:cs typeface="JF Flat" panose="02000500000000000000" pitchFamily="2" charset="-78"/>
              </a:rPr>
              <a:t>ا</a:t>
            </a:r>
            <a:r>
              <a:rPr lang="ar-EG" sz="1400" dirty="0">
                <a:solidFill>
                  <a:schemeClr val="tx1"/>
                </a:solidFill>
                <a:latin typeface="JF Flat" panose="02000500000000000000" pitchFamily="2" charset="-78"/>
                <a:cs typeface="JF Flat" panose="02000500000000000000" pitchFamily="2" charset="-78"/>
              </a:rPr>
              <a:t>رنة بنحو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3.5</a:t>
            </a:r>
            <a:r>
              <a:rPr lang="ar-EG" sz="1400" dirty="0">
                <a:solidFill>
                  <a:schemeClr val="tx1"/>
                </a:solidFill>
                <a:latin typeface="JF Flat" panose="02000500000000000000" pitchFamily="2" charset="-78"/>
                <a:cs typeface="JF Flat" panose="02000500000000000000" pitchFamily="2" charset="-78"/>
              </a:rPr>
              <a:t> مليون مريض لعام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2014</a:t>
            </a:r>
            <a:r>
              <a:rPr lang="ar-EG" sz="1400" dirty="0">
                <a:solidFill>
                  <a:schemeClr val="tx1"/>
                </a:solidFill>
                <a:latin typeface="JF Flat" panose="02000500000000000000" pitchFamily="2" charset="-78"/>
                <a:cs typeface="JF Flat" panose="02000500000000000000" pitchFamily="2" charset="-78"/>
              </a:rPr>
              <a:t> ، منهم نحو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54% </a:t>
            </a:r>
            <a:r>
              <a:rPr lang="ar-EG" sz="1400" dirty="0">
                <a:solidFill>
                  <a:schemeClr val="tx1"/>
                </a:solidFill>
                <a:latin typeface="JF Flat" panose="02000500000000000000" pitchFamily="2" charset="-78"/>
                <a:cs typeface="JF Flat" panose="02000500000000000000" pitchFamily="2" charset="-78"/>
              </a:rPr>
              <a:t>منومون في مستشفيات القطاع الحكومي ونحو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46% </a:t>
            </a:r>
            <a:r>
              <a:rPr lang="ar-EG" sz="1400" dirty="0">
                <a:solidFill>
                  <a:schemeClr val="tx1"/>
                </a:solidFill>
                <a:latin typeface="JF Flat" panose="02000500000000000000" pitchFamily="2" charset="-78"/>
                <a:cs typeface="JF Flat" panose="02000500000000000000" pitchFamily="2" charset="-78"/>
              </a:rPr>
              <a:t>في مستشفيات القطاع الخاص علماً بأنه من الملاحظ إنخفاض الإقبال </a:t>
            </a:r>
            <a:r>
              <a:rPr lang="ar-SA" sz="1400" dirty="0">
                <a:solidFill>
                  <a:schemeClr val="tx1"/>
                </a:solidFill>
                <a:latin typeface="JF Flat" panose="02000500000000000000" pitchFamily="2" charset="-78"/>
                <a:cs typeface="JF Flat" panose="02000500000000000000" pitchFamily="2" charset="-78"/>
              </a:rPr>
              <a:t>على</a:t>
            </a:r>
            <a:r>
              <a:rPr lang="ar-EG" sz="1400" dirty="0">
                <a:solidFill>
                  <a:schemeClr val="tx1"/>
                </a:solidFill>
                <a:latin typeface="JF Flat" panose="02000500000000000000" pitchFamily="2" charset="-78"/>
                <a:cs typeface="JF Flat" panose="02000500000000000000" pitchFamily="2" charset="-78"/>
              </a:rPr>
              <a:t> مستشفيات القطاع الصحي الحكومي مقارنة بالقطاع الخاص خلال </a:t>
            </a:r>
            <a:r>
              <a:rPr lang="ar-SA" sz="1400" dirty="0">
                <a:solidFill>
                  <a:schemeClr val="tx1"/>
                </a:solidFill>
                <a:latin typeface="JF Flat" panose="02000500000000000000" pitchFamily="2" charset="-78"/>
                <a:cs typeface="JF Flat" panose="02000500000000000000" pitchFamily="2" charset="-78"/>
              </a:rPr>
              <a:t>الفترة</a:t>
            </a:r>
            <a:r>
              <a:rPr lang="ar-EG" sz="1400" dirty="0">
                <a:solidFill>
                  <a:schemeClr val="tx1"/>
                </a:solidFill>
                <a:latin typeface="JF Flat" panose="02000500000000000000" pitchFamily="2" charset="-78"/>
                <a:cs typeface="JF Flat" panose="02000500000000000000" pitchFamily="2" charset="-78"/>
              </a:rPr>
              <a:t> من عام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2014</a:t>
            </a:r>
            <a:r>
              <a:rPr lang="ar-EG" sz="1400" dirty="0">
                <a:solidFill>
                  <a:schemeClr val="tx1"/>
                </a:solidFill>
                <a:latin typeface="JF Flat" panose="02000500000000000000" pitchFamily="2" charset="-78"/>
                <a:cs typeface="JF Flat" panose="02000500000000000000" pitchFamily="2" charset="-78"/>
              </a:rPr>
              <a:t> – </a:t>
            </a:r>
            <a:r>
              <a:rPr lang="ar-EG" sz="14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400" dirty="0">
                <a:solidFill>
                  <a:schemeClr val="tx1"/>
                </a:solidFill>
                <a:latin typeface="JF Flat" panose="02000500000000000000" pitchFamily="2" charset="-78"/>
                <a:cs typeface="JF Flat" panose="02000500000000000000" pitchFamily="2" charset="-78"/>
              </a:rPr>
              <a:t>، مما يستوجب النظر في رفع جودة الخدمات المقدمة من القطاع الحكومي ورفع تنافسيته مع القطاع الخاص، و ذلك كما يلي: </a:t>
            </a:r>
          </a:p>
        </p:txBody>
      </p:sp>
      <p:sp>
        <p:nvSpPr>
          <p:cNvPr id="7" name="TextBox 6"/>
          <p:cNvSpPr txBox="1"/>
          <p:nvPr/>
        </p:nvSpPr>
        <p:spPr>
          <a:xfrm>
            <a:off x="5026190" y="6478006"/>
            <a:ext cx="2651307" cy="261610"/>
          </a:xfrm>
          <a:prstGeom prst="rect">
            <a:avLst/>
          </a:prstGeom>
          <a:noFill/>
        </p:spPr>
        <p:txBody>
          <a:bodyPr wrap="square" rtlCol="0">
            <a:spAutoFit/>
          </a:bodyPr>
          <a:lstStyle/>
          <a:p>
            <a:pPr algn="just" rtl="1"/>
            <a:r>
              <a:rPr lang="ar-EG" sz="1100" dirty="0">
                <a:latin typeface="JF Flat" panose="02000500000000000000" pitchFamily="2" charset="-78"/>
                <a:cs typeface="JF Flat" panose="02000500000000000000" pitchFamily="2" charset="-78"/>
              </a:rPr>
              <a:t>المصدر: الكتاب السنوي لوزارة الصحة 2018</a:t>
            </a:r>
            <a:endParaRPr lang="en-US" sz="1100" dirty="0">
              <a:latin typeface="JF Flat" panose="02000500000000000000" pitchFamily="2" charset="-78"/>
              <a:cs typeface="JF Flat" panose="02000500000000000000" pitchFamily="2" charset="-78"/>
            </a:endParaRPr>
          </a:p>
        </p:txBody>
      </p:sp>
      <p:sp>
        <p:nvSpPr>
          <p:cNvPr id="2" name="Rectangle 1"/>
          <p:cNvSpPr/>
          <p:nvPr/>
        </p:nvSpPr>
        <p:spPr>
          <a:xfrm>
            <a:off x="141052" y="5745523"/>
            <a:ext cx="11900524" cy="523220"/>
          </a:xfrm>
          <a:prstGeom prst="rect">
            <a:avLst/>
          </a:prstGeom>
        </p:spPr>
        <p:txBody>
          <a:bodyPr wrap="square">
            <a:spAutoFit/>
          </a:bodyPr>
          <a:lstStyle/>
          <a:p>
            <a:pPr algn="just" rtl="1"/>
            <a:r>
              <a:rPr lang="ar-EG" sz="1400" dirty="0">
                <a:latin typeface="JF Flat" panose="02000500000000000000" pitchFamily="2" charset="-78"/>
                <a:cs typeface="JF Flat" panose="02000500000000000000" pitchFamily="2" charset="-78"/>
              </a:rPr>
              <a:t>ووفقاً لتحليل معدلات الإصابة بالأمراض السارية عل</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مستو</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المملكة ، يتبين ارتفاع الإصابة بالالتهاب الكبدي  بنحو 7.4 ألف حالة عل</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مستو</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المملكة ، يليه الحم</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المالطية بنحو </a:t>
            </a:r>
            <a:r>
              <a:rPr lang="ar-EG" sz="1400" dirty="0">
                <a:latin typeface="JF Flat" panose="02000500000000000000" pitchFamily="2" charset="-78"/>
                <a:ea typeface="GE SS Text Light" panose="020A0503020102020204" pitchFamily="18" charset="-78"/>
                <a:cs typeface="JF Flat" panose="02000500000000000000" pitchFamily="2" charset="-78"/>
              </a:rPr>
              <a:t>5.4</a:t>
            </a:r>
            <a:r>
              <a:rPr lang="ar-EG" sz="1400" dirty="0">
                <a:latin typeface="JF Flat" panose="02000500000000000000" pitchFamily="2" charset="-78"/>
                <a:cs typeface="JF Flat" panose="02000500000000000000" pitchFamily="2" charset="-78"/>
              </a:rPr>
              <a:t> ألف حالة و حم</a:t>
            </a:r>
            <a:r>
              <a:rPr lang="ar-SA" sz="1400" dirty="0">
                <a:latin typeface="JF Flat" panose="02000500000000000000" pitchFamily="2" charset="-78"/>
                <a:cs typeface="JF Flat" panose="02000500000000000000" pitchFamily="2" charset="-78"/>
              </a:rPr>
              <a:t>ى</a:t>
            </a:r>
            <a:r>
              <a:rPr lang="ar-EG" sz="1400" dirty="0">
                <a:latin typeface="JF Flat" panose="02000500000000000000" pitchFamily="2" charset="-78"/>
                <a:cs typeface="JF Flat" panose="02000500000000000000" pitchFamily="2" charset="-78"/>
              </a:rPr>
              <a:t> الضنك بنحو </a:t>
            </a:r>
            <a:r>
              <a:rPr lang="ar-EG" sz="1400" dirty="0">
                <a:latin typeface="JF Flat" panose="02000500000000000000" pitchFamily="2" charset="-78"/>
                <a:ea typeface="GE SS Text Light" panose="020A0503020102020204" pitchFamily="18" charset="-78"/>
                <a:cs typeface="JF Flat" panose="02000500000000000000" pitchFamily="2" charset="-78"/>
              </a:rPr>
              <a:t>5.3</a:t>
            </a:r>
            <a:r>
              <a:rPr lang="ar-EG" sz="1400" dirty="0">
                <a:latin typeface="JF Flat" panose="02000500000000000000" pitchFamily="2" charset="-78"/>
                <a:cs typeface="JF Flat" panose="02000500000000000000" pitchFamily="2" charset="-78"/>
              </a:rPr>
              <a:t> ألف حالة وذلك لعام </a:t>
            </a:r>
            <a:r>
              <a:rPr lang="ar-EG" sz="1400" dirty="0">
                <a:latin typeface="JF Flat" panose="02000500000000000000" pitchFamily="2" charset="-78"/>
                <a:ea typeface="GE SS Text Light" panose="020A0503020102020204" pitchFamily="18" charset="-78"/>
                <a:cs typeface="JF Flat" panose="02000500000000000000" pitchFamily="2" charset="-78"/>
              </a:rPr>
              <a:t>2018</a:t>
            </a:r>
            <a:r>
              <a:rPr lang="ar-EG" sz="1400" dirty="0">
                <a:latin typeface="JF Flat" panose="02000500000000000000" pitchFamily="2" charset="-78"/>
                <a:cs typeface="JF Flat" panose="02000500000000000000" pitchFamily="2" charset="-78"/>
              </a:rPr>
              <a:t>.</a:t>
            </a:r>
          </a:p>
        </p:txBody>
      </p:sp>
      <p:sp>
        <p:nvSpPr>
          <p:cNvPr id="14" name="TextBox 13"/>
          <p:cNvSpPr txBox="1"/>
          <p:nvPr/>
        </p:nvSpPr>
        <p:spPr>
          <a:xfrm>
            <a:off x="7677497" y="835115"/>
            <a:ext cx="3709670" cy="369332"/>
          </a:xfrm>
          <a:prstGeom prst="rect">
            <a:avLst/>
          </a:prstGeom>
          <a:noFill/>
        </p:spPr>
        <p:txBody>
          <a:bodyPr wrap="none" rtlCol="0">
            <a:spAutoFit/>
          </a:bodyPr>
          <a:lstStyle/>
          <a:p>
            <a:pPr algn="r" rtl="1">
              <a:spcBef>
                <a:spcPts val="200"/>
              </a:spcBef>
              <a:spcAft>
                <a:spcPts val="200"/>
              </a:spcAft>
            </a:pPr>
            <a:r>
              <a:rPr lang="ar-SA" b="1" u="sng" dirty="0">
                <a:solidFill>
                  <a:srgbClr val="5EA9CA"/>
                </a:solidFill>
                <a:latin typeface="JF Flat" panose="02000500000000000000" pitchFamily="2" charset="-78"/>
                <a:cs typeface="JF Flat" panose="02000500000000000000" pitchFamily="2" charset="-78"/>
              </a:rPr>
              <a:t>تابع/</a:t>
            </a:r>
            <a:r>
              <a:rPr lang="ar-EG" b="1" u="sng" dirty="0">
                <a:solidFill>
                  <a:srgbClr val="5EA9CA"/>
                </a:solidFill>
                <a:latin typeface="JF Flat" panose="02000500000000000000" pitchFamily="2" charset="-78"/>
                <a:cs typeface="JF Flat" panose="02000500000000000000" pitchFamily="2" charset="-78"/>
              </a:rPr>
              <a:t>ثالثاً: العوامل الاجتماعية</a:t>
            </a:r>
            <a:r>
              <a:rPr lang="ar-SA" b="1" u="sng" dirty="0">
                <a:solidFill>
                  <a:srgbClr val="5EA9CA"/>
                </a:solidFill>
                <a:latin typeface="JF Flat" panose="02000500000000000000" pitchFamily="2" charset="-78"/>
                <a:cs typeface="JF Flat" panose="02000500000000000000" pitchFamily="2" charset="-78"/>
              </a:rPr>
              <a:t> </a:t>
            </a:r>
            <a:r>
              <a:rPr lang="en-US" b="1" u="sng" dirty="0">
                <a:solidFill>
                  <a:srgbClr val="5EA9CA"/>
                </a:solidFill>
                <a:latin typeface="JF Flat" panose="02000500000000000000" pitchFamily="2" charset="-78"/>
                <a:cs typeface="JF Flat" panose="02000500000000000000" pitchFamily="2" charset="-78"/>
              </a:rPr>
              <a:t>Social</a:t>
            </a:r>
            <a:r>
              <a:rPr lang="ar-SA" b="1" u="sng" dirty="0">
                <a:solidFill>
                  <a:srgbClr val="5EA9CA"/>
                </a:solidFill>
                <a:latin typeface="JF Flat" panose="02000500000000000000" pitchFamily="2" charset="-78"/>
                <a:cs typeface="JF Flat" panose="02000500000000000000" pitchFamily="2" charset="-78"/>
              </a:rPr>
              <a:t>:</a:t>
            </a:r>
            <a:endParaRPr lang="en-US" b="1" u="sng" dirty="0">
              <a:solidFill>
                <a:srgbClr val="5EA9CA"/>
              </a:solidFill>
              <a:latin typeface="JF Flat" panose="02000500000000000000" pitchFamily="2" charset="-78"/>
              <a:cs typeface="JF Flat" panose="02000500000000000000" pitchFamily="2" charset="-78"/>
            </a:endParaRPr>
          </a:p>
        </p:txBody>
      </p:sp>
      <p:grpSp>
        <p:nvGrpSpPr>
          <p:cNvPr id="15" name="Group 14"/>
          <p:cNvGrpSpPr/>
          <p:nvPr/>
        </p:nvGrpSpPr>
        <p:grpSpPr>
          <a:xfrm>
            <a:off x="11449387" y="724174"/>
            <a:ext cx="592189" cy="512766"/>
            <a:chOff x="6437207" y="3551115"/>
            <a:chExt cx="2145877" cy="1858077"/>
          </a:xfrm>
        </p:grpSpPr>
        <p:grpSp>
          <p:nvGrpSpPr>
            <p:cNvPr id="16" name="Group 15"/>
            <p:cNvGrpSpPr/>
            <p:nvPr/>
          </p:nvGrpSpPr>
          <p:grpSpPr>
            <a:xfrm>
              <a:off x="6437207" y="3551115"/>
              <a:ext cx="2145877" cy="1858077"/>
              <a:chOff x="4908550" y="2842896"/>
              <a:chExt cx="1349375" cy="1168400"/>
            </a:xfrm>
          </p:grpSpPr>
          <p:sp>
            <p:nvSpPr>
              <p:cNvPr id="18" name="Freeform 71"/>
              <p:cNvSpPr>
                <a:spLocks/>
              </p:cNvSpPr>
              <p:nvPr/>
            </p:nvSpPr>
            <p:spPr bwMode="auto">
              <a:xfrm>
                <a:off x="5070476" y="2982596"/>
                <a:ext cx="1027113" cy="887412"/>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rgbClr val="5EA9CA"/>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19" name="Freeform 72"/>
              <p:cNvSpPr>
                <a:spLocks/>
              </p:cNvSpPr>
              <p:nvPr/>
            </p:nvSpPr>
            <p:spPr bwMode="auto">
              <a:xfrm>
                <a:off x="4908550" y="2842896"/>
                <a:ext cx="417513" cy="584200"/>
              </a:xfrm>
              <a:custGeom>
                <a:avLst/>
                <a:gdLst>
                  <a:gd name="T0" fmla="*/ 263 w 263"/>
                  <a:gd name="T1" fmla="*/ 88 h 368"/>
                  <a:gd name="T2" fmla="*/ 212 w 263"/>
                  <a:gd name="T3" fmla="*/ 0 h 368"/>
                  <a:gd name="T4" fmla="*/ 0 w 263"/>
                  <a:gd name="T5" fmla="*/ 368 h 368"/>
                  <a:gd name="T6" fmla="*/ 102 w 263"/>
                  <a:gd name="T7" fmla="*/ 368 h 368"/>
                  <a:gd name="T8" fmla="*/ 263 w 263"/>
                  <a:gd name="T9" fmla="*/ 88 h 368"/>
                </a:gdLst>
                <a:ahLst/>
                <a:cxnLst>
                  <a:cxn ang="0">
                    <a:pos x="T0" y="T1"/>
                  </a:cxn>
                  <a:cxn ang="0">
                    <a:pos x="T2" y="T3"/>
                  </a:cxn>
                  <a:cxn ang="0">
                    <a:pos x="T4" y="T5"/>
                  </a:cxn>
                  <a:cxn ang="0">
                    <a:pos x="T6" y="T7"/>
                  </a:cxn>
                  <a:cxn ang="0">
                    <a:pos x="T8" y="T9"/>
                  </a:cxn>
                </a:cxnLst>
                <a:rect l="0" t="0" r="r" b="b"/>
                <a:pathLst>
                  <a:path w="263" h="368">
                    <a:moveTo>
                      <a:pt x="263" y="88"/>
                    </a:moveTo>
                    <a:lnTo>
                      <a:pt x="212" y="0"/>
                    </a:lnTo>
                    <a:lnTo>
                      <a:pt x="0" y="368"/>
                    </a:lnTo>
                    <a:lnTo>
                      <a:pt x="102" y="368"/>
                    </a:lnTo>
                    <a:lnTo>
                      <a:pt x="263" y="88"/>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0" name="Freeform 73"/>
              <p:cNvSpPr>
                <a:spLocks/>
              </p:cNvSpPr>
              <p:nvPr/>
            </p:nvSpPr>
            <p:spPr bwMode="auto">
              <a:xfrm>
                <a:off x="5245100" y="2842896"/>
                <a:ext cx="674688" cy="139700"/>
              </a:xfrm>
              <a:custGeom>
                <a:avLst/>
                <a:gdLst>
                  <a:gd name="T0" fmla="*/ 425 w 425"/>
                  <a:gd name="T1" fmla="*/ 0 h 88"/>
                  <a:gd name="T2" fmla="*/ 0 w 425"/>
                  <a:gd name="T3" fmla="*/ 0 h 88"/>
                  <a:gd name="T4" fmla="*/ 51 w 425"/>
                  <a:gd name="T5" fmla="*/ 88 h 88"/>
                  <a:gd name="T6" fmla="*/ 374 w 425"/>
                  <a:gd name="T7" fmla="*/ 88 h 88"/>
                  <a:gd name="T8" fmla="*/ 425 w 425"/>
                  <a:gd name="T9" fmla="*/ 0 h 88"/>
                </a:gdLst>
                <a:ahLst/>
                <a:cxnLst>
                  <a:cxn ang="0">
                    <a:pos x="T0" y="T1"/>
                  </a:cxn>
                  <a:cxn ang="0">
                    <a:pos x="T2" y="T3"/>
                  </a:cxn>
                  <a:cxn ang="0">
                    <a:pos x="T4" y="T5"/>
                  </a:cxn>
                  <a:cxn ang="0">
                    <a:pos x="T6" y="T7"/>
                  </a:cxn>
                  <a:cxn ang="0">
                    <a:pos x="T8" y="T9"/>
                  </a:cxn>
                </a:cxnLst>
                <a:rect l="0" t="0" r="r" b="b"/>
                <a:pathLst>
                  <a:path w="425" h="88">
                    <a:moveTo>
                      <a:pt x="425" y="0"/>
                    </a:moveTo>
                    <a:lnTo>
                      <a:pt x="0" y="0"/>
                    </a:lnTo>
                    <a:lnTo>
                      <a:pt x="51" y="88"/>
                    </a:lnTo>
                    <a:lnTo>
                      <a:pt x="374" y="88"/>
                    </a:lnTo>
                    <a:lnTo>
                      <a:pt x="425" y="0"/>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1" name="Freeform 74"/>
              <p:cNvSpPr>
                <a:spLocks/>
              </p:cNvSpPr>
              <p:nvPr/>
            </p:nvSpPr>
            <p:spPr bwMode="auto">
              <a:xfrm>
                <a:off x="5245100" y="3870008"/>
                <a:ext cx="674688" cy="141288"/>
              </a:xfrm>
              <a:custGeom>
                <a:avLst/>
                <a:gdLst>
                  <a:gd name="T0" fmla="*/ 0 w 425"/>
                  <a:gd name="T1" fmla="*/ 89 h 89"/>
                  <a:gd name="T2" fmla="*/ 425 w 425"/>
                  <a:gd name="T3" fmla="*/ 89 h 89"/>
                  <a:gd name="T4" fmla="*/ 374 w 425"/>
                  <a:gd name="T5" fmla="*/ 0 h 89"/>
                  <a:gd name="T6" fmla="*/ 51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4" y="0"/>
                    </a:lnTo>
                    <a:lnTo>
                      <a:pt x="51" y="0"/>
                    </a:lnTo>
                    <a:lnTo>
                      <a:pt x="0" y="89"/>
                    </a:lnTo>
                    <a:close/>
                  </a:path>
                </a:pathLst>
              </a:custGeom>
              <a:solidFill>
                <a:srgbClr val="5EA9CA">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2" name="Freeform 75"/>
              <p:cNvSpPr>
                <a:spLocks/>
              </p:cNvSpPr>
              <p:nvPr/>
            </p:nvSpPr>
            <p:spPr bwMode="auto">
              <a:xfrm>
                <a:off x="4908550" y="3427096"/>
                <a:ext cx="417513" cy="584200"/>
              </a:xfrm>
              <a:custGeom>
                <a:avLst/>
                <a:gdLst>
                  <a:gd name="T0" fmla="*/ 102 w 263"/>
                  <a:gd name="T1" fmla="*/ 0 h 368"/>
                  <a:gd name="T2" fmla="*/ 0 w 263"/>
                  <a:gd name="T3" fmla="*/ 0 h 368"/>
                  <a:gd name="T4" fmla="*/ 212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79"/>
                    </a:lnTo>
                    <a:lnTo>
                      <a:pt x="102" y="0"/>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3" name="Freeform 76"/>
              <p:cNvSpPr>
                <a:spLocks/>
              </p:cNvSpPr>
              <p:nvPr/>
            </p:nvSpPr>
            <p:spPr bwMode="auto">
              <a:xfrm>
                <a:off x="5838825" y="2842896"/>
                <a:ext cx="419100" cy="584200"/>
              </a:xfrm>
              <a:custGeom>
                <a:avLst/>
                <a:gdLst>
                  <a:gd name="T0" fmla="*/ 0 w 264"/>
                  <a:gd name="T1" fmla="*/ 88 h 368"/>
                  <a:gd name="T2" fmla="*/ 51 w 264"/>
                  <a:gd name="T3" fmla="*/ 0 h 368"/>
                  <a:gd name="T4" fmla="*/ 264 w 264"/>
                  <a:gd name="T5" fmla="*/ 368 h 368"/>
                  <a:gd name="T6" fmla="*/ 163 w 264"/>
                  <a:gd name="T7" fmla="*/ 368 h 368"/>
                  <a:gd name="T8" fmla="*/ 0 w 264"/>
                  <a:gd name="T9" fmla="*/ 88 h 368"/>
                </a:gdLst>
                <a:ahLst/>
                <a:cxnLst>
                  <a:cxn ang="0">
                    <a:pos x="T0" y="T1"/>
                  </a:cxn>
                  <a:cxn ang="0">
                    <a:pos x="T2" y="T3"/>
                  </a:cxn>
                  <a:cxn ang="0">
                    <a:pos x="T4" y="T5"/>
                  </a:cxn>
                  <a:cxn ang="0">
                    <a:pos x="T6" y="T7"/>
                  </a:cxn>
                  <a:cxn ang="0">
                    <a:pos x="T8" y="T9"/>
                  </a:cxn>
                </a:cxnLst>
                <a:rect l="0" t="0" r="r" b="b"/>
                <a:pathLst>
                  <a:path w="264" h="368">
                    <a:moveTo>
                      <a:pt x="0" y="88"/>
                    </a:moveTo>
                    <a:lnTo>
                      <a:pt x="51" y="0"/>
                    </a:lnTo>
                    <a:lnTo>
                      <a:pt x="264" y="368"/>
                    </a:lnTo>
                    <a:lnTo>
                      <a:pt x="163" y="368"/>
                    </a:lnTo>
                    <a:lnTo>
                      <a:pt x="0" y="88"/>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4" name="Freeform 77"/>
              <p:cNvSpPr>
                <a:spLocks/>
              </p:cNvSpPr>
              <p:nvPr/>
            </p:nvSpPr>
            <p:spPr bwMode="auto">
              <a:xfrm>
                <a:off x="5838825" y="34270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rgbClr val="5EA9CA">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17" name="Freeform 267"/>
            <p:cNvSpPr>
              <a:spLocks noEditPoints="1"/>
            </p:cNvSpPr>
            <p:nvPr/>
          </p:nvSpPr>
          <p:spPr bwMode="auto">
            <a:xfrm>
              <a:off x="7160091" y="4117080"/>
              <a:ext cx="756508" cy="840047"/>
            </a:xfrm>
            <a:custGeom>
              <a:avLst/>
              <a:gdLst>
                <a:gd name="T0" fmla="*/ 48 w 69"/>
                <a:gd name="T1" fmla="*/ 43 h 73"/>
                <a:gd name="T2" fmla="*/ 55 w 69"/>
                <a:gd name="T3" fmla="*/ 42 h 73"/>
                <a:gd name="T4" fmla="*/ 46 w 69"/>
                <a:gd name="T5" fmla="*/ 27 h 73"/>
                <a:gd name="T6" fmla="*/ 48 w 69"/>
                <a:gd name="T7" fmla="*/ 20 h 73"/>
                <a:gd name="T8" fmla="*/ 42 w 69"/>
                <a:gd name="T9" fmla="*/ 11 h 73"/>
                <a:gd name="T10" fmla="*/ 27 w 69"/>
                <a:gd name="T11" fmla="*/ 11 h 73"/>
                <a:gd name="T12" fmla="*/ 20 w 69"/>
                <a:gd name="T13" fmla="*/ 20 h 73"/>
                <a:gd name="T14" fmla="*/ 23 w 69"/>
                <a:gd name="T15" fmla="*/ 27 h 73"/>
                <a:gd name="T16" fmla="*/ 13 w 69"/>
                <a:gd name="T17" fmla="*/ 42 h 73"/>
                <a:gd name="T18" fmla="*/ 19 w 69"/>
                <a:gd name="T19" fmla="*/ 43 h 73"/>
                <a:gd name="T20" fmla="*/ 20 w 69"/>
                <a:gd name="T21" fmla="*/ 49 h 73"/>
                <a:gd name="T22" fmla="*/ 47 w 69"/>
                <a:gd name="T23" fmla="*/ 29 h 73"/>
                <a:gd name="T24" fmla="*/ 48 w 69"/>
                <a:gd name="T25" fmla="*/ 41 h 73"/>
                <a:gd name="T26" fmla="*/ 38 w 69"/>
                <a:gd name="T27" fmla="*/ 31 h 73"/>
                <a:gd name="T28" fmla="*/ 44 w 69"/>
                <a:gd name="T29" fmla="*/ 27 h 73"/>
                <a:gd name="T30" fmla="*/ 42 w 69"/>
                <a:gd name="T31" fmla="*/ 13 h 73"/>
                <a:gd name="T32" fmla="*/ 46 w 69"/>
                <a:gd name="T33" fmla="*/ 19 h 73"/>
                <a:gd name="T34" fmla="*/ 45 w 69"/>
                <a:gd name="T35" fmla="*/ 21 h 73"/>
                <a:gd name="T36" fmla="*/ 40 w 69"/>
                <a:gd name="T37" fmla="*/ 21 h 73"/>
                <a:gd name="T38" fmla="*/ 42 w 69"/>
                <a:gd name="T39" fmla="*/ 13 h 73"/>
                <a:gd name="T40" fmla="*/ 38 w 69"/>
                <a:gd name="T41" fmla="*/ 22 h 73"/>
                <a:gd name="T42" fmla="*/ 38 w 69"/>
                <a:gd name="T43" fmla="*/ 24 h 73"/>
                <a:gd name="T44" fmla="*/ 30 w 69"/>
                <a:gd name="T45" fmla="*/ 25 h 73"/>
                <a:gd name="T46" fmla="*/ 29 w 69"/>
                <a:gd name="T47" fmla="*/ 23 h 73"/>
                <a:gd name="T48" fmla="*/ 34 w 69"/>
                <a:gd name="T49" fmla="*/ 16 h 73"/>
                <a:gd name="T50" fmla="*/ 23 w 69"/>
                <a:gd name="T51" fmla="*/ 18 h 73"/>
                <a:gd name="T52" fmla="*/ 30 w 69"/>
                <a:gd name="T53" fmla="*/ 15 h 73"/>
                <a:gd name="T54" fmla="*/ 26 w 69"/>
                <a:gd name="T55" fmla="*/ 24 h 73"/>
                <a:gd name="T56" fmla="*/ 23 w 69"/>
                <a:gd name="T57" fmla="*/ 20 h 73"/>
                <a:gd name="T58" fmla="*/ 16 w 69"/>
                <a:gd name="T59" fmla="*/ 41 h 73"/>
                <a:gd name="T60" fmla="*/ 24 w 69"/>
                <a:gd name="T61" fmla="*/ 28 h 73"/>
                <a:gd name="T62" fmla="*/ 29 w 69"/>
                <a:gd name="T63" fmla="*/ 29 h 73"/>
                <a:gd name="T64" fmla="*/ 27 w 69"/>
                <a:gd name="T65" fmla="*/ 32 h 73"/>
                <a:gd name="T66" fmla="*/ 21 w 69"/>
                <a:gd name="T67" fmla="*/ 47 h 73"/>
                <a:gd name="T68" fmla="*/ 31 w 69"/>
                <a:gd name="T69" fmla="*/ 33 h 73"/>
                <a:gd name="T70" fmla="*/ 37 w 69"/>
                <a:gd name="T71" fmla="*/ 33 h 73"/>
                <a:gd name="T72" fmla="*/ 46 w 69"/>
                <a:gd name="T73" fmla="*/ 47 h 73"/>
                <a:gd name="T74" fmla="*/ 7 w 69"/>
                <a:gd name="T75" fmla="*/ 0 h 73"/>
                <a:gd name="T76" fmla="*/ 7 w 69"/>
                <a:gd name="T77" fmla="*/ 59 h 73"/>
                <a:gd name="T78" fmla="*/ 7 w 69"/>
                <a:gd name="T79" fmla="*/ 73 h 73"/>
                <a:gd name="T80" fmla="*/ 25 w 69"/>
                <a:gd name="T81" fmla="*/ 59 h 73"/>
                <a:gd name="T82" fmla="*/ 69 w 69"/>
                <a:gd name="T83" fmla="*/ 7 h 73"/>
                <a:gd name="T84" fmla="*/ 15 w 69"/>
                <a:gd name="T85" fmla="*/ 56 h 73"/>
                <a:gd name="T86" fmla="*/ 3 w 69"/>
                <a:gd name="T87" fmla="*/ 52 h 73"/>
                <a:gd name="T88" fmla="*/ 62 w 69"/>
                <a:gd name="T89" fmla="*/ 4 h 73"/>
                <a:gd name="T90" fmla="*/ 62 w 69"/>
                <a:gd name="T91" fmla="*/ 56 h 73"/>
                <a:gd name="T92" fmla="*/ 11 w 69"/>
                <a:gd name="T93" fmla="*/ 6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73">
                  <a:moveTo>
                    <a:pt x="49" y="49"/>
                  </a:moveTo>
                  <a:cubicBezTo>
                    <a:pt x="49" y="48"/>
                    <a:pt x="49" y="48"/>
                    <a:pt x="49" y="48"/>
                  </a:cubicBezTo>
                  <a:cubicBezTo>
                    <a:pt x="49" y="47"/>
                    <a:pt x="49" y="45"/>
                    <a:pt x="48" y="43"/>
                  </a:cubicBezTo>
                  <a:cubicBezTo>
                    <a:pt x="54" y="43"/>
                    <a:pt x="54" y="43"/>
                    <a:pt x="54" y="43"/>
                  </a:cubicBezTo>
                  <a:cubicBezTo>
                    <a:pt x="54" y="43"/>
                    <a:pt x="55" y="43"/>
                    <a:pt x="55" y="43"/>
                  </a:cubicBezTo>
                  <a:cubicBezTo>
                    <a:pt x="55" y="43"/>
                    <a:pt x="55" y="42"/>
                    <a:pt x="55" y="42"/>
                  </a:cubicBezTo>
                  <a:cubicBezTo>
                    <a:pt x="55" y="39"/>
                    <a:pt x="54" y="31"/>
                    <a:pt x="53" y="30"/>
                  </a:cubicBezTo>
                  <a:cubicBezTo>
                    <a:pt x="52" y="28"/>
                    <a:pt x="50" y="28"/>
                    <a:pt x="48" y="27"/>
                  </a:cubicBezTo>
                  <a:cubicBezTo>
                    <a:pt x="47" y="27"/>
                    <a:pt x="46" y="27"/>
                    <a:pt x="46" y="27"/>
                  </a:cubicBezTo>
                  <a:cubicBezTo>
                    <a:pt x="46" y="26"/>
                    <a:pt x="46" y="26"/>
                    <a:pt x="46" y="25"/>
                  </a:cubicBezTo>
                  <a:cubicBezTo>
                    <a:pt x="46" y="24"/>
                    <a:pt x="47" y="23"/>
                    <a:pt x="47" y="22"/>
                  </a:cubicBezTo>
                  <a:cubicBezTo>
                    <a:pt x="48" y="22"/>
                    <a:pt x="48" y="21"/>
                    <a:pt x="48" y="20"/>
                  </a:cubicBezTo>
                  <a:cubicBezTo>
                    <a:pt x="48" y="19"/>
                    <a:pt x="48" y="18"/>
                    <a:pt x="48" y="18"/>
                  </a:cubicBezTo>
                  <a:cubicBezTo>
                    <a:pt x="48" y="18"/>
                    <a:pt x="48" y="18"/>
                    <a:pt x="48" y="18"/>
                  </a:cubicBezTo>
                  <a:cubicBezTo>
                    <a:pt x="48" y="14"/>
                    <a:pt x="45" y="11"/>
                    <a:pt x="42" y="11"/>
                  </a:cubicBezTo>
                  <a:cubicBezTo>
                    <a:pt x="39" y="11"/>
                    <a:pt x="38" y="12"/>
                    <a:pt x="36" y="14"/>
                  </a:cubicBezTo>
                  <a:cubicBezTo>
                    <a:pt x="35" y="13"/>
                    <a:pt x="34" y="13"/>
                    <a:pt x="32" y="14"/>
                  </a:cubicBezTo>
                  <a:cubicBezTo>
                    <a:pt x="31" y="12"/>
                    <a:pt x="29" y="11"/>
                    <a:pt x="27" y="11"/>
                  </a:cubicBezTo>
                  <a:cubicBezTo>
                    <a:pt x="23" y="11"/>
                    <a:pt x="21" y="14"/>
                    <a:pt x="21" y="18"/>
                  </a:cubicBezTo>
                  <a:cubicBezTo>
                    <a:pt x="21" y="18"/>
                    <a:pt x="21" y="18"/>
                    <a:pt x="21" y="18"/>
                  </a:cubicBezTo>
                  <a:cubicBezTo>
                    <a:pt x="21" y="18"/>
                    <a:pt x="20" y="19"/>
                    <a:pt x="20" y="20"/>
                  </a:cubicBezTo>
                  <a:cubicBezTo>
                    <a:pt x="21" y="21"/>
                    <a:pt x="21" y="22"/>
                    <a:pt x="22" y="22"/>
                  </a:cubicBezTo>
                  <a:cubicBezTo>
                    <a:pt x="22" y="23"/>
                    <a:pt x="22" y="24"/>
                    <a:pt x="23" y="25"/>
                  </a:cubicBezTo>
                  <a:cubicBezTo>
                    <a:pt x="23" y="26"/>
                    <a:pt x="23" y="26"/>
                    <a:pt x="23" y="27"/>
                  </a:cubicBezTo>
                  <a:cubicBezTo>
                    <a:pt x="22" y="27"/>
                    <a:pt x="21" y="27"/>
                    <a:pt x="21" y="27"/>
                  </a:cubicBezTo>
                  <a:cubicBezTo>
                    <a:pt x="19" y="28"/>
                    <a:pt x="17" y="28"/>
                    <a:pt x="16" y="30"/>
                  </a:cubicBezTo>
                  <a:cubicBezTo>
                    <a:pt x="14" y="31"/>
                    <a:pt x="14" y="39"/>
                    <a:pt x="13" y="42"/>
                  </a:cubicBezTo>
                  <a:cubicBezTo>
                    <a:pt x="13" y="42"/>
                    <a:pt x="14" y="43"/>
                    <a:pt x="14" y="43"/>
                  </a:cubicBezTo>
                  <a:cubicBezTo>
                    <a:pt x="14" y="43"/>
                    <a:pt x="14" y="43"/>
                    <a:pt x="15" y="43"/>
                  </a:cubicBezTo>
                  <a:cubicBezTo>
                    <a:pt x="19" y="43"/>
                    <a:pt x="19" y="43"/>
                    <a:pt x="19" y="43"/>
                  </a:cubicBezTo>
                  <a:cubicBezTo>
                    <a:pt x="19" y="45"/>
                    <a:pt x="19" y="47"/>
                    <a:pt x="18" y="48"/>
                  </a:cubicBezTo>
                  <a:cubicBezTo>
                    <a:pt x="18" y="48"/>
                    <a:pt x="19" y="48"/>
                    <a:pt x="19" y="49"/>
                  </a:cubicBezTo>
                  <a:cubicBezTo>
                    <a:pt x="19" y="49"/>
                    <a:pt x="19" y="49"/>
                    <a:pt x="20" y="49"/>
                  </a:cubicBezTo>
                  <a:cubicBezTo>
                    <a:pt x="48" y="49"/>
                    <a:pt x="48" y="49"/>
                    <a:pt x="48" y="49"/>
                  </a:cubicBezTo>
                  <a:cubicBezTo>
                    <a:pt x="48" y="49"/>
                    <a:pt x="48" y="49"/>
                    <a:pt x="49" y="49"/>
                  </a:cubicBezTo>
                  <a:close/>
                  <a:moveTo>
                    <a:pt x="47" y="29"/>
                  </a:moveTo>
                  <a:cubicBezTo>
                    <a:pt x="48" y="30"/>
                    <a:pt x="51" y="30"/>
                    <a:pt x="51" y="31"/>
                  </a:cubicBezTo>
                  <a:cubicBezTo>
                    <a:pt x="52" y="32"/>
                    <a:pt x="52" y="36"/>
                    <a:pt x="53" y="41"/>
                  </a:cubicBezTo>
                  <a:cubicBezTo>
                    <a:pt x="48" y="41"/>
                    <a:pt x="48" y="41"/>
                    <a:pt x="48" y="41"/>
                  </a:cubicBezTo>
                  <a:cubicBezTo>
                    <a:pt x="47" y="36"/>
                    <a:pt x="47" y="35"/>
                    <a:pt x="46" y="35"/>
                  </a:cubicBezTo>
                  <a:cubicBezTo>
                    <a:pt x="45" y="33"/>
                    <a:pt x="43" y="33"/>
                    <a:pt x="41" y="32"/>
                  </a:cubicBezTo>
                  <a:cubicBezTo>
                    <a:pt x="40" y="32"/>
                    <a:pt x="39" y="31"/>
                    <a:pt x="38" y="31"/>
                  </a:cubicBezTo>
                  <a:cubicBezTo>
                    <a:pt x="38" y="31"/>
                    <a:pt x="38" y="30"/>
                    <a:pt x="38" y="29"/>
                  </a:cubicBezTo>
                  <a:cubicBezTo>
                    <a:pt x="39" y="28"/>
                    <a:pt x="39" y="27"/>
                    <a:pt x="39" y="26"/>
                  </a:cubicBezTo>
                  <a:cubicBezTo>
                    <a:pt x="41" y="27"/>
                    <a:pt x="42" y="27"/>
                    <a:pt x="44" y="27"/>
                  </a:cubicBezTo>
                  <a:cubicBezTo>
                    <a:pt x="44" y="27"/>
                    <a:pt x="44" y="28"/>
                    <a:pt x="44" y="28"/>
                  </a:cubicBezTo>
                  <a:cubicBezTo>
                    <a:pt x="45" y="29"/>
                    <a:pt x="46" y="29"/>
                    <a:pt x="47" y="29"/>
                  </a:cubicBezTo>
                  <a:close/>
                  <a:moveTo>
                    <a:pt x="42" y="13"/>
                  </a:moveTo>
                  <a:cubicBezTo>
                    <a:pt x="44" y="13"/>
                    <a:pt x="46" y="15"/>
                    <a:pt x="46" y="18"/>
                  </a:cubicBezTo>
                  <a:cubicBezTo>
                    <a:pt x="46" y="18"/>
                    <a:pt x="46" y="18"/>
                    <a:pt x="46" y="18"/>
                  </a:cubicBezTo>
                  <a:cubicBezTo>
                    <a:pt x="46" y="19"/>
                    <a:pt x="46" y="19"/>
                    <a:pt x="46" y="19"/>
                  </a:cubicBezTo>
                  <a:cubicBezTo>
                    <a:pt x="46" y="19"/>
                    <a:pt x="46" y="20"/>
                    <a:pt x="46" y="20"/>
                  </a:cubicBezTo>
                  <a:cubicBezTo>
                    <a:pt x="46" y="20"/>
                    <a:pt x="46" y="20"/>
                    <a:pt x="46" y="20"/>
                  </a:cubicBezTo>
                  <a:cubicBezTo>
                    <a:pt x="45" y="20"/>
                    <a:pt x="45" y="21"/>
                    <a:pt x="45" y="21"/>
                  </a:cubicBezTo>
                  <a:cubicBezTo>
                    <a:pt x="44" y="23"/>
                    <a:pt x="43" y="26"/>
                    <a:pt x="41" y="24"/>
                  </a:cubicBezTo>
                  <a:cubicBezTo>
                    <a:pt x="41" y="24"/>
                    <a:pt x="41" y="24"/>
                    <a:pt x="41" y="24"/>
                  </a:cubicBezTo>
                  <a:cubicBezTo>
                    <a:pt x="41" y="23"/>
                    <a:pt x="41" y="22"/>
                    <a:pt x="40" y="21"/>
                  </a:cubicBezTo>
                  <a:cubicBezTo>
                    <a:pt x="40" y="21"/>
                    <a:pt x="41" y="21"/>
                    <a:pt x="41" y="21"/>
                  </a:cubicBezTo>
                  <a:cubicBezTo>
                    <a:pt x="41" y="19"/>
                    <a:pt x="40" y="17"/>
                    <a:pt x="38" y="15"/>
                  </a:cubicBezTo>
                  <a:cubicBezTo>
                    <a:pt x="39" y="14"/>
                    <a:pt x="40" y="13"/>
                    <a:pt x="42" y="13"/>
                  </a:cubicBezTo>
                  <a:close/>
                  <a:moveTo>
                    <a:pt x="34" y="16"/>
                  </a:moveTo>
                  <a:cubicBezTo>
                    <a:pt x="36" y="16"/>
                    <a:pt x="38" y="18"/>
                    <a:pt x="38" y="21"/>
                  </a:cubicBezTo>
                  <a:cubicBezTo>
                    <a:pt x="38" y="21"/>
                    <a:pt x="38" y="22"/>
                    <a:pt x="38" y="22"/>
                  </a:cubicBezTo>
                  <a:cubicBezTo>
                    <a:pt x="38" y="22"/>
                    <a:pt x="38" y="23"/>
                    <a:pt x="39" y="23"/>
                  </a:cubicBezTo>
                  <a:cubicBezTo>
                    <a:pt x="39" y="23"/>
                    <a:pt x="39" y="23"/>
                    <a:pt x="39" y="23"/>
                  </a:cubicBezTo>
                  <a:cubicBezTo>
                    <a:pt x="39" y="24"/>
                    <a:pt x="38" y="24"/>
                    <a:pt x="38" y="24"/>
                  </a:cubicBezTo>
                  <a:cubicBezTo>
                    <a:pt x="38" y="24"/>
                    <a:pt x="38" y="25"/>
                    <a:pt x="38" y="25"/>
                  </a:cubicBezTo>
                  <a:cubicBezTo>
                    <a:pt x="37" y="27"/>
                    <a:pt x="35" y="29"/>
                    <a:pt x="34" y="29"/>
                  </a:cubicBezTo>
                  <a:cubicBezTo>
                    <a:pt x="32" y="29"/>
                    <a:pt x="30" y="27"/>
                    <a:pt x="30" y="25"/>
                  </a:cubicBezTo>
                  <a:cubicBezTo>
                    <a:pt x="30" y="25"/>
                    <a:pt x="29" y="24"/>
                    <a:pt x="29" y="24"/>
                  </a:cubicBezTo>
                  <a:cubicBezTo>
                    <a:pt x="29" y="24"/>
                    <a:pt x="29" y="24"/>
                    <a:pt x="29" y="23"/>
                  </a:cubicBezTo>
                  <a:cubicBezTo>
                    <a:pt x="29" y="23"/>
                    <a:pt x="29" y="23"/>
                    <a:pt x="29" y="23"/>
                  </a:cubicBezTo>
                  <a:cubicBezTo>
                    <a:pt x="29" y="23"/>
                    <a:pt x="29" y="22"/>
                    <a:pt x="29" y="22"/>
                  </a:cubicBezTo>
                  <a:cubicBezTo>
                    <a:pt x="29" y="22"/>
                    <a:pt x="29" y="21"/>
                    <a:pt x="29" y="21"/>
                  </a:cubicBezTo>
                  <a:cubicBezTo>
                    <a:pt x="29" y="18"/>
                    <a:pt x="31" y="16"/>
                    <a:pt x="34" y="16"/>
                  </a:cubicBezTo>
                  <a:close/>
                  <a:moveTo>
                    <a:pt x="23" y="20"/>
                  </a:moveTo>
                  <a:cubicBezTo>
                    <a:pt x="23" y="20"/>
                    <a:pt x="23" y="19"/>
                    <a:pt x="23" y="19"/>
                  </a:cubicBezTo>
                  <a:cubicBezTo>
                    <a:pt x="23" y="19"/>
                    <a:pt x="23" y="19"/>
                    <a:pt x="23" y="18"/>
                  </a:cubicBezTo>
                  <a:cubicBezTo>
                    <a:pt x="23" y="18"/>
                    <a:pt x="23" y="18"/>
                    <a:pt x="23" y="18"/>
                  </a:cubicBezTo>
                  <a:cubicBezTo>
                    <a:pt x="23" y="15"/>
                    <a:pt x="25" y="13"/>
                    <a:pt x="27" y="13"/>
                  </a:cubicBezTo>
                  <a:cubicBezTo>
                    <a:pt x="28" y="13"/>
                    <a:pt x="29" y="14"/>
                    <a:pt x="30" y="15"/>
                  </a:cubicBezTo>
                  <a:cubicBezTo>
                    <a:pt x="28" y="16"/>
                    <a:pt x="27" y="18"/>
                    <a:pt x="27" y="21"/>
                  </a:cubicBezTo>
                  <a:cubicBezTo>
                    <a:pt x="27" y="21"/>
                    <a:pt x="27" y="21"/>
                    <a:pt x="27" y="21"/>
                  </a:cubicBezTo>
                  <a:cubicBezTo>
                    <a:pt x="27" y="22"/>
                    <a:pt x="26" y="23"/>
                    <a:pt x="26" y="24"/>
                  </a:cubicBezTo>
                  <a:cubicBezTo>
                    <a:pt x="26" y="24"/>
                    <a:pt x="27" y="24"/>
                    <a:pt x="27" y="25"/>
                  </a:cubicBezTo>
                  <a:cubicBezTo>
                    <a:pt x="25" y="25"/>
                    <a:pt x="24" y="23"/>
                    <a:pt x="24" y="21"/>
                  </a:cubicBezTo>
                  <a:cubicBezTo>
                    <a:pt x="23" y="21"/>
                    <a:pt x="23" y="20"/>
                    <a:pt x="23" y="20"/>
                  </a:cubicBezTo>
                  <a:cubicBezTo>
                    <a:pt x="23" y="20"/>
                    <a:pt x="23" y="20"/>
                    <a:pt x="23" y="20"/>
                  </a:cubicBezTo>
                  <a:close/>
                  <a:moveTo>
                    <a:pt x="19" y="41"/>
                  </a:moveTo>
                  <a:cubicBezTo>
                    <a:pt x="16" y="41"/>
                    <a:pt x="16" y="41"/>
                    <a:pt x="16" y="41"/>
                  </a:cubicBezTo>
                  <a:cubicBezTo>
                    <a:pt x="16" y="36"/>
                    <a:pt x="17" y="32"/>
                    <a:pt x="17" y="31"/>
                  </a:cubicBezTo>
                  <a:cubicBezTo>
                    <a:pt x="18" y="30"/>
                    <a:pt x="20" y="30"/>
                    <a:pt x="21" y="29"/>
                  </a:cubicBezTo>
                  <a:cubicBezTo>
                    <a:pt x="23" y="29"/>
                    <a:pt x="24" y="29"/>
                    <a:pt x="24" y="28"/>
                  </a:cubicBezTo>
                  <a:cubicBezTo>
                    <a:pt x="25" y="28"/>
                    <a:pt x="25" y="27"/>
                    <a:pt x="25" y="27"/>
                  </a:cubicBezTo>
                  <a:cubicBezTo>
                    <a:pt x="26" y="27"/>
                    <a:pt x="27" y="27"/>
                    <a:pt x="28" y="27"/>
                  </a:cubicBezTo>
                  <a:cubicBezTo>
                    <a:pt x="28" y="28"/>
                    <a:pt x="29" y="28"/>
                    <a:pt x="29" y="29"/>
                  </a:cubicBezTo>
                  <a:cubicBezTo>
                    <a:pt x="29" y="30"/>
                    <a:pt x="29" y="31"/>
                    <a:pt x="29" y="31"/>
                  </a:cubicBezTo>
                  <a:cubicBezTo>
                    <a:pt x="29" y="31"/>
                    <a:pt x="27" y="32"/>
                    <a:pt x="27" y="32"/>
                  </a:cubicBezTo>
                  <a:cubicBezTo>
                    <a:pt x="27" y="32"/>
                    <a:pt x="27" y="32"/>
                    <a:pt x="27" y="32"/>
                  </a:cubicBezTo>
                  <a:cubicBezTo>
                    <a:pt x="24" y="33"/>
                    <a:pt x="22" y="33"/>
                    <a:pt x="21" y="35"/>
                  </a:cubicBezTo>
                  <a:cubicBezTo>
                    <a:pt x="21" y="35"/>
                    <a:pt x="20" y="36"/>
                    <a:pt x="19" y="41"/>
                  </a:cubicBezTo>
                  <a:close/>
                  <a:moveTo>
                    <a:pt x="21" y="47"/>
                  </a:moveTo>
                  <a:cubicBezTo>
                    <a:pt x="21" y="41"/>
                    <a:pt x="22" y="37"/>
                    <a:pt x="23" y="36"/>
                  </a:cubicBezTo>
                  <a:cubicBezTo>
                    <a:pt x="23" y="35"/>
                    <a:pt x="26" y="35"/>
                    <a:pt x="27" y="34"/>
                  </a:cubicBezTo>
                  <a:cubicBezTo>
                    <a:pt x="29" y="34"/>
                    <a:pt x="30" y="33"/>
                    <a:pt x="31" y="33"/>
                  </a:cubicBezTo>
                  <a:cubicBezTo>
                    <a:pt x="31" y="32"/>
                    <a:pt x="31" y="32"/>
                    <a:pt x="31" y="31"/>
                  </a:cubicBezTo>
                  <a:cubicBezTo>
                    <a:pt x="33" y="32"/>
                    <a:pt x="34" y="32"/>
                    <a:pt x="36" y="31"/>
                  </a:cubicBezTo>
                  <a:cubicBezTo>
                    <a:pt x="36" y="32"/>
                    <a:pt x="36" y="32"/>
                    <a:pt x="37" y="33"/>
                  </a:cubicBezTo>
                  <a:cubicBezTo>
                    <a:pt x="37" y="33"/>
                    <a:pt x="38" y="34"/>
                    <a:pt x="40" y="34"/>
                  </a:cubicBezTo>
                  <a:cubicBezTo>
                    <a:pt x="42" y="35"/>
                    <a:pt x="44" y="35"/>
                    <a:pt x="45" y="36"/>
                  </a:cubicBezTo>
                  <a:cubicBezTo>
                    <a:pt x="45" y="37"/>
                    <a:pt x="46" y="41"/>
                    <a:pt x="46" y="47"/>
                  </a:cubicBezTo>
                  <a:lnTo>
                    <a:pt x="21" y="47"/>
                  </a:lnTo>
                  <a:close/>
                  <a:moveTo>
                    <a:pt x="62" y="0"/>
                  </a:moveTo>
                  <a:cubicBezTo>
                    <a:pt x="7" y="0"/>
                    <a:pt x="7" y="0"/>
                    <a:pt x="7" y="0"/>
                  </a:cubicBezTo>
                  <a:cubicBezTo>
                    <a:pt x="3" y="0"/>
                    <a:pt x="0" y="3"/>
                    <a:pt x="0" y="7"/>
                  </a:cubicBezTo>
                  <a:cubicBezTo>
                    <a:pt x="0" y="52"/>
                    <a:pt x="0" y="52"/>
                    <a:pt x="0" y="52"/>
                  </a:cubicBezTo>
                  <a:cubicBezTo>
                    <a:pt x="0" y="56"/>
                    <a:pt x="3" y="59"/>
                    <a:pt x="7" y="59"/>
                  </a:cubicBezTo>
                  <a:cubicBezTo>
                    <a:pt x="11" y="59"/>
                    <a:pt x="11" y="59"/>
                    <a:pt x="11" y="59"/>
                  </a:cubicBezTo>
                  <a:cubicBezTo>
                    <a:pt x="6" y="70"/>
                    <a:pt x="6" y="70"/>
                    <a:pt x="6" y="70"/>
                  </a:cubicBezTo>
                  <a:cubicBezTo>
                    <a:pt x="6" y="71"/>
                    <a:pt x="6" y="72"/>
                    <a:pt x="7" y="73"/>
                  </a:cubicBezTo>
                  <a:cubicBezTo>
                    <a:pt x="7" y="73"/>
                    <a:pt x="8" y="73"/>
                    <a:pt x="8" y="73"/>
                  </a:cubicBezTo>
                  <a:cubicBezTo>
                    <a:pt x="9" y="73"/>
                    <a:pt x="9" y="73"/>
                    <a:pt x="10" y="73"/>
                  </a:cubicBezTo>
                  <a:cubicBezTo>
                    <a:pt x="25" y="59"/>
                    <a:pt x="25" y="59"/>
                    <a:pt x="25" y="59"/>
                  </a:cubicBezTo>
                  <a:cubicBezTo>
                    <a:pt x="62" y="59"/>
                    <a:pt x="62" y="59"/>
                    <a:pt x="62" y="59"/>
                  </a:cubicBezTo>
                  <a:cubicBezTo>
                    <a:pt x="65" y="59"/>
                    <a:pt x="69" y="56"/>
                    <a:pt x="69" y="52"/>
                  </a:cubicBezTo>
                  <a:cubicBezTo>
                    <a:pt x="69" y="7"/>
                    <a:pt x="69" y="7"/>
                    <a:pt x="69" y="7"/>
                  </a:cubicBezTo>
                  <a:cubicBezTo>
                    <a:pt x="69" y="3"/>
                    <a:pt x="65" y="0"/>
                    <a:pt x="62" y="0"/>
                  </a:cubicBezTo>
                  <a:close/>
                  <a:moveTo>
                    <a:pt x="15" y="57"/>
                  </a:moveTo>
                  <a:cubicBezTo>
                    <a:pt x="15" y="57"/>
                    <a:pt x="15" y="56"/>
                    <a:pt x="15" y="56"/>
                  </a:cubicBezTo>
                  <a:cubicBezTo>
                    <a:pt x="15" y="56"/>
                    <a:pt x="14" y="56"/>
                    <a:pt x="14" y="56"/>
                  </a:cubicBezTo>
                  <a:cubicBezTo>
                    <a:pt x="7" y="56"/>
                    <a:pt x="7" y="56"/>
                    <a:pt x="7" y="56"/>
                  </a:cubicBezTo>
                  <a:cubicBezTo>
                    <a:pt x="5" y="56"/>
                    <a:pt x="3" y="54"/>
                    <a:pt x="3" y="52"/>
                  </a:cubicBezTo>
                  <a:cubicBezTo>
                    <a:pt x="3" y="7"/>
                    <a:pt x="3" y="7"/>
                    <a:pt x="3" y="7"/>
                  </a:cubicBezTo>
                  <a:cubicBezTo>
                    <a:pt x="3" y="5"/>
                    <a:pt x="5" y="4"/>
                    <a:pt x="7" y="4"/>
                  </a:cubicBezTo>
                  <a:cubicBezTo>
                    <a:pt x="62" y="4"/>
                    <a:pt x="62" y="4"/>
                    <a:pt x="62" y="4"/>
                  </a:cubicBezTo>
                  <a:cubicBezTo>
                    <a:pt x="64" y="4"/>
                    <a:pt x="65" y="5"/>
                    <a:pt x="65" y="7"/>
                  </a:cubicBezTo>
                  <a:cubicBezTo>
                    <a:pt x="65" y="52"/>
                    <a:pt x="65" y="52"/>
                    <a:pt x="65" y="52"/>
                  </a:cubicBezTo>
                  <a:cubicBezTo>
                    <a:pt x="65" y="54"/>
                    <a:pt x="64" y="56"/>
                    <a:pt x="62" y="56"/>
                  </a:cubicBezTo>
                  <a:cubicBezTo>
                    <a:pt x="24" y="56"/>
                    <a:pt x="24" y="56"/>
                    <a:pt x="24" y="56"/>
                  </a:cubicBezTo>
                  <a:cubicBezTo>
                    <a:pt x="24" y="56"/>
                    <a:pt x="24" y="56"/>
                    <a:pt x="24" y="56"/>
                  </a:cubicBezTo>
                  <a:cubicBezTo>
                    <a:pt x="11" y="67"/>
                    <a:pt x="11" y="67"/>
                    <a:pt x="11" y="67"/>
                  </a:cubicBezTo>
                  <a:lnTo>
                    <a:pt x="15" y="57"/>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5" name="Rectangle 4"/>
          <p:cNvSpPr/>
          <p:nvPr/>
        </p:nvSpPr>
        <p:spPr>
          <a:xfrm>
            <a:off x="2901980" y="2745837"/>
            <a:ext cx="6378669" cy="307777"/>
          </a:xfrm>
          <a:prstGeom prst="rect">
            <a:avLst/>
          </a:prstGeom>
        </p:spPr>
        <p:txBody>
          <a:bodyPr wrap="none">
            <a:spAutoFit/>
          </a:bodyPr>
          <a:lstStyle/>
          <a:p>
            <a:pPr algn="ctr" rtl="1">
              <a:defRPr sz="1800" b="1" i="0" u="none" strike="noStrike" kern="1200" baseline="0">
                <a:solidFill>
                  <a:prstClr val="black"/>
                </a:solidFill>
                <a:latin typeface="+mn-lt"/>
                <a:ea typeface="+mn-ea"/>
                <a:cs typeface="+mn-cs"/>
              </a:defRPr>
            </a:pPr>
            <a:r>
              <a:rPr lang="ar-EG" sz="1400" b="1" dirty="0">
                <a:solidFill>
                  <a:srgbClr val="AB7227"/>
                </a:solidFill>
                <a:latin typeface="JF Flat" panose="02000500000000000000" pitchFamily="2" charset="-78"/>
                <a:cs typeface="JF Flat" panose="02000500000000000000" pitchFamily="2" charset="-78"/>
              </a:rPr>
              <a:t>إجمالي عدد </a:t>
            </a:r>
            <a:r>
              <a:rPr lang="ar-SA" sz="1400" b="1" dirty="0">
                <a:solidFill>
                  <a:srgbClr val="AB7227"/>
                </a:solidFill>
                <a:latin typeface="JF Flat" panose="02000500000000000000" pitchFamily="2" charset="-78"/>
                <a:cs typeface="JF Flat" panose="02000500000000000000" pitchFamily="2" charset="-78"/>
              </a:rPr>
              <a:t>المرضى</a:t>
            </a:r>
            <a:r>
              <a:rPr lang="ar-EG" sz="1400" b="1" dirty="0">
                <a:solidFill>
                  <a:srgbClr val="AB7227"/>
                </a:solidFill>
                <a:latin typeface="JF Flat" panose="02000500000000000000" pitchFamily="2" charset="-78"/>
                <a:cs typeface="JF Flat" panose="02000500000000000000" pitchFamily="2" charset="-78"/>
              </a:rPr>
              <a:t> المنومين بالمستشفيات </a:t>
            </a:r>
            <a:r>
              <a:rPr lang="ar-SA" sz="1400" b="1" dirty="0">
                <a:solidFill>
                  <a:srgbClr val="AB7227"/>
                </a:solidFill>
                <a:latin typeface="JF Flat" panose="02000500000000000000" pitchFamily="2" charset="-78"/>
                <a:cs typeface="JF Flat" panose="02000500000000000000" pitchFamily="2" charset="-78"/>
              </a:rPr>
              <a:t>على مستوى</a:t>
            </a:r>
            <a:r>
              <a:rPr lang="ar-EG" sz="1400" b="1" dirty="0">
                <a:solidFill>
                  <a:srgbClr val="AB7227"/>
                </a:solidFill>
                <a:latin typeface="JF Flat" panose="02000500000000000000" pitchFamily="2" charset="-78"/>
                <a:cs typeface="JF Flat" panose="02000500000000000000" pitchFamily="2" charset="-78"/>
              </a:rPr>
              <a:t> المملكة وفقاً للقطاع</a:t>
            </a:r>
            <a:endParaRPr lang="en-US" sz="1400" b="1" dirty="0">
              <a:solidFill>
                <a:srgbClr val="AB7227"/>
              </a:solidFill>
              <a:latin typeface="JF Flat" panose="02000500000000000000" pitchFamily="2" charset="-78"/>
              <a:cs typeface="JF Flat" panose="02000500000000000000" pitchFamily="2" charset="-78"/>
            </a:endParaRPr>
          </a:p>
        </p:txBody>
      </p:sp>
      <p:graphicFrame>
        <p:nvGraphicFramePr>
          <p:cNvPr id="25" name="Chart 24"/>
          <p:cNvGraphicFramePr/>
          <p:nvPr/>
        </p:nvGraphicFramePr>
        <p:xfrm>
          <a:off x="2901980" y="3053614"/>
          <a:ext cx="7042120" cy="2618757"/>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p:cNvSpPr txBox="1"/>
          <p:nvPr/>
        </p:nvSpPr>
        <p:spPr>
          <a:xfrm>
            <a:off x="3523561" y="254629"/>
            <a:ext cx="4543448" cy="400110"/>
          </a:xfrm>
          <a:prstGeom prst="rect">
            <a:avLst/>
          </a:prstGeom>
          <a:noFill/>
        </p:spPr>
        <p:txBody>
          <a:bodyPr wrap="square" rtlCol="0">
            <a:spAutoFit/>
          </a:bodyPr>
          <a:lstStyle/>
          <a:p>
            <a:pPr lvl="0" algn="ctr" rtl="1"/>
            <a:r>
              <a:rPr lang="ar-SA" sz="2000" dirty="0">
                <a:solidFill>
                  <a:srgbClr val="D59847"/>
                </a:solidFill>
                <a:latin typeface="JF Flat" panose="02000500000000000000" pitchFamily="2" charset="-78"/>
                <a:cs typeface="JF Flat" panose="02000500000000000000" pitchFamily="2" charset="-78"/>
              </a:rPr>
              <a:t>(</a:t>
            </a:r>
            <a:r>
              <a:rPr lang="en-US" sz="2000" dirty="0">
                <a:solidFill>
                  <a:srgbClr val="D59847"/>
                </a:solidFill>
                <a:latin typeface="JF Flat" panose="02000500000000000000" pitchFamily="2" charset="-78"/>
                <a:cs typeface="JF Flat" panose="02000500000000000000" pitchFamily="2" charset="-78"/>
              </a:rPr>
              <a:t>PESTEL Analysis</a:t>
            </a:r>
            <a:r>
              <a:rPr lang="ar-SA" sz="2000" dirty="0">
                <a:solidFill>
                  <a:srgbClr val="D59847"/>
                </a:solidFill>
                <a:latin typeface="JF Flat" panose="02000500000000000000" pitchFamily="2" charset="-78"/>
                <a:cs typeface="JF Flat" panose="02000500000000000000" pitchFamily="2" charset="-78"/>
              </a:rPr>
              <a:t>)</a:t>
            </a:r>
            <a:endParaRPr lang="en-US" sz="2000" dirty="0">
              <a:solidFill>
                <a:srgbClr val="D59847"/>
              </a:solidFill>
              <a:latin typeface="JF Flat" panose="02000500000000000000" pitchFamily="2" charset="-78"/>
              <a:cs typeface="JF Flat" panose="02000500000000000000" pitchFamily="2" charset="-78"/>
            </a:endParaRPr>
          </a:p>
        </p:txBody>
      </p:sp>
      <p:grpSp>
        <p:nvGrpSpPr>
          <p:cNvPr id="27" name="Group 26"/>
          <p:cNvGrpSpPr/>
          <p:nvPr/>
        </p:nvGrpSpPr>
        <p:grpSpPr>
          <a:xfrm>
            <a:off x="4332578" y="652174"/>
            <a:ext cx="2914332" cy="72000"/>
            <a:chOff x="4631214" y="913723"/>
            <a:chExt cx="2914332" cy="72000"/>
          </a:xfrm>
        </p:grpSpPr>
        <p:sp>
          <p:nvSpPr>
            <p:cNvPr id="28" name="Diamond 27"/>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956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390960" y="1387455"/>
          <a:ext cx="9848061" cy="528524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3512127" y="167922"/>
            <a:ext cx="4555234" cy="958660"/>
          </a:xfrm>
          <a:prstGeom prst="rect">
            <a:avLst/>
          </a:prstGeom>
          <a:noFill/>
        </p:spPr>
        <p:txBody>
          <a:bodyPr wrap="square" rtlCol="0">
            <a:spAutoFit/>
          </a:bodyPr>
          <a:lstStyle/>
          <a:p>
            <a:pPr algn="ctr" rtl="1">
              <a:lnSpc>
                <a:spcPct val="150000"/>
              </a:lnSpc>
            </a:pPr>
            <a:r>
              <a:rPr lang="ar-SA" sz="2000" dirty="0">
                <a:solidFill>
                  <a:srgbClr val="AB7227"/>
                </a:solidFill>
                <a:latin typeface="JF Flat" panose="02000500000000000000" pitchFamily="2" charset="-78"/>
                <a:cs typeface="JF Flat" panose="02000500000000000000" pitchFamily="2" charset="-78"/>
              </a:rPr>
              <a:t>معدل </a:t>
            </a:r>
            <a:r>
              <a:rPr lang="ar-SA" sz="2000" b="1" dirty="0">
                <a:solidFill>
                  <a:srgbClr val="A22D19"/>
                </a:solidFill>
                <a:latin typeface="JF Flat" panose="02000500000000000000" pitchFamily="2" charset="-78"/>
                <a:cs typeface="JF Flat" panose="02000500000000000000" pitchFamily="2" charset="-78"/>
              </a:rPr>
              <a:t>نمو إيرادات المطعم </a:t>
            </a:r>
            <a:r>
              <a:rPr lang="ar-SA" sz="2000" dirty="0">
                <a:solidFill>
                  <a:srgbClr val="AB7227"/>
                </a:solidFill>
                <a:latin typeface="JF Flat" panose="02000500000000000000" pitchFamily="2" charset="-78"/>
                <a:cs typeface="JF Flat" panose="02000500000000000000" pitchFamily="2" charset="-78"/>
              </a:rPr>
              <a:t>خلال الفترة</a:t>
            </a:r>
            <a:br>
              <a:rPr lang="ar-SA" sz="2000" dirty="0">
                <a:solidFill>
                  <a:srgbClr val="AB7227"/>
                </a:solidFill>
                <a:latin typeface="JF Flat" panose="02000500000000000000" pitchFamily="2" charset="-78"/>
                <a:cs typeface="JF Flat" panose="02000500000000000000" pitchFamily="2" charset="-78"/>
              </a:rPr>
            </a:br>
            <a:r>
              <a:rPr lang="ar-SA" sz="2000" dirty="0">
                <a:solidFill>
                  <a:srgbClr val="AB7227"/>
                </a:solidFill>
                <a:latin typeface="JF Flat" panose="02000500000000000000" pitchFamily="2" charset="-78"/>
                <a:cs typeface="JF Flat" panose="02000500000000000000" pitchFamily="2" charset="-78"/>
              </a:rPr>
              <a:t>من يناير 2019 – سبتمبر 2019</a:t>
            </a:r>
            <a:endParaRPr lang="en-US" sz="2000" dirty="0">
              <a:solidFill>
                <a:srgbClr val="AB7227"/>
              </a:solidFill>
              <a:latin typeface="JF Flat" panose="02000500000000000000" pitchFamily="2" charset="-78"/>
              <a:cs typeface="JF Flat" panose="02000500000000000000" pitchFamily="2" charset="-78"/>
            </a:endParaRPr>
          </a:p>
        </p:txBody>
      </p:sp>
      <p:grpSp>
        <p:nvGrpSpPr>
          <p:cNvPr id="10" name="Group 9"/>
          <p:cNvGrpSpPr/>
          <p:nvPr/>
        </p:nvGrpSpPr>
        <p:grpSpPr>
          <a:xfrm>
            <a:off x="4332578" y="652174"/>
            <a:ext cx="2914332" cy="72000"/>
            <a:chOff x="4631214" y="913723"/>
            <a:chExt cx="2914332" cy="72000"/>
          </a:xfrm>
        </p:grpSpPr>
        <p:sp>
          <p:nvSpPr>
            <p:cNvPr id="11" name="Diamond 10"/>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15" name="Oval 14"/>
          <p:cNvSpPr/>
          <p:nvPr/>
        </p:nvSpPr>
        <p:spPr>
          <a:xfrm>
            <a:off x="3006609" y="4594164"/>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512127" y="1562226"/>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794573" y="1552917"/>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174534" y="4649229"/>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315396" y="1744299"/>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484368" y="1342571"/>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519882" y="2863874"/>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241405" y="1203543"/>
            <a:ext cx="701040" cy="32294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092035" y="4578271"/>
            <a:ext cx="558166"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272%</a:t>
            </a:r>
          </a:p>
        </p:txBody>
      </p:sp>
      <p:sp>
        <p:nvSpPr>
          <p:cNvPr id="29" name="Rectangle 28"/>
          <p:cNvSpPr/>
          <p:nvPr/>
        </p:nvSpPr>
        <p:spPr>
          <a:xfrm>
            <a:off x="3597553" y="1548286"/>
            <a:ext cx="558166"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117%</a:t>
            </a:r>
          </a:p>
        </p:txBody>
      </p:sp>
      <p:sp>
        <p:nvSpPr>
          <p:cNvPr id="30" name="Rectangle 29"/>
          <p:cNvSpPr/>
          <p:nvPr/>
        </p:nvSpPr>
        <p:spPr>
          <a:xfrm>
            <a:off x="4975502" y="1536438"/>
            <a:ext cx="394660"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1%</a:t>
            </a:r>
          </a:p>
        </p:txBody>
      </p:sp>
      <p:sp>
        <p:nvSpPr>
          <p:cNvPr id="32" name="Rectangle 31"/>
          <p:cNvSpPr/>
          <p:nvPr/>
        </p:nvSpPr>
        <p:spPr>
          <a:xfrm>
            <a:off x="6273357" y="4631855"/>
            <a:ext cx="537327"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-56%</a:t>
            </a:r>
          </a:p>
        </p:txBody>
      </p:sp>
      <p:sp>
        <p:nvSpPr>
          <p:cNvPr id="33" name="Rectangle 32"/>
          <p:cNvSpPr/>
          <p:nvPr/>
        </p:nvSpPr>
        <p:spPr>
          <a:xfrm>
            <a:off x="6403264" y="1730359"/>
            <a:ext cx="558166"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119%</a:t>
            </a:r>
          </a:p>
        </p:txBody>
      </p:sp>
      <p:sp>
        <p:nvSpPr>
          <p:cNvPr id="34" name="Rectangle 33"/>
          <p:cNvSpPr/>
          <p:nvPr/>
        </p:nvSpPr>
        <p:spPr>
          <a:xfrm>
            <a:off x="7613742" y="1328631"/>
            <a:ext cx="476412"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11%</a:t>
            </a:r>
          </a:p>
        </p:txBody>
      </p:sp>
      <p:sp>
        <p:nvSpPr>
          <p:cNvPr id="35" name="Rectangle 34"/>
          <p:cNvSpPr/>
          <p:nvPr/>
        </p:nvSpPr>
        <p:spPr>
          <a:xfrm>
            <a:off x="8643408" y="2850177"/>
            <a:ext cx="455574"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-8%</a:t>
            </a:r>
          </a:p>
        </p:txBody>
      </p:sp>
      <p:sp>
        <p:nvSpPr>
          <p:cNvPr id="36" name="Rectangle 35"/>
          <p:cNvSpPr/>
          <p:nvPr/>
        </p:nvSpPr>
        <p:spPr>
          <a:xfrm>
            <a:off x="9358469" y="1183585"/>
            <a:ext cx="476412" cy="369332"/>
          </a:xfrm>
          <a:prstGeom prst="rect">
            <a:avLst/>
          </a:prstGeom>
        </p:spPr>
        <p:txBody>
          <a:bodyPr wrap="none">
            <a:spAutoFit/>
          </a:bodyPr>
          <a:lstStyle/>
          <a:p>
            <a:r>
              <a:rPr lang="en-US" dirty="0">
                <a:latin typeface="Adobe Arabic" panose="02040503050201020203" pitchFamily="18" charset="-78"/>
                <a:cs typeface="Adobe Arabic" panose="02040503050201020203" pitchFamily="18" charset="-78"/>
              </a:rPr>
              <a:t>11%</a:t>
            </a:r>
          </a:p>
        </p:txBody>
      </p:sp>
      <p:sp>
        <p:nvSpPr>
          <p:cNvPr id="39" name="TextBox 38"/>
          <p:cNvSpPr txBox="1"/>
          <p:nvPr/>
        </p:nvSpPr>
        <p:spPr>
          <a:xfrm>
            <a:off x="10115722" y="3787205"/>
            <a:ext cx="2009603" cy="830997"/>
          </a:xfrm>
          <a:prstGeom prst="rect">
            <a:avLst/>
          </a:prstGeom>
          <a:noFill/>
          <a:ln w="12700">
            <a:solidFill>
              <a:schemeClr val="tx1"/>
            </a:solidFill>
            <a:prstDash val="dash"/>
          </a:ln>
        </p:spPr>
        <p:txBody>
          <a:bodyPr wrap="square" rtlCol="0">
            <a:spAutoFit/>
          </a:bodyPr>
          <a:lstStyle/>
          <a:p>
            <a:pPr algn="ctr" rtl="1"/>
            <a:r>
              <a:rPr lang="ar-SA" sz="2400" dirty="0">
                <a:solidFill>
                  <a:srgbClr val="A22D19"/>
                </a:solidFill>
                <a:latin typeface="Adobe Arabic" panose="02040503050201020203" pitchFamily="18" charset="-78"/>
                <a:ea typeface="GE SS Text Light" panose="020A0503020102020204" pitchFamily="18" charset="-78"/>
                <a:cs typeface="Adobe Arabic" panose="02040503050201020203" pitchFamily="18" charset="-78"/>
              </a:rPr>
              <a:t>متوسط الإيرادات</a:t>
            </a:r>
            <a:br>
              <a:rPr lang="ar-SA" sz="2400" dirty="0">
                <a:solidFill>
                  <a:srgbClr val="A22D19"/>
                </a:solidFill>
                <a:latin typeface="Adobe Arabic" panose="02040503050201020203" pitchFamily="18" charset="-78"/>
                <a:ea typeface="GE SS Text Light" panose="020A0503020102020204" pitchFamily="18" charset="-78"/>
                <a:cs typeface="Adobe Arabic" panose="02040503050201020203" pitchFamily="18" charset="-78"/>
              </a:rPr>
            </a:br>
            <a:r>
              <a:rPr lang="ar-SA" sz="2400" dirty="0">
                <a:solidFill>
                  <a:srgbClr val="A22D19"/>
                </a:solidFill>
                <a:latin typeface="Adobe Arabic" panose="02040503050201020203" pitchFamily="18" charset="-78"/>
                <a:ea typeface="GE SS Text Light" panose="020A0503020102020204" pitchFamily="18" charset="-78"/>
                <a:cs typeface="Adobe Arabic" panose="02040503050201020203" pitchFamily="18" charset="-78"/>
              </a:rPr>
              <a:t>1.036.837 ريال/شهرياً</a:t>
            </a:r>
          </a:p>
        </p:txBody>
      </p:sp>
      <p:sp>
        <p:nvSpPr>
          <p:cNvPr id="41" name="TextBox 40"/>
          <p:cNvSpPr txBox="1"/>
          <p:nvPr/>
        </p:nvSpPr>
        <p:spPr>
          <a:xfrm>
            <a:off x="10362547" y="2517626"/>
            <a:ext cx="1544947" cy="830997"/>
          </a:xfrm>
          <a:prstGeom prst="rect">
            <a:avLst/>
          </a:prstGeom>
          <a:noFill/>
          <a:ln w="12700">
            <a:solidFill>
              <a:schemeClr val="tx1"/>
            </a:solidFill>
            <a:prstDash val="dash"/>
          </a:ln>
        </p:spPr>
        <p:txBody>
          <a:bodyPr wrap="square" rtlCol="0">
            <a:spAutoFit/>
          </a:bodyPr>
          <a:lstStyle/>
          <a:p>
            <a:pPr algn="ctr" rtl="1"/>
            <a:endParaRPr lang="ar-SA" sz="2400" dirty="0">
              <a:solidFill>
                <a:srgbClr val="FF0000"/>
              </a:solidFill>
              <a:latin typeface="Adobe Arabic" panose="02040503050201020203" pitchFamily="18" charset="-78"/>
              <a:ea typeface="GE SS Text Light" panose="020A0503020102020204" pitchFamily="18" charset="-78"/>
              <a:cs typeface="Adobe Arabic" panose="02040503050201020203" pitchFamily="18" charset="-78"/>
            </a:endParaRPr>
          </a:p>
          <a:p>
            <a:pPr algn="ctr" rtl="1"/>
            <a:r>
              <a:rPr lang="ar-SA" sz="2400" dirty="0">
                <a:solidFill>
                  <a:schemeClr val="accent5">
                    <a:lumMod val="50000"/>
                  </a:schemeClr>
                </a:solidFill>
                <a:latin typeface="Adobe Arabic" panose="02040503050201020203" pitchFamily="18" charset="-78"/>
                <a:ea typeface="GE SS Text Light" panose="020A0503020102020204" pitchFamily="18" charset="-78"/>
                <a:cs typeface="Adobe Arabic" panose="02040503050201020203" pitchFamily="18" charset="-78"/>
              </a:rPr>
              <a:t>معدل النمو</a:t>
            </a:r>
          </a:p>
        </p:txBody>
      </p:sp>
      <p:sp>
        <p:nvSpPr>
          <p:cNvPr id="42" name="Oval 41"/>
          <p:cNvSpPr/>
          <p:nvPr/>
        </p:nvSpPr>
        <p:spPr>
          <a:xfrm>
            <a:off x="10872183" y="2615534"/>
            <a:ext cx="525675" cy="216081"/>
          </a:xfrm>
          <a:prstGeom prst="ellipse">
            <a:avLst/>
          </a:prstGeom>
          <a:noFill/>
          <a:ln>
            <a:solidFill>
              <a:srgbClr val="A22D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Slide Number Placeholder 1"/>
          <p:cNvSpPr>
            <a:spLocks noGrp="1"/>
          </p:cNvSpPr>
          <p:nvPr>
            <p:ph type="sldNum" sz="quarter" idx="12"/>
          </p:nvPr>
        </p:nvSpPr>
        <p:spPr/>
        <p:txBody>
          <a:bodyPr/>
          <a:lstStyle/>
          <a:p>
            <a:fld id="{F30F7407-C1CA-9B4B-98A7-1A08F279D3C6}" type="slidenum">
              <a:rPr lang="en-US" smtClean="0"/>
              <a:pPr/>
              <a:t>11</a:t>
            </a:fld>
            <a:endParaRPr lang="en-US" dirty="0"/>
          </a:p>
        </p:txBody>
      </p:sp>
    </p:spTree>
    <p:extLst>
      <p:ext uri="{BB962C8B-B14F-4D97-AF65-F5344CB8AC3E}">
        <p14:creationId xmlns:p14="http://schemas.microsoft.com/office/powerpoint/2010/main" val="209530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332578" y="652174"/>
            <a:ext cx="2914332" cy="72000"/>
            <a:chOff x="4631214" y="913723"/>
            <a:chExt cx="2914332" cy="72000"/>
          </a:xfrm>
        </p:grpSpPr>
        <p:sp>
          <p:nvSpPr>
            <p:cNvPr id="7" name="Diamond 6"/>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8612978" y="725565"/>
            <a:ext cx="3552576" cy="461665"/>
          </a:xfrm>
          <a:prstGeom prst="rect">
            <a:avLst/>
          </a:prstGeom>
        </p:spPr>
        <p:txBody>
          <a:bodyPr wrap="none">
            <a:spAutoFit/>
          </a:bodyPr>
          <a:lstStyle/>
          <a:p>
            <a:pPr algn="r" rtl="1">
              <a:spcBef>
                <a:spcPts val="200"/>
              </a:spcBef>
              <a:spcAft>
                <a:spcPts val="200"/>
              </a:spcAft>
            </a:pPr>
            <a:r>
              <a:rPr lang="ar-EG" sz="2400" b="1" u="sng" dirty="0">
                <a:solidFill>
                  <a:srgbClr val="AB7227"/>
                </a:solidFill>
                <a:latin typeface="Adobe Arabic" panose="02040503050201020203" pitchFamily="18" charset="-78"/>
                <a:cs typeface="Adobe Arabic" panose="02040503050201020203" pitchFamily="18" charset="-78"/>
              </a:rPr>
              <a:t>متوسط معدل التضخم لأسعار المستهلكين </a:t>
            </a:r>
            <a:r>
              <a:rPr lang="en-US" sz="2400" b="1" u="sng" dirty="0">
                <a:solidFill>
                  <a:srgbClr val="AB7227"/>
                </a:solidFill>
                <a:latin typeface="Adobe Arabic" panose="02040503050201020203" pitchFamily="18" charset="-78"/>
                <a:cs typeface="Adobe Arabic" panose="02040503050201020203" pitchFamily="18" charset="-78"/>
              </a:rPr>
              <a:t>:</a:t>
            </a:r>
            <a:endParaRPr lang="ar-SA" sz="2400" b="1" u="sng" dirty="0">
              <a:solidFill>
                <a:srgbClr val="AB7227"/>
              </a:solidFill>
              <a:latin typeface="Adobe Arabic" panose="02040503050201020203" pitchFamily="18" charset="-78"/>
              <a:cs typeface="Adobe Arabic" panose="02040503050201020203" pitchFamily="18" charset="-78"/>
            </a:endParaRPr>
          </a:p>
        </p:txBody>
      </p:sp>
      <p:sp>
        <p:nvSpPr>
          <p:cNvPr id="27" name="TextBox 26"/>
          <p:cNvSpPr txBox="1"/>
          <p:nvPr/>
        </p:nvSpPr>
        <p:spPr>
          <a:xfrm>
            <a:off x="3923532" y="2512438"/>
            <a:ext cx="4329778" cy="769441"/>
          </a:xfrm>
          <a:prstGeom prst="rect">
            <a:avLst/>
          </a:prstGeom>
          <a:noFill/>
        </p:spPr>
        <p:txBody>
          <a:bodyPr wrap="square" rtlCol="0">
            <a:spAutoFit/>
          </a:bodyPr>
          <a:lstStyle/>
          <a:p>
            <a:pPr algn="ctr" rtl="1">
              <a:lnSpc>
                <a:spcPct val="110000"/>
              </a:lnSpc>
              <a:spcBef>
                <a:spcPts val="300"/>
              </a:spcBef>
              <a:spcAft>
                <a:spcPts val="300"/>
              </a:spcAft>
              <a:buClr>
                <a:srgbClr val="F3A447"/>
              </a:buClr>
              <a:buSzPct val="60000"/>
              <a:defRPr sz="1800" b="1" i="0" u="none" strike="noStrike" kern="1200" baseline="0">
                <a:solidFill>
                  <a:prstClr val="black"/>
                </a:solidFill>
                <a:latin typeface="+mn-lt"/>
                <a:ea typeface="+mn-ea"/>
                <a:cs typeface="+mn-cs"/>
              </a:defRPr>
            </a:pPr>
            <a:r>
              <a:rPr lang="ar-EG" sz="2000" b="1" dirty="0">
                <a:solidFill>
                  <a:srgbClr val="AB7227"/>
                </a:solidFill>
                <a:latin typeface="Adobe Arabic" panose="02040503050201020203" pitchFamily="18" charset="-78"/>
                <a:cs typeface="Adobe Arabic" panose="02040503050201020203" pitchFamily="18" charset="-78"/>
              </a:rPr>
              <a:t>متوسط معدل التضخم لأسعار المستهلكين خلال الفترة من عام 2015 حتي أكتوبر 2019</a:t>
            </a:r>
            <a:endParaRPr lang="en-US" sz="2000" b="1" dirty="0">
              <a:solidFill>
                <a:srgbClr val="AB7227"/>
              </a:solidFill>
              <a:latin typeface="Adobe Arabic" panose="02040503050201020203" pitchFamily="18" charset="-78"/>
              <a:cs typeface="Adobe Arabic" panose="02040503050201020203" pitchFamily="18" charset="-78"/>
            </a:endParaRPr>
          </a:p>
        </p:txBody>
      </p:sp>
      <p:sp>
        <p:nvSpPr>
          <p:cNvPr id="16" name="TextBox 15"/>
          <p:cNvSpPr txBox="1"/>
          <p:nvPr/>
        </p:nvSpPr>
        <p:spPr>
          <a:xfrm>
            <a:off x="11289" y="1056362"/>
            <a:ext cx="12154264" cy="1015663"/>
          </a:xfrm>
          <a:prstGeom prst="rect">
            <a:avLst/>
          </a:prstGeom>
          <a:noFill/>
        </p:spPr>
        <p:txBody>
          <a:bodyPr wrap="square" rtlCol="0">
            <a:spAutoFit/>
          </a:bodyPr>
          <a:lstStyle/>
          <a:p>
            <a:pPr algn="just" rtl="1">
              <a:lnSpc>
                <a:spcPct val="150000"/>
              </a:lnSpc>
              <a:spcBef>
                <a:spcPts val="400"/>
              </a:spcBef>
              <a:spcAft>
                <a:spcPts val="600"/>
              </a:spcAft>
              <a:buClr>
                <a:srgbClr val="F3A447"/>
              </a:buClr>
            </a:pPr>
            <a:r>
              <a:rPr lang="ar-EG" sz="2000" dirty="0">
                <a:latin typeface="Adobe Arabic" panose="02040503050201020203" pitchFamily="18" charset="-78"/>
                <a:cs typeface="Adobe Arabic" panose="02040503050201020203" pitchFamily="18" charset="-78"/>
              </a:rPr>
              <a:t>شهدت الفترة من عام 2015  - 2019 تغييرات ملحوظة في معدلات التضخم للمستهلكين، حيث شهد عام 2019 </a:t>
            </a:r>
            <a:r>
              <a:rPr lang="ar-EG" sz="2000" dirty="0" err="1">
                <a:latin typeface="Adobe Arabic" panose="02040503050201020203" pitchFamily="18" charset="-78"/>
                <a:cs typeface="Adobe Arabic" panose="02040503050201020203" pitchFamily="18" charset="-78"/>
              </a:rPr>
              <a:t>إنخفاضاً</a:t>
            </a:r>
            <a:r>
              <a:rPr lang="ar-EG" sz="2000" dirty="0">
                <a:latin typeface="Adobe Arabic" panose="02040503050201020203" pitchFamily="18" charset="-78"/>
                <a:cs typeface="Adobe Arabic" panose="02040503050201020203" pitchFamily="18" charset="-78"/>
              </a:rPr>
              <a:t> ملحوظاً للأسعار مقارنة بعام 2018 ليتراجع بنحو (1.44%) من يناير حت</a:t>
            </a:r>
            <a:r>
              <a:rPr lang="ar-SA" sz="2000" dirty="0">
                <a:latin typeface="Adobe Arabic" panose="02040503050201020203" pitchFamily="18" charset="-78"/>
                <a:cs typeface="Adobe Arabic" panose="02040503050201020203" pitchFamily="18" charset="-78"/>
              </a:rPr>
              <a:t>ى</a:t>
            </a:r>
            <a:r>
              <a:rPr lang="ar-EG" sz="2000" dirty="0">
                <a:latin typeface="Adobe Arabic" panose="02040503050201020203" pitchFamily="18" charset="-78"/>
                <a:cs typeface="Adobe Arabic" panose="02040503050201020203" pitchFamily="18" charset="-78"/>
              </a:rPr>
              <a:t> أكتوبر 2019. ويشير ذلك إل</a:t>
            </a:r>
            <a:r>
              <a:rPr lang="ar-SA" sz="2000" dirty="0">
                <a:latin typeface="Adobe Arabic" panose="02040503050201020203" pitchFamily="18" charset="-78"/>
                <a:cs typeface="Adobe Arabic" panose="02040503050201020203" pitchFamily="18" charset="-78"/>
              </a:rPr>
              <a:t>ى</a:t>
            </a:r>
            <a:r>
              <a:rPr lang="ar-EG" sz="2000" dirty="0">
                <a:latin typeface="Adobe Arabic" panose="02040503050201020203" pitchFamily="18" charset="-78"/>
                <a:cs typeface="Adobe Arabic" panose="02040503050201020203" pitchFamily="18" charset="-78"/>
              </a:rPr>
              <a:t> </a:t>
            </a:r>
            <a:r>
              <a:rPr lang="ar-EG" sz="2000" dirty="0" err="1">
                <a:latin typeface="Adobe Arabic" panose="02040503050201020203" pitchFamily="18" charset="-78"/>
                <a:cs typeface="Adobe Arabic" panose="02040503050201020203" pitchFamily="18" charset="-78"/>
              </a:rPr>
              <a:t>إرتفاع</a:t>
            </a:r>
            <a:r>
              <a:rPr lang="ar-EG" sz="2000" dirty="0">
                <a:latin typeface="Adobe Arabic" panose="02040503050201020203" pitchFamily="18" charset="-78"/>
                <a:cs typeface="Adobe Arabic" panose="02040503050201020203" pitchFamily="18" charset="-78"/>
              </a:rPr>
              <a:t> القدرة الشرائية المواطنين ويؤثر ذلك بالإيجاب عل</a:t>
            </a:r>
            <a:r>
              <a:rPr lang="ar-SA" sz="2000" dirty="0">
                <a:latin typeface="Adobe Arabic" panose="02040503050201020203" pitchFamily="18" charset="-78"/>
                <a:cs typeface="Adobe Arabic" panose="02040503050201020203" pitchFamily="18" charset="-78"/>
              </a:rPr>
              <a:t>ى</a:t>
            </a:r>
            <a:r>
              <a:rPr lang="ar-EG" sz="2000" dirty="0">
                <a:latin typeface="Adobe Arabic" panose="02040503050201020203" pitchFamily="18" charset="-78"/>
                <a:cs typeface="Adobe Arabic" panose="02040503050201020203" pitchFamily="18" charset="-78"/>
              </a:rPr>
              <a:t> </a:t>
            </a:r>
            <a:r>
              <a:rPr lang="ar-EG" sz="2000" dirty="0" err="1">
                <a:latin typeface="Adobe Arabic" panose="02040503050201020203" pitchFamily="18" charset="-78"/>
                <a:cs typeface="Adobe Arabic" panose="02040503050201020203" pitchFamily="18" charset="-78"/>
              </a:rPr>
              <a:t>الإستهلاك</a:t>
            </a:r>
            <a:r>
              <a:rPr lang="ar-EG" sz="2000" dirty="0">
                <a:latin typeface="Adobe Arabic" panose="02040503050201020203" pitchFamily="18" charset="-78"/>
                <a:cs typeface="Adobe Arabic" panose="02040503050201020203" pitchFamily="18" charset="-78"/>
              </a:rPr>
              <a:t> من السلع والمنتجات المختلفة والإقبال عل</a:t>
            </a:r>
            <a:r>
              <a:rPr lang="ar-SA" sz="2000" dirty="0">
                <a:latin typeface="Adobe Arabic" panose="02040503050201020203" pitchFamily="18" charset="-78"/>
                <a:cs typeface="Adobe Arabic" panose="02040503050201020203" pitchFamily="18" charset="-78"/>
              </a:rPr>
              <a:t>ى</a:t>
            </a:r>
            <a:r>
              <a:rPr lang="ar-EG" sz="2000" dirty="0">
                <a:latin typeface="Adobe Arabic" panose="02040503050201020203" pitchFamily="18" charset="-78"/>
                <a:cs typeface="Adobe Arabic" panose="02040503050201020203" pitchFamily="18" charset="-78"/>
              </a:rPr>
              <a:t> المطاعم بمختلف أنواعها، وذلك كما يلي:</a:t>
            </a:r>
          </a:p>
        </p:txBody>
      </p:sp>
      <p:graphicFrame>
        <p:nvGraphicFramePr>
          <p:cNvPr id="12" name="Chart 11"/>
          <p:cNvGraphicFramePr/>
          <p:nvPr/>
        </p:nvGraphicFramePr>
        <p:xfrm>
          <a:off x="1712017" y="3246852"/>
          <a:ext cx="8752807" cy="339683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656245" y="140329"/>
            <a:ext cx="4278080" cy="515526"/>
          </a:xfrm>
          <a:prstGeom prst="rect">
            <a:avLst/>
          </a:prstGeom>
          <a:noFill/>
        </p:spPr>
        <p:txBody>
          <a:bodyPr wrap="square" rtlCol="0">
            <a:spAutoFit/>
          </a:bodyPr>
          <a:lstStyle/>
          <a:p>
            <a:pPr algn="ctr" rtl="1">
              <a:lnSpc>
                <a:spcPct val="150000"/>
              </a:lnSpc>
              <a:spcBef>
                <a:spcPts val="200"/>
              </a:spcBef>
              <a:spcAft>
                <a:spcPts val="200"/>
              </a:spcAft>
            </a:pPr>
            <a:r>
              <a:rPr lang="ar-SA" sz="2000" dirty="0">
                <a:solidFill>
                  <a:srgbClr val="AB7227"/>
                </a:solidFill>
                <a:latin typeface="JF Flat" panose="02000500000000000000" pitchFamily="2" charset="-78"/>
                <a:cs typeface="JF Flat" panose="02000500000000000000" pitchFamily="2" charset="-78"/>
              </a:rPr>
              <a:t>تابع/ أولاً:</a:t>
            </a:r>
            <a:r>
              <a:rPr lang="ar-EG" sz="2000" dirty="0">
                <a:solidFill>
                  <a:srgbClr val="AB7227"/>
                </a:solidFill>
                <a:latin typeface="JF Flat" panose="02000500000000000000" pitchFamily="2" charset="-78"/>
                <a:cs typeface="JF Flat" panose="02000500000000000000" pitchFamily="2" charset="-78"/>
              </a:rPr>
              <a:t> أهم المؤشرات الاقتصادية</a:t>
            </a:r>
            <a:endParaRPr lang="ar-SA" sz="2000" dirty="0">
              <a:solidFill>
                <a:srgbClr val="AB7227"/>
              </a:solidFill>
              <a:latin typeface="JF Flat" panose="02000500000000000000" pitchFamily="2" charset="-78"/>
              <a:cs typeface="JF Flat" panose="02000500000000000000" pitchFamily="2" charset="-78"/>
            </a:endParaRPr>
          </a:p>
        </p:txBody>
      </p:sp>
      <p:sp>
        <p:nvSpPr>
          <p:cNvPr id="2" name="Slide Number Placeholder 1"/>
          <p:cNvSpPr>
            <a:spLocks noGrp="1"/>
          </p:cNvSpPr>
          <p:nvPr>
            <p:ph type="sldNum" sz="quarter" idx="12"/>
          </p:nvPr>
        </p:nvSpPr>
        <p:spPr/>
        <p:txBody>
          <a:bodyPr/>
          <a:lstStyle/>
          <a:p>
            <a:fld id="{F30F7407-C1CA-9B4B-98A7-1A08F279D3C6}" type="slidenum">
              <a:rPr lang="en-US" smtClean="0"/>
              <a:pPr/>
              <a:t>12</a:t>
            </a:fld>
            <a:endParaRPr lang="en-US" dirty="0"/>
          </a:p>
        </p:txBody>
      </p:sp>
    </p:spTree>
    <p:extLst>
      <p:ext uri="{BB962C8B-B14F-4D97-AF65-F5344CB8AC3E}">
        <p14:creationId xmlns:p14="http://schemas.microsoft.com/office/powerpoint/2010/main" val="14043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816196" y="830970"/>
            <a:ext cx="2959150" cy="646331"/>
          </a:xfrm>
          <a:prstGeom prst="rect">
            <a:avLst/>
          </a:prstGeom>
          <a:ln>
            <a:solidFill>
              <a:schemeClr val="tx1"/>
            </a:solidFill>
            <a:prstDash val="dash"/>
          </a:ln>
        </p:spPr>
        <p:txBody>
          <a:bodyPr wrap="square">
            <a:spAutoFit/>
          </a:bodyPr>
          <a:lstStyle/>
          <a:p>
            <a:pPr lvl="0" algn="ctr" rtl="1">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(محلي) </a:t>
            </a:r>
            <a:r>
              <a:rPr lang="ar-SA" b="1" dirty="0">
                <a:solidFill>
                  <a:srgbClr val="A22D19"/>
                </a:solidFill>
                <a:latin typeface="Adobe Arabic" panose="02040503050201020203" pitchFamily="18" charset="-78"/>
                <a:cs typeface="Adobe Arabic" panose="02040503050201020203" pitchFamily="18" charset="-78"/>
              </a:rPr>
              <a:t>قبل جائحة كورونا</a:t>
            </a:r>
            <a:endParaRPr kumimoji="0" lang="ar-SA" b="1" i="0" u="none" strike="noStrike" kern="1200" cap="none" spc="0" normalizeH="0" baseline="0" noProof="0" dirty="0">
              <a:ln>
                <a:noFill/>
              </a:ln>
              <a:solidFill>
                <a:srgbClr val="A22D19"/>
              </a:solidFill>
              <a:effectLst/>
              <a:uLnTx/>
              <a:uFillTx/>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4" name="Group 43"/>
          <p:cNvGrpSpPr/>
          <p:nvPr/>
        </p:nvGrpSpPr>
        <p:grpSpPr>
          <a:xfrm>
            <a:off x="4332578" y="652174"/>
            <a:ext cx="2914332" cy="72000"/>
            <a:chOff x="4631214" y="913723"/>
            <a:chExt cx="2914332" cy="72000"/>
          </a:xfrm>
        </p:grpSpPr>
        <p:sp>
          <p:nvSpPr>
            <p:cNvPr id="52" name="Diamond 51"/>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2459270" y="140329"/>
            <a:ext cx="6672030" cy="553998"/>
          </a:xfrm>
          <a:prstGeom prst="rect">
            <a:avLst/>
          </a:prstGeom>
          <a:noFill/>
        </p:spPr>
        <p:txBody>
          <a:bodyPr wrap="square" rtlCol="0">
            <a:spAutoFit/>
          </a:bodyPr>
          <a:lstStyle/>
          <a:p>
            <a:pPr algn="ctr" rtl="1">
              <a:lnSpc>
                <a:spcPct val="150000"/>
              </a:lnSpc>
              <a:spcBef>
                <a:spcPts val="200"/>
              </a:spcBef>
              <a:spcAft>
                <a:spcPts val="200"/>
              </a:spcAft>
            </a:pPr>
            <a:r>
              <a:rPr lang="ar-SA" sz="2000" dirty="0">
                <a:solidFill>
                  <a:srgbClr val="AB7227"/>
                </a:solidFill>
                <a:latin typeface="JF Flat" panose="02000500000000000000" pitchFamily="2" charset="-78"/>
                <a:cs typeface="JF Flat" panose="02000500000000000000" pitchFamily="2" charset="-78"/>
              </a:rPr>
              <a:t>أثر جائحة كورونا على التعامل الشهري للعملاء مع المطاعم</a:t>
            </a:r>
          </a:p>
        </p:txBody>
      </p:sp>
      <p:graphicFrame>
        <p:nvGraphicFramePr>
          <p:cNvPr id="63" name="Chart 62"/>
          <p:cNvGraphicFramePr/>
          <p:nvPr/>
        </p:nvGraphicFramePr>
        <p:xfrm>
          <a:off x="8220635" y="1435592"/>
          <a:ext cx="3971365" cy="2267519"/>
        </p:xfrm>
        <a:graphic>
          <a:graphicData uri="http://schemas.openxmlformats.org/drawingml/2006/chart">
            <c:chart xmlns:c="http://schemas.openxmlformats.org/drawingml/2006/chart" xmlns:r="http://schemas.openxmlformats.org/officeDocument/2006/relationships" r:id="rId2"/>
          </a:graphicData>
        </a:graphic>
      </p:graphicFrame>
      <p:sp>
        <p:nvSpPr>
          <p:cNvPr id="64" name="Rectangle 63"/>
          <p:cNvSpPr/>
          <p:nvPr/>
        </p:nvSpPr>
        <p:spPr>
          <a:xfrm>
            <a:off x="4892860" y="830970"/>
            <a:ext cx="2595936" cy="646331"/>
          </a:xfrm>
          <a:prstGeom prst="rect">
            <a:avLst/>
          </a:prstGeom>
          <a:ln>
            <a:solidFill>
              <a:schemeClr val="tx1"/>
            </a:solidFill>
            <a:prstDash val="dash"/>
          </a:ln>
        </p:spPr>
        <p:txBody>
          <a:bodyPr wrap="square">
            <a:spAutoFit/>
          </a:bodyPr>
          <a:lstStyle/>
          <a:p>
            <a:pPr algn="ctr" rtl="1">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(سفري) </a:t>
            </a:r>
            <a:r>
              <a:rPr lang="ar-SA" b="1" dirty="0">
                <a:solidFill>
                  <a:srgbClr val="A22D19"/>
                </a:solidFill>
                <a:latin typeface="Adobe Arabic" panose="02040503050201020203" pitchFamily="18" charset="-78"/>
                <a:cs typeface="Adobe Arabic" panose="02040503050201020203" pitchFamily="18" charset="-78"/>
              </a:rPr>
              <a:t>قبل جائحة كورونا</a:t>
            </a:r>
          </a:p>
        </p:txBody>
      </p:sp>
      <p:sp>
        <p:nvSpPr>
          <p:cNvPr id="66" name="Rectangle 65"/>
          <p:cNvSpPr/>
          <p:nvPr/>
        </p:nvSpPr>
        <p:spPr>
          <a:xfrm>
            <a:off x="774477" y="830970"/>
            <a:ext cx="2618010" cy="646331"/>
          </a:xfrm>
          <a:prstGeom prst="rect">
            <a:avLst/>
          </a:prstGeom>
          <a:ln>
            <a:solidFill>
              <a:schemeClr val="tx1"/>
            </a:solidFill>
            <a:prstDash val="dash"/>
          </a:ln>
        </p:spPr>
        <p:txBody>
          <a:bodyPr wrap="square">
            <a:spAutoFit/>
          </a:bodyPr>
          <a:lstStyle/>
          <a:p>
            <a:pPr algn="ctr" rtl="1">
              <a:spcBef>
                <a:spcPts val="600"/>
              </a:spcBef>
              <a:spcAft>
                <a:spcPts val="600"/>
              </a:spcAft>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(توصيل) </a:t>
            </a:r>
            <a:r>
              <a:rPr lang="ar-SA" b="1" dirty="0">
                <a:solidFill>
                  <a:srgbClr val="A22D19"/>
                </a:solidFill>
                <a:latin typeface="Adobe Arabic" panose="02040503050201020203" pitchFamily="18" charset="-78"/>
                <a:cs typeface="Adobe Arabic" panose="02040503050201020203" pitchFamily="18" charset="-78"/>
              </a:rPr>
              <a:t>قبل جائحة كورونا</a:t>
            </a:r>
            <a:endParaRPr kumimoji="0" lang="ar-SA" b="1" i="0" u="none" strike="noStrike" kern="1200" cap="none" spc="0" normalizeH="0" baseline="0" noProof="0" dirty="0">
              <a:ln>
                <a:noFill/>
              </a:ln>
              <a:solidFill>
                <a:srgbClr val="A22D19"/>
              </a:solidFill>
              <a:effectLst/>
              <a:uLnTx/>
              <a:uFillTx/>
              <a:latin typeface="Adobe Arabic" panose="02040503050201020203" pitchFamily="18" charset="-78"/>
              <a:cs typeface="Adobe Arabic" panose="02040503050201020203" pitchFamily="18" charset="-78"/>
            </a:endParaRPr>
          </a:p>
        </p:txBody>
      </p:sp>
      <p:cxnSp>
        <p:nvCxnSpPr>
          <p:cNvPr id="4" name="Straight Connector 3"/>
          <p:cNvCxnSpPr/>
          <p:nvPr/>
        </p:nvCxnSpPr>
        <p:spPr>
          <a:xfrm>
            <a:off x="8319808" y="1117520"/>
            <a:ext cx="0" cy="5220527"/>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68" name="Chart 67"/>
          <p:cNvGraphicFramePr/>
          <p:nvPr/>
        </p:nvGraphicFramePr>
        <p:xfrm>
          <a:off x="4155701" y="1435592"/>
          <a:ext cx="3971365" cy="22675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Chart 68"/>
          <p:cNvGraphicFramePr/>
          <p:nvPr/>
        </p:nvGraphicFramePr>
        <p:xfrm>
          <a:off x="168649" y="1435592"/>
          <a:ext cx="3971365" cy="2267519"/>
        </p:xfrm>
        <a:graphic>
          <a:graphicData uri="http://schemas.openxmlformats.org/drawingml/2006/chart">
            <c:chart xmlns:c="http://schemas.openxmlformats.org/drawingml/2006/chart" xmlns:r="http://schemas.openxmlformats.org/officeDocument/2006/relationships" r:id="rId4"/>
          </a:graphicData>
        </a:graphic>
      </p:graphicFrame>
      <p:cxnSp>
        <p:nvCxnSpPr>
          <p:cNvPr id="70" name="Straight Connector 69"/>
          <p:cNvCxnSpPr/>
          <p:nvPr/>
        </p:nvCxnSpPr>
        <p:spPr>
          <a:xfrm>
            <a:off x="4124326" y="1240598"/>
            <a:ext cx="0" cy="5220527"/>
          </a:xfrm>
          <a:prstGeom prst="line">
            <a:avLst/>
          </a:prstGeom>
          <a:ln>
            <a:prstDash val="dash"/>
          </a:ln>
        </p:spPr>
        <p:style>
          <a:lnRef idx="1">
            <a:schemeClr val="dk1"/>
          </a:lnRef>
          <a:fillRef idx="0">
            <a:schemeClr val="dk1"/>
          </a:fillRef>
          <a:effectRef idx="0">
            <a:schemeClr val="dk1"/>
          </a:effectRef>
          <a:fontRef idx="minor">
            <a:schemeClr val="tx1"/>
          </a:fontRef>
        </p:style>
      </p:cxnSp>
      <p:graphicFrame>
        <p:nvGraphicFramePr>
          <p:cNvPr id="16" name="Chart 15"/>
          <p:cNvGraphicFramePr/>
          <p:nvPr/>
        </p:nvGraphicFramePr>
        <p:xfrm>
          <a:off x="8127065" y="4672397"/>
          <a:ext cx="3971365" cy="226751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p:cNvGraphicFramePr/>
          <p:nvPr/>
        </p:nvGraphicFramePr>
        <p:xfrm>
          <a:off x="4075016" y="4607821"/>
          <a:ext cx="3971365" cy="226751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p:cNvGraphicFramePr/>
          <p:nvPr/>
        </p:nvGraphicFramePr>
        <p:xfrm>
          <a:off x="80121" y="4558731"/>
          <a:ext cx="3971365" cy="2267519"/>
        </p:xfrm>
        <a:graphic>
          <a:graphicData uri="http://schemas.openxmlformats.org/drawingml/2006/chart">
            <c:chart xmlns:c="http://schemas.openxmlformats.org/drawingml/2006/chart" xmlns:r="http://schemas.openxmlformats.org/officeDocument/2006/relationships" r:id="rId7"/>
          </a:graphicData>
        </a:graphic>
      </p:graphicFrame>
      <p:sp>
        <p:nvSpPr>
          <p:cNvPr id="19" name="Rectangle 18"/>
          <p:cNvSpPr/>
          <p:nvPr/>
        </p:nvSpPr>
        <p:spPr>
          <a:xfrm>
            <a:off x="8816196" y="3836104"/>
            <a:ext cx="2959150" cy="646331"/>
          </a:xfrm>
          <a:prstGeom prst="rect">
            <a:avLst/>
          </a:prstGeom>
          <a:ln>
            <a:solidFill>
              <a:schemeClr val="tx1"/>
            </a:solidFill>
            <a:prstDash val="dash"/>
          </a:ln>
        </p:spPr>
        <p:txBody>
          <a:bodyPr wrap="square">
            <a:spAutoFit/>
          </a:bodyPr>
          <a:lstStyle/>
          <a:p>
            <a:pPr lvl="0" algn="ctr" rtl="1">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(محلي) </a:t>
            </a:r>
            <a:r>
              <a:rPr lang="ar-SA" b="1" dirty="0">
                <a:solidFill>
                  <a:srgbClr val="D08B30"/>
                </a:solidFill>
                <a:latin typeface="Adobe Arabic" panose="02040503050201020203" pitchFamily="18" charset="-78"/>
                <a:cs typeface="Adobe Arabic" panose="02040503050201020203" pitchFamily="18" charset="-78"/>
              </a:rPr>
              <a:t>بعد جائحة كورونا</a:t>
            </a:r>
            <a:endParaRPr kumimoji="0" lang="ar-SA" b="1" i="0" u="none" strike="noStrike" kern="1200" cap="none" spc="0" normalizeH="0" baseline="0" noProof="0" dirty="0">
              <a:ln>
                <a:noFill/>
              </a:ln>
              <a:solidFill>
                <a:srgbClr val="D08B30"/>
              </a:solidFill>
              <a:effectLst/>
              <a:uLnTx/>
              <a:uFillTx/>
              <a:latin typeface="Adobe Arabic" panose="02040503050201020203" pitchFamily="18" charset="-78"/>
              <a:cs typeface="Adobe Arabic" panose="02040503050201020203" pitchFamily="18" charset="-78"/>
            </a:endParaRPr>
          </a:p>
        </p:txBody>
      </p:sp>
      <p:sp>
        <p:nvSpPr>
          <p:cNvPr id="20" name="Rectangle 19"/>
          <p:cNvSpPr/>
          <p:nvPr/>
        </p:nvSpPr>
        <p:spPr>
          <a:xfrm>
            <a:off x="4892860" y="3836104"/>
            <a:ext cx="2595936" cy="646331"/>
          </a:xfrm>
          <a:prstGeom prst="rect">
            <a:avLst/>
          </a:prstGeom>
          <a:ln>
            <a:solidFill>
              <a:schemeClr val="tx1"/>
            </a:solidFill>
            <a:prstDash val="dash"/>
          </a:ln>
        </p:spPr>
        <p:txBody>
          <a:bodyPr wrap="square">
            <a:spAutoFit/>
          </a:bodyPr>
          <a:lstStyle/>
          <a:p>
            <a:pPr algn="ctr" rtl="1">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(سفري) </a:t>
            </a:r>
            <a:r>
              <a:rPr lang="ar-SA" b="1" dirty="0">
                <a:solidFill>
                  <a:srgbClr val="D08B30"/>
                </a:solidFill>
                <a:latin typeface="Adobe Arabic" panose="02040503050201020203" pitchFamily="18" charset="-78"/>
                <a:cs typeface="Adobe Arabic" panose="02040503050201020203" pitchFamily="18" charset="-78"/>
              </a:rPr>
              <a:t>بعد جائحة كورونا</a:t>
            </a:r>
          </a:p>
        </p:txBody>
      </p:sp>
      <p:sp>
        <p:nvSpPr>
          <p:cNvPr id="21" name="Rectangle 20"/>
          <p:cNvSpPr/>
          <p:nvPr/>
        </p:nvSpPr>
        <p:spPr>
          <a:xfrm>
            <a:off x="774477" y="3836104"/>
            <a:ext cx="2618010" cy="646331"/>
          </a:xfrm>
          <a:prstGeom prst="rect">
            <a:avLst/>
          </a:prstGeom>
          <a:ln>
            <a:solidFill>
              <a:schemeClr val="tx1"/>
            </a:solidFill>
            <a:prstDash val="dash"/>
          </a:ln>
        </p:spPr>
        <p:txBody>
          <a:bodyPr wrap="square">
            <a:spAutoFit/>
          </a:bodyPr>
          <a:lstStyle/>
          <a:p>
            <a:pPr algn="ctr" rtl="1">
              <a:spcBef>
                <a:spcPts val="600"/>
              </a:spcBef>
              <a:spcAft>
                <a:spcPts val="600"/>
              </a:spcAft>
              <a:buClr>
                <a:srgbClr val="F68616"/>
              </a:buClr>
              <a:buSzPct val="120000"/>
            </a:pPr>
            <a:r>
              <a:rPr lang="ar-SA" dirty="0">
                <a:solidFill>
                  <a:prstClr val="black"/>
                </a:solidFill>
                <a:latin typeface="Adobe Arabic" panose="02040503050201020203" pitchFamily="18" charset="-78"/>
                <a:cs typeface="Adobe Arabic" panose="02040503050201020203" pitchFamily="18" charset="-78"/>
              </a:rPr>
              <a:t>من حيث عدد مرات التعامل الشهرية مع المطاعم (توصيل) </a:t>
            </a:r>
            <a:r>
              <a:rPr lang="ar-SA" b="1" dirty="0">
                <a:solidFill>
                  <a:srgbClr val="D08B30"/>
                </a:solidFill>
                <a:latin typeface="Adobe Arabic" panose="02040503050201020203" pitchFamily="18" charset="-78"/>
                <a:cs typeface="Adobe Arabic" panose="02040503050201020203" pitchFamily="18" charset="-78"/>
              </a:rPr>
              <a:t>بعد جائحة كورونا</a:t>
            </a:r>
            <a:endParaRPr kumimoji="0" lang="ar-SA" b="1" i="0" u="none" strike="noStrike" kern="1200" cap="none" spc="0" normalizeH="0" baseline="0" noProof="0" dirty="0">
              <a:ln>
                <a:noFill/>
              </a:ln>
              <a:solidFill>
                <a:srgbClr val="D08B30"/>
              </a:solidFill>
              <a:effectLst/>
              <a:uLnTx/>
              <a:uFillTx/>
              <a:latin typeface="Adobe Arabic" panose="02040503050201020203" pitchFamily="18" charset="-78"/>
              <a:cs typeface="Adobe Arabic" panose="02040503050201020203" pitchFamily="18" charset="-78"/>
            </a:endParaRPr>
          </a:p>
        </p:txBody>
      </p:sp>
      <p:cxnSp>
        <p:nvCxnSpPr>
          <p:cNvPr id="7" name="Straight Connector 6"/>
          <p:cNvCxnSpPr/>
          <p:nvPr/>
        </p:nvCxnSpPr>
        <p:spPr>
          <a:xfrm>
            <a:off x="335280" y="3703111"/>
            <a:ext cx="11696700"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46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outVertic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14</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 Placeholder 1"/>
          <p:cNvSpPr txBox="1">
            <a:spLocks/>
          </p:cNvSpPr>
          <p:nvPr/>
        </p:nvSpPr>
        <p:spPr>
          <a:xfrm>
            <a:off x="137500" y="792278"/>
            <a:ext cx="12054500" cy="15596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1" eaLnBrk="1" fontAlgn="auto" latinLnBrk="0" hangingPunct="1">
              <a:lnSpc>
                <a:spcPct val="100000"/>
              </a:lnSpc>
              <a:spcBef>
                <a:spcPts val="200"/>
              </a:spcBef>
              <a:spcAft>
                <a:spcPts val="200"/>
              </a:spcAft>
              <a:buClr>
                <a:srgbClr val="F3A447"/>
              </a:buClr>
              <a:buSzTx/>
              <a:buFont typeface="Arial"/>
              <a:buNone/>
              <a:tabLst>
                <a:tab pos="744855" algn="l"/>
              </a:tabLst>
              <a:defRPr/>
            </a:pPr>
            <a:r>
              <a:rPr kumimoji="0" lang="ar-EG" sz="22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تعتبر منطقة عسير هي رابع أكثر المناطق الإدارية سكاناً بالمملكة السعودية بنحو 2.2</a:t>
            </a:r>
            <a:r>
              <a:rPr kumimoji="0" lang="ar-EG" sz="2200" b="0" i="0" u="none" strike="noStrike" kern="1200" cap="none" spc="0" normalizeH="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مليون نسمة لعام 2019، وتعتبر مرتفاعاتها الجبلية أحد أهم جوانب الجذب السياحي بها وتعتبر مدينة أبها هي المركز الإداري والعاصمة بها والتي ت</a:t>
            </a:r>
            <a:r>
              <a:rPr kumimoji="0" lang="ar-SA" sz="2200" b="0" i="0" u="none" strike="noStrike" kern="1200" cap="none" spc="0" normalizeH="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ت</a:t>
            </a:r>
            <a:r>
              <a:rPr kumimoji="0" lang="ar-EG" sz="2200" b="0" i="0" u="none" strike="noStrike" kern="1200" cap="none" spc="0" normalizeH="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ضمن منطقة خميس مشيط وهما الموقع المفترض للمشروع الترفيهي محل الدراسة. </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وتمثل مدين</a:t>
            </a:r>
            <a:r>
              <a:rPr lang="ar-SA"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ة</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 أبها نحو 18% من سكان منطقة العسير </a:t>
            </a:r>
            <a:r>
              <a:rPr lang="ar-EG" sz="2200" b="1"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بنحو 389.5 ألف نسمة</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 وتمثل مدينة </a:t>
            </a:r>
            <a:r>
              <a:rPr lang="ar-EG" sz="2200" b="1"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خميس مشيط نحو 25% </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من سكان منطقة العسير </a:t>
            </a:r>
            <a:r>
              <a:rPr lang="ar-EG" sz="2200" b="1"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بنحو 514 ألف نسمة لعام 2019</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 </a:t>
            </a:r>
            <a:r>
              <a:rPr lang="ar-SA"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وتُعد</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 بذلك هما أكبر المدن تمركزاً للسكان في منطقة العسير مما يؤثر إيجاباً </a:t>
            </a:r>
            <a:r>
              <a:rPr lang="ar-SA"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على</a:t>
            </a:r>
            <a:r>
              <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rPr>
              <a:t> المشروع محل الدراسة.</a:t>
            </a:r>
          </a:p>
          <a:p>
            <a:pPr marL="0" marR="0" lvl="0" indent="0" algn="just" defTabSz="914400" rtl="1" eaLnBrk="1" fontAlgn="auto" latinLnBrk="0" hangingPunct="1">
              <a:lnSpc>
                <a:spcPct val="100000"/>
              </a:lnSpc>
              <a:spcBef>
                <a:spcPts val="200"/>
              </a:spcBef>
              <a:spcAft>
                <a:spcPts val="200"/>
              </a:spcAft>
              <a:buClr>
                <a:srgbClr val="F3A447"/>
              </a:buClr>
              <a:buSzTx/>
              <a:buFont typeface="Arial"/>
              <a:buNone/>
              <a:tabLst>
                <a:tab pos="744855" algn="l"/>
              </a:tabLst>
              <a:defRPr/>
            </a:pPr>
            <a:endParaRPr lang="ar-EG" sz="2200" dirty="0">
              <a:solidFill>
                <a:prstClr val="black"/>
              </a:solidFill>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9" name="Rectangle 8"/>
          <p:cNvSpPr/>
          <p:nvPr/>
        </p:nvSpPr>
        <p:spPr>
          <a:xfrm>
            <a:off x="3175567" y="2312464"/>
            <a:ext cx="6153132" cy="430887"/>
          </a:xfrm>
          <a:prstGeom prst="rect">
            <a:avLst/>
          </a:prstGeom>
        </p:spPr>
        <p:txBody>
          <a:bodyPr wrap="square">
            <a:spAutoFit/>
          </a:bodyPr>
          <a:lstStyle/>
          <a:p>
            <a:pPr marL="0" marR="0" lvl="0" indent="0" algn="ctr" defTabSz="914400" rtl="1" eaLnBrk="1" fontAlgn="auto" latinLnBrk="0" hangingPunct="1">
              <a:lnSpc>
                <a:spcPct val="100000"/>
              </a:lnSpc>
              <a:spcBef>
                <a:spcPts val="200"/>
              </a:spcBef>
              <a:spcAft>
                <a:spcPts val="200"/>
              </a:spcAft>
              <a:buClr>
                <a:srgbClr val="F3A447"/>
              </a:buClr>
              <a:buSzPct val="60000"/>
              <a:buFontTx/>
              <a:buNone/>
              <a:tabLst>
                <a:tab pos="744855" algn="l"/>
              </a:tabLst>
              <a:defRPr/>
            </a:pPr>
            <a:r>
              <a:rPr kumimoji="0" lang="ar-EG" sz="22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التوزيع النسبي لسكان المملكة وفقاً للمناطق الإدارية عام 2019</a:t>
            </a:r>
          </a:p>
        </p:txBody>
      </p:sp>
      <p:graphicFrame>
        <p:nvGraphicFramePr>
          <p:cNvPr id="11" name="Chart 10"/>
          <p:cNvGraphicFramePr/>
          <p:nvPr/>
        </p:nvGraphicFramePr>
        <p:xfrm>
          <a:off x="393292" y="2595354"/>
          <a:ext cx="11344599" cy="3721517"/>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p:cNvSpPr/>
          <p:nvPr/>
        </p:nvSpPr>
        <p:spPr>
          <a:xfrm>
            <a:off x="4506205" y="143114"/>
            <a:ext cx="2781851" cy="523220"/>
          </a:xfrm>
          <a:prstGeom prst="rect">
            <a:avLst/>
          </a:prstGeom>
        </p:spPr>
        <p:txBody>
          <a:bodyPr wrap="none">
            <a:spAutoFit/>
          </a:bodyPr>
          <a:lstStyle/>
          <a:p>
            <a:pPr marL="42863" marR="0" lvl="0" indent="0" algn="ctr" rtl="1" fontAlgn="ctr">
              <a:lnSpc>
                <a:spcPct val="100000"/>
              </a:lnSpc>
              <a:spcBef>
                <a:spcPts val="600"/>
              </a:spcBef>
              <a:spcAft>
                <a:spcPts val="600"/>
              </a:spcAft>
              <a:buClr>
                <a:srgbClr val="F3A447"/>
              </a:buClr>
              <a:buSzTx/>
              <a:buFontTx/>
              <a:buNone/>
              <a:tabLst>
                <a:tab pos="744855" algn="l"/>
              </a:tabLst>
              <a:defRPr/>
            </a:pPr>
            <a:r>
              <a:rPr lang="ar-EG" sz="2800" b="1" dirty="0">
                <a:solidFill>
                  <a:srgbClr val="D59847"/>
                </a:solidFill>
                <a:latin typeface="Adobe Arabic" panose="02040503050201020203" pitchFamily="18" charset="-78"/>
                <a:cs typeface="Adobe Arabic" panose="02040503050201020203" pitchFamily="18" charset="-78"/>
              </a:rPr>
              <a:t>توزيع السكان وفقاً للمناطق</a:t>
            </a:r>
          </a:p>
        </p:txBody>
      </p:sp>
      <p:grpSp>
        <p:nvGrpSpPr>
          <p:cNvPr id="12" name="Group 11"/>
          <p:cNvGrpSpPr/>
          <p:nvPr/>
        </p:nvGrpSpPr>
        <p:grpSpPr>
          <a:xfrm>
            <a:off x="4439964" y="641373"/>
            <a:ext cx="2914332" cy="72000"/>
            <a:chOff x="4631214" y="913723"/>
            <a:chExt cx="2914332" cy="72000"/>
          </a:xfrm>
        </p:grpSpPr>
        <p:sp>
          <p:nvSpPr>
            <p:cNvPr id="13" name="Diamond 12"/>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5132142" y="6375666"/>
            <a:ext cx="3040308" cy="369332"/>
          </a:xfrm>
          <a:prstGeom prst="rect">
            <a:avLst/>
          </a:prstGeom>
          <a:noFill/>
          <a:ln>
            <a:solidFill>
              <a:schemeClr val="tx1"/>
            </a:solidFill>
            <a:prstDash val="dash"/>
          </a:ln>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800" b="0"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 </a:t>
            </a:r>
            <a:r>
              <a:rPr kumimoji="0" lang="ar-EG" sz="18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المصدر</a:t>
            </a:r>
            <a:r>
              <a:rPr kumimoji="0" lang="en-US" sz="18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 </a:t>
            </a:r>
            <a:r>
              <a:rPr kumimoji="0" lang="ar-SA" sz="18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 </a:t>
            </a:r>
            <a:r>
              <a:rPr kumimoji="0" lang="ar-EG" sz="1800" b="0"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مصلحة الإحصائات والمعلومات العامة </a:t>
            </a:r>
            <a:endParaRPr kumimoji="0" lang="en-US" sz="1800" b="0"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endParaRPr>
          </a:p>
        </p:txBody>
      </p:sp>
    </p:spTree>
    <p:extLst>
      <p:ext uri="{BB962C8B-B14F-4D97-AF65-F5344CB8AC3E}">
        <p14:creationId xmlns:p14="http://schemas.microsoft.com/office/powerpoint/2010/main" val="350484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15</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 Placeholder 1"/>
          <p:cNvSpPr txBox="1">
            <a:spLocks/>
          </p:cNvSpPr>
          <p:nvPr/>
        </p:nvSpPr>
        <p:spPr>
          <a:xfrm>
            <a:off x="137500" y="936784"/>
            <a:ext cx="11777836" cy="2693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200"/>
              </a:spcBef>
              <a:spcAft>
                <a:spcPts val="200"/>
              </a:spcAft>
              <a:buClr>
                <a:srgbClr val="F3A447"/>
              </a:buClr>
              <a:buSzTx/>
              <a:buFont typeface="Arial"/>
              <a:buNone/>
              <a:tabLst>
                <a:tab pos="744855" algn="l"/>
              </a:tabLst>
              <a:defRPr/>
            </a:pPr>
            <a:endPar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GE SS Text Light" panose="020A0503020102020204" pitchFamily="18" charset="-78"/>
              <a:cs typeface="Arial" panose="020B0604020202020204" pitchFamily="34" charset="0"/>
            </a:endParaRPr>
          </a:p>
          <a:p>
            <a:pPr marL="0" marR="0" lvl="0" indent="0" algn="just" defTabSz="914400" rtl="0" eaLnBrk="1" fontAlgn="auto" latinLnBrk="0" hangingPunct="1">
              <a:lnSpc>
                <a:spcPct val="100000"/>
              </a:lnSpc>
              <a:spcBef>
                <a:spcPts val="200"/>
              </a:spcBef>
              <a:spcAft>
                <a:spcPts val="200"/>
              </a:spcAft>
              <a:buClr>
                <a:srgbClr val="F3A447"/>
              </a:buClr>
              <a:buSzTx/>
              <a:buFont typeface="Arial"/>
              <a:buNone/>
              <a:tabLst>
                <a:tab pos="744855" algn="l"/>
              </a:tabLst>
              <a:defRPr/>
            </a:pPr>
            <a:endParaRPr kumimoji="0" lang="en-US" sz="100" b="1" i="0" u="none" strike="noStrike" kern="1200" cap="none" spc="0" normalizeH="0" baseline="0" noProof="0" dirty="0">
              <a:ln>
                <a:noFill/>
              </a:ln>
              <a:solidFill>
                <a:prstClr val="black"/>
              </a:solidFill>
              <a:effectLst/>
              <a:uLnTx/>
              <a:uFillTx/>
              <a:latin typeface="Arial" panose="020B0604020202020204" pitchFamily="34" charset="0"/>
              <a:ea typeface="GE SS Text Light" panose="020A0503020102020204" pitchFamily="18" charset="-78"/>
              <a:cs typeface="Arial" panose="020B0604020202020204" pitchFamily="34" charset="0"/>
            </a:endParaRPr>
          </a:p>
        </p:txBody>
      </p:sp>
      <p:sp>
        <p:nvSpPr>
          <p:cNvPr id="2" name="Rectangle 1"/>
          <p:cNvSpPr/>
          <p:nvPr/>
        </p:nvSpPr>
        <p:spPr>
          <a:xfrm>
            <a:off x="0" y="1011836"/>
            <a:ext cx="12192000" cy="769441"/>
          </a:xfrm>
          <a:prstGeom prst="rect">
            <a:avLst/>
          </a:prstGeom>
        </p:spPr>
        <p:txBody>
          <a:bodyPr wrap="square">
            <a:spAutoFit/>
          </a:bodyPr>
          <a:lstStyle/>
          <a:p>
            <a:pPr marL="0" marR="0" lvl="0" indent="0" algn="just"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EG" sz="22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ومن خلال توزيع رحلات السياحة الداخلية وفقا</a:t>
            </a:r>
            <a:r>
              <a:rPr kumimoji="0" lang="ar-SA" sz="22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a:t>
            </a:r>
            <a:r>
              <a:rPr kumimoji="0" lang="ar-EG" sz="22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لسبب، سنجد أن السياحة الترفيهية تمثل حوالي 44٪ من إجمالي عدد الرحلات الداخلية وتسجل تلك الرحلات نمواً بنحو 10٪ معدل النمو السنوي المركب في الفترة من 2010 – 2019، وذلك كما يلي:</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1" name="Chart 10"/>
          <p:cNvGraphicFramePr/>
          <p:nvPr/>
        </p:nvGraphicFramePr>
        <p:xfrm>
          <a:off x="2607227" y="2785690"/>
          <a:ext cx="6536773" cy="318410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290034" y="2225098"/>
            <a:ext cx="3815467" cy="430887"/>
          </a:xfrm>
          <a:prstGeom prst="rect">
            <a:avLst/>
          </a:prstGeom>
          <a:noFill/>
        </p:spPr>
        <p:txBody>
          <a:bodyPr wrap="non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2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توزيع الرحلات الداخلية بالمملكة وفقاً للسبب (%)</a:t>
            </a:r>
            <a:endParaRPr kumimoji="0" lang="en-US" sz="22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14" name="TextBox 13"/>
          <p:cNvSpPr txBox="1"/>
          <p:nvPr/>
        </p:nvSpPr>
        <p:spPr>
          <a:xfrm>
            <a:off x="5743575" y="6301117"/>
            <a:ext cx="2110988" cy="400110"/>
          </a:xfrm>
          <a:prstGeom prst="rect">
            <a:avLst/>
          </a:prstGeom>
          <a:noFill/>
          <a:ln>
            <a:solidFill>
              <a:schemeClr val="tx1"/>
            </a:solidFill>
            <a:prstDash val="dash"/>
          </a:ln>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المصدر: إستثمر في السعودية</a:t>
            </a:r>
            <a:endParaRPr kumimoji="0" lang="en-US" sz="20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endParaRPr>
          </a:p>
        </p:txBody>
      </p:sp>
      <p:sp>
        <p:nvSpPr>
          <p:cNvPr id="17" name="Rectangle 16"/>
          <p:cNvSpPr/>
          <p:nvPr/>
        </p:nvSpPr>
        <p:spPr>
          <a:xfrm>
            <a:off x="4286648" y="37243"/>
            <a:ext cx="4801635" cy="566309"/>
          </a:xfrm>
          <a:prstGeom prst="rect">
            <a:avLst/>
          </a:prstGeom>
        </p:spPr>
        <p:txBody>
          <a:bodyPr wrap="none">
            <a:spAutoFit/>
          </a:bodyPr>
          <a:lstStyle/>
          <a:p>
            <a:pPr marL="42863" algn="ctr" rtl="1" fontAlgn="ctr">
              <a:lnSpc>
                <a:spcPct val="110000"/>
              </a:lnSpc>
              <a:spcBef>
                <a:spcPts val="600"/>
              </a:spcBef>
              <a:spcAft>
                <a:spcPts val="600"/>
              </a:spcAft>
              <a:buClr>
                <a:srgbClr val="F3A447"/>
              </a:buClr>
              <a:tabLst>
                <a:tab pos="744855" algn="l"/>
              </a:tabLst>
              <a:defRPr/>
            </a:pPr>
            <a:r>
              <a:rPr lang="ar-SA" sz="2800" b="1" dirty="0">
                <a:solidFill>
                  <a:srgbClr val="D59847"/>
                </a:solidFill>
                <a:latin typeface="Adobe Arabic" panose="02040503050201020203" pitchFamily="18" charset="-78"/>
                <a:cs typeface="Adobe Arabic" panose="02040503050201020203" pitchFamily="18" charset="-78"/>
              </a:rPr>
              <a:t>تابع/ </a:t>
            </a:r>
            <a:r>
              <a:rPr lang="ar-EG" sz="2800" b="1" dirty="0">
                <a:solidFill>
                  <a:srgbClr val="D59847"/>
                </a:solidFill>
                <a:latin typeface="Adobe Arabic" panose="02040503050201020203" pitchFamily="18" charset="-78"/>
                <a:cs typeface="Adobe Arabic" panose="02040503050201020203" pitchFamily="18" charset="-78"/>
              </a:rPr>
              <a:t>أهم مؤشرات قطاع السياحة والترفيه بالمملكة</a:t>
            </a:r>
            <a:endParaRPr lang="en-US" sz="2800" b="1" dirty="0">
              <a:solidFill>
                <a:srgbClr val="D59847"/>
              </a:solidFill>
              <a:latin typeface="Adobe Arabic" panose="02040503050201020203" pitchFamily="18" charset="-78"/>
              <a:cs typeface="Adobe Arabic" panose="02040503050201020203" pitchFamily="18" charset="-78"/>
            </a:endParaRPr>
          </a:p>
        </p:txBody>
      </p:sp>
      <p:grpSp>
        <p:nvGrpSpPr>
          <p:cNvPr id="18" name="Group 17"/>
          <p:cNvGrpSpPr/>
          <p:nvPr/>
        </p:nvGrpSpPr>
        <p:grpSpPr>
          <a:xfrm>
            <a:off x="5230686" y="625216"/>
            <a:ext cx="2914332" cy="72000"/>
            <a:chOff x="4631214" y="913723"/>
            <a:chExt cx="2914332" cy="72000"/>
          </a:xfrm>
        </p:grpSpPr>
        <p:sp>
          <p:nvSpPr>
            <p:cNvPr id="19" name="Diamond 18"/>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917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393282" y="110272"/>
            <a:ext cx="4092788" cy="498598"/>
          </a:xfrm>
          <a:prstGeom prst="rect">
            <a:avLst/>
          </a:prstGeom>
        </p:spPr>
        <p:txBody>
          <a:bodyPr wrap="none">
            <a:spAutoFit/>
          </a:bodyPr>
          <a:lstStyle/>
          <a:p>
            <a:pPr marL="0" marR="0" lvl="0" indent="0" algn="ctr" defTabSz="914400" rtl="1" eaLnBrk="1" fontAlgn="auto" latinLnBrk="0" hangingPunct="1">
              <a:lnSpc>
                <a:spcPct val="11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3. المنشآت العاملة في نشاط إدارة المسالخ بالمملكة</a:t>
            </a:r>
            <a:endParaRPr kumimoji="0" lang="en-US"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grpSp>
        <p:nvGrpSpPr>
          <p:cNvPr id="12" name="Group 11"/>
          <p:cNvGrpSpPr/>
          <p:nvPr/>
        </p:nvGrpSpPr>
        <p:grpSpPr>
          <a:xfrm>
            <a:off x="4982896" y="641373"/>
            <a:ext cx="2914332" cy="72000"/>
            <a:chOff x="4631214" y="913723"/>
            <a:chExt cx="2914332" cy="72000"/>
          </a:xfrm>
        </p:grpSpPr>
        <p:sp>
          <p:nvSpPr>
            <p:cNvPr id="13" name="Diamond 12"/>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5246910" y="6376090"/>
            <a:ext cx="1941557" cy="369332"/>
          </a:xfrm>
          <a:prstGeom prst="rect">
            <a:avLst/>
          </a:prstGeom>
          <a:ln>
            <a:solidFill>
              <a:schemeClr val="tx1"/>
            </a:solidFill>
            <a:prstDash val="dash"/>
          </a:ln>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8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المصدر: الهيئة العامة للإحصاء</a:t>
            </a:r>
            <a:r>
              <a:rPr kumimoji="0" lang="ar-EG" sz="18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p:cNvSpPr/>
          <p:nvPr/>
        </p:nvSpPr>
        <p:spPr>
          <a:xfrm>
            <a:off x="3204754" y="899746"/>
            <a:ext cx="8952409" cy="461665"/>
          </a:xfrm>
          <a:prstGeom prst="rect">
            <a:avLst/>
          </a:prstGeom>
        </p:spPr>
        <p:txBody>
          <a:bodyPr wrap="square">
            <a:spAutoFit/>
          </a:bodyPr>
          <a:lstStyle/>
          <a:p>
            <a:pPr marL="0" marR="0" lvl="0" indent="0" algn="just"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بلغ إجمالي عدد المنشآت العاملة في نشاط إدارة المسالخ بالمملكة نحو 392 منشأة</a:t>
            </a:r>
            <a:r>
              <a:rPr kumimoji="0" lang="ar-EG"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r>
              <a:rPr kumimoji="0" lang="ar-SA"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وذلك </a:t>
            </a:r>
            <a:r>
              <a:rPr kumimoji="0" lang="ar-EG"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كما يلي:</a:t>
            </a:r>
          </a:p>
        </p:txBody>
      </p:sp>
      <p:graphicFrame>
        <p:nvGraphicFramePr>
          <p:cNvPr id="6" name="Chart 5"/>
          <p:cNvGraphicFramePr/>
          <p:nvPr>
            <p:extLst>
              <p:ext uri="{D42A27DB-BD31-4B8C-83A1-F6EECF244321}">
                <p14:modId xmlns:p14="http://schemas.microsoft.com/office/powerpoint/2010/main" val="3944708926"/>
              </p:ext>
            </p:extLst>
          </p:nvPr>
        </p:nvGraphicFramePr>
        <p:xfrm>
          <a:off x="6017622" y="2524319"/>
          <a:ext cx="6107703" cy="3518262"/>
        </p:xfrm>
        <a:graphic>
          <a:graphicData uri="http://schemas.openxmlformats.org/drawingml/2006/chart">
            <c:chart xmlns:c="http://schemas.openxmlformats.org/drawingml/2006/chart" xmlns:r="http://schemas.openxmlformats.org/officeDocument/2006/relationships" r:id="rId2"/>
          </a:graphicData>
        </a:graphic>
      </p:graphicFrame>
      <p:cxnSp>
        <p:nvCxnSpPr>
          <p:cNvPr id="17" name="Straight Connector 16"/>
          <p:cNvCxnSpPr/>
          <p:nvPr/>
        </p:nvCxnSpPr>
        <p:spPr>
          <a:xfrm>
            <a:off x="5941149" y="1704190"/>
            <a:ext cx="0" cy="4381024"/>
          </a:xfrm>
          <a:prstGeom prst="line">
            <a:avLst/>
          </a:prstGeom>
          <a:ln w="19050">
            <a:prstDash val="sysDash"/>
          </a:ln>
        </p:spPr>
        <p:style>
          <a:lnRef idx="1">
            <a:schemeClr val="dk1"/>
          </a:lnRef>
          <a:fillRef idx="0">
            <a:schemeClr val="dk1"/>
          </a:fillRef>
          <a:effectRef idx="0">
            <a:schemeClr val="dk1"/>
          </a:effectRef>
          <a:fontRef idx="minor">
            <a:schemeClr val="tx1"/>
          </a:fontRef>
        </p:style>
      </p:cxnSp>
      <p:graphicFrame>
        <p:nvGraphicFramePr>
          <p:cNvPr id="20" name="Chart 19"/>
          <p:cNvGraphicFramePr/>
          <p:nvPr/>
        </p:nvGraphicFramePr>
        <p:xfrm>
          <a:off x="204998" y="2790882"/>
          <a:ext cx="5509532" cy="3158070"/>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p:cNvSpPr/>
          <p:nvPr/>
        </p:nvSpPr>
        <p:spPr>
          <a:xfrm>
            <a:off x="6134431" y="1771778"/>
            <a:ext cx="5990894" cy="461665"/>
          </a:xfrm>
          <a:prstGeom prst="rect">
            <a:avLst/>
          </a:prstGeom>
        </p:spPr>
        <p:txBody>
          <a:bodyPr wrap="square">
            <a:spAutoFit/>
          </a:bodyPr>
          <a:lstStyle/>
          <a:p>
            <a:pPr marL="0" marR="0" lvl="0" indent="0" algn="ctr"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عدد المنشآت العاملة في نشاط إدارة المسالخ بالمملكة </a:t>
            </a:r>
            <a:endParaRPr kumimoji="0" lang="ar-EG"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19" name="Rectangle 18"/>
          <p:cNvSpPr/>
          <p:nvPr/>
        </p:nvSpPr>
        <p:spPr>
          <a:xfrm>
            <a:off x="1251734" y="1680990"/>
            <a:ext cx="3416060" cy="830997"/>
          </a:xfrm>
          <a:prstGeom prst="rect">
            <a:avLst/>
          </a:prstGeom>
        </p:spPr>
        <p:txBody>
          <a:bodyPr wrap="square">
            <a:spAutoFit/>
          </a:bodyPr>
          <a:lstStyle/>
          <a:p>
            <a:pPr marL="0" marR="0" lvl="0" indent="0" algn="ctr" defTabSz="914400" rtl="1" eaLnBrk="1" fontAlgn="auto" latinLnBrk="0" hangingPunct="1">
              <a:lnSpc>
                <a:spcPct val="100000"/>
              </a:lnSpc>
              <a:spcBef>
                <a:spcPts val="200"/>
              </a:spcBef>
              <a:spcAft>
                <a:spcPts val="200"/>
              </a:spcAft>
              <a:buClr>
                <a:srgbClr val="F3A447"/>
              </a:buClr>
              <a:buSzTx/>
              <a:buFontTx/>
              <a:buNone/>
              <a:tabLst>
                <a:tab pos="744855" algn="l"/>
              </a:tabLst>
              <a:defRPr sz="1862" b="0" i="0" u="none" strike="noStrike" kern="1200" spc="0" baseline="0">
                <a:solidFill>
                  <a:prstClr val="black"/>
                </a:solidFill>
                <a:latin typeface="Adobe Arabic" panose="02040503050201020203" pitchFamily="18" charset="-78"/>
                <a:ea typeface="+mn-ea"/>
                <a:cs typeface="Adobe Arabic" panose="02040503050201020203" pitchFamily="18" charset="-78"/>
              </a:defRPr>
            </a:pPr>
            <a:r>
              <a:rPr kumimoji="0" lang="ar-EG"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التوزيع النسبي </a:t>
            </a:r>
            <a:r>
              <a:rPr kumimoji="0" lang="ar-SA"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للمنشآت العاملة في إدارة المسالخ موزعة على مدن المملكة</a:t>
            </a:r>
            <a:endParaRPr kumimoji="0" lang="en-US" sz="24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Tree>
    <p:extLst>
      <p:ext uri="{BB962C8B-B14F-4D97-AF65-F5344CB8AC3E}">
        <p14:creationId xmlns:p14="http://schemas.microsoft.com/office/powerpoint/2010/main" val="10136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 Placeholder 1"/>
          <p:cNvSpPr txBox="1">
            <a:spLocks/>
          </p:cNvSpPr>
          <p:nvPr/>
        </p:nvSpPr>
        <p:spPr>
          <a:xfrm>
            <a:off x="137500" y="683156"/>
            <a:ext cx="11777836" cy="2693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200"/>
              </a:spcBef>
              <a:spcAft>
                <a:spcPts val="200"/>
              </a:spcAft>
              <a:buClr>
                <a:srgbClr val="F3A447"/>
              </a:buClr>
              <a:buSzTx/>
              <a:buFont typeface="Arial"/>
              <a:buNone/>
              <a:tabLst>
                <a:tab pos="744855" algn="l"/>
              </a:tabLst>
              <a:defRPr/>
            </a:pPr>
            <a:endParaRPr kumimoji="0" lang="en-US" sz="1000" b="1" i="0" u="none" strike="noStrike" kern="1200" cap="none" spc="0" normalizeH="0" baseline="0" noProof="0">
              <a:ln>
                <a:noFill/>
              </a:ln>
              <a:solidFill>
                <a:prstClr val="black"/>
              </a:solidFill>
              <a:effectLst/>
              <a:uLnTx/>
              <a:uFillTx/>
              <a:latin typeface="Arial" panose="020B0604020202020204" pitchFamily="34" charset="0"/>
              <a:ea typeface="GE SS Text Light" panose="020A0503020102020204" pitchFamily="18" charset="-78"/>
              <a:cs typeface="Arial" panose="020B0604020202020204" pitchFamily="34" charset="0"/>
            </a:endParaRPr>
          </a:p>
          <a:p>
            <a:pPr marL="0" marR="0" lvl="0" indent="0" algn="just" defTabSz="914400" rtl="0" eaLnBrk="1" fontAlgn="auto" latinLnBrk="0" hangingPunct="1">
              <a:lnSpc>
                <a:spcPct val="100000"/>
              </a:lnSpc>
              <a:spcBef>
                <a:spcPts val="200"/>
              </a:spcBef>
              <a:spcAft>
                <a:spcPts val="200"/>
              </a:spcAft>
              <a:buClr>
                <a:srgbClr val="F3A447"/>
              </a:buClr>
              <a:buSzTx/>
              <a:buFont typeface="Arial"/>
              <a:buNone/>
              <a:tabLst>
                <a:tab pos="744855" algn="l"/>
              </a:tabLst>
              <a:defRPr/>
            </a:pPr>
            <a:endParaRPr kumimoji="0" lang="en-US" sz="100" b="1" i="0" u="none" strike="noStrike" kern="1200" cap="none" spc="0" normalizeH="0" baseline="0" noProof="0" dirty="0">
              <a:ln>
                <a:noFill/>
              </a:ln>
              <a:solidFill>
                <a:prstClr val="black"/>
              </a:solidFill>
              <a:effectLst/>
              <a:uLnTx/>
              <a:uFillTx/>
              <a:latin typeface="Arial" panose="020B0604020202020204" pitchFamily="34" charset="0"/>
              <a:ea typeface="GE SS Text Light" panose="020A0503020102020204" pitchFamily="18" charset="-78"/>
              <a:cs typeface="Arial" panose="020B0604020202020204" pitchFamily="34" charset="0"/>
            </a:endParaRPr>
          </a:p>
        </p:txBody>
      </p:sp>
      <p:grpSp>
        <p:nvGrpSpPr>
          <p:cNvPr id="12" name="Group 11"/>
          <p:cNvGrpSpPr/>
          <p:nvPr/>
        </p:nvGrpSpPr>
        <p:grpSpPr>
          <a:xfrm>
            <a:off x="4982896" y="641373"/>
            <a:ext cx="2914332" cy="72000"/>
            <a:chOff x="4631214" y="913723"/>
            <a:chExt cx="2914332" cy="72000"/>
          </a:xfrm>
        </p:grpSpPr>
        <p:sp>
          <p:nvSpPr>
            <p:cNvPr id="13" name="Diamond 12"/>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1" y="823571"/>
            <a:ext cx="12192000" cy="1015663"/>
          </a:xfrm>
          <a:prstGeom prst="rect">
            <a:avLst/>
          </a:prstGeom>
        </p:spPr>
        <p:txBody>
          <a:bodyPr wrap="square">
            <a:spAutoFit/>
          </a:bodyPr>
          <a:lstStyle/>
          <a:p>
            <a:pPr marL="0" marR="0" lvl="0" indent="0" algn="r"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وقد حققت إجمالي المخلفات العضوية على مستوى المملكة نمواً بنحو 4% خلال الفتر</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ة</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من عام 2017 حت</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ى</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عام 2020، لتبلغ نحو 12.3 مليون طن بنهاية عام 2020، إلا أنها قد تراجعت بشكل ملحوظ عام 2020 نتيجة لإغلاق المطاعم والكثير من المنشآت خلال العام كإجراءات إحترازية في ظل جائحة كوفيد -19 ، حيث حققت تراجعاً يبلغ نحو -21% خلال الفترة من عام 2017-2020، وذلك كما يلي:</a:t>
            </a:r>
            <a:endParaRPr kumimoji="0" lang="ar-EG" sz="22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19" name="TextBox 18"/>
          <p:cNvSpPr txBox="1"/>
          <p:nvPr/>
        </p:nvSpPr>
        <p:spPr>
          <a:xfrm>
            <a:off x="6000633" y="1931948"/>
            <a:ext cx="5744062" cy="400110"/>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rPr>
              <a:t>تطور إجمالي المخلفات العضوية بالمملكة خلال ال</a:t>
            </a:r>
            <a:r>
              <a:rPr kumimoji="0" lang="en-US"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rPr>
              <a:t>ف</a:t>
            </a:r>
            <a:r>
              <a:rPr kumimoji="0" lang="ar-EG"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rPr>
              <a:t>ترة من عام 2017-2020</a:t>
            </a:r>
          </a:p>
        </p:txBody>
      </p:sp>
      <p:graphicFrame>
        <p:nvGraphicFramePr>
          <p:cNvPr id="20" name="Chart 19"/>
          <p:cNvGraphicFramePr/>
          <p:nvPr/>
        </p:nvGraphicFramePr>
        <p:xfrm>
          <a:off x="6571945" y="2673023"/>
          <a:ext cx="5381858" cy="3320045"/>
        </p:xfrm>
        <a:graphic>
          <a:graphicData uri="http://schemas.openxmlformats.org/drawingml/2006/chart">
            <c:chart xmlns:c="http://schemas.openxmlformats.org/drawingml/2006/chart" xmlns:r="http://schemas.openxmlformats.org/officeDocument/2006/relationships" r:id="rId2"/>
          </a:graphicData>
        </a:graphic>
      </p:graphicFrame>
      <p:sp>
        <p:nvSpPr>
          <p:cNvPr id="21" name="TextBox 20"/>
          <p:cNvSpPr txBox="1"/>
          <p:nvPr/>
        </p:nvSpPr>
        <p:spPr>
          <a:xfrm>
            <a:off x="156880" y="1931948"/>
            <a:ext cx="5725634"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rPr>
              <a:t>التوزيع النسبي للمخلفات العضوية المملكة عام 2020 وفقاً للمناطق الإدارية </a:t>
            </a:r>
            <a:endParaRPr kumimoji="0" lang="en-US"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endParaRPr>
          </a:p>
        </p:txBody>
      </p:sp>
      <p:graphicFrame>
        <p:nvGraphicFramePr>
          <p:cNvPr id="23" name="Chart 22"/>
          <p:cNvGraphicFramePr/>
          <p:nvPr/>
        </p:nvGraphicFramePr>
        <p:xfrm>
          <a:off x="-132539" y="2408967"/>
          <a:ext cx="6039858" cy="3848159"/>
        </p:xfrm>
        <a:graphic>
          <a:graphicData uri="http://schemas.openxmlformats.org/drawingml/2006/chart">
            <c:chart xmlns:c="http://schemas.openxmlformats.org/drawingml/2006/chart" xmlns:r="http://schemas.openxmlformats.org/officeDocument/2006/relationships" r:id="rId3"/>
          </a:graphicData>
        </a:graphic>
      </p:graphicFrame>
      <p:cxnSp>
        <p:nvCxnSpPr>
          <p:cNvPr id="24" name="Straight Connector 23"/>
          <p:cNvCxnSpPr/>
          <p:nvPr/>
        </p:nvCxnSpPr>
        <p:spPr>
          <a:xfrm>
            <a:off x="6045651" y="1839234"/>
            <a:ext cx="0" cy="4381024"/>
          </a:xfrm>
          <a:prstGeom prst="line">
            <a:avLst/>
          </a:prstGeom>
          <a:ln w="19050">
            <a:prstDash val="sysDash"/>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4727508" y="158816"/>
            <a:ext cx="3424335" cy="461665"/>
          </a:xfrm>
          <a:prstGeom prst="rect">
            <a:avLst/>
          </a:prstGeom>
        </p:spPr>
        <p:txBody>
          <a:bodyPr wrap="none">
            <a:spAutoFit/>
          </a:bodyPr>
          <a:lstStyle/>
          <a:p>
            <a:pPr marL="0" marR="0" lvl="0" indent="0" algn="r"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يتبع/ 1. نظرة عامة على النفايات بالمملكة</a:t>
            </a:r>
            <a:endParaRPr kumimoji="0" lang="en-US"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17" name="Rectangle 16"/>
          <p:cNvSpPr/>
          <p:nvPr/>
        </p:nvSpPr>
        <p:spPr>
          <a:xfrm rot="16200000">
            <a:off x="5808240" y="3793773"/>
            <a:ext cx="1120820" cy="369332"/>
          </a:xfrm>
          <a:prstGeom prst="rect">
            <a:avLst/>
          </a:prstGeom>
        </p:spPr>
        <p:txBody>
          <a:bodyPr wrap="none">
            <a:spAutoFit/>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rPr>
              <a:t> (الكمية بالطن)</a:t>
            </a:r>
            <a:endParaRPr kumimoji="0" lang="en-US" sz="1800" b="1" i="0" u="none" strike="noStrike" kern="1200" cap="none" spc="0" normalizeH="0" baseline="0" noProof="0" dirty="0">
              <a:ln>
                <a:noFill/>
              </a:ln>
              <a:solidFill>
                <a:prstClr val="black"/>
              </a:solidFill>
              <a:effectLst/>
              <a:uLnTx/>
              <a:uFillTx/>
              <a:latin typeface="Adobe Arabic" panose="02040503050201020203" pitchFamily="18" charset="-78"/>
              <a:ea typeface="+mn-ea"/>
              <a:cs typeface="Adobe Arabic" panose="02040503050201020203" pitchFamily="18" charset="-78"/>
            </a:endParaRPr>
          </a:p>
        </p:txBody>
      </p:sp>
      <p:sp>
        <p:nvSpPr>
          <p:cNvPr id="22" name="TextBox 21"/>
          <p:cNvSpPr txBox="1"/>
          <p:nvPr/>
        </p:nvSpPr>
        <p:spPr>
          <a:xfrm>
            <a:off x="5037359" y="6373403"/>
            <a:ext cx="2016584" cy="369332"/>
          </a:xfrm>
          <a:prstGeom prst="rect">
            <a:avLst/>
          </a:prstGeom>
          <a:noFill/>
          <a:ln>
            <a:solidFill>
              <a:schemeClr val="tx1"/>
            </a:solidFill>
            <a:prstDash val="dash"/>
          </a:ln>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المصدر:</a:t>
            </a:r>
            <a:r>
              <a:rPr kumimoji="0" lang="ar-EG" sz="18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r>
              <a:rPr kumimoji="0" lang="ar-SA" sz="18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الهيئة العامة للإحصاء</a:t>
            </a:r>
            <a:endParaRPr kumimoji="0" lang="ar-EG" sz="18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Tree>
    <p:extLst>
      <p:ext uri="{BB962C8B-B14F-4D97-AF65-F5344CB8AC3E}">
        <p14:creationId xmlns:p14="http://schemas.microsoft.com/office/powerpoint/2010/main" val="210141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0F7407-C1CA-9B4B-98A7-1A08F279D3C6}" type="slidenum">
              <a:rPr lang="en-US" smtClean="0"/>
              <a:pPr/>
              <a:t>4</a:t>
            </a:fld>
            <a:endParaRPr lang="en-US" dirty="0"/>
          </a:p>
        </p:txBody>
      </p:sp>
      <p:grpSp>
        <p:nvGrpSpPr>
          <p:cNvPr id="7" name="Group 6"/>
          <p:cNvGrpSpPr/>
          <p:nvPr/>
        </p:nvGrpSpPr>
        <p:grpSpPr>
          <a:xfrm>
            <a:off x="4332578" y="652174"/>
            <a:ext cx="2914332" cy="72000"/>
            <a:chOff x="4631214" y="913723"/>
            <a:chExt cx="2914332" cy="72000"/>
          </a:xfrm>
        </p:grpSpPr>
        <p:sp>
          <p:nvSpPr>
            <p:cNvPr id="8" name="Diamond 7"/>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4336655" y="109063"/>
            <a:ext cx="2940549" cy="523220"/>
          </a:xfrm>
          <a:prstGeom prst="rect">
            <a:avLst/>
          </a:prstGeom>
        </p:spPr>
        <p:txBody>
          <a:bodyPr wrap="none">
            <a:spAutoFit/>
          </a:bodyPr>
          <a:lstStyle/>
          <a:p>
            <a:pPr marL="42863" marR="0" lvl="0" indent="0" algn="ctr" defTabSz="914400" rtl="1" eaLnBrk="1" fontAlgn="ctr"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D59847"/>
                </a:solidFill>
                <a:effectLst/>
                <a:uLnTx/>
                <a:uFillTx/>
                <a:latin typeface="Adobe Arabic" panose="02040503050201020203" pitchFamily="18" charset="-78"/>
                <a:ea typeface="+mn-ea"/>
                <a:cs typeface="Adobe Arabic" panose="02040503050201020203" pitchFamily="18" charset="-78"/>
              </a:rPr>
              <a:t>يتبع/</a:t>
            </a:r>
            <a:r>
              <a:rPr kumimoji="0" lang="ar-SA" sz="2800" b="1" i="0" u="none" strike="noStrike" kern="1200" cap="none" spc="0" normalizeH="0" noProof="0" dirty="0">
                <a:ln>
                  <a:noFill/>
                </a:ln>
                <a:solidFill>
                  <a:srgbClr val="D59847"/>
                </a:solidFill>
                <a:effectLst/>
                <a:uLnTx/>
                <a:uFillTx/>
                <a:latin typeface="Adobe Arabic" panose="02040503050201020203" pitchFamily="18" charset="-78"/>
                <a:ea typeface="+mn-ea"/>
                <a:cs typeface="Adobe Arabic" panose="02040503050201020203" pitchFamily="18" charset="-78"/>
              </a:rPr>
              <a:t> </a:t>
            </a:r>
            <a:r>
              <a:rPr kumimoji="0" lang="ar-SA" sz="2800" b="1" i="0" u="none" strike="noStrike" kern="1200" cap="none" spc="0" normalizeH="0" baseline="0" noProof="0" dirty="0">
                <a:ln>
                  <a:noFill/>
                </a:ln>
                <a:solidFill>
                  <a:srgbClr val="D59847"/>
                </a:solidFill>
                <a:effectLst/>
                <a:uLnTx/>
                <a:uFillTx/>
                <a:latin typeface="Adobe Arabic" panose="02040503050201020203" pitchFamily="18" charset="-78"/>
                <a:ea typeface="+mn-ea"/>
                <a:cs typeface="Adobe Arabic" panose="02040503050201020203" pitchFamily="18" charset="-78"/>
              </a:rPr>
              <a:t>3.</a:t>
            </a:r>
            <a:r>
              <a:rPr kumimoji="0" lang="ar-SA" sz="2800" b="1" i="0" u="none" strike="noStrike" kern="1200" cap="none" spc="0" normalizeH="0" noProof="0" dirty="0">
                <a:ln>
                  <a:noFill/>
                </a:ln>
                <a:solidFill>
                  <a:srgbClr val="D59847"/>
                </a:solidFill>
                <a:effectLst/>
                <a:uLnTx/>
                <a:uFillTx/>
                <a:latin typeface="Adobe Arabic" panose="02040503050201020203" pitchFamily="18" charset="-78"/>
                <a:ea typeface="+mn-ea"/>
                <a:cs typeface="Adobe Arabic" panose="02040503050201020203" pitchFamily="18" charset="-78"/>
              </a:rPr>
              <a:t> </a:t>
            </a:r>
            <a:r>
              <a:rPr kumimoji="0" lang="ar-SA" sz="2800" b="1" i="0" u="none" strike="noStrike" kern="1200" cap="none" spc="0" normalizeH="0" baseline="0" noProof="0" dirty="0">
                <a:ln>
                  <a:noFill/>
                </a:ln>
                <a:solidFill>
                  <a:srgbClr val="D59847"/>
                </a:solidFill>
                <a:effectLst/>
                <a:uLnTx/>
                <a:uFillTx/>
                <a:latin typeface="Adobe Arabic" panose="02040503050201020203" pitchFamily="18" charset="-78"/>
                <a:ea typeface="+mn-ea"/>
                <a:cs typeface="Adobe Arabic" panose="02040503050201020203" pitchFamily="18" charset="-78"/>
              </a:rPr>
              <a:t>تقدير الطلب والإيراد</a:t>
            </a:r>
          </a:p>
        </p:txBody>
      </p:sp>
      <p:graphicFrame>
        <p:nvGraphicFramePr>
          <p:cNvPr id="14" name="Chart 13"/>
          <p:cNvGraphicFramePr/>
          <p:nvPr/>
        </p:nvGraphicFramePr>
        <p:xfrm>
          <a:off x="441471" y="1605491"/>
          <a:ext cx="10590213" cy="4557184"/>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p:cNvSpPr/>
          <p:nvPr/>
        </p:nvSpPr>
        <p:spPr>
          <a:xfrm>
            <a:off x="2741358" y="1014721"/>
            <a:ext cx="6096000" cy="523220"/>
          </a:xfrm>
          <a:prstGeom prst="rect">
            <a:avLst/>
          </a:prstGeom>
        </p:spPr>
        <p:txBody>
          <a:bodyPr>
            <a:spAutoFit/>
          </a:bodyPr>
          <a:lstStyle/>
          <a:p>
            <a:pPr algn="ctr" rtl="1"/>
            <a:r>
              <a:rPr lang="ar-SA" sz="2800" b="1" dirty="0">
                <a:solidFill>
                  <a:srgbClr val="C00000"/>
                </a:solidFill>
                <a:latin typeface="Adobe Arabic" panose="02040503050201020203" pitchFamily="18" charset="-78"/>
                <a:cs typeface="Adobe Arabic" panose="02040503050201020203" pitchFamily="18" charset="-78"/>
              </a:rPr>
              <a:t>تطور الإيرادات</a:t>
            </a:r>
            <a:endParaRPr lang="en-US" sz="2800" b="1" dirty="0">
              <a:solidFill>
                <a:srgbClr val="C00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1232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0F7407-C1CA-9B4B-98A7-1A08F279D3C6}" type="slidenum">
              <a:rPr kumimoji="0" lang="en-US" sz="1200" b="1"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0" y="693073"/>
            <a:ext cx="12192000" cy="3159839"/>
          </a:xfrm>
          <a:prstGeom prst="rect">
            <a:avLst/>
          </a:prstGeom>
        </p:spPr>
        <p:txBody>
          <a:bodyPr wrap="square">
            <a:spAutoFit/>
          </a:bodyPr>
          <a:lstStyle/>
          <a:p>
            <a:pPr marL="0" marR="0" lvl="0" indent="0" algn="just" defTabSz="914400" rtl="1" eaLnBrk="1" fontAlgn="auto" latinLnBrk="0" hangingPunct="1">
              <a:lnSpc>
                <a:spcPct val="100000"/>
              </a:lnSpc>
              <a:spcBef>
                <a:spcPts val="200"/>
              </a:spcBef>
              <a:spcAft>
                <a:spcPts val="200"/>
              </a:spcAft>
              <a:buClr>
                <a:srgbClr val="F3A447"/>
              </a:buClr>
              <a:buSzTx/>
              <a:buFontTx/>
              <a:buNone/>
              <a:tabLst>
                <a:tab pos="744855" algn="l"/>
              </a:tabLst>
              <a:defRPr/>
            </a:pP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ت</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عد صناعة الأسمدة هي أحد أهم الصناعات التي تعتمد </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على</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مخرجات تدوير المخلفات، حيث يتم إستخدام المخلفات العضوية الم</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عاد تدويرها ومعالجاتها في صناعة الأسمدة الزراعية بمختلف انواعها. وتشتهر المملكة السعودية عالمياً بقوة صناعة الأسمدة بها خاصة الأسمدة الفوسفاتية من خلال شركة معادن والتي تستثمر حاليا</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في منجمين للفوسفات شمال المملكة وتنتج نحو 6 ملايين طن من الأسمدة الفوسفاتية الأكثر استخداماً على نطاق واسع في الزراعة الحديثة، كالفوسفات ثنائي الأمونيوم (</a:t>
            </a:r>
            <a:r>
              <a:rPr kumimoji="0" lang="en-US"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DAP</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والفوسفات أحادي الأمونيوم</a:t>
            </a:r>
            <a:r>
              <a:rPr kumimoji="0" lang="en-US"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(MAP)، </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وتخطط لإدخال مركّبات فوسفاتية جديدة لتصبح واحدة من </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كبرى</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الشركات المُصنّعة والمصدّرة للأسمدة الفوسفاتية في العالم.</a:t>
            </a:r>
          </a:p>
          <a:p>
            <a:pPr marL="342900" marR="0" lvl="0" indent="-342900" algn="just" defTabSz="914400" rtl="1" eaLnBrk="1" fontAlgn="auto" latinLnBrk="0" hangingPunct="1">
              <a:lnSpc>
                <a:spcPct val="100000"/>
              </a:lnSpc>
              <a:spcBef>
                <a:spcPts val="200"/>
              </a:spcBef>
              <a:spcAft>
                <a:spcPts val="200"/>
              </a:spcAft>
              <a:buClr>
                <a:srgbClr val="F3A447"/>
              </a:buClr>
              <a:buSzTx/>
              <a:buFont typeface="Arial" panose="020B0604020202020204" pitchFamily="34" charset="0"/>
              <a:buChar char="•"/>
              <a:tabLst>
                <a:tab pos="744855" algn="l"/>
              </a:tabLst>
              <a:defRPr/>
            </a:pPr>
            <a:endParaRPr kumimoji="0" lang="ar-EG" sz="1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a:p>
            <a:pPr marL="342900" marR="0" lvl="0" indent="-342900" algn="just" defTabSz="914400" rtl="1" eaLnBrk="1" fontAlgn="auto" latinLnBrk="0" hangingPunct="1">
              <a:lnSpc>
                <a:spcPct val="100000"/>
              </a:lnSpc>
              <a:spcBef>
                <a:spcPts val="200"/>
              </a:spcBef>
              <a:spcAft>
                <a:spcPts val="200"/>
              </a:spcAft>
              <a:buClr>
                <a:srgbClr val="F3A447"/>
              </a:buClr>
              <a:buSzTx/>
              <a:buFont typeface="Arial" panose="020B0604020202020204" pitchFamily="34" charset="0"/>
              <a:buChar char="•"/>
              <a:tabLst>
                <a:tab pos="744855" algn="l"/>
              </a:tabLst>
              <a:defRPr/>
            </a:pP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وقد بلغ عدد مصانع إنتاج الأسمدة المسموح استخدامها في الزراعة العضوية والمنتجة من المواد الطبيعية والكائنات الحيّة 9 مصانع في محافظات ومدن المملكة، منذ اطلاق نشاط الزراعة العضوية قبل 13 عاماً، والتي عمل القطاع الخاص على إنشائها وتطويرها لتلبي احتياجات القطاع الزراعي في جميع المناطق</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وتُعد أهم هذه المصانع (قطاف للأسمدة العضوية/شركة مصنع الريف للأسمدة العضوية/شركة الياسين الزراعية/مصنع المراعي للسماد العضوي/مصنع أساس المزرعة للسماد العضوي/...)</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a:t>
            </a:r>
          </a:p>
          <a:p>
            <a:pPr marL="342900" marR="0" lvl="0" indent="-342900" algn="just" defTabSz="914400" rtl="1" eaLnBrk="1" fontAlgn="auto" latinLnBrk="0" hangingPunct="1">
              <a:lnSpc>
                <a:spcPct val="100000"/>
              </a:lnSpc>
              <a:spcBef>
                <a:spcPts val="200"/>
              </a:spcBef>
              <a:spcAft>
                <a:spcPts val="200"/>
              </a:spcAft>
              <a:buClr>
                <a:srgbClr val="F3A447"/>
              </a:buClr>
              <a:buSzTx/>
              <a:buFont typeface="Arial" panose="020B0604020202020204" pitchFamily="34" charset="0"/>
              <a:buChar char="•"/>
              <a:tabLst>
                <a:tab pos="744855" algn="l"/>
              </a:tabLst>
              <a:defRPr/>
            </a:pPr>
            <a:endParaRPr kumimoji="0" lang="en-US" sz="1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a:p>
            <a:pPr marL="342900" marR="0" lvl="0" indent="-342900" algn="just" defTabSz="914400" rtl="1" eaLnBrk="1" fontAlgn="auto" latinLnBrk="0" hangingPunct="1">
              <a:lnSpc>
                <a:spcPct val="100000"/>
              </a:lnSpc>
              <a:spcBef>
                <a:spcPts val="200"/>
              </a:spcBef>
              <a:spcAft>
                <a:spcPts val="200"/>
              </a:spcAft>
              <a:buClr>
                <a:srgbClr val="F3A447"/>
              </a:buClr>
              <a:buSzTx/>
              <a:buFont typeface="Arial" panose="020B0604020202020204" pitchFamily="34" charset="0"/>
              <a:buChar char="•"/>
              <a:tabLst>
                <a:tab pos="744855" algn="l"/>
              </a:tabLst>
              <a:defRPr/>
            </a:pP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ووفقاً لبيانات وزارة الصناعة والثروة المعدنية السعودية، فإن عدد المصانع المنتجة للأسمدة بالمملكة تبلغ 43 مصنع، حيث يتواجد في الرياض العدد الأكبر من المصانع ب</a:t>
            </a:r>
            <a:r>
              <a:rPr kumimoji="0" lang="ar-SA"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ــ</a:t>
            </a:r>
            <a:r>
              <a:rPr kumimoji="0" lang="ar-EG" sz="20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23 مصنع، يليه المنطقة الشرقية بنحو 6 مصانع ثم المدينة المنورة بنحو 5 مصانع، وذلك كما يلي:</a:t>
            </a:r>
            <a:endParaRPr kumimoji="0" lang="ar-EG" sz="2400" b="0"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sp>
        <p:nvSpPr>
          <p:cNvPr id="11" name="Rectangle 10"/>
          <p:cNvSpPr/>
          <p:nvPr/>
        </p:nvSpPr>
        <p:spPr>
          <a:xfrm>
            <a:off x="4311424" y="132826"/>
            <a:ext cx="4256504" cy="498598"/>
          </a:xfrm>
          <a:prstGeom prst="rect">
            <a:avLst/>
          </a:prstGeom>
        </p:spPr>
        <p:txBody>
          <a:bodyPr wrap="square">
            <a:spAutoFit/>
          </a:bodyPr>
          <a:lstStyle/>
          <a:p>
            <a:pPr marL="0" marR="0" lvl="0" indent="0" algn="ctr" defTabSz="914400" rtl="1" eaLnBrk="1" fontAlgn="auto" latinLnBrk="0" hangingPunct="1">
              <a:lnSpc>
                <a:spcPct val="110000"/>
              </a:lnSpc>
              <a:spcBef>
                <a:spcPts val="200"/>
              </a:spcBef>
              <a:spcAft>
                <a:spcPts val="200"/>
              </a:spcAft>
              <a:buClr>
                <a:srgbClr val="F3A447"/>
              </a:buClr>
              <a:buSzTx/>
              <a:buFontTx/>
              <a:buNone/>
              <a:tabLst>
                <a:tab pos="744855" algn="l"/>
              </a:tabLst>
              <a:defRPr/>
            </a:pPr>
            <a:r>
              <a:rPr kumimoji="0" lang="ar-SA"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3. قطاع الأسمدة العضوية</a:t>
            </a:r>
            <a:endParaRPr kumimoji="0" lang="en-US" sz="2400" b="1" i="0" u="none" strike="noStrike" kern="1200" cap="none" spc="0" normalizeH="0" baseline="0" noProof="0" dirty="0">
              <a:ln>
                <a:noFill/>
              </a:ln>
              <a:solidFill>
                <a:srgbClr val="D59847"/>
              </a:solidFill>
              <a:effectLst/>
              <a:uLnTx/>
              <a:uFillTx/>
              <a:latin typeface="Adobe Arabic" panose="02040503050201020203" pitchFamily="18" charset="-78"/>
              <a:ea typeface="GE SS Text Light" panose="020A0503020102020204" pitchFamily="18" charset="-78"/>
              <a:cs typeface="Adobe Arabic" panose="02040503050201020203" pitchFamily="18" charset="-78"/>
            </a:endParaRPr>
          </a:p>
        </p:txBody>
      </p:sp>
      <p:grpSp>
        <p:nvGrpSpPr>
          <p:cNvPr id="12" name="Group 11"/>
          <p:cNvGrpSpPr/>
          <p:nvPr/>
        </p:nvGrpSpPr>
        <p:grpSpPr>
          <a:xfrm>
            <a:off x="4982896" y="641373"/>
            <a:ext cx="2914332" cy="72000"/>
            <a:chOff x="4631214" y="913723"/>
            <a:chExt cx="2914332" cy="72000"/>
          </a:xfrm>
        </p:grpSpPr>
        <p:sp>
          <p:nvSpPr>
            <p:cNvPr id="13" name="Diamond 12"/>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graphicFrame>
        <p:nvGraphicFramePr>
          <p:cNvPr id="6" name="Chart 5"/>
          <p:cNvGraphicFramePr/>
          <p:nvPr/>
        </p:nvGraphicFramePr>
        <p:xfrm>
          <a:off x="1875752" y="3826151"/>
          <a:ext cx="8440493" cy="2591392"/>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p:cNvSpPr txBox="1"/>
          <p:nvPr/>
        </p:nvSpPr>
        <p:spPr>
          <a:xfrm>
            <a:off x="3487091" y="4388116"/>
            <a:ext cx="702850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sng" strike="noStrike" kern="1200" cap="none" spc="0" normalizeH="0" baseline="0" noProof="0" dirty="0">
                <a:ln>
                  <a:noFill/>
                </a:ln>
                <a:solidFill>
                  <a:srgbClr val="ED7D31">
                    <a:lumMod val="50000"/>
                  </a:srgbClr>
                </a:solidFill>
                <a:effectLst/>
                <a:uLnTx/>
                <a:uFillTx/>
                <a:latin typeface="Adobe Arabic" panose="02040503050201020203" pitchFamily="18" charset="-78"/>
                <a:ea typeface="+mn-ea"/>
                <a:cs typeface="Adobe Arabic" panose="02040503050201020203" pitchFamily="18" charset="-78"/>
              </a:rPr>
              <a:t>عدد المصانع المنتجة لمنتجات الأسمدة الزراعية بالمملكة وفقاً للمناطق الإدارية</a:t>
            </a:r>
          </a:p>
        </p:txBody>
      </p:sp>
      <p:sp>
        <p:nvSpPr>
          <p:cNvPr id="17" name="Rectangle 16"/>
          <p:cNvSpPr/>
          <p:nvPr/>
        </p:nvSpPr>
        <p:spPr>
          <a:xfrm>
            <a:off x="5866720" y="6216627"/>
            <a:ext cx="1752211" cy="338554"/>
          </a:xfrm>
          <a:prstGeom prst="rect">
            <a:avLst/>
          </a:prstGeom>
          <a:ln>
            <a:solidFill>
              <a:schemeClr val="tx1"/>
            </a:solidFill>
            <a:prstDash val="dash"/>
          </a:ln>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المصدر: الهيئة العامة للإحصاء</a:t>
            </a:r>
            <a:r>
              <a:rPr kumimoji="0" lang="ar-EG" sz="1600" b="1" i="0" u="none" strike="noStrike" kern="1200" cap="none" spc="0" normalizeH="0" baseline="0" noProof="0" dirty="0">
                <a:ln>
                  <a:noFill/>
                </a:ln>
                <a:solidFill>
                  <a:prstClr val="black"/>
                </a:solidFill>
                <a:effectLst/>
                <a:uLnTx/>
                <a:uFillTx/>
                <a:latin typeface="Adobe Arabic" panose="02040503050201020203" pitchFamily="18" charset="-78"/>
                <a:ea typeface="GE SS Text Light" panose="020A0503020102020204" pitchFamily="18" charset="-78"/>
                <a:cs typeface="Adobe Arabic" panose="02040503050201020203" pitchFamily="18" charset="-78"/>
              </a:rPr>
              <a:t> </a:t>
            </a:r>
            <a:endParaRPr kumimoji="0" lang="en-US" sz="1600" b="1"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128277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370312" y="1692626"/>
            <a:ext cx="10529660" cy="3352094"/>
            <a:chOff x="2396459" y="1754031"/>
            <a:chExt cx="5824347" cy="3352094"/>
          </a:xfrm>
        </p:grpSpPr>
        <p:sp>
          <p:nvSpPr>
            <p:cNvPr id="7" name="Line 44"/>
            <p:cNvSpPr>
              <a:spLocks noChangeShapeType="1"/>
            </p:cNvSpPr>
            <p:nvPr/>
          </p:nvSpPr>
          <p:spPr bwMode="auto">
            <a:xfrm>
              <a:off x="2396460" y="5106125"/>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8" name="Line 45"/>
            <p:cNvSpPr>
              <a:spLocks noChangeShapeType="1"/>
            </p:cNvSpPr>
            <p:nvPr/>
          </p:nvSpPr>
          <p:spPr bwMode="auto">
            <a:xfrm>
              <a:off x="2396460" y="4735000"/>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9" name="Line 46"/>
            <p:cNvSpPr>
              <a:spLocks noChangeShapeType="1"/>
            </p:cNvSpPr>
            <p:nvPr/>
          </p:nvSpPr>
          <p:spPr bwMode="auto">
            <a:xfrm>
              <a:off x="2396460" y="4362380"/>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0" name="Line 47"/>
            <p:cNvSpPr>
              <a:spLocks noChangeShapeType="1"/>
            </p:cNvSpPr>
            <p:nvPr/>
          </p:nvSpPr>
          <p:spPr bwMode="auto">
            <a:xfrm>
              <a:off x="2396460" y="3988261"/>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1" name="Line 48"/>
            <p:cNvSpPr>
              <a:spLocks noChangeShapeType="1"/>
            </p:cNvSpPr>
            <p:nvPr/>
          </p:nvSpPr>
          <p:spPr bwMode="auto">
            <a:xfrm>
              <a:off x="2396460" y="3617137"/>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2" name="Line 49"/>
            <p:cNvSpPr>
              <a:spLocks noChangeShapeType="1"/>
            </p:cNvSpPr>
            <p:nvPr/>
          </p:nvSpPr>
          <p:spPr bwMode="auto">
            <a:xfrm>
              <a:off x="2396459" y="3244516"/>
              <a:ext cx="5824347"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3" name="Line 50"/>
            <p:cNvSpPr>
              <a:spLocks noChangeShapeType="1"/>
            </p:cNvSpPr>
            <p:nvPr/>
          </p:nvSpPr>
          <p:spPr bwMode="auto">
            <a:xfrm>
              <a:off x="2396460" y="2871895"/>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4" name="Line 51"/>
            <p:cNvSpPr>
              <a:spLocks noChangeShapeType="1"/>
            </p:cNvSpPr>
            <p:nvPr/>
          </p:nvSpPr>
          <p:spPr bwMode="auto">
            <a:xfrm>
              <a:off x="2396460" y="2500769"/>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5" name="Line 52"/>
            <p:cNvSpPr>
              <a:spLocks noChangeShapeType="1"/>
            </p:cNvSpPr>
            <p:nvPr/>
          </p:nvSpPr>
          <p:spPr bwMode="auto">
            <a:xfrm>
              <a:off x="2396460" y="2126652"/>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6" name="Line 53"/>
            <p:cNvSpPr>
              <a:spLocks noChangeShapeType="1"/>
            </p:cNvSpPr>
            <p:nvPr/>
          </p:nvSpPr>
          <p:spPr bwMode="auto">
            <a:xfrm>
              <a:off x="2396460" y="1754031"/>
              <a:ext cx="5824346" cy="0"/>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grpSp>
      <p:sp>
        <p:nvSpPr>
          <p:cNvPr id="17" name="Line 54"/>
          <p:cNvSpPr>
            <a:spLocks noChangeShapeType="1"/>
          </p:cNvSpPr>
          <p:nvPr/>
        </p:nvSpPr>
        <p:spPr bwMode="auto">
          <a:xfrm>
            <a:off x="1568533" y="1688137"/>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8" name="Line 55"/>
          <p:cNvSpPr>
            <a:spLocks noChangeShapeType="1"/>
          </p:cNvSpPr>
          <p:nvPr/>
        </p:nvSpPr>
        <p:spPr bwMode="auto">
          <a:xfrm>
            <a:off x="2970180" y="1688137"/>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9" name="Line 56"/>
          <p:cNvSpPr>
            <a:spLocks noChangeShapeType="1"/>
          </p:cNvSpPr>
          <p:nvPr/>
        </p:nvSpPr>
        <p:spPr bwMode="auto">
          <a:xfrm>
            <a:off x="4533754" y="1688137"/>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24" name="TextBox 23"/>
          <p:cNvSpPr txBox="1"/>
          <p:nvPr/>
        </p:nvSpPr>
        <p:spPr>
          <a:xfrm>
            <a:off x="11319741" y="4748898"/>
            <a:ext cx="418704" cy="256545"/>
          </a:xfrm>
          <a:prstGeom prst="rect">
            <a:avLst/>
          </a:prstGeom>
          <a:noFill/>
        </p:spPr>
        <p:txBody>
          <a:bodyPr wrap="none" rtlCol="0">
            <a:spAutoFit/>
          </a:bodyPr>
          <a:lstStyle/>
          <a:p>
            <a:pPr algn="r"/>
            <a:r>
              <a:rPr lang="id-ID" sz="1067" dirty="0">
                <a:latin typeface="+mj-lt"/>
              </a:rPr>
              <a:t>20%</a:t>
            </a:r>
          </a:p>
        </p:txBody>
      </p:sp>
      <p:sp>
        <p:nvSpPr>
          <p:cNvPr id="25" name="TextBox 24"/>
          <p:cNvSpPr txBox="1"/>
          <p:nvPr/>
        </p:nvSpPr>
        <p:spPr>
          <a:xfrm>
            <a:off x="11319743" y="4358470"/>
            <a:ext cx="418704" cy="256545"/>
          </a:xfrm>
          <a:prstGeom prst="rect">
            <a:avLst/>
          </a:prstGeom>
          <a:noFill/>
        </p:spPr>
        <p:txBody>
          <a:bodyPr wrap="none" rtlCol="0">
            <a:spAutoFit/>
          </a:bodyPr>
          <a:lstStyle/>
          <a:p>
            <a:pPr algn="r"/>
            <a:r>
              <a:rPr lang="id-ID" sz="1067" dirty="0">
                <a:latin typeface="+mj-lt"/>
              </a:rPr>
              <a:t>30%</a:t>
            </a:r>
          </a:p>
        </p:txBody>
      </p:sp>
      <p:sp>
        <p:nvSpPr>
          <p:cNvPr id="26" name="TextBox 25"/>
          <p:cNvSpPr txBox="1"/>
          <p:nvPr/>
        </p:nvSpPr>
        <p:spPr>
          <a:xfrm>
            <a:off x="11319741" y="3985849"/>
            <a:ext cx="418704" cy="256545"/>
          </a:xfrm>
          <a:prstGeom prst="rect">
            <a:avLst/>
          </a:prstGeom>
          <a:noFill/>
        </p:spPr>
        <p:txBody>
          <a:bodyPr wrap="none" rtlCol="0">
            <a:spAutoFit/>
          </a:bodyPr>
          <a:lstStyle/>
          <a:p>
            <a:pPr algn="r"/>
            <a:r>
              <a:rPr lang="id-ID" sz="1067" dirty="0">
                <a:latin typeface="+mj-lt"/>
              </a:rPr>
              <a:t>40%</a:t>
            </a:r>
          </a:p>
        </p:txBody>
      </p:sp>
      <p:sp>
        <p:nvSpPr>
          <p:cNvPr id="27" name="TextBox 26"/>
          <p:cNvSpPr txBox="1"/>
          <p:nvPr/>
        </p:nvSpPr>
        <p:spPr>
          <a:xfrm>
            <a:off x="11319742" y="3631337"/>
            <a:ext cx="418704" cy="256545"/>
          </a:xfrm>
          <a:prstGeom prst="rect">
            <a:avLst/>
          </a:prstGeom>
          <a:noFill/>
        </p:spPr>
        <p:txBody>
          <a:bodyPr wrap="none" rtlCol="0">
            <a:spAutoFit/>
          </a:bodyPr>
          <a:lstStyle/>
          <a:p>
            <a:pPr algn="r"/>
            <a:r>
              <a:rPr lang="id-ID" sz="1067" dirty="0">
                <a:latin typeface="+mj-lt"/>
              </a:rPr>
              <a:t>50%</a:t>
            </a:r>
          </a:p>
        </p:txBody>
      </p:sp>
      <p:sp>
        <p:nvSpPr>
          <p:cNvPr id="28" name="TextBox 27"/>
          <p:cNvSpPr txBox="1"/>
          <p:nvPr/>
        </p:nvSpPr>
        <p:spPr>
          <a:xfrm>
            <a:off x="11319742" y="3253611"/>
            <a:ext cx="418704" cy="256545"/>
          </a:xfrm>
          <a:prstGeom prst="rect">
            <a:avLst/>
          </a:prstGeom>
          <a:noFill/>
        </p:spPr>
        <p:txBody>
          <a:bodyPr wrap="none" rtlCol="0">
            <a:spAutoFit/>
          </a:bodyPr>
          <a:lstStyle/>
          <a:p>
            <a:pPr algn="r"/>
            <a:r>
              <a:rPr lang="id-ID" sz="1067" dirty="0">
                <a:latin typeface="+mj-lt"/>
              </a:rPr>
              <a:t>60%</a:t>
            </a:r>
          </a:p>
        </p:txBody>
      </p:sp>
      <p:sp>
        <p:nvSpPr>
          <p:cNvPr id="29" name="TextBox 28"/>
          <p:cNvSpPr txBox="1"/>
          <p:nvPr/>
        </p:nvSpPr>
        <p:spPr>
          <a:xfrm>
            <a:off x="11319741" y="2884733"/>
            <a:ext cx="418704" cy="256545"/>
          </a:xfrm>
          <a:prstGeom prst="rect">
            <a:avLst/>
          </a:prstGeom>
          <a:noFill/>
        </p:spPr>
        <p:txBody>
          <a:bodyPr wrap="none" rtlCol="0">
            <a:spAutoFit/>
          </a:bodyPr>
          <a:lstStyle/>
          <a:p>
            <a:pPr algn="r"/>
            <a:r>
              <a:rPr lang="id-ID" sz="1067" dirty="0">
                <a:latin typeface="+mj-lt"/>
              </a:rPr>
              <a:t>70%</a:t>
            </a:r>
          </a:p>
        </p:txBody>
      </p:sp>
      <p:sp>
        <p:nvSpPr>
          <p:cNvPr id="30" name="TextBox 29"/>
          <p:cNvSpPr txBox="1"/>
          <p:nvPr/>
        </p:nvSpPr>
        <p:spPr>
          <a:xfrm>
            <a:off x="11319741" y="2504929"/>
            <a:ext cx="418704" cy="256545"/>
          </a:xfrm>
          <a:prstGeom prst="rect">
            <a:avLst/>
          </a:prstGeom>
          <a:noFill/>
        </p:spPr>
        <p:txBody>
          <a:bodyPr wrap="none" rtlCol="0">
            <a:spAutoFit/>
          </a:bodyPr>
          <a:lstStyle/>
          <a:p>
            <a:pPr algn="r"/>
            <a:r>
              <a:rPr lang="id-ID" sz="1067" dirty="0">
                <a:latin typeface="+mj-lt"/>
              </a:rPr>
              <a:t>80%</a:t>
            </a:r>
          </a:p>
        </p:txBody>
      </p:sp>
      <p:sp>
        <p:nvSpPr>
          <p:cNvPr id="31" name="TextBox 30"/>
          <p:cNvSpPr txBox="1"/>
          <p:nvPr/>
        </p:nvSpPr>
        <p:spPr>
          <a:xfrm>
            <a:off x="11250810" y="1775713"/>
            <a:ext cx="487634" cy="256545"/>
          </a:xfrm>
          <a:prstGeom prst="rect">
            <a:avLst/>
          </a:prstGeom>
          <a:noFill/>
        </p:spPr>
        <p:txBody>
          <a:bodyPr wrap="none" rtlCol="0">
            <a:spAutoFit/>
          </a:bodyPr>
          <a:lstStyle/>
          <a:p>
            <a:pPr algn="r"/>
            <a:r>
              <a:rPr lang="id-ID" sz="1067" dirty="0">
                <a:latin typeface="+mj-lt"/>
              </a:rPr>
              <a:t>100%</a:t>
            </a:r>
          </a:p>
        </p:txBody>
      </p:sp>
      <p:sp>
        <p:nvSpPr>
          <p:cNvPr id="32" name="TextBox 31"/>
          <p:cNvSpPr txBox="1"/>
          <p:nvPr/>
        </p:nvSpPr>
        <p:spPr>
          <a:xfrm>
            <a:off x="11319741" y="2129547"/>
            <a:ext cx="418704" cy="256545"/>
          </a:xfrm>
          <a:prstGeom prst="rect">
            <a:avLst/>
          </a:prstGeom>
          <a:noFill/>
        </p:spPr>
        <p:txBody>
          <a:bodyPr wrap="none" rtlCol="0">
            <a:spAutoFit/>
          </a:bodyPr>
          <a:lstStyle/>
          <a:p>
            <a:pPr algn="r"/>
            <a:r>
              <a:rPr lang="id-ID" sz="1067" dirty="0">
                <a:latin typeface="+mj-lt"/>
              </a:rPr>
              <a:t>90%</a:t>
            </a:r>
          </a:p>
        </p:txBody>
      </p:sp>
      <p:grpSp>
        <p:nvGrpSpPr>
          <p:cNvPr id="34" name="Group 33"/>
          <p:cNvGrpSpPr/>
          <p:nvPr/>
        </p:nvGrpSpPr>
        <p:grpSpPr>
          <a:xfrm>
            <a:off x="1937616" y="3926856"/>
            <a:ext cx="698852" cy="1125284"/>
            <a:chOff x="7550150" y="3306694"/>
            <a:chExt cx="741363" cy="2584451"/>
          </a:xfrm>
        </p:grpSpPr>
        <p:sp>
          <p:nvSpPr>
            <p:cNvPr id="35" name="Freeform 60"/>
            <p:cNvSpPr>
              <a:spLocks/>
            </p:cNvSpPr>
            <p:nvPr/>
          </p:nvSpPr>
          <p:spPr bwMode="auto">
            <a:xfrm>
              <a:off x="7550150" y="33701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6" name="Rectangle 61"/>
            <p:cNvSpPr>
              <a:spLocks noChangeArrowheads="1"/>
            </p:cNvSpPr>
            <p:nvPr/>
          </p:nvSpPr>
          <p:spPr bwMode="auto">
            <a:xfrm>
              <a:off x="7726362" y="3664021"/>
              <a:ext cx="388938" cy="2227124"/>
            </a:xfrm>
            <a:prstGeom prst="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37" name="Freeform 62"/>
            <p:cNvSpPr>
              <a:spLocks/>
            </p:cNvSpPr>
            <p:nvPr/>
          </p:nvSpPr>
          <p:spPr bwMode="auto">
            <a:xfrm>
              <a:off x="7550150" y="33066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grpSp>
      <p:grpSp>
        <p:nvGrpSpPr>
          <p:cNvPr id="38" name="Group 37"/>
          <p:cNvGrpSpPr/>
          <p:nvPr/>
        </p:nvGrpSpPr>
        <p:grpSpPr>
          <a:xfrm>
            <a:off x="3440702" y="3555667"/>
            <a:ext cx="698852" cy="1496472"/>
            <a:chOff x="9063832" y="3763894"/>
            <a:chExt cx="741363" cy="2127251"/>
          </a:xfrm>
        </p:grpSpPr>
        <p:sp>
          <p:nvSpPr>
            <p:cNvPr id="39" name="Freeform 60"/>
            <p:cNvSpPr>
              <a:spLocks/>
            </p:cNvSpPr>
            <p:nvPr/>
          </p:nvSpPr>
          <p:spPr bwMode="auto">
            <a:xfrm>
              <a:off x="9063832" y="38273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0" name="Rectangle 61"/>
            <p:cNvSpPr>
              <a:spLocks noChangeArrowheads="1"/>
            </p:cNvSpPr>
            <p:nvPr/>
          </p:nvSpPr>
          <p:spPr bwMode="auto">
            <a:xfrm>
              <a:off x="9240044" y="4179467"/>
              <a:ext cx="388938" cy="1711678"/>
            </a:xfrm>
            <a:prstGeom prst="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1" name="Freeform 62"/>
            <p:cNvSpPr>
              <a:spLocks/>
            </p:cNvSpPr>
            <p:nvPr/>
          </p:nvSpPr>
          <p:spPr bwMode="auto">
            <a:xfrm>
              <a:off x="9063832" y="37638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grpSp>
      <p:grpSp>
        <p:nvGrpSpPr>
          <p:cNvPr id="42" name="Group 41"/>
          <p:cNvGrpSpPr/>
          <p:nvPr/>
        </p:nvGrpSpPr>
        <p:grpSpPr>
          <a:xfrm>
            <a:off x="4823299" y="3242322"/>
            <a:ext cx="698852" cy="1798529"/>
            <a:chOff x="10560844" y="2887594"/>
            <a:chExt cx="741363" cy="3003551"/>
          </a:xfrm>
        </p:grpSpPr>
        <p:sp>
          <p:nvSpPr>
            <p:cNvPr id="43" name="Freeform 60"/>
            <p:cNvSpPr>
              <a:spLocks/>
            </p:cNvSpPr>
            <p:nvPr/>
          </p:nvSpPr>
          <p:spPr bwMode="auto">
            <a:xfrm>
              <a:off x="10560844" y="29510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4" name="Rectangle 61"/>
            <p:cNvSpPr>
              <a:spLocks noChangeArrowheads="1"/>
            </p:cNvSpPr>
            <p:nvPr/>
          </p:nvSpPr>
          <p:spPr bwMode="auto">
            <a:xfrm>
              <a:off x="10737056" y="3242099"/>
              <a:ext cx="388938" cy="2649046"/>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45" name="Freeform 62"/>
            <p:cNvSpPr>
              <a:spLocks/>
            </p:cNvSpPr>
            <p:nvPr/>
          </p:nvSpPr>
          <p:spPr bwMode="auto">
            <a:xfrm>
              <a:off x="10560844" y="28875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grpSp>
      <p:sp>
        <p:nvSpPr>
          <p:cNvPr id="49" name="TextBox 48"/>
          <p:cNvSpPr txBox="1"/>
          <p:nvPr/>
        </p:nvSpPr>
        <p:spPr>
          <a:xfrm>
            <a:off x="734143" y="4639598"/>
            <a:ext cx="558166"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0</a:t>
            </a:r>
            <a:r>
              <a:rPr lang="id-ID" sz="2400" dirty="0">
                <a:latin typeface="JF Flat" panose="02000500000000000000" pitchFamily="2" charset="-78"/>
                <a:cs typeface="JF Flat" panose="02000500000000000000" pitchFamily="2" charset="-78"/>
              </a:rPr>
              <a:t>%</a:t>
            </a:r>
          </a:p>
        </p:txBody>
      </p:sp>
      <p:sp>
        <p:nvSpPr>
          <p:cNvPr id="50" name="TextBox 49"/>
          <p:cNvSpPr txBox="1"/>
          <p:nvPr/>
        </p:nvSpPr>
        <p:spPr>
          <a:xfrm>
            <a:off x="1923584" y="3451025"/>
            <a:ext cx="713657"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37</a:t>
            </a:r>
            <a:r>
              <a:rPr lang="id-ID" sz="2400" dirty="0">
                <a:latin typeface="JF Flat" panose="02000500000000000000" pitchFamily="2" charset="-78"/>
                <a:cs typeface="JF Flat" panose="02000500000000000000" pitchFamily="2" charset="-78"/>
              </a:rPr>
              <a:t>%</a:t>
            </a:r>
          </a:p>
        </p:txBody>
      </p:sp>
      <p:sp>
        <p:nvSpPr>
          <p:cNvPr id="51" name="TextBox 50"/>
          <p:cNvSpPr txBox="1"/>
          <p:nvPr/>
        </p:nvSpPr>
        <p:spPr>
          <a:xfrm>
            <a:off x="4811453" y="2741378"/>
            <a:ext cx="737702"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46</a:t>
            </a:r>
            <a:r>
              <a:rPr lang="id-ID" sz="2400" dirty="0">
                <a:latin typeface="JF Flat" panose="02000500000000000000" pitchFamily="2" charset="-78"/>
                <a:cs typeface="JF Flat" panose="02000500000000000000" pitchFamily="2" charset="-78"/>
              </a:rPr>
              <a:t>%</a:t>
            </a:r>
          </a:p>
        </p:txBody>
      </p:sp>
      <p:sp>
        <p:nvSpPr>
          <p:cNvPr id="71" name="Line 54"/>
          <p:cNvSpPr>
            <a:spLocks noChangeShapeType="1"/>
          </p:cNvSpPr>
          <p:nvPr/>
        </p:nvSpPr>
        <p:spPr bwMode="auto">
          <a:xfrm>
            <a:off x="6984454" y="1669702"/>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2" name="Line 55"/>
          <p:cNvSpPr>
            <a:spLocks noChangeShapeType="1"/>
          </p:cNvSpPr>
          <p:nvPr/>
        </p:nvSpPr>
        <p:spPr bwMode="auto">
          <a:xfrm>
            <a:off x="8395626" y="1669702"/>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73" name="Line 56"/>
          <p:cNvSpPr>
            <a:spLocks noChangeShapeType="1"/>
          </p:cNvSpPr>
          <p:nvPr/>
        </p:nvSpPr>
        <p:spPr bwMode="auto">
          <a:xfrm>
            <a:off x="9806800" y="1669702"/>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grpSp>
        <p:nvGrpSpPr>
          <p:cNvPr id="74" name="Group 73"/>
          <p:cNvGrpSpPr/>
          <p:nvPr/>
        </p:nvGrpSpPr>
        <p:grpSpPr>
          <a:xfrm>
            <a:off x="6039112" y="3129509"/>
            <a:ext cx="698852" cy="1915483"/>
            <a:chOff x="6054725" y="3859144"/>
            <a:chExt cx="741363" cy="2032000"/>
          </a:xfrm>
        </p:grpSpPr>
        <p:sp>
          <p:nvSpPr>
            <p:cNvPr id="75" name="Freeform 60"/>
            <p:cNvSpPr>
              <a:spLocks/>
            </p:cNvSpPr>
            <p:nvPr/>
          </p:nvSpPr>
          <p:spPr bwMode="auto">
            <a:xfrm>
              <a:off x="6054725" y="392264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76" name="Rectangle 61"/>
            <p:cNvSpPr>
              <a:spLocks noChangeArrowheads="1"/>
            </p:cNvSpPr>
            <p:nvPr/>
          </p:nvSpPr>
          <p:spPr bwMode="auto">
            <a:xfrm>
              <a:off x="6230937" y="4330091"/>
              <a:ext cx="388938" cy="1561053"/>
            </a:xfrm>
            <a:prstGeom prst="rect">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77" name="Freeform 62"/>
            <p:cNvSpPr>
              <a:spLocks/>
            </p:cNvSpPr>
            <p:nvPr/>
          </p:nvSpPr>
          <p:spPr bwMode="auto">
            <a:xfrm>
              <a:off x="6054725" y="385914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id-ID" sz="2400"/>
            </a:p>
          </p:txBody>
        </p:sp>
      </p:grpSp>
      <p:grpSp>
        <p:nvGrpSpPr>
          <p:cNvPr id="78" name="Group 77"/>
          <p:cNvGrpSpPr/>
          <p:nvPr/>
        </p:nvGrpSpPr>
        <p:grpSpPr>
          <a:xfrm>
            <a:off x="7363062" y="2887272"/>
            <a:ext cx="698852" cy="2157722"/>
            <a:chOff x="7550150" y="3306694"/>
            <a:chExt cx="741363" cy="2584451"/>
          </a:xfrm>
        </p:grpSpPr>
        <p:sp>
          <p:nvSpPr>
            <p:cNvPr id="79" name="Freeform 60"/>
            <p:cNvSpPr>
              <a:spLocks/>
            </p:cNvSpPr>
            <p:nvPr/>
          </p:nvSpPr>
          <p:spPr bwMode="auto">
            <a:xfrm>
              <a:off x="7550150" y="33701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0" name="Rectangle 61"/>
            <p:cNvSpPr>
              <a:spLocks noChangeArrowheads="1"/>
            </p:cNvSpPr>
            <p:nvPr/>
          </p:nvSpPr>
          <p:spPr bwMode="auto">
            <a:xfrm>
              <a:off x="7726362" y="3664021"/>
              <a:ext cx="388938" cy="2227124"/>
            </a:xfrm>
            <a:prstGeom prst="rect">
              <a:avLst/>
            </a:pr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1" name="Freeform 62"/>
            <p:cNvSpPr>
              <a:spLocks/>
            </p:cNvSpPr>
            <p:nvPr/>
          </p:nvSpPr>
          <p:spPr bwMode="auto">
            <a:xfrm>
              <a:off x="7550150" y="33066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id-ID" sz="2400"/>
            </a:p>
          </p:txBody>
        </p:sp>
      </p:grpSp>
      <p:grpSp>
        <p:nvGrpSpPr>
          <p:cNvPr id="82" name="Group 81"/>
          <p:cNvGrpSpPr/>
          <p:nvPr/>
        </p:nvGrpSpPr>
        <p:grpSpPr>
          <a:xfrm>
            <a:off x="8789948" y="2695254"/>
            <a:ext cx="698852" cy="2349739"/>
            <a:chOff x="9063832" y="3763894"/>
            <a:chExt cx="741363" cy="2127251"/>
          </a:xfrm>
        </p:grpSpPr>
        <p:sp>
          <p:nvSpPr>
            <p:cNvPr id="83" name="Freeform 60"/>
            <p:cNvSpPr>
              <a:spLocks/>
            </p:cNvSpPr>
            <p:nvPr/>
          </p:nvSpPr>
          <p:spPr bwMode="auto">
            <a:xfrm>
              <a:off x="9063832" y="38273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4" name="Rectangle 61"/>
            <p:cNvSpPr>
              <a:spLocks noChangeArrowheads="1"/>
            </p:cNvSpPr>
            <p:nvPr/>
          </p:nvSpPr>
          <p:spPr bwMode="auto">
            <a:xfrm>
              <a:off x="9240044" y="4179467"/>
              <a:ext cx="388938" cy="1711678"/>
            </a:xfrm>
            <a:prstGeom prst="rect">
              <a:avLst/>
            </a:pr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5" name="Freeform 62"/>
            <p:cNvSpPr>
              <a:spLocks/>
            </p:cNvSpPr>
            <p:nvPr/>
          </p:nvSpPr>
          <p:spPr bwMode="auto">
            <a:xfrm>
              <a:off x="9063832" y="37638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id-ID" sz="2400"/>
            </a:p>
          </p:txBody>
        </p:sp>
      </p:grpSp>
      <p:grpSp>
        <p:nvGrpSpPr>
          <p:cNvPr id="86" name="Group 85"/>
          <p:cNvGrpSpPr/>
          <p:nvPr/>
        </p:nvGrpSpPr>
        <p:grpSpPr>
          <a:xfrm>
            <a:off x="10076941" y="2213670"/>
            <a:ext cx="698852" cy="2831324"/>
            <a:chOff x="10560844" y="2887594"/>
            <a:chExt cx="741363" cy="3003551"/>
          </a:xfrm>
        </p:grpSpPr>
        <p:sp>
          <p:nvSpPr>
            <p:cNvPr id="87" name="Freeform 60"/>
            <p:cNvSpPr>
              <a:spLocks/>
            </p:cNvSpPr>
            <p:nvPr/>
          </p:nvSpPr>
          <p:spPr bwMode="auto">
            <a:xfrm>
              <a:off x="10560844" y="2951094"/>
              <a:ext cx="741363" cy="476250"/>
            </a:xfrm>
            <a:custGeom>
              <a:avLst/>
              <a:gdLst>
                <a:gd name="T0" fmla="*/ 0 w 467"/>
                <a:gd name="T1" fmla="*/ 300 h 300"/>
                <a:gd name="T2" fmla="*/ 0 w 467"/>
                <a:gd name="T3" fmla="*/ 259 h 300"/>
                <a:gd name="T4" fmla="*/ 234 w 467"/>
                <a:gd name="T5" fmla="*/ 0 h 300"/>
                <a:gd name="T6" fmla="*/ 467 w 467"/>
                <a:gd name="T7" fmla="*/ 260 h 300"/>
                <a:gd name="T8" fmla="*/ 467 w 467"/>
                <a:gd name="T9" fmla="*/ 300 h 300"/>
                <a:gd name="T10" fmla="*/ 0 w 467"/>
                <a:gd name="T11" fmla="*/ 300 h 300"/>
              </a:gdLst>
              <a:ahLst/>
              <a:cxnLst>
                <a:cxn ang="0">
                  <a:pos x="T0" y="T1"/>
                </a:cxn>
                <a:cxn ang="0">
                  <a:pos x="T2" y="T3"/>
                </a:cxn>
                <a:cxn ang="0">
                  <a:pos x="T4" y="T5"/>
                </a:cxn>
                <a:cxn ang="0">
                  <a:pos x="T6" y="T7"/>
                </a:cxn>
                <a:cxn ang="0">
                  <a:pos x="T8" y="T9"/>
                </a:cxn>
                <a:cxn ang="0">
                  <a:pos x="T10" y="T11"/>
                </a:cxn>
              </a:cxnLst>
              <a:rect l="0" t="0" r="r" b="b"/>
              <a:pathLst>
                <a:path w="467" h="300">
                  <a:moveTo>
                    <a:pt x="0" y="300"/>
                  </a:moveTo>
                  <a:lnTo>
                    <a:pt x="0" y="259"/>
                  </a:lnTo>
                  <a:lnTo>
                    <a:pt x="234" y="0"/>
                  </a:lnTo>
                  <a:lnTo>
                    <a:pt x="467" y="260"/>
                  </a:lnTo>
                  <a:lnTo>
                    <a:pt x="467" y="300"/>
                  </a:lnTo>
                  <a:lnTo>
                    <a:pt x="0" y="30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8" name="Rectangle 61"/>
            <p:cNvSpPr>
              <a:spLocks noChangeArrowheads="1"/>
            </p:cNvSpPr>
            <p:nvPr/>
          </p:nvSpPr>
          <p:spPr bwMode="auto">
            <a:xfrm>
              <a:off x="10737056" y="3242099"/>
              <a:ext cx="388938" cy="2649046"/>
            </a:xfrm>
            <a:prstGeom prst="rect">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89" name="Freeform 62"/>
            <p:cNvSpPr>
              <a:spLocks/>
            </p:cNvSpPr>
            <p:nvPr/>
          </p:nvSpPr>
          <p:spPr bwMode="auto">
            <a:xfrm>
              <a:off x="10560844" y="2887594"/>
              <a:ext cx="741363" cy="474663"/>
            </a:xfrm>
            <a:custGeom>
              <a:avLst/>
              <a:gdLst>
                <a:gd name="T0" fmla="*/ 0 w 467"/>
                <a:gd name="T1" fmla="*/ 299 h 299"/>
                <a:gd name="T2" fmla="*/ 234 w 467"/>
                <a:gd name="T3" fmla="*/ 0 h 299"/>
                <a:gd name="T4" fmla="*/ 467 w 467"/>
                <a:gd name="T5" fmla="*/ 299 h 299"/>
                <a:gd name="T6" fmla="*/ 0 w 467"/>
                <a:gd name="T7" fmla="*/ 299 h 299"/>
              </a:gdLst>
              <a:ahLst/>
              <a:cxnLst>
                <a:cxn ang="0">
                  <a:pos x="T0" y="T1"/>
                </a:cxn>
                <a:cxn ang="0">
                  <a:pos x="T2" y="T3"/>
                </a:cxn>
                <a:cxn ang="0">
                  <a:pos x="T4" y="T5"/>
                </a:cxn>
                <a:cxn ang="0">
                  <a:pos x="T6" y="T7"/>
                </a:cxn>
              </a:cxnLst>
              <a:rect l="0" t="0" r="r" b="b"/>
              <a:pathLst>
                <a:path w="467" h="299">
                  <a:moveTo>
                    <a:pt x="0" y="299"/>
                  </a:moveTo>
                  <a:lnTo>
                    <a:pt x="234" y="0"/>
                  </a:lnTo>
                  <a:lnTo>
                    <a:pt x="467" y="299"/>
                  </a:lnTo>
                  <a:lnTo>
                    <a:pt x="0" y="299"/>
                  </a:ln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id-ID" sz="2400"/>
            </a:p>
          </p:txBody>
        </p:sp>
      </p:grpSp>
      <p:sp>
        <p:nvSpPr>
          <p:cNvPr id="90" name="TextBox 89"/>
          <p:cNvSpPr txBox="1"/>
          <p:nvPr/>
        </p:nvSpPr>
        <p:spPr>
          <a:xfrm>
            <a:off x="6034219" y="2659013"/>
            <a:ext cx="713657"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52</a:t>
            </a:r>
            <a:r>
              <a:rPr lang="id-ID" sz="2400" dirty="0">
                <a:latin typeface="JF Flat" panose="02000500000000000000" pitchFamily="2" charset="-78"/>
                <a:cs typeface="JF Flat" panose="02000500000000000000" pitchFamily="2" charset="-78"/>
              </a:rPr>
              <a:t>%</a:t>
            </a:r>
          </a:p>
        </p:txBody>
      </p:sp>
      <p:sp>
        <p:nvSpPr>
          <p:cNvPr id="91" name="TextBox 90"/>
          <p:cNvSpPr txBox="1"/>
          <p:nvPr/>
        </p:nvSpPr>
        <p:spPr>
          <a:xfrm>
            <a:off x="7349030" y="2403890"/>
            <a:ext cx="713657"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66</a:t>
            </a:r>
            <a:r>
              <a:rPr lang="id-ID" sz="2400" dirty="0">
                <a:latin typeface="JF Flat" panose="02000500000000000000" pitchFamily="2" charset="-78"/>
                <a:cs typeface="JF Flat" panose="02000500000000000000" pitchFamily="2" charset="-78"/>
              </a:rPr>
              <a:t>%</a:t>
            </a:r>
          </a:p>
        </p:txBody>
      </p:sp>
      <p:sp>
        <p:nvSpPr>
          <p:cNvPr id="92" name="TextBox 91"/>
          <p:cNvSpPr txBox="1"/>
          <p:nvPr/>
        </p:nvSpPr>
        <p:spPr>
          <a:xfrm>
            <a:off x="8772353" y="2210043"/>
            <a:ext cx="713657"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76</a:t>
            </a:r>
            <a:r>
              <a:rPr lang="id-ID" sz="2400" dirty="0">
                <a:latin typeface="JF Flat" panose="02000500000000000000" pitchFamily="2" charset="-78"/>
                <a:cs typeface="JF Flat" panose="02000500000000000000" pitchFamily="2" charset="-78"/>
              </a:rPr>
              <a:t>%</a:t>
            </a:r>
          </a:p>
        </p:txBody>
      </p:sp>
      <p:sp>
        <p:nvSpPr>
          <p:cNvPr id="93" name="TextBox 92"/>
          <p:cNvSpPr txBox="1"/>
          <p:nvPr/>
        </p:nvSpPr>
        <p:spPr>
          <a:xfrm>
            <a:off x="10100372" y="1783494"/>
            <a:ext cx="713657"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92</a:t>
            </a:r>
            <a:r>
              <a:rPr lang="id-ID" sz="2400" dirty="0">
                <a:latin typeface="JF Flat" panose="02000500000000000000" pitchFamily="2" charset="-78"/>
                <a:cs typeface="JF Flat" panose="02000500000000000000" pitchFamily="2" charset="-78"/>
              </a:rPr>
              <a:t>%</a:t>
            </a:r>
          </a:p>
        </p:txBody>
      </p:sp>
      <p:sp>
        <p:nvSpPr>
          <p:cNvPr id="95" name="Line 56"/>
          <p:cNvSpPr>
            <a:spLocks noChangeShapeType="1"/>
          </p:cNvSpPr>
          <p:nvPr/>
        </p:nvSpPr>
        <p:spPr bwMode="auto">
          <a:xfrm>
            <a:off x="5778354" y="1700837"/>
            <a:ext cx="0" cy="3361073"/>
          </a:xfrm>
          <a:prstGeom prst="line">
            <a:avLst/>
          </a:prstGeom>
          <a:noFill/>
          <a:ln w="9525" cap="flat">
            <a:solidFill>
              <a:schemeClr val="tx1">
                <a:lumMod val="50000"/>
                <a:lumOff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a:p>
        </p:txBody>
      </p:sp>
      <p:sp>
        <p:nvSpPr>
          <p:cNvPr id="101" name="TextBox 100"/>
          <p:cNvSpPr txBox="1"/>
          <p:nvPr/>
        </p:nvSpPr>
        <p:spPr>
          <a:xfrm>
            <a:off x="8396322" y="602761"/>
            <a:ext cx="3155386" cy="872034"/>
          </a:xfrm>
          <a:prstGeom prst="rect">
            <a:avLst/>
          </a:prstGeom>
          <a:noFill/>
          <a:ln w="12700">
            <a:solidFill>
              <a:schemeClr val="tx1"/>
            </a:solidFill>
            <a:prstDash val="dash"/>
          </a:ln>
        </p:spPr>
        <p:txBody>
          <a:bodyPr wrap="square" rtlCol="0">
            <a:spAutoFit/>
          </a:bodyPr>
          <a:lstStyle/>
          <a:p>
            <a:pPr algn="ctr" rtl="1">
              <a:lnSpc>
                <a:spcPct val="150000"/>
              </a:lnSpc>
            </a:pPr>
            <a:r>
              <a:rPr lang="ar-SA" dirty="0">
                <a:latin typeface="JF Flat" panose="02000500000000000000" pitchFamily="2" charset="-78"/>
                <a:cs typeface="JF Flat" panose="02000500000000000000" pitchFamily="2" charset="-78"/>
              </a:rPr>
              <a:t>درجة تقييم مفردات العينة للمستشفى من حيث:</a:t>
            </a:r>
          </a:p>
        </p:txBody>
      </p:sp>
      <p:sp>
        <p:nvSpPr>
          <p:cNvPr id="102" name="Rectangle 101"/>
          <p:cNvSpPr/>
          <p:nvPr/>
        </p:nvSpPr>
        <p:spPr>
          <a:xfrm>
            <a:off x="9839839" y="5294872"/>
            <a:ext cx="1190959"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مناسبة الأسعار</a:t>
            </a:r>
          </a:p>
        </p:txBody>
      </p:sp>
      <p:sp>
        <p:nvSpPr>
          <p:cNvPr id="103" name="Rectangle 102"/>
          <p:cNvSpPr/>
          <p:nvPr/>
        </p:nvSpPr>
        <p:spPr>
          <a:xfrm>
            <a:off x="8607777" y="5303955"/>
            <a:ext cx="1008198"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كفاءة الأطباء</a:t>
            </a:r>
            <a:endParaRPr lang="en-US" sz="1500" dirty="0">
              <a:latin typeface="JF Flat" panose="02000500000000000000" pitchFamily="2" charset="-78"/>
              <a:ea typeface="GE SS Text Light" panose="020A0503020102020204" pitchFamily="18" charset="-78"/>
              <a:cs typeface="JF Flat" panose="02000500000000000000" pitchFamily="2" charset="-78"/>
            </a:endParaRPr>
          </a:p>
        </p:txBody>
      </p:sp>
      <p:sp>
        <p:nvSpPr>
          <p:cNvPr id="104" name="Rectangle 103"/>
          <p:cNvSpPr/>
          <p:nvPr/>
        </p:nvSpPr>
        <p:spPr>
          <a:xfrm>
            <a:off x="7034408" y="5306753"/>
            <a:ext cx="1294826"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تنوع التخصصات</a:t>
            </a:r>
          </a:p>
        </p:txBody>
      </p:sp>
      <p:sp>
        <p:nvSpPr>
          <p:cNvPr id="105" name="Rectangle 104"/>
          <p:cNvSpPr/>
          <p:nvPr/>
        </p:nvSpPr>
        <p:spPr>
          <a:xfrm>
            <a:off x="5707318" y="5294872"/>
            <a:ext cx="1430578"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نظافة المستشفى</a:t>
            </a:r>
          </a:p>
        </p:txBody>
      </p:sp>
      <p:sp>
        <p:nvSpPr>
          <p:cNvPr id="107" name="Rectangle 106"/>
          <p:cNvSpPr/>
          <p:nvPr/>
        </p:nvSpPr>
        <p:spPr>
          <a:xfrm>
            <a:off x="4572644" y="5271181"/>
            <a:ext cx="1163934"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كفاءة التمريض</a:t>
            </a:r>
          </a:p>
        </p:txBody>
      </p:sp>
      <p:sp>
        <p:nvSpPr>
          <p:cNvPr id="109" name="Rectangle 108"/>
          <p:cNvSpPr/>
          <p:nvPr/>
        </p:nvSpPr>
        <p:spPr>
          <a:xfrm>
            <a:off x="1797768" y="5239758"/>
            <a:ext cx="1025965"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وقت الانتظار</a:t>
            </a:r>
          </a:p>
        </p:txBody>
      </p:sp>
      <p:sp>
        <p:nvSpPr>
          <p:cNvPr id="110" name="Rectangle 109"/>
          <p:cNvSpPr/>
          <p:nvPr/>
        </p:nvSpPr>
        <p:spPr>
          <a:xfrm>
            <a:off x="316289" y="5241168"/>
            <a:ext cx="1343862"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الحملات الترويجية</a:t>
            </a:r>
          </a:p>
        </p:txBody>
      </p:sp>
      <p:sp>
        <p:nvSpPr>
          <p:cNvPr id="111" name="TextBox 110"/>
          <p:cNvSpPr txBox="1"/>
          <p:nvPr/>
        </p:nvSpPr>
        <p:spPr>
          <a:xfrm>
            <a:off x="3415287" y="3069710"/>
            <a:ext cx="737702" cy="461665"/>
          </a:xfrm>
          <a:prstGeom prst="rect">
            <a:avLst/>
          </a:prstGeom>
          <a:noFill/>
          <a:ln>
            <a:noFill/>
          </a:ln>
        </p:spPr>
        <p:txBody>
          <a:bodyPr wrap="none" rtlCol="0">
            <a:spAutoFit/>
          </a:bodyPr>
          <a:lstStyle/>
          <a:p>
            <a:pPr algn="ctr"/>
            <a:r>
              <a:rPr lang="en-US" sz="2400" dirty="0">
                <a:latin typeface="JF Flat" panose="02000500000000000000" pitchFamily="2" charset="-78"/>
                <a:cs typeface="JF Flat" panose="02000500000000000000" pitchFamily="2" charset="-78"/>
              </a:rPr>
              <a:t>42</a:t>
            </a:r>
            <a:r>
              <a:rPr lang="id-ID" sz="2400" dirty="0">
                <a:latin typeface="JF Flat" panose="02000500000000000000" pitchFamily="2" charset="-78"/>
                <a:cs typeface="JF Flat" panose="02000500000000000000" pitchFamily="2" charset="-78"/>
              </a:rPr>
              <a:t>%</a:t>
            </a:r>
          </a:p>
        </p:txBody>
      </p:sp>
      <p:sp>
        <p:nvSpPr>
          <p:cNvPr id="112" name="Rectangle 111"/>
          <p:cNvSpPr/>
          <p:nvPr/>
        </p:nvSpPr>
        <p:spPr>
          <a:xfrm>
            <a:off x="3101459" y="5271181"/>
            <a:ext cx="1271900" cy="553998"/>
          </a:xfrm>
          <a:prstGeom prst="rect">
            <a:avLst/>
          </a:prstGeom>
        </p:spPr>
        <p:txBody>
          <a:bodyPr wrap="square">
            <a:spAutoFit/>
          </a:bodyPr>
          <a:lstStyle/>
          <a:p>
            <a:pPr algn="ctr" rtl="1">
              <a:spcBef>
                <a:spcPct val="0"/>
              </a:spcBef>
              <a:tabLst>
                <a:tab pos="744855" algn="l"/>
              </a:tabLst>
            </a:pPr>
            <a:r>
              <a:rPr lang="ar-SA" sz="1500" dirty="0">
                <a:latin typeface="JF Flat" panose="02000500000000000000" pitchFamily="2" charset="-78"/>
                <a:ea typeface="GE SS Text Light" panose="020A0503020102020204" pitchFamily="18" charset="-78"/>
                <a:cs typeface="JF Flat" panose="02000500000000000000" pitchFamily="2" charset="-78"/>
              </a:rPr>
              <a:t>المعاملة الحسنة</a:t>
            </a:r>
          </a:p>
        </p:txBody>
      </p:sp>
      <p:sp>
        <p:nvSpPr>
          <p:cNvPr id="2" name="Slide Number Placeholder 1"/>
          <p:cNvSpPr>
            <a:spLocks noGrp="1"/>
          </p:cNvSpPr>
          <p:nvPr>
            <p:ph type="sldNum" sz="quarter" idx="12"/>
          </p:nvPr>
        </p:nvSpPr>
        <p:spPr/>
        <p:txBody>
          <a:bodyPr/>
          <a:lstStyle/>
          <a:p>
            <a:fld id="{F30F7407-C1CA-9B4B-98A7-1A08F279D3C6}" type="slidenum">
              <a:rPr lang="en-US" smtClean="0"/>
              <a:pPr/>
              <a:t>6</a:t>
            </a:fld>
            <a:endParaRPr lang="en-US" dirty="0"/>
          </a:p>
        </p:txBody>
      </p:sp>
      <p:sp>
        <p:nvSpPr>
          <p:cNvPr id="94" name="TextBox 93"/>
          <p:cNvSpPr txBox="1"/>
          <p:nvPr/>
        </p:nvSpPr>
        <p:spPr>
          <a:xfrm>
            <a:off x="374647" y="6041455"/>
            <a:ext cx="3258269" cy="738664"/>
          </a:xfrm>
          <a:prstGeom prst="rect">
            <a:avLst/>
          </a:prstGeom>
          <a:noFill/>
          <a:ln w="12700">
            <a:solidFill>
              <a:schemeClr val="tx1"/>
            </a:solidFill>
            <a:prstDash val="dash"/>
          </a:ln>
        </p:spPr>
        <p:txBody>
          <a:bodyPr wrap="square" rtlCol="0">
            <a:spAutoFit/>
          </a:bodyPr>
          <a:lstStyle/>
          <a:p>
            <a:pPr algn="ctr" rtl="1">
              <a:lnSpc>
                <a:spcPct val="150000"/>
              </a:lnSpc>
            </a:pPr>
            <a:r>
              <a:rPr lang="ar-SA" sz="1400" dirty="0">
                <a:latin typeface="JF Flat" panose="02000500000000000000" pitchFamily="2" charset="-78"/>
                <a:cs typeface="JF Flat" panose="02000500000000000000" pitchFamily="2" charset="-78"/>
              </a:rPr>
              <a:t>مجموع النسب بالشكل الموضح لا تساوي 100% نظراً لان السؤال متعدد الاختيارات</a:t>
            </a:r>
          </a:p>
        </p:txBody>
      </p:sp>
      <p:sp>
        <p:nvSpPr>
          <p:cNvPr id="108" name="TextBox 107"/>
          <p:cNvSpPr txBox="1"/>
          <p:nvPr/>
        </p:nvSpPr>
        <p:spPr>
          <a:xfrm>
            <a:off x="3144148" y="261441"/>
            <a:ext cx="5291192" cy="869469"/>
          </a:xfrm>
          <a:prstGeom prst="rect">
            <a:avLst/>
          </a:prstGeom>
          <a:noFill/>
        </p:spPr>
        <p:txBody>
          <a:bodyPr wrap="square" rtlCol="0">
            <a:spAutoFit/>
          </a:bodyPr>
          <a:lstStyle/>
          <a:p>
            <a:pPr algn="ctr" rtl="1"/>
            <a:r>
              <a:rPr lang="ar-SA" sz="2000" dirty="0">
                <a:solidFill>
                  <a:srgbClr val="D59847"/>
                </a:solidFill>
                <a:latin typeface="JF Flat" panose="02000500000000000000" pitchFamily="2" charset="-78"/>
                <a:cs typeface="JF Flat" panose="02000500000000000000" pitchFamily="2" charset="-78"/>
              </a:rPr>
              <a:t>تابع/ 2. تحليل رضى العملاء الحاليين</a:t>
            </a:r>
          </a:p>
          <a:p>
            <a:pPr algn="ctr" rtl="1"/>
            <a:endParaRPr lang="ar-SA" sz="1050" dirty="0">
              <a:solidFill>
                <a:srgbClr val="D59847"/>
              </a:solidFill>
              <a:latin typeface="JF Flat" panose="02000500000000000000" pitchFamily="2" charset="-78"/>
              <a:cs typeface="JF Flat" panose="02000500000000000000" pitchFamily="2" charset="-78"/>
            </a:endParaRPr>
          </a:p>
          <a:p>
            <a:pPr lvl="0" algn="ctr"/>
            <a:r>
              <a:rPr lang="ar-SA" sz="2000" dirty="0">
                <a:solidFill>
                  <a:srgbClr val="D59847"/>
                </a:solidFill>
                <a:latin typeface="JF Flat" panose="02000500000000000000" pitchFamily="2" charset="-78"/>
                <a:cs typeface="JF Flat" panose="02000500000000000000" pitchFamily="2" charset="-78"/>
              </a:rPr>
              <a:t>)</a:t>
            </a:r>
            <a:r>
              <a:rPr lang="en-US" sz="2000" dirty="0">
                <a:solidFill>
                  <a:srgbClr val="D59847"/>
                </a:solidFill>
                <a:latin typeface="JF Flat" panose="02000500000000000000" pitchFamily="2" charset="-78"/>
                <a:cs typeface="JF Flat" panose="02000500000000000000" pitchFamily="2" charset="-78"/>
              </a:rPr>
              <a:t>Customer Satisfaction</a:t>
            </a:r>
            <a:r>
              <a:rPr lang="ar-SA" sz="2000" dirty="0">
                <a:solidFill>
                  <a:srgbClr val="D59847"/>
                </a:solidFill>
                <a:latin typeface="JF Flat" panose="02000500000000000000" pitchFamily="2" charset="-78"/>
                <a:cs typeface="JF Flat" panose="02000500000000000000" pitchFamily="2" charset="-78"/>
              </a:rPr>
              <a:t>(</a:t>
            </a:r>
            <a:endParaRPr lang="en-US" sz="2000" dirty="0">
              <a:solidFill>
                <a:srgbClr val="D59847"/>
              </a:solidFill>
              <a:latin typeface="JF Flat" panose="02000500000000000000" pitchFamily="2" charset="-78"/>
              <a:cs typeface="JF Flat" panose="02000500000000000000" pitchFamily="2" charset="-78"/>
            </a:endParaRPr>
          </a:p>
        </p:txBody>
      </p:sp>
      <p:grpSp>
        <p:nvGrpSpPr>
          <p:cNvPr id="113" name="Group 112"/>
          <p:cNvGrpSpPr/>
          <p:nvPr/>
        </p:nvGrpSpPr>
        <p:grpSpPr>
          <a:xfrm>
            <a:off x="4332578" y="652174"/>
            <a:ext cx="2914332" cy="72000"/>
            <a:chOff x="4631214" y="913723"/>
            <a:chExt cx="2914332" cy="72000"/>
          </a:xfrm>
        </p:grpSpPr>
        <p:sp>
          <p:nvSpPr>
            <p:cNvPr id="114" name="Diamond 113"/>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396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barn(outVertical)">
                                      <p:cBhvr>
                                        <p:cTn id="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8020" y="264616"/>
            <a:ext cx="4543448" cy="830997"/>
          </a:xfrm>
          <a:prstGeom prst="rect">
            <a:avLst/>
          </a:prstGeom>
          <a:noFill/>
        </p:spPr>
        <p:txBody>
          <a:bodyPr wrap="square" rtlCol="0">
            <a:spAutoFit/>
          </a:bodyPr>
          <a:lstStyle/>
          <a:p>
            <a:pPr lvl="0" algn="ctr" rtl="1"/>
            <a:r>
              <a:rPr lang="ar-SA" sz="2000" dirty="0">
                <a:solidFill>
                  <a:srgbClr val="D59847"/>
                </a:solidFill>
                <a:latin typeface="JF Flat" panose="02000500000000000000" pitchFamily="2" charset="-78"/>
                <a:cs typeface="JF Flat" panose="02000500000000000000" pitchFamily="2" charset="-78"/>
              </a:rPr>
              <a:t>تحليل سلوكيات العملاء المستهدفين</a:t>
            </a:r>
          </a:p>
          <a:p>
            <a:pPr algn="ctr" rtl="1"/>
            <a:endParaRPr lang="ar-SA" sz="800" dirty="0">
              <a:solidFill>
                <a:srgbClr val="D59847"/>
              </a:solidFill>
              <a:latin typeface="JF Flat" panose="02000500000000000000" pitchFamily="2" charset="-78"/>
              <a:cs typeface="JF Flat" panose="02000500000000000000" pitchFamily="2" charset="-78"/>
            </a:endParaRPr>
          </a:p>
          <a:p>
            <a:pPr lvl="0" algn="ctr" rtl="1"/>
            <a:r>
              <a:rPr lang="ar-SA" sz="2000" dirty="0">
                <a:solidFill>
                  <a:srgbClr val="D59847"/>
                </a:solidFill>
                <a:latin typeface="JF Flat" panose="02000500000000000000" pitchFamily="2" charset="-78"/>
                <a:cs typeface="JF Flat" panose="02000500000000000000" pitchFamily="2" charset="-78"/>
              </a:rPr>
              <a:t>(</a:t>
            </a:r>
            <a:r>
              <a:rPr lang="en-US" sz="2000" dirty="0">
                <a:solidFill>
                  <a:srgbClr val="D59847"/>
                </a:solidFill>
                <a:latin typeface="JF Flat" panose="02000500000000000000" pitchFamily="2" charset="-78"/>
                <a:cs typeface="JF Flat" panose="02000500000000000000" pitchFamily="2" charset="-78"/>
              </a:rPr>
              <a:t>Consumer Behavior</a:t>
            </a:r>
            <a:r>
              <a:rPr lang="ar-SA" sz="2000" dirty="0">
                <a:solidFill>
                  <a:srgbClr val="D59847"/>
                </a:solidFill>
                <a:latin typeface="JF Flat" panose="02000500000000000000" pitchFamily="2" charset="-78"/>
                <a:cs typeface="JF Flat" panose="02000500000000000000" pitchFamily="2" charset="-78"/>
              </a:rPr>
              <a:t>)</a:t>
            </a:r>
            <a:endParaRPr lang="en-US" sz="2000" dirty="0">
              <a:solidFill>
                <a:srgbClr val="D59847"/>
              </a:solidFill>
              <a:latin typeface="JF Flat" panose="02000500000000000000" pitchFamily="2" charset="-78"/>
              <a:cs typeface="JF Flat" panose="02000500000000000000" pitchFamily="2" charset="-78"/>
            </a:endParaRPr>
          </a:p>
        </p:txBody>
      </p:sp>
      <p:grpSp>
        <p:nvGrpSpPr>
          <p:cNvPr id="4" name="Group 3"/>
          <p:cNvGrpSpPr/>
          <p:nvPr/>
        </p:nvGrpSpPr>
        <p:grpSpPr>
          <a:xfrm>
            <a:off x="4332578" y="652174"/>
            <a:ext cx="2914332" cy="72000"/>
            <a:chOff x="4631214" y="913723"/>
            <a:chExt cx="2914332" cy="72000"/>
          </a:xfrm>
        </p:grpSpPr>
        <p:sp>
          <p:nvSpPr>
            <p:cNvPr id="5" name="Diamond 4"/>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8"/>
          <p:cNvSpPr>
            <a:spLocks noGrp="1"/>
          </p:cNvSpPr>
          <p:nvPr>
            <p:ph type="sldNum" sz="quarter" idx="12"/>
          </p:nvPr>
        </p:nvSpPr>
        <p:spPr/>
        <p:txBody>
          <a:bodyPr/>
          <a:lstStyle/>
          <a:p>
            <a:fld id="{F30F7407-C1CA-9B4B-98A7-1A08F279D3C6}" type="slidenum">
              <a:rPr lang="en-US" smtClean="0"/>
              <a:pPr/>
              <a:t>7</a:t>
            </a:fld>
            <a:endParaRPr lang="en-US" dirty="0"/>
          </a:p>
        </p:txBody>
      </p:sp>
      <p:sp>
        <p:nvSpPr>
          <p:cNvPr id="126" name="TextBox 125"/>
          <p:cNvSpPr txBox="1"/>
          <p:nvPr/>
        </p:nvSpPr>
        <p:spPr>
          <a:xfrm>
            <a:off x="7246910" y="4126903"/>
            <a:ext cx="3735730" cy="923330"/>
          </a:xfrm>
          <a:prstGeom prst="rect">
            <a:avLst/>
          </a:prstGeom>
          <a:noFill/>
          <a:ln w="12700">
            <a:solidFill>
              <a:schemeClr val="tx1"/>
            </a:solidFill>
            <a:prstDash val="dash"/>
          </a:ln>
        </p:spPr>
        <p:txBody>
          <a:bodyPr wrap="square" rtlCol="0">
            <a:spAutoFit/>
          </a:bodyPr>
          <a:lstStyle/>
          <a:p>
            <a:pPr algn="ctr" rtl="1">
              <a:lnSpc>
                <a:spcPct val="150000"/>
              </a:lnSpc>
            </a:pPr>
            <a:r>
              <a:rPr lang="ar-SA" dirty="0">
                <a:latin typeface="JF Flat" panose="02000500000000000000" pitchFamily="2" charset="-78"/>
                <a:cs typeface="JF Flat" panose="02000500000000000000" pitchFamily="2" charset="-78"/>
              </a:rPr>
              <a:t>من حيث أفضل المستشفيات التي تعاملوا معها خلال السنة الماضية.</a:t>
            </a:r>
          </a:p>
        </p:txBody>
      </p:sp>
      <p:graphicFrame>
        <p:nvGraphicFramePr>
          <p:cNvPr id="12" name="Chart 11"/>
          <p:cNvGraphicFramePr/>
          <p:nvPr/>
        </p:nvGraphicFramePr>
        <p:xfrm>
          <a:off x="237705" y="2947721"/>
          <a:ext cx="5895675" cy="3930450"/>
        </p:xfrm>
        <a:graphic>
          <a:graphicData uri="http://schemas.openxmlformats.org/drawingml/2006/chart">
            <c:chart xmlns:c="http://schemas.openxmlformats.org/drawingml/2006/chart" xmlns:r="http://schemas.openxmlformats.org/officeDocument/2006/relationships" r:id="rId2"/>
          </a:graphicData>
        </a:graphic>
      </p:graphicFrame>
      <p:sp>
        <p:nvSpPr>
          <p:cNvPr id="28" name="TextBox 27"/>
          <p:cNvSpPr txBox="1"/>
          <p:nvPr/>
        </p:nvSpPr>
        <p:spPr>
          <a:xfrm>
            <a:off x="163903" y="1367127"/>
            <a:ext cx="11842932" cy="785343"/>
          </a:xfrm>
          <a:prstGeom prst="rect">
            <a:avLst/>
          </a:prstGeom>
          <a:noFill/>
          <a:ln w="12700">
            <a:solidFill>
              <a:schemeClr val="tx1"/>
            </a:solidFill>
            <a:prstDash val="dash"/>
          </a:ln>
        </p:spPr>
        <p:txBody>
          <a:bodyPr wrap="square" rtlCol="0">
            <a:spAutoFit/>
          </a:bodyPr>
          <a:lstStyle/>
          <a:p>
            <a:pPr algn="r" rtl="1">
              <a:lnSpc>
                <a:spcPct val="150000"/>
              </a:lnSpc>
            </a:pPr>
            <a:r>
              <a:rPr lang="ar-SA" sz="1600" dirty="0">
                <a:latin typeface="JF Flat" panose="02000500000000000000" pitchFamily="2" charset="-78"/>
                <a:cs typeface="JF Flat" panose="02000500000000000000" pitchFamily="2" charset="-78"/>
              </a:rPr>
              <a:t>قام فريق البحث الميداني بشركة إنماء للإستشارات بإجراء المقابلات الميدانية المتعمقة (</a:t>
            </a:r>
            <a:r>
              <a:rPr lang="en-US" sz="1600" dirty="0">
                <a:latin typeface="JF Flat" panose="02000500000000000000" pitchFamily="2" charset="-78"/>
                <a:cs typeface="JF Flat" panose="02000500000000000000" pitchFamily="2" charset="-78"/>
              </a:rPr>
              <a:t>IDI’s</a:t>
            </a:r>
            <a:r>
              <a:rPr lang="ar-SA" sz="1600" dirty="0">
                <a:latin typeface="JF Flat" panose="02000500000000000000" pitchFamily="2" charset="-78"/>
                <a:cs typeface="JF Flat" panose="02000500000000000000" pitchFamily="2" charset="-78"/>
              </a:rPr>
              <a:t>) مع عينة مكونة من (30) مفردة من العملاء المستهدفين للمستشفى والذين يتعاملون حالياً مع مستشفيات/ مجمعات/مستوصفات طبية منافسة بغرض فهم وتحليل سلوكيات هذه الشريحة وتحديد الآليات التسويقية الفعالة لجذب واستهداف هذه العينة </a:t>
            </a:r>
          </a:p>
        </p:txBody>
      </p:sp>
      <p:sp>
        <p:nvSpPr>
          <p:cNvPr id="19" name="Rectangle 18"/>
          <p:cNvSpPr/>
          <p:nvPr/>
        </p:nvSpPr>
        <p:spPr>
          <a:xfrm rot="16200000">
            <a:off x="5440722" y="4651887"/>
            <a:ext cx="1385316" cy="307777"/>
          </a:xfrm>
          <a:prstGeom prst="rect">
            <a:avLst/>
          </a:prstGeom>
        </p:spPr>
        <p:txBody>
          <a:bodyPr wrap="none">
            <a:spAutoFit/>
          </a:bodyPr>
          <a:lstStyle/>
          <a:p>
            <a:r>
              <a:rPr lang="ar-SA" sz="1400" dirty="0">
                <a:latin typeface="JF Flat" panose="02000500000000000000" pitchFamily="2" charset="-78"/>
                <a:cs typeface="JF Flat" panose="02000500000000000000" pitchFamily="2" charset="-78"/>
              </a:rPr>
              <a:t>الأرقام بالمفردة</a:t>
            </a:r>
            <a:endParaRPr lang="en-US" sz="1400" dirty="0"/>
          </a:p>
        </p:txBody>
      </p:sp>
    </p:spTree>
    <p:extLst>
      <p:ext uri="{BB962C8B-B14F-4D97-AF65-F5344CB8AC3E}">
        <p14:creationId xmlns:p14="http://schemas.microsoft.com/office/powerpoint/2010/main" val="419805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0F7407-C1CA-9B4B-98A7-1A08F279D3C6}" type="slidenum">
              <a:rPr lang="en-US" smtClean="0"/>
              <a:t>8</a:t>
            </a:fld>
            <a:endParaRPr lang="en-US" dirty="0"/>
          </a:p>
        </p:txBody>
      </p:sp>
      <p:sp>
        <p:nvSpPr>
          <p:cNvPr id="8" name="TextBox 7"/>
          <p:cNvSpPr txBox="1"/>
          <p:nvPr/>
        </p:nvSpPr>
        <p:spPr>
          <a:xfrm>
            <a:off x="0" y="1186460"/>
            <a:ext cx="12192000" cy="1092607"/>
          </a:xfrm>
          <a:prstGeom prst="rect">
            <a:avLst/>
          </a:prstGeom>
          <a:noFill/>
          <a:ln>
            <a:noFill/>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pPr algn="just" rtl="1">
              <a:spcBef>
                <a:spcPts val="300"/>
              </a:spcBef>
              <a:spcAft>
                <a:spcPts val="300"/>
              </a:spcAft>
            </a:pPr>
            <a:r>
              <a:rPr lang="ar-EG" sz="1500" b="1" dirty="0">
                <a:solidFill>
                  <a:srgbClr val="AB7227"/>
                </a:solidFill>
                <a:latin typeface="JF Flat" panose="02000500000000000000" pitchFamily="2" charset="-78"/>
                <a:cs typeface="JF Flat" panose="02000500000000000000" pitchFamily="2" charset="-78"/>
              </a:rPr>
              <a:t>التوزيع الجغرافي للخدمات الصحية: </a:t>
            </a:r>
          </a:p>
          <a:p>
            <a:pPr algn="just" rtl="1">
              <a:spcBef>
                <a:spcPts val="300"/>
              </a:spcBef>
              <a:spcAft>
                <a:spcPts val="300"/>
              </a:spcAft>
            </a:pPr>
            <a:r>
              <a:rPr lang="ar-EG" sz="1500" dirty="0">
                <a:solidFill>
                  <a:schemeClr val="tx1"/>
                </a:solidFill>
                <a:latin typeface="JF Flat" panose="02000500000000000000" pitchFamily="2" charset="-78"/>
                <a:cs typeface="JF Flat" panose="02000500000000000000" pitchFamily="2" charset="-78"/>
              </a:rPr>
              <a:t>وفقاً لتوزيع عدد الأسرة بالمنطقة الشرقية، يتبين إستحواذ الدمام والإحساء والخبر عل</a:t>
            </a:r>
            <a:r>
              <a:rPr lang="ar-SA" sz="1500" dirty="0">
                <a:solidFill>
                  <a:schemeClr val="tx1"/>
                </a:solidFill>
                <a:latin typeface="JF Flat" panose="02000500000000000000" pitchFamily="2" charset="-78"/>
                <a:cs typeface="JF Flat" panose="02000500000000000000" pitchFamily="2" charset="-78"/>
              </a:rPr>
              <a:t>ى</a:t>
            </a:r>
            <a:r>
              <a:rPr lang="ar-EG" sz="1500" dirty="0">
                <a:solidFill>
                  <a:schemeClr val="tx1"/>
                </a:solidFill>
                <a:latin typeface="JF Flat" panose="02000500000000000000" pitchFamily="2" charset="-78"/>
                <a:cs typeface="JF Flat" panose="02000500000000000000" pitchFamily="2" charset="-78"/>
              </a:rPr>
              <a:t> أعل</a:t>
            </a:r>
            <a:r>
              <a:rPr lang="ar-SA" sz="1500" dirty="0">
                <a:solidFill>
                  <a:schemeClr val="tx1"/>
                </a:solidFill>
                <a:latin typeface="JF Flat" panose="02000500000000000000" pitchFamily="2" charset="-78"/>
                <a:cs typeface="JF Flat" panose="02000500000000000000" pitchFamily="2" charset="-78"/>
              </a:rPr>
              <a:t>ى</a:t>
            </a:r>
            <a:r>
              <a:rPr lang="ar-EG" sz="1500" dirty="0">
                <a:solidFill>
                  <a:schemeClr val="tx1"/>
                </a:solidFill>
                <a:latin typeface="JF Flat" panose="02000500000000000000" pitchFamily="2" charset="-78"/>
                <a:cs typeface="JF Flat" panose="02000500000000000000" pitchFamily="2" charset="-78"/>
              </a:rPr>
              <a:t> طاقة سريرية بالمنطقة بنحو </a:t>
            </a:r>
            <a:r>
              <a:rPr lang="ar-EG" sz="15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3933</a:t>
            </a:r>
            <a:r>
              <a:rPr lang="ar-EG" sz="1500" dirty="0">
                <a:solidFill>
                  <a:schemeClr val="tx1"/>
                </a:solidFill>
                <a:latin typeface="JF Flat" panose="02000500000000000000" pitchFamily="2" charset="-78"/>
                <a:cs typeface="JF Flat" panose="02000500000000000000" pitchFamily="2" charset="-78"/>
              </a:rPr>
              <a:t> بالدمام ونحو </a:t>
            </a:r>
            <a:r>
              <a:rPr lang="ar-EG" sz="15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3019</a:t>
            </a:r>
            <a:r>
              <a:rPr lang="ar-EG" sz="1500" dirty="0">
                <a:solidFill>
                  <a:schemeClr val="tx1"/>
                </a:solidFill>
                <a:latin typeface="JF Flat" panose="02000500000000000000" pitchFamily="2" charset="-78"/>
                <a:cs typeface="JF Flat" panose="02000500000000000000" pitchFamily="2" charset="-78"/>
              </a:rPr>
              <a:t> سرير لكلاُ من الإحساء والخبر عل</a:t>
            </a:r>
            <a:r>
              <a:rPr lang="ar-SA" sz="1500" dirty="0">
                <a:solidFill>
                  <a:schemeClr val="tx1"/>
                </a:solidFill>
                <a:latin typeface="JF Flat" panose="02000500000000000000" pitchFamily="2" charset="-78"/>
                <a:cs typeface="JF Flat" panose="02000500000000000000" pitchFamily="2" charset="-78"/>
              </a:rPr>
              <a:t>ى</a:t>
            </a:r>
            <a:r>
              <a:rPr lang="ar-EG" sz="1500" dirty="0">
                <a:solidFill>
                  <a:schemeClr val="tx1"/>
                </a:solidFill>
                <a:latin typeface="JF Flat" panose="02000500000000000000" pitchFamily="2" charset="-78"/>
                <a:cs typeface="JF Flat" panose="02000500000000000000" pitchFamily="2" charset="-78"/>
              </a:rPr>
              <a:t> التوالي، كما يتبين إستحواذ القطاع الخاص عل</a:t>
            </a:r>
            <a:r>
              <a:rPr lang="ar-SA" sz="1500" dirty="0">
                <a:solidFill>
                  <a:schemeClr val="tx1"/>
                </a:solidFill>
                <a:latin typeface="JF Flat" panose="02000500000000000000" pitchFamily="2" charset="-78"/>
                <a:cs typeface="JF Flat" panose="02000500000000000000" pitchFamily="2" charset="-78"/>
              </a:rPr>
              <a:t>ى</a:t>
            </a:r>
            <a:r>
              <a:rPr lang="ar-EG" sz="1500" dirty="0">
                <a:solidFill>
                  <a:schemeClr val="tx1"/>
                </a:solidFill>
                <a:latin typeface="JF Flat" panose="02000500000000000000" pitchFamily="2" charset="-78"/>
                <a:cs typeface="JF Flat" panose="02000500000000000000" pitchFamily="2" charset="-78"/>
              </a:rPr>
              <a:t> عدد كبير من الطاقة السريرية بالخبر بنحو </a:t>
            </a:r>
            <a:r>
              <a:rPr lang="ar-EG" sz="15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75</a:t>
            </a:r>
            <a:r>
              <a:rPr lang="en-US" sz="1500" dirty="0">
                <a:solidFill>
                  <a:schemeClr val="tx1"/>
                </a:solidFill>
                <a:latin typeface="JF Flat" panose="02000500000000000000" pitchFamily="2" charset="-78"/>
                <a:cs typeface="JF Flat" panose="02000500000000000000" pitchFamily="2" charset="-78"/>
              </a:rPr>
              <a:t>%</a:t>
            </a:r>
            <a:r>
              <a:rPr lang="ar-EG" sz="1500" dirty="0">
                <a:solidFill>
                  <a:schemeClr val="tx1"/>
                </a:solidFill>
                <a:latin typeface="JF Flat" panose="02000500000000000000" pitchFamily="2" charset="-78"/>
                <a:cs typeface="JF Flat" panose="02000500000000000000" pitchFamily="2" charset="-78"/>
              </a:rPr>
              <a:t> من الطاقة السريرية بالمحافظة، وذلك كما يلي</a:t>
            </a:r>
            <a:r>
              <a:rPr lang="ar-SA" sz="1500" dirty="0">
                <a:solidFill>
                  <a:schemeClr val="tx1"/>
                </a:solidFill>
                <a:latin typeface="JF Flat" panose="02000500000000000000" pitchFamily="2" charset="-78"/>
                <a:cs typeface="JF Flat" panose="02000500000000000000" pitchFamily="2" charset="-78"/>
              </a:rPr>
              <a:t>:</a:t>
            </a:r>
            <a:r>
              <a:rPr lang="ar-EG" sz="1500" dirty="0">
                <a:solidFill>
                  <a:schemeClr val="tx1"/>
                </a:solidFill>
                <a:latin typeface="JF Flat" panose="02000500000000000000" pitchFamily="2" charset="-78"/>
                <a:cs typeface="JF Flat" panose="02000500000000000000" pitchFamily="2" charset="-78"/>
              </a:rPr>
              <a:t>  </a:t>
            </a:r>
          </a:p>
        </p:txBody>
      </p:sp>
      <p:graphicFrame>
        <p:nvGraphicFramePr>
          <p:cNvPr id="10" name="Chart 9"/>
          <p:cNvGraphicFramePr>
            <a:graphicFrameLocks/>
          </p:cNvGraphicFramePr>
          <p:nvPr/>
        </p:nvGraphicFramePr>
        <p:xfrm>
          <a:off x="23958" y="2447452"/>
          <a:ext cx="11544887" cy="405033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37501" y="6512882"/>
            <a:ext cx="2614818" cy="261610"/>
          </a:xfrm>
          <a:prstGeom prst="rect">
            <a:avLst/>
          </a:prstGeom>
          <a:noFill/>
        </p:spPr>
        <p:txBody>
          <a:bodyPr wrap="none" rtlCol="0">
            <a:spAutoFit/>
          </a:bodyPr>
          <a:lstStyle/>
          <a:p>
            <a:r>
              <a:rPr lang="ar-EG" sz="1100" dirty="0">
                <a:latin typeface="JF Flat" panose="02000500000000000000" pitchFamily="2" charset="-78"/>
                <a:cs typeface="JF Flat" panose="02000500000000000000" pitchFamily="2" charset="-78"/>
              </a:rPr>
              <a:t>المصدر: التقرير السنوي لوزارة الصحة </a:t>
            </a:r>
            <a:r>
              <a:rPr lang="ar-EG" sz="1100" dirty="0">
                <a:latin typeface="JF Flat" panose="02000500000000000000" pitchFamily="2" charset="-78"/>
                <a:ea typeface="GE SS Text Light" panose="020A0503020102020204" pitchFamily="18" charset="-78"/>
                <a:cs typeface="JF Flat" panose="02000500000000000000" pitchFamily="2" charset="-78"/>
              </a:rPr>
              <a:t>2018</a:t>
            </a:r>
            <a:endParaRPr lang="en-US" sz="1100" dirty="0">
              <a:latin typeface="JF Flat" panose="02000500000000000000" pitchFamily="2" charset="-78"/>
              <a:ea typeface="GE SS Text Light" panose="020A0503020102020204" pitchFamily="18" charset="-78"/>
              <a:cs typeface="JF Flat" panose="02000500000000000000" pitchFamily="2" charset="-78"/>
            </a:endParaRPr>
          </a:p>
        </p:txBody>
      </p:sp>
      <p:sp>
        <p:nvSpPr>
          <p:cNvPr id="14" name="TextBox 13"/>
          <p:cNvSpPr txBox="1"/>
          <p:nvPr/>
        </p:nvSpPr>
        <p:spPr>
          <a:xfrm>
            <a:off x="7334742" y="793329"/>
            <a:ext cx="4153701" cy="369332"/>
          </a:xfrm>
          <a:prstGeom prst="rect">
            <a:avLst/>
          </a:prstGeom>
          <a:noFill/>
        </p:spPr>
        <p:txBody>
          <a:bodyPr wrap="none" rtlCol="0">
            <a:spAutoFit/>
          </a:bodyPr>
          <a:lstStyle/>
          <a:p>
            <a:pPr algn="r" rtl="1">
              <a:spcBef>
                <a:spcPts val="200"/>
              </a:spcBef>
              <a:spcAft>
                <a:spcPts val="200"/>
              </a:spcAft>
            </a:pPr>
            <a:r>
              <a:rPr lang="ar-SA" b="1" u="sng" dirty="0">
                <a:solidFill>
                  <a:srgbClr val="75B3B2"/>
                </a:solidFill>
                <a:latin typeface="JF Flat" panose="02000500000000000000" pitchFamily="2" charset="-78"/>
                <a:cs typeface="JF Flat" panose="02000500000000000000" pitchFamily="2" charset="-78"/>
              </a:rPr>
              <a:t>تابع/</a:t>
            </a:r>
            <a:r>
              <a:rPr lang="ar-EG" b="1" u="sng" dirty="0">
                <a:solidFill>
                  <a:srgbClr val="75B3B2"/>
                </a:solidFill>
                <a:latin typeface="JF Flat" panose="02000500000000000000" pitchFamily="2" charset="-78"/>
                <a:cs typeface="JF Flat" panose="02000500000000000000" pitchFamily="2" charset="-78"/>
              </a:rPr>
              <a:t>ثانياً: العوامل الإقتصادية </a:t>
            </a:r>
            <a:r>
              <a:rPr lang="en-US" b="1" u="sng" dirty="0">
                <a:solidFill>
                  <a:srgbClr val="75B3B2"/>
                </a:solidFill>
                <a:latin typeface="JF Flat" panose="02000500000000000000" pitchFamily="2" charset="-78"/>
                <a:cs typeface="JF Flat" panose="02000500000000000000" pitchFamily="2" charset="-78"/>
              </a:rPr>
              <a:t> Economy</a:t>
            </a:r>
            <a:r>
              <a:rPr lang="ar-SA" b="1" u="sng" dirty="0">
                <a:solidFill>
                  <a:srgbClr val="75B3B2"/>
                </a:solidFill>
                <a:latin typeface="JF Flat" panose="02000500000000000000" pitchFamily="2" charset="-78"/>
                <a:cs typeface="JF Flat" panose="02000500000000000000" pitchFamily="2" charset="-78"/>
              </a:rPr>
              <a:t>:</a:t>
            </a:r>
            <a:r>
              <a:rPr lang="en-US" b="1" u="sng" dirty="0">
                <a:solidFill>
                  <a:srgbClr val="75B3B2"/>
                </a:solidFill>
                <a:latin typeface="JF Flat" panose="02000500000000000000" pitchFamily="2" charset="-78"/>
                <a:cs typeface="JF Flat" panose="02000500000000000000" pitchFamily="2" charset="-78"/>
              </a:rPr>
              <a:t> </a:t>
            </a:r>
          </a:p>
        </p:txBody>
      </p:sp>
      <p:grpSp>
        <p:nvGrpSpPr>
          <p:cNvPr id="15" name="Group 14"/>
          <p:cNvGrpSpPr/>
          <p:nvPr/>
        </p:nvGrpSpPr>
        <p:grpSpPr>
          <a:xfrm>
            <a:off x="11563350" y="673289"/>
            <a:ext cx="600672" cy="520819"/>
            <a:chOff x="6437207" y="1690513"/>
            <a:chExt cx="2145877" cy="1860602"/>
          </a:xfrm>
        </p:grpSpPr>
        <p:grpSp>
          <p:nvGrpSpPr>
            <p:cNvPr id="16" name="Group 15"/>
            <p:cNvGrpSpPr/>
            <p:nvPr/>
          </p:nvGrpSpPr>
          <p:grpSpPr>
            <a:xfrm>
              <a:off x="6437207" y="1690513"/>
              <a:ext cx="2145877" cy="1860602"/>
              <a:chOff x="4908550" y="1672908"/>
              <a:chExt cx="1349375" cy="1169988"/>
            </a:xfrm>
          </p:grpSpPr>
          <p:sp>
            <p:nvSpPr>
              <p:cNvPr id="18" name="Freeform 64"/>
              <p:cNvSpPr>
                <a:spLocks/>
              </p:cNvSpPr>
              <p:nvPr/>
            </p:nvSpPr>
            <p:spPr bwMode="auto">
              <a:xfrm>
                <a:off x="5070476" y="1814196"/>
                <a:ext cx="1027114" cy="887413"/>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rgbClr val="75B3B2"/>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19" name="Freeform 65"/>
              <p:cNvSpPr>
                <a:spLocks/>
              </p:cNvSpPr>
              <p:nvPr/>
            </p:nvSpPr>
            <p:spPr bwMode="auto">
              <a:xfrm>
                <a:off x="4908550" y="1672908"/>
                <a:ext cx="417513" cy="585788"/>
              </a:xfrm>
              <a:custGeom>
                <a:avLst/>
                <a:gdLst>
                  <a:gd name="T0" fmla="*/ 263 w 263"/>
                  <a:gd name="T1" fmla="*/ 89 h 369"/>
                  <a:gd name="T2" fmla="*/ 212 w 263"/>
                  <a:gd name="T3" fmla="*/ 0 h 369"/>
                  <a:gd name="T4" fmla="*/ 0 w 263"/>
                  <a:gd name="T5" fmla="*/ 369 h 369"/>
                  <a:gd name="T6" fmla="*/ 102 w 263"/>
                  <a:gd name="T7" fmla="*/ 369 h 369"/>
                  <a:gd name="T8" fmla="*/ 263 w 263"/>
                  <a:gd name="T9" fmla="*/ 89 h 369"/>
                </a:gdLst>
                <a:ahLst/>
                <a:cxnLst>
                  <a:cxn ang="0">
                    <a:pos x="T0" y="T1"/>
                  </a:cxn>
                  <a:cxn ang="0">
                    <a:pos x="T2" y="T3"/>
                  </a:cxn>
                  <a:cxn ang="0">
                    <a:pos x="T4" y="T5"/>
                  </a:cxn>
                  <a:cxn ang="0">
                    <a:pos x="T6" y="T7"/>
                  </a:cxn>
                  <a:cxn ang="0">
                    <a:pos x="T8" y="T9"/>
                  </a:cxn>
                </a:cxnLst>
                <a:rect l="0" t="0" r="r" b="b"/>
                <a:pathLst>
                  <a:path w="263" h="369">
                    <a:moveTo>
                      <a:pt x="263" y="89"/>
                    </a:moveTo>
                    <a:lnTo>
                      <a:pt x="212" y="0"/>
                    </a:lnTo>
                    <a:lnTo>
                      <a:pt x="0" y="369"/>
                    </a:lnTo>
                    <a:lnTo>
                      <a:pt x="102" y="369"/>
                    </a:lnTo>
                    <a:lnTo>
                      <a:pt x="263" y="89"/>
                    </a:lnTo>
                    <a:close/>
                  </a:path>
                </a:pathLst>
              </a:custGeom>
              <a:solidFill>
                <a:srgbClr val="75B3B2">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0" name="Freeform 66"/>
              <p:cNvSpPr>
                <a:spLocks/>
              </p:cNvSpPr>
              <p:nvPr/>
            </p:nvSpPr>
            <p:spPr bwMode="auto">
              <a:xfrm>
                <a:off x="5245100" y="1672908"/>
                <a:ext cx="674688" cy="141288"/>
              </a:xfrm>
              <a:custGeom>
                <a:avLst/>
                <a:gdLst>
                  <a:gd name="T0" fmla="*/ 425 w 425"/>
                  <a:gd name="T1" fmla="*/ 0 h 89"/>
                  <a:gd name="T2" fmla="*/ 0 w 425"/>
                  <a:gd name="T3" fmla="*/ 0 h 89"/>
                  <a:gd name="T4" fmla="*/ 51 w 425"/>
                  <a:gd name="T5" fmla="*/ 89 h 89"/>
                  <a:gd name="T6" fmla="*/ 374 w 425"/>
                  <a:gd name="T7" fmla="*/ 89 h 89"/>
                  <a:gd name="T8" fmla="*/ 425 w 425"/>
                  <a:gd name="T9" fmla="*/ 0 h 89"/>
                </a:gdLst>
                <a:ahLst/>
                <a:cxnLst>
                  <a:cxn ang="0">
                    <a:pos x="T0" y="T1"/>
                  </a:cxn>
                  <a:cxn ang="0">
                    <a:pos x="T2" y="T3"/>
                  </a:cxn>
                  <a:cxn ang="0">
                    <a:pos x="T4" y="T5"/>
                  </a:cxn>
                  <a:cxn ang="0">
                    <a:pos x="T6" y="T7"/>
                  </a:cxn>
                  <a:cxn ang="0">
                    <a:pos x="T8" y="T9"/>
                  </a:cxn>
                </a:cxnLst>
                <a:rect l="0" t="0" r="r" b="b"/>
                <a:pathLst>
                  <a:path w="425" h="89">
                    <a:moveTo>
                      <a:pt x="425" y="0"/>
                    </a:moveTo>
                    <a:lnTo>
                      <a:pt x="0" y="0"/>
                    </a:lnTo>
                    <a:lnTo>
                      <a:pt x="51" y="89"/>
                    </a:lnTo>
                    <a:lnTo>
                      <a:pt x="374" y="89"/>
                    </a:lnTo>
                    <a:lnTo>
                      <a:pt x="425" y="0"/>
                    </a:lnTo>
                    <a:close/>
                  </a:path>
                </a:pathLst>
              </a:custGeom>
              <a:solidFill>
                <a:srgbClr val="75B3B2">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1" name="Freeform 67"/>
              <p:cNvSpPr>
                <a:spLocks/>
              </p:cNvSpPr>
              <p:nvPr/>
            </p:nvSpPr>
            <p:spPr bwMode="auto">
              <a:xfrm>
                <a:off x="5245100" y="2701608"/>
                <a:ext cx="674688" cy="141288"/>
              </a:xfrm>
              <a:custGeom>
                <a:avLst/>
                <a:gdLst>
                  <a:gd name="T0" fmla="*/ 0 w 425"/>
                  <a:gd name="T1" fmla="*/ 89 h 89"/>
                  <a:gd name="T2" fmla="*/ 425 w 425"/>
                  <a:gd name="T3" fmla="*/ 89 h 89"/>
                  <a:gd name="T4" fmla="*/ 374 w 425"/>
                  <a:gd name="T5" fmla="*/ 0 h 89"/>
                  <a:gd name="T6" fmla="*/ 51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4" y="0"/>
                    </a:lnTo>
                    <a:lnTo>
                      <a:pt x="51" y="0"/>
                    </a:lnTo>
                    <a:lnTo>
                      <a:pt x="0" y="89"/>
                    </a:lnTo>
                    <a:close/>
                  </a:path>
                </a:pathLst>
              </a:custGeom>
              <a:solidFill>
                <a:srgbClr val="75B3B2">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2" name="Freeform 68"/>
              <p:cNvSpPr>
                <a:spLocks/>
              </p:cNvSpPr>
              <p:nvPr/>
            </p:nvSpPr>
            <p:spPr bwMode="auto">
              <a:xfrm>
                <a:off x="4908550" y="2258696"/>
                <a:ext cx="417513" cy="584200"/>
              </a:xfrm>
              <a:custGeom>
                <a:avLst/>
                <a:gdLst>
                  <a:gd name="T0" fmla="*/ 102 w 263"/>
                  <a:gd name="T1" fmla="*/ 0 h 368"/>
                  <a:gd name="T2" fmla="*/ 0 w 263"/>
                  <a:gd name="T3" fmla="*/ 0 h 368"/>
                  <a:gd name="T4" fmla="*/ 212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79"/>
                    </a:lnTo>
                    <a:lnTo>
                      <a:pt x="102" y="0"/>
                    </a:lnTo>
                    <a:close/>
                  </a:path>
                </a:pathLst>
              </a:custGeom>
              <a:solidFill>
                <a:srgbClr val="75B3B2">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3" name="Freeform 69"/>
              <p:cNvSpPr>
                <a:spLocks/>
              </p:cNvSpPr>
              <p:nvPr/>
            </p:nvSpPr>
            <p:spPr bwMode="auto">
              <a:xfrm>
                <a:off x="5838825" y="1672908"/>
                <a:ext cx="419100" cy="585788"/>
              </a:xfrm>
              <a:custGeom>
                <a:avLst/>
                <a:gdLst>
                  <a:gd name="T0" fmla="*/ 0 w 264"/>
                  <a:gd name="T1" fmla="*/ 89 h 369"/>
                  <a:gd name="T2" fmla="*/ 51 w 264"/>
                  <a:gd name="T3" fmla="*/ 0 h 369"/>
                  <a:gd name="T4" fmla="*/ 264 w 264"/>
                  <a:gd name="T5" fmla="*/ 369 h 369"/>
                  <a:gd name="T6" fmla="*/ 163 w 264"/>
                  <a:gd name="T7" fmla="*/ 369 h 369"/>
                  <a:gd name="T8" fmla="*/ 0 w 264"/>
                  <a:gd name="T9" fmla="*/ 89 h 369"/>
                </a:gdLst>
                <a:ahLst/>
                <a:cxnLst>
                  <a:cxn ang="0">
                    <a:pos x="T0" y="T1"/>
                  </a:cxn>
                  <a:cxn ang="0">
                    <a:pos x="T2" y="T3"/>
                  </a:cxn>
                  <a:cxn ang="0">
                    <a:pos x="T4" y="T5"/>
                  </a:cxn>
                  <a:cxn ang="0">
                    <a:pos x="T6" y="T7"/>
                  </a:cxn>
                  <a:cxn ang="0">
                    <a:pos x="T8" y="T9"/>
                  </a:cxn>
                </a:cxnLst>
                <a:rect l="0" t="0" r="r" b="b"/>
                <a:pathLst>
                  <a:path w="264" h="369">
                    <a:moveTo>
                      <a:pt x="0" y="89"/>
                    </a:moveTo>
                    <a:lnTo>
                      <a:pt x="51" y="0"/>
                    </a:lnTo>
                    <a:lnTo>
                      <a:pt x="264" y="369"/>
                    </a:lnTo>
                    <a:lnTo>
                      <a:pt x="163" y="369"/>
                    </a:lnTo>
                    <a:lnTo>
                      <a:pt x="0" y="89"/>
                    </a:lnTo>
                    <a:close/>
                  </a:path>
                </a:pathLst>
              </a:custGeom>
              <a:solidFill>
                <a:srgbClr val="75B3B2">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4" name="Freeform 70"/>
              <p:cNvSpPr>
                <a:spLocks/>
              </p:cNvSpPr>
              <p:nvPr/>
            </p:nvSpPr>
            <p:spPr bwMode="auto">
              <a:xfrm>
                <a:off x="5838825" y="22586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rgbClr val="75B3B2">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17" name="Freeform 151"/>
            <p:cNvSpPr>
              <a:spLocks noEditPoints="1"/>
            </p:cNvSpPr>
            <p:nvPr/>
          </p:nvSpPr>
          <p:spPr bwMode="auto">
            <a:xfrm>
              <a:off x="7170083" y="2242936"/>
              <a:ext cx="677599" cy="699336"/>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25" name="TextBox 24"/>
          <p:cNvSpPr txBox="1"/>
          <p:nvPr/>
        </p:nvSpPr>
        <p:spPr>
          <a:xfrm>
            <a:off x="3523561" y="254629"/>
            <a:ext cx="4543448" cy="400110"/>
          </a:xfrm>
          <a:prstGeom prst="rect">
            <a:avLst/>
          </a:prstGeom>
          <a:noFill/>
        </p:spPr>
        <p:txBody>
          <a:bodyPr wrap="square" rtlCol="0">
            <a:spAutoFit/>
          </a:bodyPr>
          <a:lstStyle/>
          <a:p>
            <a:pPr lvl="0" algn="ctr" rtl="1"/>
            <a:r>
              <a:rPr lang="ar-SA" sz="2000" dirty="0">
                <a:solidFill>
                  <a:srgbClr val="D59847"/>
                </a:solidFill>
                <a:latin typeface="JF Flat" panose="02000500000000000000" pitchFamily="2" charset="-78"/>
                <a:cs typeface="JF Flat" panose="02000500000000000000" pitchFamily="2" charset="-78"/>
              </a:rPr>
              <a:t>(</a:t>
            </a:r>
            <a:r>
              <a:rPr lang="en-US" sz="2000" dirty="0">
                <a:solidFill>
                  <a:srgbClr val="D59847"/>
                </a:solidFill>
                <a:latin typeface="JF Flat" panose="02000500000000000000" pitchFamily="2" charset="-78"/>
                <a:cs typeface="JF Flat" panose="02000500000000000000" pitchFamily="2" charset="-78"/>
              </a:rPr>
              <a:t>PESTEL Analysis</a:t>
            </a:r>
            <a:r>
              <a:rPr lang="ar-SA" sz="2000" dirty="0">
                <a:solidFill>
                  <a:srgbClr val="D59847"/>
                </a:solidFill>
                <a:latin typeface="JF Flat" panose="02000500000000000000" pitchFamily="2" charset="-78"/>
                <a:cs typeface="JF Flat" panose="02000500000000000000" pitchFamily="2" charset="-78"/>
              </a:rPr>
              <a:t>)</a:t>
            </a:r>
            <a:endParaRPr lang="en-US" sz="2000" dirty="0">
              <a:solidFill>
                <a:srgbClr val="D59847"/>
              </a:solidFill>
              <a:latin typeface="JF Flat" panose="02000500000000000000" pitchFamily="2" charset="-78"/>
              <a:cs typeface="JF Flat" panose="02000500000000000000" pitchFamily="2" charset="-78"/>
            </a:endParaRPr>
          </a:p>
        </p:txBody>
      </p:sp>
      <p:grpSp>
        <p:nvGrpSpPr>
          <p:cNvPr id="26" name="Group 25"/>
          <p:cNvGrpSpPr/>
          <p:nvPr/>
        </p:nvGrpSpPr>
        <p:grpSpPr>
          <a:xfrm>
            <a:off x="4332578" y="652174"/>
            <a:ext cx="2914332" cy="72000"/>
            <a:chOff x="4631214" y="913723"/>
            <a:chExt cx="2914332" cy="72000"/>
          </a:xfrm>
        </p:grpSpPr>
        <p:sp>
          <p:nvSpPr>
            <p:cNvPr id="27" name="Diamond 26"/>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41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out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0F7407-C1CA-9B4B-98A7-1A08F279D3C6}" type="slidenum">
              <a:rPr lang="en-US" smtClean="0"/>
              <a:t>9</a:t>
            </a:fld>
            <a:endParaRPr lang="en-US" dirty="0"/>
          </a:p>
        </p:txBody>
      </p:sp>
      <p:sp>
        <p:nvSpPr>
          <p:cNvPr id="3" name="TextBox 2"/>
          <p:cNvSpPr txBox="1"/>
          <p:nvPr/>
        </p:nvSpPr>
        <p:spPr>
          <a:xfrm>
            <a:off x="8169619" y="835115"/>
            <a:ext cx="3217548" cy="369332"/>
          </a:xfrm>
          <a:prstGeom prst="rect">
            <a:avLst/>
          </a:prstGeom>
          <a:noFill/>
        </p:spPr>
        <p:txBody>
          <a:bodyPr wrap="none" rtlCol="0">
            <a:spAutoFit/>
          </a:bodyPr>
          <a:lstStyle/>
          <a:p>
            <a:pPr algn="r" rtl="1">
              <a:spcBef>
                <a:spcPts val="200"/>
              </a:spcBef>
              <a:spcAft>
                <a:spcPts val="200"/>
              </a:spcAft>
            </a:pPr>
            <a:r>
              <a:rPr lang="ar-EG" b="1" u="sng" dirty="0">
                <a:solidFill>
                  <a:srgbClr val="5EA9CA"/>
                </a:solidFill>
                <a:latin typeface="JF Flat" panose="02000500000000000000" pitchFamily="2" charset="-78"/>
                <a:cs typeface="JF Flat" panose="02000500000000000000" pitchFamily="2" charset="-78"/>
              </a:rPr>
              <a:t>ثالثاً: العوامل الاجتماعية</a:t>
            </a:r>
            <a:r>
              <a:rPr lang="ar-SA" b="1" u="sng" dirty="0">
                <a:solidFill>
                  <a:srgbClr val="5EA9CA"/>
                </a:solidFill>
                <a:latin typeface="JF Flat" panose="02000500000000000000" pitchFamily="2" charset="-78"/>
                <a:cs typeface="JF Flat" panose="02000500000000000000" pitchFamily="2" charset="-78"/>
              </a:rPr>
              <a:t> </a:t>
            </a:r>
            <a:r>
              <a:rPr lang="en-US" b="1" u="sng" dirty="0">
                <a:solidFill>
                  <a:srgbClr val="5EA9CA"/>
                </a:solidFill>
                <a:latin typeface="JF Flat" panose="02000500000000000000" pitchFamily="2" charset="-78"/>
                <a:cs typeface="JF Flat" panose="02000500000000000000" pitchFamily="2" charset="-78"/>
              </a:rPr>
              <a:t>Social</a:t>
            </a:r>
            <a:r>
              <a:rPr lang="ar-SA" b="1" u="sng" dirty="0">
                <a:solidFill>
                  <a:srgbClr val="5EA9CA"/>
                </a:solidFill>
                <a:latin typeface="JF Flat" panose="02000500000000000000" pitchFamily="2" charset="-78"/>
                <a:cs typeface="JF Flat" panose="02000500000000000000" pitchFamily="2" charset="-78"/>
              </a:rPr>
              <a:t>:</a:t>
            </a:r>
            <a:endParaRPr lang="en-US" b="1" u="sng" dirty="0">
              <a:solidFill>
                <a:srgbClr val="5EA9CA"/>
              </a:solidFill>
              <a:latin typeface="JF Flat" panose="02000500000000000000" pitchFamily="2" charset="-78"/>
              <a:cs typeface="JF Flat" panose="02000500000000000000" pitchFamily="2" charset="-78"/>
            </a:endParaRPr>
          </a:p>
        </p:txBody>
      </p:sp>
      <p:sp>
        <p:nvSpPr>
          <p:cNvPr id="8" name="Rectangle 7"/>
          <p:cNvSpPr/>
          <p:nvPr/>
        </p:nvSpPr>
        <p:spPr>
          <a:xfrm>
            <a:off x="6558524" y="1136668"/>
            <a:ext cx="5375567" cy="18724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rtl="1">
              <a:spcBef>
                <a:spcPts val="300"/>
              </a:spcBef>
              <a:spcAft>
                <a:spcPts val="300"/>
              </a:spcAft>
            </a:pPr>
            <a:r>
              <a:rPr lang="ar-EG" sz="1300" b="1" dirty="0">
                <a:solidFill>
                  <a:srgbClr val="AB7227"/>
                </a:solidFill>
                <a:latin typeface="JF Flat" panose="02000500000000000000" pitchFamily="2" charset="-78"/>
                <a:cs typeface="JF Flat" panose="02000500000000000000" pitchFamily="2" charset="-78"/>
              </a:rPr>
              <a:t>تطور عدد السكان بالمنطقة الشرقية:</a:t>
            </a:r>
          </a:p>
          <a:p>
            <a:pPr algn="just" rtl="1"/>
            <a:r>
              <a:rPr lang="ar-EG" sz="1300" dirty="0">
                <a:solidFill>
                  <a:schemeClr val="tx1"/>
                </a:solidFill>
                <a:latin typeface="JF Flat" panose="02000500000000000000" pitchFamily="2" charset="-78"/>
                <a:cs typeface="JF Flat" panose="02000500000000000000" pitchFamily="2" charset="-78"/>
              </a:rPr>
              <a:t>تستحوذ المنطقة الشرقية عل</a:t>
            </a:r>
            <a:r>
              <a:rPr lang="ar-SA" sz="1300" dirty="0">
                <a:solidFill>
                  <a:schemeClr val="tx1"/>
                </a:solidFill>
                <a:latin typeface="JF Flat" panose="02000500000000000000" pitchFamily="2" charset="-78"/>
                <a:cs typeface="JF Flat" panose="02000500000000000000" pitchFamily="2" charset="-78"/>
              </a:rPr>
              <a:t>ى</a:t>
            </a:r>
            <a:r>
              <a:rPr lang="ar-EG" sz="1300" dirty="0">
                <a:solidFill>
                  <a:schemeClr val="tx1"/>
                </a:solidFill>
                <a:latin typeface="JF Flat" panose="02000500000000000000" pitchFamily="2" charset="-78"/>
                <a:cs typeface="JF Flat" panose="02000500000000000000" pitchFamily="2" charset="-78"/>
              </a:rPr>
              <a:t> نحو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15% </a:t>
            </a:r>
            <a:r>
              <a:rPr lang="ar-EG" sz="1300" dirty="0">
                <a:solidFill>
                  <a:schemeClr val="tx1"/>
                </a:solidFill>
                <a:latin typeface="JF Flat" panose="02000500000000000000" pitchFamily="2" charset="-78"/>
                <a:cs typeface="JF Flat" panose="02000500000000000000" pitchFamily="2" charset="-78"/>
              </a:rPr>
              <a:t>من إجمالي سكان المملكة حيث تحتل المرتبة الثالثة بعد الرياض ومكة المكرمة. وقد بلغ إجمالي عدد سكان المنطقة الشرقية نحو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5</a:t>
            </a:r>
            <a:r>
              <a:rPr lang="ar-EG" sz="1300" dirty="0">
                <a:solidFill>
                  <a:schemeClr val="tx1"/>
                </a:solidFill>
                <a:latin typeface="JF Flat" panose="02000500000000000000" pitchFamily="2" charset="-78"/>
                <a:cs typeface="JF Flat" panose="02000500000000000000" pitchFamily="2" charset="-78"/>
              </a:rPr>
              <a:t> مليون نسمة بمنتصف عام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300" dirty="0">
                <a:solidFill>
                  <a:schemeClr val="tx1"/>
                </a:solidFill>
                <a:latin typeface="JF Flat" panose="02000500000000000000" pitchFamily="2" charset="-78"/>
                <a:cs typeface="JF Flat" panose="02000500000000000000" pitchFamily="2" charset="-78"/>
              </a:rPr>
              <a:t>، لتحقق نحو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2.517%</a:t>
            </a:r>
            <a:r>
              <a:rPr lang="ar-EG" sz="1300" dirty="0">
                <a:solidFill>
                  <a:schemeClr val="tx1"/>
                </a:solidFill>
                <a:latin typeface="JF Flat" panose="02000500000000000000" pitchFamily="2" charset="-78"/>
                <a:cs typeface="JF Flat" panose="02000500000000000000" pitchFamily="2" charset="-78"/>
              </a:rPr>
              <a:t> معدل نمو سنوي في المتوسط خلال  الفترة من عام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2010</a:t>
            </a:r>
            <a:r>
              <a:rPr lang="ar-SA"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a:t>
            </a:r>
            <a:r>
              <a:rPr lang="ar-EG" sz="1300" dirty="0">
                <a:solidFill>
                  <a:schemeClr val="tx1"/>
                </a:solidFill>
                <a:latin typeface="JF Flat" panose="02000500000000000000" pitchFamily="2" charset="-78"/>
                <a:cs typeface="JF Flat" panose="02000500000000000000" pitchFamily="2" charset="-78"/>
              </a:rPr>
              <a:t>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300" dirty="0">
                <a:solidFill>
                  <a:schemeClr val="tx1"/>
                </a:solidFill>
                <a:latin typeface="JF Flat" panose="02000500000000000000" pitchFamily="2" charset="-78"/>
                <a:cs typeface="JF Flat" panose="02000500000000000000" pitchFamily="2" charset="-78"/>
              </a:rPr>
              <a:t>. </a:t>
            </a:r>
          </a:p>
        </p:txBody>
      </p:sp>
      <p:sp>
        <p:nvSpPr>
          <p:cNvPr id="9" name="Rectangle 8"/>
          <p:cNvSpPr/>
          <p:nvPr/>
        </p:nvSpPr>
        <p:spPr>
          <a:xfrm>
            <a:off x="6799892" y="2661437"/>
            <a:ext cx="5099528" cy="9068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rtl="1">
              <a:spcBef>
                <a:spcPts val="300"/>
              </a:spcBef>
              <a:spcAft>
                <a:spcPts val="300"/>
              </a:spcAft>
            </a:pPr>
            <a:r>
              <a:rPr lang="ar-EG" sz="1300" b="1" dirty="0">
                <a:solidFill>
                  <a:srgbClr val="AB7227"/>
                </a:solidFill>
                <a:latin typeface="JF Flat" panose="02000500000000000000" pitchFamily="2" charset="-78"/>
                <a:cs typeface="JF Flat" panose="02000500000000000000" pitchFamily="2" charset="-78"/>
              </a:rPr>
              <a:t>التوزيع الجغرافي للسكان بالمنطقة الشرقية: </a:t>
            </a:r>
          </a:p>
          <a:p>
            <a:pPr algn="just" rtl="1"/>
            <a:r>
              <a:rPr lang="ar-EG" sz="1300" dirty="0">
                <a:solidFill>
                  <a:schemeClr val="tx1"/>
                </a:solidFill>
                <a:latin typeface="JF Flat" panose="02000500000000000000" pitchFamily="2" charset="-78"/>
                <a:cs typeface="JF Flat" panose="02000500000000000000" pitchFamily="2" charset="-78"/>
              </a:rPr>
              <a:t>يتمركز نحو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50%</a:t>
            </a:r>
            <a:r>
              <a:rPr lang="ar-EG" sz="1300" dirty="0">
                <a:solidFill>
                  <a:schemeClr val="tx1"/>
                </a:solidFill>
                <a:latin typeface="JF Flat" panose="02000500000000000000" pitchFamily="2" charset="-78"/>
                <a:cs typeface="JF Flat" panose="02000500000000000000" pitchFamily="2" charset="-78"/>
              </a:rPr>
              <a:t> من السكان بالمنطقة الشرقية في محافظتي الإحساء والدمام بنحو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1.27</a:t>
            </a:r>
            <a:r>
              <a:rPr lang="ar-EG" sz="1300" dirty="0">
                <a:solidFill>
                  <a:schemeClr val="tx1"/>
                </a:solidFill>
                <a:latin typeface="JF Flat" panose="02000500000000000000" pitchFamily="2" charset="-78"/>
                <a:cs typeface="JF Flat" panose="02000500000000000000" pitchFamily="2" charset="-78"/>
              </a:rPr>
              <a:t> مليون ،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1.24</a:t>
            </a:r>
            <a:r>
              <a:rPr lang="ar-EG" sz="1300" dirty="0">
                <a:solidFill>
                  <a:schemeClr val="tx1"/>
                </a:solidFill>
                <a:latin typeface="JF Flat" panose="02000500000000000000" pitchFamily="2" charset="-78"/>
                <a:cs typeface="JF Flat" panose="02000500000000000000" pitchFamily="2" charset="-78"/>
              </a:rPr>
              <a:t> مليون نسمة علي التوالي. كما يلي:</a:t>
            </a:r>
          </a:p>
        </p:txBody>
      </p:sp>
      <p:sp>
        <p:nvSpPr>
          <p:cNvPr id="11" name="Rectangle 10"/>
          <p:cNvSpPr/>
          <p:nvPr/>
        </p:nvSpPr>
        <p:spPr>
          <a:xfrm>
            <a:off x="199469" y="942322"/>
            <a:ext cx="5973291" cy="79254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just" rtl="1">
              <a:spcBef>
                <a:spcPts val="300"/>
              </a:spcBef>
              <a:spcAft>
                <a:spcPts val="300"/>
              </a:spcAft>
            </a:pPr>
            <a:r>
              <a:rPr lang="ar-EG" sz="1300" b="1" dirty="0">
                <a:solidFill>
                  <a:srgbClr val="AB7227"/>
                </a:solidFill>
                <a:latin typeface="JF Flat" panose="02000500000000000000" pitchFamily="2" charset="-78"/>
                <a:cs typeface="JF Flat" panose="02000500000000000000" pitchFamily="2" charset="-78"/>
              </a:rPr>
              <a:t>التوزيع النوعي والعمري للسكان بالمنطقة الشرقية:</a:t>
            </a:r>
          </a:p>
          <a:p>
            <a:pPr algn="r" rtl="1"/>
            <a:r>
              <a:rPr lang="ar-EG" sz="1300" dirty="0">
                <a:solidFill>
                  <a:schemeClr val="tx1"/>
                </a:solidFill>
                <a:latin typeface="JF Flat" panose="02000500000000000000" pitchFamily="2" charset="-78"/>
                <a:cs typeface="JF Flat" panose="02000500000000000000" pitchFamily="2" charset="-78"/>
              </a:rPr>
              <a:t>ينقسم سكان المنطقة الشرقية ديموجرافياً وفقاً للجنسية والنوع والفئات العمرية عام </a:t>
            </a:r>
            <a:r>
              <a:rPr lang="ar-EG" sz="1300" dirty="0">
                <a:solidFill>
                  <a:schemeClr val="tx1"/>
                </a:solidFill>
                <a:latin typeface="JF Flat" panose="02000500000000000000" pitchFamily="2" charset="-78"/>
                <a:ea typeface="GE SS Text Light" panose="020A0503020102020204" pitchFamily="18" charset="-78"/>
                <a:cs typeface="JF Flat" panose="02000500000000000000" pitchFamily="2" charset="-78"/>
              </a:rPr>
              <a:t>2018</a:t>
            </a:r>
            <a:r>
              <a:rPr lang="ar-EG" sz="1300" dirty="0">
                <a:solidFill>
                  <a:schemeClr val="tx1"/>
                </a:solidFill>
                <a:latin typeface="JF Flat" panose="02000500000000000000" pitchFamily="2" charset="-78"/>
                <a:cs typeface="JF Flat" panose="02000500000000000000" pitchFamily="2" charset="-78"/>
              </a:rPr>
              <a:t>، كما يلي:</a:t>
            </a:r>
            <a:endParaRPr lang="ar-EG" dirty="0">
              <a:solidFill>
                <a:schemeClr val="tx1"/>
              </a:solidFill>
              <a:latin typeface="JF Flat" panose="02000500000000000000" pitchFamily="2" charset="-78"/>
              <a:cs typeface="JF Flat" panose="02000500000000000000" pitchFamily="2" charset="-78"/>
            </a:endParaRPr>
          </a:p>
        </p:txBody>
      </p:sp>
      <p:sp>
        <p:nvSpPr>
          <p:cNvPr id="13" name="TextBox 12"/>
          <p:cNvSpPr txBox="1"/>
          <p:nvPr/>
        </p:nvSpPr>
        <p:spPr>
          <a:xfrm>
            <a:off x="4201923" y="1961778"/>
            <a:ext cx="883575" cy="338554"/>
          </a:xfrm>
          <a:prstGeom prst="rect">
            <a:avLst/>
          </a:prstGeom>
          <a:noFill/>
        </p:spPr>
        <p:txBody>
          <a:bodyPr wrap="none" rtlCol="0">
            <a:spAutoFit/>
          </a:bodyPr>
          <a:lstStyle/>
          <a:p>
            <a:pPr algn="r" rtl="1"/>
            <a:r>
              <a:rPr lang="ar-EG" sz="1600" dirty="0">
                <a:solidFill>
                  <a:srgbClr val="AB7227"/>
                </a:solidFill>
                <a:latin typeface="JF Flat" panose="02000500000000000000" pitchFamily="2" charset="-78"/>
                <a:cs typeface="JF Flat" panose="02000500000000000000" pitchFamily="2" charset="-78"/>
              </a:rPr>
              <a:t>الجنسية</a:t>
            </a:r>
            <a:endParaRPr lang="en-US" sz="1600" dirty="0">
              <a:solidFill>
                <a:srgbClr val="AB7227"/>
              </a:solidFill>
              <a:latin typeface="JF Flat" panose="02000500000000000000" pitchFamily="2" charset="-78"/>
              <a:cs typeface="JF Flat" panose="02000500000000000000" pitchFamily="2" charset="-78"/>
            </a:endParaRPr>
          </a:p>
        </p:txBody>
      </p:sp>
      <p:sp>
        <p:nvSpPr>
          <p:cNvPr id="14" name="TextBox 13"/>
          <p:cNvSpPr txBox="1"/>
          <p:nvPr/>
        </p:nvSpPr>
        <p:spPr>
          <a:xfrm>
            <a:off x="1242126" y="1956493"/>
            <a:ext cx="641522" cy="338554"/>
          </a:xfrm>
          <a:prstGeom prst="rect">
            <a:avLst/>
          </a:prstGeom>
          <a:noFill/>
        </p:spPr>
        <p:txBody>
          <a:bodyPr wrap="none" rtlCol="0">
            <a:spAutoFit/>
          </a:bodyPr>
          <a:lstStyle/>
          <a:p>
            <a:pPr algn="r" rtl="1"/>
            <a:r>
              <a:rPr lang="ar-EG" sz="1600" dirty="0">
                <a:solidFill>
                  <a:srgbClr val="AB7227"/>
                </a:solidFill>
                <a:latin typeface="JF Flat" panose="02000500000000000000" pitchFamily="2" charset="-78"/>
                <a:cs typeface="JF Flat" panose="02000500000000000000" pitchFamily="2" charset="-78"/>
              </a:rPr>
              <a:t>النوع</a:t>
            </a:r>
            <a:endParaRPr lang="en-US" sz="1600" dirty="0">
              <a:solidFill>
                <a:srgbClr val="AB7227"/>
              </a:solidFill>
              <a:latin typeface="JF Flat" panose="02000500000000000000" pitchFamily="2" charset="-78"/>
              <a:cs typeface="JF Flat" panose="02000500000000000000" pitchFamily="2" charset="-78"/>
            </a:endParaRPr>
          </a:p>
        </p:txBody>
      </p:sp>
      <p:sp>
        <p:nvSpPr>
          <p:cNvPr id="16" name="TextBox 15"/>
          <p:cNvSpPr txBox="1"/>
          <p:nvPr/>
        </p:nvSpPr>
        <p:spPr>
          <a:xfrm>
            <a:off x="3307566" y="6519243"/>
            <a:ext cx="3717387" cy="261610"/>
          </a:xfrm>
          <a:prstGeom prst="rect">
            <a:avLst/>
          </a:prstGeom>
          <a:noFill/>
        </p:spPr>
        <p:txBody>
          <a:bodyPr wrap="square" rtlCol="0">
            <a:spAutoFit/>
          </a:bodyPr>
          <a:lstStyle/>
          <a:p>
            <a:pPr algn="r" rtl="1"/>
            <a:r>
              <a:rPr lang="ar-EG" sz="1100" dirty="0">
                <a:latin typeface="JF Flat" panose="02000500000000000000" pitchFamily="2" charset="-78"/>
                <a:cs typeface="JF Flat" panose="02000500000000000000" pitchFamily="2" charset="-78"/>
              </a:rPr>
              <a:t>المصدر: مصلحة الإحصاء العامة</a:t>
            </a:r>
            <a:r>
              <a:rPr lang="en-US" sz="1100" dirty="0">
                <a:latin typeface="JF Flat" panose="02000500000000000000" pitchFamily="2" charset="-78"/>
                <a:cs typeface="JF Flat" panose="02000500000000000000" pitchFamily="2" charset="-78"/>
              </a:rPr>
              <a:t>.</a:t>
            </a:r>
          </a:p>
        </p:txBody>
      </p:sp>
      <p:grpSp>
        <p:nvGrpSpPr>
          <p:cNvPr id="5" name="Group 4"/>
          <p:cNvGrpSpPr/>
          <p:nvPr/>
        </p:nvGrpSpPr>
        <p:grpSpPr>
          <a:xfrm>
            <a:off x="11449387" y="724174"/>
            <a:ext cx="592189" cy="512766"/>
            <a:chOff x="6437207" y="3551115"/>
            <a:chExt cx="2145877" cy="1858077"/>
          </a:xfrm>
        </p:grpSpPr>
        <p:grpSp>
          <p:nvGrpSpPr>
            <p:cNvPr id="23" name="Group 22"/>
            <p:cNvGrpSpPr/>
            <p:nvPr/>
          </p:nvGrpSpPr>
          <p:grpSpPr>
            <a:xfrm>
              <a:off x="6437207" y="3551115"/>
              <a:ext cx="2145877" cy="1858077"/>
              <a:chOff x="4908550" y="2842896"/>
              <a:chExt cx="1349375" cy="1168400"/>
            </a:xfrm>
          </p:grpSpPr>
          <p:sp>
            <p:nvSpPr>
              <p:cNvPr id="24" name="Freeform 71"/>
              <p:cNvSpPr>
                <a:spLocks/>
              </p:cNvSpPr>
              <p:nvPr/>
            </p:nvSpPr>
            <p:spPr bwMode="auto">
              <a:xfrm>
                <a:off x="5070476" y="2982596"/>
                <a:ext cx="1027113" cy="887412"/>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rgbClr val="5EA9CA"/>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5" name="Freeform 72"/>
              <p:cNvSpPr>
                <a:spLocks/>
              </p:cNvSpPr>
              <p:nvPr/>
            </p:nvSpPr>
            <p:spPr bwMode="auto">
              <a:xfrm>
                <a:off x="4908550" y="2842896"/>
                <a:ext cx="417513" cy="584200"/>
              </a:xfrm>
              <a:custGeom>
                <a:avLst/>
                <a:gdLst>
                  <a:gd name="T0" fmla="*/ 263 w 263"/>
                  <a:gd name="T1" fmla="*/ 88 h 368"/>
                  <a:gd name="T2" fmla="*/ 212 w 263"/>
                  <a:gd name="T3" fmla="*/ 0 h 368"/>
                  <a:gd name="T4" fmla="*/ 0 w 263"/>
                  <a:gd name="T5" fmla="*/ 368 h 368"/>
                  <a:gd name="T6" fmla="*/ 102 w 263"/>
                  <a:gd name="T7" fmla="*/ 368 h 368"/>
                  <a:gd name="T8" fmla="*/ 263 w 263"/>
                  <a:gd name="T9" fmla="*/ 88 h 368"/>
                </a:gdLst>
                <a:ahLst/>
                <a:cxnLst>
                  <a:cxn ang="0">
                    <a:pos x="T0" y="T1"/>
                  </a:cxn>
                  <a:cxn ang="0">
                    <a:pos x="T2" y="T3"/>
                  </a:cxn>
                  <a:cxn ang="0">
                    <a:pos x="T4" y="T5"/>
                  </a:cxn>
                  <a:cxn ang="0">
                    <a:pos x="T6" y="T7"/>
                  </a:cxn>
                  <a:cxn ang="0">
                    <a:pos x="T8" y="T9"/>
                  </a:cxn>
                </a:cxnLst>
                <a:rect l="0" t="0" r="r" b="b"/>
                <a:pathLst>
                  <a:path w="263" h="368">
                    <a:moveTo>
                      <a:pt x="263" y="88"/>
                    </a:moveTo>
                    <a:lnTo>
                      <a:pt x="212" y="0"/>
                    </a:lnTo>
                    <a:lnTo>
                      <a:pt x="0" y="368"/>
                    </a:lnTo>
                    <a:lnTo>
                      <a:pt x="102" y="368"/>
                    </a:lnTo>
                    <a:lnTo>
                      <a:pt x="263" y="88"/>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6" name="Freeform 73"/>
              <p:cNvSpPr>
                <a:spLocks/>
              </p:cNvSpPr>
              <p:nvPr/>
            </p:nvSpPr>
            <p:spPr bwMode="auto">
              <a:xfrm>
                <a:off x="5245100" y="2842896"/>
                <a:ext cx="674688" cy="139700"/>
              </a:xfrm>
              <a:custGeom>
                <a:avLst/>
                <a:gdLst>
                  <a:gd name="T0" fmla="*/ 425 w 425"/>
                  <a:gd name="T1" fmla="*/ 0 h 88"/>
                  <a:gd name="T2" fmla="*/ 0 w 425"/>
                  <a:gd name="T3" fmla="*/ 0 h 88"/>
                  <a:gd name="T4" fmla="*/ 51 w 425"/>
                  <a:gd name="T5" fmla="*/ 88 h 88"/>
                  <a:gd name="T6" fmla="*/ 374 w 425"/>
                  <a:gd name="T7" fmla="*/ 88 h 88"/>
                  <a:gd name="T8" fmla="*/ 425 w 425"/>
                  <a:gd name="T9" fmla="*/ 0 h 88"/>
                </a:gdLst>
                <a:ahLst/>
                <a:cxnLst>
                  <a:cxn ang="0">
                    <a:pos x="T0" y="T1"/>
                  </a:cxn>
                  <a:cxn ang="0">
                    <a:pos x="T2" y="T3"/>
                  </a:cxn>
                  <a:cxn ang="0">
                    <a:pos x="T4" y="T5"/>
                  </a:cxn>
                  <a:cxn ang="0">
                    <a:pos x="T6" y="T7"/>
                  </a:cxn>
                  <a:cxn ang="0">
                    <a:pos x="T8" y="T9"/>
                  </a:cxn>
                </a:cxnLst>
                <a:rect l="0" t="0" r="r" b="b"/>
                <a:pathLst>
                  <a:path w="425" h="88">
                    <a:moveTo>
                      <a:pt x="425" y="0"/>
                    </a:moveTo>
                    <a:lnTo>
                      <a:pt x="0" y="0"/>
                    </a:lnTo>
                    <a:lnTo>
                      <a:pt x="51" y="88"/>
                    </a:lnTo>
                    <a:lnTo>
                      <a:pt x="374" y="88"/>
                    </a:lnTo>
                    <a:lnTo>
                      <a:pt x="425" y="0"/>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7" name="Freeform 74"/>
              <p:cNvSpPr>
                <a:spLocks/>
              </p:cNvSpPr>
              <p:nvPr/>
            </p:nvSpPr>
            <p:spPr bwMode="auto">
              <a:xfrm>
                <a:off x="5245100" y="3870008"/>
                <a:ext cx="674688" cy="141288"/>
              </a:xfrm>
              <a:custGeom>
                <a:avLst/>
                <a:gdLst>
                  <a:gd name="T0" fmla="*/ 0 w 425"/>
                  <a:gd name="T1" fmla="*/ 89 h 89"/>
                  <a:gd name="T2" fmla="*/ 425 w 425"/>
                  <a:gd name="T3" fmla="*/ 89 h 89"/>
                  <a:gd name="T4" fmla="*/ 374 w 425"/>
                  <a:gd name="T5" fmla="*/ 0 h 89"/>
                  <a:gd name="T6" fmla="*/ 51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4" y="0"/>
                    </a:lnTo>
                    <a:lnTo>
                      <a:pt x="51" y="0"/>
                    </a:lnTo>
                    <a:lnTo>
                      <a:pt x="0" y="89"/>
                    </a:lnTo>
                    <a:close/>
                  </a:path>
                </a:pathLst>
              </a:custGeom>
              <a:solidFill>
                <a:srgbClr val="5EA9CA">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8" name="Freeform 75"/>
              <p:cNvSpPr>
                <a:spLocks/>
              </p:cNvSpPr>
              <p:nvPr/>
            </p:nvSpPr>
            <p:spPr bwMode="auto">
              <a:xfrm>
                <a:off x="4908550" y="3427096"/>
                <a:ext cx="417513" cy="584200"/>
              </a:xfrm>
              <a:custGeom>
                <a:avLst/>
                <a:gdLst>
                  <a:gd name="T0" fmla="*/ 102 w 263"/>
                  <a:gd name="T1" fmla="*/ 0 h 368"/>
                  <a:gd name="T2" fmla="*/ 0 w 263"/>
                  <a:gd name="T3" fmla="*/ 0 h 368"/>
                  <a:gd name="T4" fmla="*/ 212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79"/>
                    </a:lnTo>
                    <a:lnTo>
                      <a:pt x="102" y="0"/>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29" name="Freeform 76"/>
              <p:cNvSpPr>
                <a:spLocks/>
              </p:cNvSpPr>
              <p:nvPr/>
            </p:nvSpPr>
            <p:spPr bwMode="auto">
              <a:xfrm>
                <a:off x="5838825" y="2842896"/>
                <a:ext cx="419100" cy="584200"/>
              </a:xfrm>
              <a:custGeom>
                <a:avLst/>
                <a:gdLst>
                  <a:gd name="T0" fmla="*/ 0 w 264"/>
                  <a:gd name="T1" fmla="*/ 88 h 368"/>
                  <a:gd name="T2" fmla="*/ 51 w 264"/>
                  <a:gd name="T3" fmla="*/ 0 h 368"/>
                  <a:gd name="T4" fmla="*/ 264 w 264"/>
                  <a:gd name="T5" fmla="*/ 368 h 368"/>
                  <a:gd name="T6" fmla="*/ 163 w 264"/>
                  <a:gd name="T7" fmla="*/ 368 h 368"/>
                  <a:gd name="T8" fmla="*/ 0 w 264"/>
                  <a:gd name="T9" fmla="*/ 88 h 368"/>
                </a:gdLst>
                <a:ahLst/>
                <a:cxnLst>
                  <a:cxn ang="0">
                    <a:pos x="T0" y="T1"/>
                  </a:cxn>
                  <a:cxn ang="0">
                    <a:pos x="T2" y="T3"/>
                  </a:cxn>
                  <a:cxn ang="0">
                    <a:pos x="T4" y="T5"/>
                  </a:cxn>
                  <a:cxn ang="0">
                    <a:pos x="T6" y="T7"/>
                  </a:cxn>
                  <a:cxn ang="0">
                    <a:pos x="T8" y="T9"/>
                  </a:cxn>
                </a:cxnLst>
                <a:rect l="0" t="0" r="r" b="b"/>
                <a:pathLst>
                  <a:path w="264" h="368">
                    <a:moveTo>
                      <a:pt x="0" y="88"/>
                    </a:moveTo>
                    <a:lnTo>
                      <a:pt x="51" y="0"/>
                    </a:lnTo>
                    <a:lnTo>
                      <a:pt x="264" y="368"/>
                    </a:lnTo>
                    <a:lnTo>
                      <a:pt x="163" y="368"/>
                    </a:lnTo>
                    <a:lnTo>
                      <a:pt x="0" y="88"/>
                    </a:lnTo>
                    <a:close/>
                  </a:path>
                </a:pathLst>
              </a:custGeom>
              <a:solidFill>
                <a:srgbClr val="5EA9CA">
                  <a:lumMod val="75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sp>
            <p:nvSpPr>
              <p:cNvPr id="30" name="Freeform 77"/>
              <p:cNvSpPr>
                <a:spLocks/>
              </p:cNvSpPr>
              <p:nvPr/>
            </p:nvSpPr>
            <p:spPr bwMode="auto">
              <a:xfrm>
                <a:off x="5838825" y="34270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rgbClr val="5EA9CA">
                  <a:lumMod val="50000"/>
                </a:srgbClr>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32" name="Freeform 267"/>
            <p:cNvSpPr>
              <a:spLocks noEditPoints="1"/>
            </p:cNvSpPr>
            <p:nvPr/>
          </p:nvSpPr>
          <p:spPr bwMode="auto">
            <a:xfrm>
              <a:off x="7160091" y="4117080"/>
              <a:ext cx="756508" cy="840047"/>
            </a:xfrm>
            <a:custGeom>
              <a:avLst/>
              <a:gdLst>
                <a:gd name="T0" fmla="*/ 48 w 69"/>
                <a:gd name="T1" fmla="*/ 43 h 73"/>
                <a:gd name="T2" fmla="*/ 55 w 69"/>
                <a:gd name="T3" fmla="*/ 42 h 73"/>
                <a:gd name="T4" fmla="*/ 46 w 69"/>
                <a:gd name="T5" fmla="*/ 27 h 73"/>
                <a:gd name="T6" fmla="*/ 48 w 69"/>
                <a:gd name="T7" fmla="*/ 20 h 73"/>
                <a:gd name="T8" fmla="*/ 42 w 69"/>
                <a:gd name="T9" fmla="*/ 11 h 73"/>
                <a:gd name="T10" fmla="*/ 27 w 69"/>
                <a:gd name="T11" fmla="*/ 11 h 73"/>
                <a:gd name="T12" fmla="*/ 20 w 69"/>
                <a:gd name="T13" fmla="*/ 20 h 73"/>
                <a:gd name="T14" fmla="*/ 23 w 69"/>
                <a:gd name="T15" fmla="*/ 27 h 73"/>
                <a:gd name="T16" fmla="*/ 13 w 69"/>
                <a:gd name="T17" fmla="*/ 42 h 73"/>
                <a:gd name="T18" fmla="*/ 19 w 69"/>
                <a:gd name="T19" fmla="*/ 43 h 73"/>
                <a:gd name="T20" fmla="*/ 20 w 69"/>
                <a:gd name="T21" fmla="*/ 49 h 73"/>
                <a:gd name="T22" fmla="*/ 47 w 69"/>
                <a:gd name="T23" fmla="*/ 29 h 73"/>
                <a:gd name="T24" fmla="*/ 48 w 69"/>
                <a:gd name="T25" fmla="*/ 41 h 73"/>
                <a:gd name="T26" fmla="*/ 38 w 69"/>
                <a:gd name="T27" fmla="*/ 31 h 73"/>
                <a:gd name="T28" fmla="*/ 44 w 69"/>
                <a:gd name="T29" fmla="*/ 27 h 73"/>
                <a:gd name="T30" fmla="*/ 42 w 69"/>
                <a:gd name="T31" fmla="*/ 13 h 73"/>
                <a:gd name="T32" fmla="*/ 46 w 69"/>
                <a:gd name="T33" fmla="*/ 19 h 73"/>
                <a:gd name="T34" fmla="*/ 45 w 69"/>
                <a:gd name="T35" fmla="*/ 21 h 73"/>
                <a:gd name="T36" fmla="*/ 40 w 69"/>
                <a:gd name="T37" fmla="*/ 21 h 73"/>
                <a:gd name="T38" fmla="*/ 42 w 69"/>
                <a:gd name="T39" fmla="*/ 13 h 73"/>
                <a:gd name="T40" fmla="*/ 38 w 69"/>
                <a:gd name="T41" fmla="*/ 22 h 73"/>
                <a:gd name="T42" fmla="*/ 38 w 69"/>
                <a:gd name="T43" fmla="*/ 24 h 73"/>
                <a:gd name="T44" fmla="*/ 30 w 69"/>
                <a:gd name="T45" fmla="*/ 25 h 73"/>
                <a:gd name="T46" fmla="*/ 29 w 69"/>
                <a:gd name="T47" fmla="*/ 23 h 73"/>
                <a:gd name="T48" fmla="*/ 34 w 69"/>
                <a:gd name="T49" fmla="*/ 16 h 73"/>
                <a:gd name="T50" fmla="*/ 23 w 69"/>
                <a:gd name="T51" fmla="*/ 18 h 73"/>
                <a:gd name="T52" fmla="*/ 30 w 69"/>
                <a:gd name="T53" fmla="*/ 15 h 73"/>
                <a:gd name="T54" fmla="*/ 26 w 69"/>
                <a:gd name="T55" fmla="*/ 24 h 73"/>
                <a:gd name="T56" fmla="*/ 23 w 69"/>
                <a:gd name="T57" fmla="*/ 20 h 73"/>
                <a:gd name="T58" fmla="*/ 16 w 69"/>
                <a:gd name="T59" fmla="*/ 41 h 73"/>
                <a:gd name="T60" fmla="*/ 24 w 69"/>
                <a:gd name="T61" fmla="*/ 28 h 73"/>
                <a:gd name="T62" fmla="*/ 29 w 69"/>
                <a:gd name="T63" fmla="*/ 29 h 73"/>
                <a:gd name="T64" fmla="*/ 27 w 69"/>
                <a:gd name="T65" fmla="*/ 32 h 73"/>
                <a:gd name="T66" fmla="*/ 21 w 69"/>
                <a:gd name="T67" fmla="*/ 47 h 73"/>
                <a:gd name="T68" fmla="*/ 31 w 69"/>
                <a:gd name="T69" fmla="*/ 33 h 73"/>
                <a:gd name="T70" fmla="*/ 37 w 69"/>
                <a:gd name="T71" fmla="*/ 33 h 73"/>
                <a:gd name="T72" fmla="*/ 46 w 69"/>
                <a:gd name="T73" fmla="*/ 47 h 73"/>
                <a:gd name="T74" fmla="*/ 7 w 69"/>
                <a:gd name="T75" fmla="*/ 0 h 73"/>
                <a:gd name="T76" fmla="*/ 7 w 69"/>
                <a:gd name="T77" fmla="*/ 59 h 73"/>
                <a:gd name="T78" fmla="*/ 7 w 69"/>
                <a:gd name="T79" fmla="*/ 73 h 73"/>
                <a:gd name="T80" fmla="*/ 25 w 69"/>
                <a:gd name="T81" fmla="*/ 59 h 73"/>
                <a:gd name="T82" fmla="*/ 69 w 69"/>
                <a:gd name="T83" fmla="*/ 7 h 73"/>
                <a:gd name="T84" fmla="*/ 15 w 69"/>
                <a:gd name="T85" fmla="*/ 56 h 73"/>
                <a:gd name="T86" fmla="*/ 3 w 69"/>
                <a:gd name="T87" fmla="*/ 52 h 73"/>
                <a:gd name="T88" fmla="*/ 62 w 69"/>
                <a:gd name="T89" fmla="*/ 4 h 73"/>
                <a:gd name="T90" fmla="*/ 62 w 69"/>
                <a:gd name="T91" fmla="*/ 56 h 73"/>
                <a:gd name="T92" fmla="*/ 11 w 69"/>
                <a:gd name="T93" fmla="*/ 6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73">
                  <a:moveTo>
                    <a:pt x="49" y="49"/>
                  </a:moveTo>
                  <a:cubicBezTo>
                    <a:pt x="49" y="48"/>
                    <a:pt x="49" y="48"/>
                    <a:pt x="49" y="48"/>
                  </a:cubicBezTo>
                  <a:cubicBezTo>
                    <a:pt x="49" y="47"/>
                    <a:pt x="49" y="45"/>
                    <a:pt x="48" y="43"/>
                  </a:cubicBezTo>
                  <a:cubicBezTo>
                    <a:pt x="54" y="43"/>
                    <a:pt x="54" y="43"/>
                    <a:pt x="54" y="43"/>
                  </a:cubicBezTo>
                  <a:cubicBezTo>
                    <a:pt x="54" y="43"/>
                    <a:pt x="55" y="43"/>
                    <a:pt x="55" y="43"/>
                  </a:cubicBezTo>
                  <a:cubicBezTo>
                    <a:pt x="55" y="43"/>
                    <a:pt x="55" y="42"/>
                    <a:pt x="55" y="42"/>
                  </a:cubicBezTo>
                  <a:cubicBezTo>
                    <a:pt x="55" y="39"/>
                    <a:pt x="54" y="31"/>
                    <a:pt x="53" y="30"/>
                  </a:cubicBezTo>
                  <a:cubicBezTo>
                    <a:pt x="52" y="28"/>
                    <a:pt x="50" y="28"/>
                    <a:pt x="48" y="27"/>
                  </a:cubicBezTo>
                  <a:cubicBezTo>
                    <a:pt x="47" y="27"/>
                    <a:pt x="46" y="27"/>
                    <a:pt x="46" y="27"/>
                  </a:cubicBezTo>
                  <a:cubicBezTo>
                    <a:pt x="46" y="26"/>
                    <a:pt x="46" y="26"/>
                    <a:pt x="46" y="25"/>
                  </a:cubicBezTo>
                  <a:cubicBezTo>
                    <a:pt x="46" y="24"/>
                    <a:pt x="47" y="23"/>
                    <a:pt x="47" y="22"/>
                  </a:cubicBezTo>
                  <a:cubicBezTo>
                    <a:pt x="48" y="22"/>
                    <a:pt x="48" y="21"/>
                    <a:pt x="48" y="20"/>
                  </a:cubicBezTo>
                  <a:cubicBezTo>
                    <a:pt x="48" y="19"/>
                    <a:pt x="48" y="18"/>
                    <a:pt x="48" y="18"/>
                  </a:cubicBezTo>
                  <a:cubicBezTo>
                    <a:pt x="48" y="18"/>
                    <a:pt x="48" y="18"/>
                    <a:pt x="48" y="18"/>
                  </a:cubicBezTo>
                  <a:cubicBezTo>
                    <a:pt x="48" y="14"/>
                    <a:pt x="45" y="11"/>
                    <a:pt x="42" y="11"/>
                  </a:cubicBezTo>
                  <a:cubicBezTo>
                    <a:pt x="39" y="11"/>
                    <a:pt x="38" y="12"/>
                    <a:pt x="36" y="14"/>
                  </a:cubicBezTo>
                  <a:cubicBezTo>
                    <a:pt x="35" y="13"/>
                    <a:pt x="34" y="13"/>
                    <a:pt x="32" y="14"/>
                  </a:cubicBezTo>
                  <a:cubicBezTo>
                    <a:pt x="31" y="12"/>
                    <a:pt x="29" y="11"/>
                    <a:pt x="27" y="11"/>
                  </a:cubicBezTo>
                  <a:cubicBezTo>
                    <a:pt x="23" y="11"/>
                    <a:pt x="21" y="14"/>
                    <a:pt x="21" y="18"/>
                  </a:cubicBezTo>
                  <a:cubicBezTo>
                    <a:pt x="21" y="18"/>
                    <a:pt x="21" y="18"/>
                    <a:pt x="21" y="18"/>
                  </a:cubicBezTo>
                  <a:cubicBezTo>
                    <a:pt x="21" y="18"/>
                    <a:pt x="20" y="19"/>
                    <a:pt x="20" y="20"/>
                  </a:cubicBezTo>
                  <a:cubicBezTo>
                    <a:pt x="21" y="21"/>
                    <a:pt x="21" y="22"/>
                    <a:pt x="22" y="22"/>
                  </a:cubicBezTo>
                  <a:cubicBezTo>
                    <a:pt x="22" y="23"/>
                    <a:pt x="22" y="24"/>
                    <a:pt x="23" y="25"/>
                  </a:cubicBezTo>
                  <a:cubicBezTo>
                    <a:pt x="23" y="26"/>
                    <a:pt x="23" y="26"/>
                    <a:pt x="23" y="27"/>
                  </a:cubicBezTo>
                  <a:cubicBezTo>
                    <a:pt x="22" y="27"/>
                    <a:pt x="21" y="27"/>
                    <a:pt x="21" y="27"/>
                  </a:cubicBezTo>
                  <a:cubicBezTo>
                    <a:pt x="19" y="28"/>
                    <a:pt x="17" y="28"/>
                    <a:pt x="16" y="30"/>
                  </a:cubicBezTo>
                  <a:cubicBezTo>
                    <a:pt x="14" y="31"/>
                    <a:pt x="14" y="39"/>
                    <a:pt x="13" y="42"/>
                  </a:cubicBezTo>
                  <a:cubicBezTo>
                    <a:pt x="13" y="42"/>
                    <a:pt x="14" y="43"/>
                    <a:pt x="14" y="43"/>
                  </a:cubicBezTo>
                  <a:cubicBezTo>
                    <a:pt x="14" y="43"/>
                    <a:pt x="14" y="43"/>
                    <a:pt x="15" y="43"/>
                  </a:cubicBezTo>
                  <a:cubicBezTo>
                    <a:pt x="19" y="43"/>
                    <a:pt x="19" y="43"/>
                    <a:pt x="19" y="43"/>
                  </a:cubicBezTo>
                  <a:cubicBezTo>
                    <a:pt x="19" y="45"/>
                    <a:pt x="19" y="47"/>
                    <a:pt x="18" y="48"/>
                  </a:cubicBezTo>
                  <a:cubicBezTo>
                    <a:pt x="18" y="48"/>
                    <a:pt x="19" y="48"/>
                    <a:pt x="19" y="49"/>
                  </a:cubicBezTo>
                  <a:cubicBezTo>
                    <a:pt x="19" y="49"/>
                    <a:pt x="19" y="49"/>
                    <a:pt x="20" y="49"/>
                  </a:cubicBezTo>
                  <a:cubicBezTo>
                    <a:pt x="48" y="49"/>
                    <a:pt x="48" y="49"/>
                    <a:pt x="48" y="49"/>
                  </a:cubicBezTo>
                  <a:cubicBezTo>
                    <a:pt x="48" y="49"/>
                    <a:pt x="48" y="49"/>
                    <a:pt x="49" y="49"/>
                  </a:cubicBezTo>
                  <a:close/>
                  <a:moveTo>
                    <a:pt x="47" y="29"/>
                  </a:moveTo>
                  <a:cubicBezTo>
                    <a:pt x="48" y="30"/>
                    <a:pt x="51" y="30"/>
                    <a:pt x="51" y="31"/>
                  </a:cubicBezTo>
                  <a:cubicBezTo>
                    <a:pt x="52" y="32"/>
                    <a:pt x="52" y="36"/>
                    <a:pt x="53" y="41"/>
                  </a:cubicBezTo>
                  <a:cubicBezTo>
                    <a:pt x="48" y="41"/>
                    <a:pt x="48" y="41"/>
                    <a:pt x="48" y="41"/>
                  </a:cubicBezTo>
                  <a:cubicBezTo>
                    <a:pt x="47" y="36"/>
                    <a:pt x="47" y="35"/>
                    <a:pt x="46" y="35"/>
                  </a:cubicBezTo>
                  <a:cubicBezTo>
                    <a:pt x="45" y="33"/>
                    <a:pt x="43" y="33"/>
                    <a:pt x="41" y="32"/>
                  </a:cubicBezTo>
                  <a:cubicBezTo>
                    <a:pt x="40" y="32"/>
                    <a:pt x="39" y="31"/>
                    <a:pt x="38" y="31"/>
                  </a:cubicBezTo>
                  <a:cubicBezTo>
                    <a:pt x="38" y="31"/>
                    <a:pt x="38" y="30"/>
                    <a:pt x="38" y="29"/>
                  </a:cubicBezTo>
                  <a:cubicBezTo>
                    <a:pt x="39" y="28"/>
                    <a:pt x="39" y="27"/>
                    <a:pt x="39" y="26"/>
                  </a:cubicBezTo>
                  <a:cubicBezTo>
                    <a:pt x="41" y="27"/>
                    <a:pt x="42" y="27"/>
                    <a:pt x="44" y="27"/>
                  </a:cubicBezTo>
                  <a:cubicBezTo>
                    <a:pt x="44" y="27"/>
                    <a:pt x="44" y="28"/>
                    <a:pt x="44" y="28"/>
                  </a:cubicBezTo>
                  <a:cubicBezTo>
                    <a:pt x="45" y="29"/>
                    <a:pt x="46" y="29"/>
                    <a:pt x="47" y="29"/>
                  </a:cubicBezTo>
                  <a:close/>
                  <a:moveTo>
                    <a:pt x="42" y="13"/>
                  </a:moveTo>
                  <a:cubicBezTo>
                    <a:pt x="44" y="13"/>
                    <a:pt x="46" y="15"/>
                    <a:pt x="46" y="18"/>
                  </a:cubicBezTo>
                  <a:cubicBezTo>
                    <a:pt x="46" y="18"/>
                    <a:pt x="46" y="18"/>
                    <a:pt x="46" y="18"/>
                  </a:cubicBezTo>
                  <a:cubicBezTo>
                    <a:pt x="46" y="19"/>
                    <a:pt x="46" y="19"/>
                    <a:pt x="46" y="19"/>
                  </a:cubicBezTo>
                  <a:cubicBezTo>
                    <a:pt x="46" y="19"/>
                    <a:pt x="46" y="20"/>
                    <a:pt x="46" y="20"/>
                  </a:cubicBezTo>
                  <a:cubicBezTo>
                    <a:pt x="46" y="20"/>
                    <a:pt x="46" y="20"/>
                    <a:pt x="46" y="20"/>
                  </a:cubicBezTo>
                  <a:cubicBezTo>
                    <a:pt x="45" y="20"/>
                    <a:pt x="45" y="21"/>
                    <a:pt x="45" y="21"/>
                  </a:cubicBezTo>
                  <a:cubicBezTo>
                    <a:pt x="44" y="23"/>
                    <a:pt x="43" y="26"/>
                    <a:pt x="41" y="24"/>
                  </a:cubicBezTo>
                  <a:cubicBezTo>
                    <a:pt x="41" y="24"/>
                    <a:pt x="41" y="24"/>
                    <a:pt x="41" y="24"/>
                  </a:cubicBezTo>
                  <a:cubicBezTo>
                    <a:pt x="41" y="23"/>
                    <a:pt x="41" y="22"/>
                    <a:pt x="40" y="21"/>
                  </a:cubicBezTo>
                  <a:cubicBezTo>
                    <a:pt x="40" y="21"/>
                    <a:pt x="41" y="21"/>
                    <a:pt x="41" y="21"/>
                  </a:cubicBezTo>
                  <a:cubicBezTo>
                    <a:pt x="41" y="19"/>
                    <a:pt x="40" y="17"/>
                    <a:pt x="38" y="15"/>
                  </a:cubicBezTo>
                  <a:cubicBezTo>
                    <a:pt x="39" y="14"/>
                    <a:pt x="40" y="13"/>
                    <a:pt x="42" y="13"/>
                  </a:cubicBezTo>
                  <a:close/>
                  <a:moveTo>
                    <a:pt x="34" y="16"/>
                  </a:moveTo>
                  <a:cubicBezTo>
                    <a:pt x="36" y="16"/>
                    <a:pt x="38" y="18"/>
                    <a:pt x="38" y="21"/>
                  </a:cubicBezTo>
                  <a:cubicBezTo>
                    <a:pt x="38" y="21"/>
                    <a:pt x="38" y="22"/>
                    <a:pt x="38" y="22"/>
                  </a:cubicBezTo>
                  <a:cubicBezTo>
                    <a:pt x="38" y="22"/>
                    <a:pt x="38" y="23"/>
                    <a:pt x="39" y="23"/>
                  </a:cubicBezTo>
                  <a:cubicBezTo>
                    <a:pt x="39" y="23"/>
                    <a:pt x="39" y="23"/>
                    <a:pt x="39" y="23"/>
                  </a:cubicBezTo>
                  <a:cubicBezTo>
                    <a:pt x="39" y="24"/>
                    <a:pt x="38" y="24"/>
                    <a:pt x="38" y="24"/>
                  </a:cubicBezTo>
                  <a:cubicBezTo>
                    <a:pt x="38" y="24"/>
                    <a:pt x="38" y="25"/>
                    <a:pt x="38" y="25"/>
                  </a:cubicBezTo>
                  <a:cubicBezTo>
                    <a:pt x="37" y="27"/>
                    <a:pt x="35" y="29"/>
                    <a:pt x="34" y="29"/>
                  </a:cubicBezTo>
                  <a:cubicBezTo>
                    <a:pt x="32" y="29"/>
                    <a:pt x="30" y="27"/>
                    <a:pt x="30" y="25"/>
                  </a:cubicBezTo>
                  <a:cubicBezTo>
                    <a:pt x="30" y="25"/>
                    <a:pt x="29" y="24"/>
                    <a:pt x="29" y="24"/>
                  </a:cubicBezTo>
                  <a:cubicBezTo>
                    <a:pt x="29" y="24"/>
                    <a:pt x="29" y="24"/>
                    <a:pt x="29" y="23"/>
                  </a:cubicBezTo>
                  <a:cubicBezTo>
                    <a:pt x="29" y="23"/>
                    <a:pt x="29" y="23"/>
                    <a:pt x="29" y="23"/>
                  </a:cubicBezTo>
                  <a:cubicBezTo>
                    <a:pt x="29" y="23"/>
                    <a:pt x="29" y="22"/>
                    <a:pt x="29" y="22"/>
                  </a:cubicBezTo>
                  <a:cubicBezTo>
                    <a:pt x="29" y="22"/>
                    <a:pt x="29" y="21"/>
                    <a:pt x="29" y="21"/>
                  </a:cubicBezTo>
                  <a:cubicBezTo>
                    <a:pt x="29" y="18"/>
                    <a:pt x="31" y="16"/>
                    <a:pt x="34" y="16"/>
                  </a:cubicBezTo>
                  <a:close/>
                  <a:moveTo>
                    <a:pt x="23" y="20"/>
                  </a:moveTo>
                  <a:cubicBezTo>
                    <a:pt x="23" y="20"/>
                    <a:pt x="23" y="19"/>
                    <a:pt x="23" y="19"/>
                  </a:cubicBezTo>
                  <a:cubicBezTo>
                    <a:pt x="23" y="19"/>
                    <a:pt x="23" y="19"/>
                    <a:pt x="23" y="18"/>
                  </a:cubicBezTo>
                  <a:cubicBezTo>
                    <a:pt x="23" y="18"/>
                    <a:pt x="23" y="18"/>
                    <a:pt x="23" y="18"/>
                  </a:cubicBezTo>
                  <a:cubicBezTo>
                    <a:pt x="23" y="15"/>
                    <a:pt x="25" y="13"/>
                    <a:pt x="27" y="13"/>
                  </a:cubicBezTo>
                  <a:cubicBezTo>
                    <a:pt x="28" y="13"/>
                    <a:pt x="29" y="14"/>
                    <a:pt x="30" y="15"/>
                  </a:cubicBezTo>
                  <a:cubicBezTo>
                    <a:pt x="28" y="16"/>
                    <a:pt x="27" y="18"/>
                    <a:pt x="27" y="21"/>
                  </a:cubicBezTo>
                  <a:cubicBezTo>
                    <a:pt x="27" y="21"/>
                    <a:pt x="27" y="21"/>
                    <a:pt x="27" y="21"/>
                  </a:cubicBezTo>
                  <a:cubicBezTo>
                    <a:pt x="27" y="22"/>
                    <a:pt x="26" y="23"/>
                    <a:pt x="26" y="24"/>
                  </a:cubicBezTo>
                  <a:cubicBezTo>
                    <a:pt x="26" y="24"/>
                    <a:pt x="27" y="24"/>
                    <a:pt x="27" y="25"/>
                  </a:cubicBezTo>
                  <a:cubicBezTo>
                    <a:pt x="25" y="25"/>
                    <a:pt x="24" y="23"/>
                    <a:pt x="24" y="21"/>
                  </a:cubicBezTo>
                  <a:cubicBezTo>
                    <a:pt x="23" y="21"/>
                    <a:pt x="23" y="20"/>
                    <a:pt x="23" y="20"/>
                  </a:cubicBezTo>
                  <a:cubicBezTo>
                    <a:pt x="23" y="20"/>
                    <a:pt x="23" y="20"/>
                    <a:pt x="23" y="20"/>
                  </a:cubicBezTo>
                  <a:close/>
                  <a:moveTo>
                    <a:pt x="19" y="41"/>
                  </a:moveTo>
                  <a:cubicBezTo>
                    <a:pt x="16" y="41"/>
                    <a:pt x="16" y="41"/>
                    <a:pt x="16" y="41"/>
                  </a:cubicBezTo>
                  <a:cubicBezTo>
                    <a:pt x="16" y="36"/>
                    <a:pt x="17" y="32"/>
                    <a:pt x="17" y="31"/>
                  </a:cubicBezTo>
                  <a:cubicBezTo>
                    <a:pt x="18" y="30"/>
                    <a:pt x="20" y="30"/>
                    <a:pt x="21" y="29"/>
                  </a:cubicBezTo>
                  <a:cubicBezTo>
                    <a:pt x="23" y="29"/>
                    <a:pt x="24" y="29"/>
                    <a:pt x="24" y="28"/>
                  </a:cubicBezTo>
                  <a:cubicBezTo>
                    <a:pt x="25" y="28"/>
                    <a:pt x="25" y="27"/>
                    <a:pt x="25" y="27"/>
                  </a:cubicBezTo>
                  <a:cubicBezTo>
                    <a:pt x="26" y="27"/>
                    <a:pt x="27" y="27"/>
                    <a:pt x="28" y="27"/>
                  </a:cubicBezTo>
                  <a:cubicBezTo>
                    <a:pt x="28" y="28"/>
                    <a:pt x="29" y="28"/>
                    <a:pt x="29" y="29"/>
                  </a:cubicBezTo>
                  <a:cubicBezTo>
                    <a:pt x="29" y="30"/>
                    <a:pt x="29" y="31"/>
                    <a:pt x="29" y="31"/>
                  </a:cubicBezTo>
                  <a:cubicBezTo>
                    <a:pt x="29" y="31"/>
                    <a:pt x="27" y="32"/>
                    <a:pt x="27" y="32"/>
                  </a:cubicBezTo>
                  <a:cubicBezTo>
                    <a:pt x="27" y="32"/>
                    <a:pt x="27" y="32"/>
                    <a:pt x="27" y="32"/>
                  </a:cubicBezTo>
                  <a:cubicBezTo>
                    <a:pt x="24" y="33"/>
                    <a:pt x="22" y="33"/>
                    <a:pt x="21" y="35"/>
                  </a:cubicBezTo>
                  <a:cubicBezTo>
                    <a:pt x="21" y="35"/>
                    <a:pt x="20" y="36"/>
                    <a:pt x="19" y="41"/>
                  </a:cubicBezTo>
                  <a:close/>
                  <a:moveTo>
                    <a:pt x="21" y="47"/>
                  </a:moveTo>
                  <a:cubicBezTo>
                    <a:pt x="21" y="41"/>
                    <a:pt x="22" y="37"/>
                    <a:pt x="23" y="36"/>
                  </a:cubicBezTo>
                  <a:cubicBezTo>
                    <a:pt x="23" y="35"/>
                    <a:pt x="26" y="35"/>
                    <a:pt x="27" y="34"/>
                  </a:cubicBezTo>
                  <a:cubicBezTo>
                    <a:pt x="29" y="34"/>
                    <a:pt x="30" y="33"/>
                    <a:pt x="31" y="33"/>
                  </a:cubicBezTo>
                  <a:cubicBezTo>
                    <a:pt x="31" y="32"/>
                    <a:pt x="31" y="32"/>
                    <a:pt x="31" y="31"/>
                  </a:cubicBezTo>
                  <a:cubicBezTo>
                    <a:pt x="33" y="32"/>
                    <a:pt x="34" y="32"/>
                    <a:pt x="36" y="31"/>
                  </a:cubicBezTo>
                  <a:cubicBezTo>
                    <a:pt x="36" y="32"/>
                    <a:pt x="36" y="32"/>
                    <a:pt x="37" y="33"/>
                  </a:cubicBezTo>
                  <a:cubicBezTo>
                    <a:pt x="37" y="33"/>
                    <a:pt x="38" y="34"/>
                    <a:pt x="40" y="34"/>
                  </a:cubicBezTo>
                  <a:cubicBezTo>
                    <a:pt x="42" y="35"/>
                    <a:pt x="44" y="35"/>
                    <a:pt x="45" y="36"/>
                  </a:cubicBezTo>
                  <a:cubicBezTo>
                    <a:pt x="45" y="37"/>
                    <a:pt x="46" y="41"/>
                    <a:pt x="46" y="47"/>
                  </a:cubicBezTo>
                  <a:lnTo>
                    <a:pt x="21" y="47"/>
                  </a:lnTo>
                  <a:close/>
                  <a:moveTo>
                    <a:pt x="62" y="0"/>
                  </a:moveTo>
                  <a:cubicBezTo>
                    <a:pt x="7" y="0"/>
                    <a:pt x="7" y="0"/>
                    <a:pt x="7" y="0"/>
                  </a:cubicBezTo>
                  <a:cubicBezTo>
                    <a:pt x="3" y="0"/>
                    <a:pt x="0" y="3"/>
                    <a:pt x="0" y="7"/>
                  </a:cubicBezTo>
                  <a:cubicBezTo>
                    <a:pt x="0" y="52"/>
                    <a:pt x="0" y="52"/>
                    <a:pt x="0" y="52"/>
                  </a:cubicBezTo>
                  <a:cubicBezTo>
                    <a:pt x="0" y="56"/>
                    <a:pt x="3" y="59"/>
                    <a:pt x="7" y="59"/>
                  </a:cubicBezTo>
                  <a:cubicBezTo>
                    <a:pt x="11" y="59"/>
                    <a:pt x="11" y="59"/>
                    <a:pt x="11" y="59"/>
                  </a:cubicBezTo>
                  <a:cubicBezTo>
                    <a:pt x="6" y="70"/>
                    <a:pt x="6" y="70"/>
                    <a:pt x="6" y="70"/>
                  </a:cubicBezTo>
                  <a:cubicBezTo>
                    <a:pt x="6" y="71"/>
                    <a:pt x="6" y="72"/>
                    <a:pt x="7" y="73"/>
                  </a:cubicBezTo>
                  <a:cubicBezTo>
                    <a:pt x="7" y="73"/>
                    <a:pt x="8" y="73"/>
                    <a:pt x="8" y="73"/>
                  </a:cubicBezTo>
                  <a:cubicBezTo>
                    <a:pt x="9" y="73"/>
                    <a:pt x="9" y="73"/>
                    <a:pt x="10" y="73"/>
                  </a:cubicBezTo>
                  <a:cubicBezTo>
                    <a:pt x="25" y="59"/>
                    <a:pt x="25" y="59"/>
                    <a:pt x="25" y="59"/>
                  </a:cubicBezTo>
                  <a:cubicBezTo>
                    <a:pt x="62" y="59"/>
                    <a:pt x="62" y="59"/>
                    <a:pt x="62" y="59"/>
                  </a:cubicBezTo>
                  <a:cubicBezTo>
                    <a:pt x="65" y="59"/>
                    <a:pt x="69" y="56"/>
                    <a:pt x="69" y="52"/>
                  </a:cubicBezTo>
                  <a:cubicBezTo>
                    <a:pt x="69" y="7"/>
                    <a:pt x="69" y="7"/>
                    <a:pt x="69" y="7"/>
                  </a:cubicBezTo>
                  <a:cubicBezTo>
                    <a:pt x="69" y="3"/>
                    <a:pt x="65" y="0"/>
                    <a:pt x="62" y="0"/>
                  </a:cubicBezTo>
                  <a:close/>
                  <a:moveTo>
                    <a:pt x="15" y="57"/>
                  </a:moveTo>
                  <a:cubicBezTo>
                    <a:pt x="15" y="57"/>
                    <a:pt x="15" y="56"/>
                    <a:pt x="15" y="56"/>
                  </a:cubicBezTo>
                  <a:cubicBezTo>
                    <a:pt x="15" y="56"/>
                    <a:pt x="14" y="56"/>
                    <a:pt x="14" y="56"/>
                  </a:cubicBezTo>
                  <a:cubicBezTo>
                    <a:pt x="7" y="56"/>
                    <a:pt x="7" y="56"/>
                    <a:pt x="7" y="56"/>
                  </a:cubicBezTo>
                  <a:cubicBezTo>
                    <a:pt x="5" y="56"/>
                    <a:pt x="3" y="54"/>
                    <a:pt x="3" y="52"/>
                  </a:cubicBezTo>
                  <a:cubicBezTo>
                    <a:pt x="3" y="7"/>
                    <a:pt x="3" y="7"/>
                    <a:pt x="3" y="7"/>
                  </a:cubicBezTo>
                  <a:cubicBezTo>
                    <a:pt x="3" y="5"/>
                    <a:pt x="5" y="4"/>
                    <a:pt x="7" y="4"/>
                  </a:cubicBezTo>
                  <a:cubicBezTo>
                    <a:pt x="62" y="4"/>
                    <a:pt x="62" y="4"/>
                    <a:pt x="62" y="4"/>
                  </a:cubicBezTo>
                  <a:cubicBezTo>
                    <a:pt x="64" y="4"/>
                    <a:pt x="65" y="5"/>
                    <a:pt x="65" y="7"/>
                  </a:cubicBezTo>
                  <a:cubicBezTo>
                    <a:pt x="65" y="52"/>
                    <a:pt x="65" y="52"/>
                    <a:pt x="65" y="52"/>
                  </a:cubicBezTo>
                  <a:cubicBezTo>
                    <a:pt x="65" y="54"/>
                    <a:pt x="64" y="56"/>
                    <a:pt x="62" y="56"/>
                  </a:cubicBezTo>
                  <a:cubicBezTo>
                    <a:pt x="24" y="56"/>
                    <a:pt x="24" y="56"/>
                    <a:pt x="24" y="56"/>
                  </a:cubicBezTo>
                  <a:cubicBezTo>
                    <a:pt x="24" y="56"/>
                    <a:pt x="24" y="56"/>
                    <a:pt x="24" y="56"/>
                  </a:cubicBezTo>
                  <a:cubicBezTo>
                    <a:pt x="11" y="67"/>
                    <a:pt x="11" y="67"/>
                    <a:pt x="11" y="67"/>
                  </a:cubicBezTo>
                  <a:lnTo>
                    <a:pt x="15" y="57"/>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Light"/>
              </a:endParaRPr>
            </a:p>
          </p:txBody>
        </p:sp>
      </p:grpSp>
      <p:sp>
        <p:nvSpPr>
          <p:cNvPr id="6" name="Rectangle 5"/>
          <p:cNvSpPr/>
          <p:nvPr/>
        </p:nvSpPr>
        <p:spPr>
          <a:xfrm>
            <a:off x="2244712" y="4187185"/>
            <a:ext cx="2374368" cy="292388"/>
          </a:xfrm>
          <a:prstGeom prst="rect">
            <a:avLst/>
          </a:prstGeom>
        </p:spPr>
        <p:txBody>
          <a:bodyPr wrap="none">
            <a:spAutoFit/>
          </a:bodyPr>
          <a:lstStyle/>
          <a:p>
            <a:pPr algn="ctr"/>
            <a:r>
              <a:rPr lang="ar-EG" sz="1300" dirty="0">
                <a:solidFill>
                  <a:srgbClr val="AB7227"/>
                </a:solidFill>
                <a:latin typeface="JF Flat" panose="02000500000000000000" pitchFamily="2" charset="-78"/>
                <a:cs typeface="JF Flat" panose="02000500000000000000" pitchFamily="2" charset="-78"/>
              </a:rPr>
              <a:t>التوزيع العمري لسكان المنطقة</a:t>
            </a:r>
          </a:p>
        </p:txBody>
      </p:sp>
      <p:sp>
        <p:nvSpPr>
          <p:cNvPr id="35" name="Freeform 34"/>
          <p:cNvSpPr>
            <a:spLocks/>
          </p:cNvSpPr>
          <p:nvPr/>
        </p:nvSpPr>
        <p:spPr bwMode="auto">
          <a:xfrm>
            <a:off x="1036308" y="2444877"/>
            <a:ext cx="403242" cy="872951"/>
          </a:xfrm>
          <a:custGeom>
            <a:avLst/>
            <a:gdLst>
              <a:gd name="connsiteX0" fmla="*/ 585642 w 1431418"/>
              <a:gd name="connsiteY0" fmla="*/ 601663 h 3098801"/>
              <a:gd name="connsiteX1" fmla="*/ 692790 w 1431418"/>
              <a:gd name="connsiteY1" fmla="*/ 601663 h 3098801"/>
              <a:gd name="connsiteX2" fmla="*/ 738710 w 1431418"/>
              <a:gd name="connsiteY2" fmla="*/ 601663 h 3098801"/>
              <a:gd name="connsiteX3" fmla="*/ 845858 w 1431418"/>
              <a:gd name="connsiteY3" fmla="*/ 601663 h 3098801"/>
              <a:gd name="connsiteX4" fmla="*/ 1197916 w 1431418"/>
              <a:gd name="connsiteY4" fmla="*/ 872437 h 3098801"/>
              <a:gd name="connsiteX5" fmla="*/ 1213223 w 1431418"/>
              <a:gd name="connsiteY5" fmla="*/ 872437 h 3098801"/>
              <a:gd name="connsiteX6" fmla="*/ 1427518 w 1431418"/>
              <a:gd name="connsiteY6" fmla="*/ 1549372 h 3098801"/>
              <a:gd name="connsiteX7" fmla="*/ 1350984 w 1431418"/>
              <a:gd name="connsiteY7" fmla="*/ 1699802 h 3098801"/>
              <a:gd name="connsiteX8" fmla="*/ 1213223 w 1431418"/>
              <a:gd name="connsiteY8" fmla="*/ 1624587 h 3098801"/>
              <a:gd name="connsiteX9" fmla="*/ 998927 w 1431418"/>
              <a:gd name="connsiteY9" fmla="*/ 977738 h 3098801"/>
              <a:gd name="connsiteX10" fmla="*/ 953006 w 1431418"/>
              <a:gd name="connsiteY10" fmla="*/ 977738 h 3098801"/>
              <a:gd name="connsiteX11" fmla="*/ 1320370 w 1431418"/>
              <a:gd name="connsiteY11" fmla="*/ 2090920 h 3098801"/>
              <a:gd name="connsiteX12" fmla="*/ 1029540 w 1431418"/>
              <a:gd name="connsiteY12" fmla="*/ 2090920 h 3098801"/>
              <a:gd name="connsiteX13" fmla="*/ 1029540 w 1431418"/>
              <a:gd name="connsiteY13" fmla="*/ 2978457 h 3098801"/>
              <a:gd name="connsiteX14" fmla="*/ 891779 w 1431418"/>
              <a:gd name="connsiteY14" fmla="*/ 3098801 h 3098801"/>
              <a:gd name="connsiteX15" fmla="*/ 769324 w 1431418"/>
              <a:gd name="connsiteY15" fmla="*/ 2978457 h 3098801"/>
              <a:gd name="connsiteX16" fmla="*/ 769324 w 1431418"/>
              <a:gd name="connsiteY16" fmla="*/ 2090920 h 3098801"/>
              <a:gd name="connsiteX17" fmla="*/ 662176 w 1431418"/>
              <a:gd name="connsiteY17" fmla="*/ 2090920 h 3098801"/>
              <a:gd name="connsiteX18" fmla="*/ 662176 w 1431418"/>
              <a:gd name="connsiteY18" fmla="*/ 2978457 h 3098801"/>
              <a:gd name="connsiteX19" fmla="*/ 539722 w 1431418"/>
              <a:gd name="connsiteY19" fmla="*/ 3098801 h 3098801"/>
              <a:gd name="connsiteX20" fmla="*/ 401960 w 1431418"/>
              <a:gd name="connsiteY20" fmla="*/ 2978457 h 3098801"/>
              <a:gd name="connsiteX21" fmla="*/ 401960 w 1431418"/>
              <a:gd name="connsiteY21" fmla="*/ 2090920 h 3098801"/>
              <a:gd name="connsiteX22" fmla="*/ 111130 w 1431418"/>
              <a:gd name="connsiteY22" fmla="*/ 2090920 h 3098801"/>
              <a:gd name="connsiteX23" fmla="*/ 478494 w 1431418"/>
              <a:gd name="connsiteY23" fmla="*/ 977738 h 3098801"/>
              <a:gd name="connsiteX24" fmla="*/ 417267 w 1431418"/>
              <a:gd name="connsiteY24" fmla="*/ 977738 h 3098801"/>
              <a:gd name="connsiteX25" fmla="*/ 202971 w 1431418"/>
              <a:gd name="connsiteY25" fmla="*/ 1624587 h 3098801"/>
              <a:gd name="connsiteX26" fmla="*/ 65209 w 1431418"/>
              <a:gd name="connsiteY26" fmla="*/ 1699802 h 3098801"/>
              <a:gd name="connsiteX27" fmla="*/ 3982 w 1431418"/>
              <a:gd name="connsiteY27" fmla="*/ 1549372 h 3098801"/>
              <a:gd name="connsiteX28" fmla="*/ 218278 w 1431418"/>
              <a:gd name="connsiteY28" fmla="*/ 872437 h 3098801"/>
              <a:gd name="connsiteX29" fmla="*/ 233585 w 1431418"/>
              <a:gd name="connsiteY29" fmla="*/ 872437 h 3098801"/>
              <a:gd name="connsiteX30" fmla="*/ 585642 w 1431418"/>
              <a:gd name="connsiteY30" fmla="*/ 601663 h 3098801"/>
              <a:gd name="connsiteX31" fmla="*/ 715750 w 1431418"/>
              <a:gd name="connsiteY31" fmla="*/ 0 h 3098801"/>
              <a:gd name="connsiteX32" fmla="*/ 998325 w 1431418"/>
              <a:gd name="connsiteY32" fmla="*/ 270669 h 3098801"/>
              <a:gd name="connsiteX33" fmla="*/ 715750 w 1431418"/>
              <a:gd name="connsiteY33" fmla="*/ 541338 h 3098801"/>
              <a:gd name="connsiteX34" fmla="*/ 433175 w 1431418"/>
              <a:gd name="connsiteY34" fmla="*/ 270669 h 3098801"/>
              <a:gd name="connsiteX35" fmla="*/ 715750 w 1431418"/>
              <a:gd name="connsiteY35" fmla="*/ 0 h 309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31418" h="3098801">
                <a:moveTo>
                  <a:pt x="585642" y="601663"/>
                </a:moveTo>
                <a:cubicBezTo>
                  <a:pt x="646869" y="601663"/>
                  <a:pt x="631563" y="601663"/>
                  <a:pt x="692790" y="601663"/>
                </a:cubicBezTo>
                <a:cubicBezTo>
                  <a:pt x="708097" y="601663"/>
                  <a:pt x="723404" y="601663"/>
                  <a:pt x="738710" y="601663"/>
                </a:cubicBezTo>
                <a:cubicBezTo>
                  <a:pt x="799938" y="601663"/>
                  <a:pt x="784631" y="601663"/>
                  <a:pt x="845858" y="601663"/>
                </a:cubicBezTo>
                <a:cubicBezTo>
                  <a:pt x="922393" y="601663"/>
                  <a:pt x="1106075" y="646792"/>
                  <a:pt x="1197916" y="872437"/>
                </a:cubicBezTo>
                <a:cubicBezTo>
                  <a:pt x="1197916" y="872437"/>
                  <a:pt x="1197916" y="872437"/>
                  <a:pt x="1213223" y="872437"/>
                </a:cubicBezTo>
                <a:cubicBezTo>
                  <a:pt x="1213223" y="872437"/>
                  <a:pt x="1213223" y="872437"/>
                  <a:pt x="1427518" y="1549372"/>
                </a:cubicBezTo>
                <a:cubicBezTo>
                  <a:pt x="1442825" y="1609544"/>
                  <a:pt x="1412212" y="1669716"/>
                  <a:pt x="1350984" y="1699802"/>
                </a:cubicBezTo>
                <a:cubicBezTo>
                  <a:pt x="1305064" y="1714845"/>
                  <a:pt x="1243836" y="1684759"/>
                  <a:pt x="1213223" y="1624587"/>
                </a:cubicBezTo>
                <a:cubicBezTo>
                  <a:pt x="1213223" y="1624587"/>
                  <a:pt x="1213223" y="1624587"/>
                  <a:pt x="998927" y="977738"/>
                </a:cubicBezTo>
                <a:cubicBezTo>
                  <a:pt x="998927" y="977738"/>
                  <a:pt x="998927" y="977738"/>
                  <a:pt x="953006" y="977738"/>
                </a:cubicBezTo>
                <a:cubicBezTo>
                  <a:pt x="953006" y="977738"/>
                  <a:pt x="953006" y="977738"/>
                  <a:pt x="1320370" y="2090920"/>
                </a:cubicBezTo>
                <a:cubicBezTo>
                  <a:pt x="1320370" y="2090920"/>
                  <a:pt x="1320370" y="2090920"/>
                  <a:pt x="1029540" y="2090920"/>
                </a:cubicBezTo>
                <a:cubicBezTo>
                  <a:pt x="1029540" y="2090920"/>
                  <a:pt x="1029540" y="2090920"/>
                  <a:pt x="1029540" y="2978457"/>
                </a:cubicBezTo>
                <a:cubicBezTo>
                  <a:pt x="1029540" y="3053672"/>
                  <a:pt x="968313" y="3098801"/>
                  <a:pt x="891779" y="3098801"/>
                </a:cubicBezTo>
                <a:cubicBezTo>
                  <a:pt x="815245" y="3098801"/>
                  <a:pt x="769324" y="3053672"/>
                  <a:pt x="769324" y="2978457"/>
                </a:cubicBezTo>
                <a:cubicBezTo>
                  <a:pt x="769324" y="2978457"/>
                  <a:pt x="769324" y="2978457"/>
                  <a:pt x="769324" y="2090920"/>
                </a:cubicBezTo>
                <a:cubicBezTo>
                  <a:pt x="769324" y="2090920"/>
                  <a:pt x="769324" y="2090920"/>
                  <a:pt x="662176" y="2090920"/>
                </a:cubicBezTo>
                <a:cubicBezTo>
                  <a:pt x="662176" y="2090920"/>
                  <a:pt x="662176" y="2090920"/>
                  <a:pt x="662176" y="2978457"/>
                </a:cubicBezTo>
                <a:cubicBezTo>
                  <a:pt x="662176" y="3053672"/>
                  <a:pt x="600949" y="3098801"/>
                  <a:pt x="539722" y="3098801"/>
                </a:cubicBezTo>
                <a:cubicBezTo>
                  <a:pt x="463187" y="3098801"/>
                  <a:pt x="401960" y="3053672"/>
                  <a:pt x="401960" y="2978457"/>
                </a:cubicBezTo>
                <a:cubicBezTo>
                  <a:pt x="401960" y="2978457"/>
                  <a:pt x="401960" y="2978457"/>
                  <a:pt x="401960" y="2090920"/>
                </a:cubicBezTo>
                <a:cubicBezTo>
                  <a:pt x="401960" y="2090920"/>
                  <a:pt x="401960" y="2090920"/>
                  <a:pt x="111130" y="2090920"/>
                </a:cubicBezTo>
                <a:cubicBezTo>
                  <a:pt x="111130" y="2090920"/>
                  <a:pt x="111130" y="2090920"/>
                  <a:pt x="478494" y="977738"/>
                </a:cubicBezTo>
                <a:cubicBezTo>
                  <a:pt x="478494" y="977738"/>
                  <a:pt x="478494" y="977738"/>
                  <a:pt x="417267" y="977738"/>
                </a:cubicBezTo>
                <a:cubicBezTo>
                  <a:pt x="417267" y="977738"/>
                  <a:pt x="417267" y="977738"/>
                  <a:pt x="202971" y="1624587"/>
                </a:cubicBezTo>
                <a:cubicBezTo>
                  <a:pt x="187664" y="1684759"/>
                  <a:pt x="126437" y="1714845"/>
                  <a:pt x="65209" y="1699802"/>
                </a:cubicBezTo>
                <a:cubicBezTo>
                  <a:pt x="19289" y="1669716"/>
                  <a:pt x="-11325" y="1609544"/>
                  <a:pt x="3982" y="1549372"/>
                </a:cubicBezTo>
                <a:cubicBezTo>
                  <a:pt x="3982" y="1549372"/>
                  <a:pt x="3982" y="1549372"/>
                  <a:pt x="218278" y="872437"/>
                </a:cubicBezTo>
                <a:cubicBezTo>
                  <a:pt x="218278" y="872437"/>
                  <a:pt x="218278" y="872437"/>
                  <a:pt x="233585" y="872437"/>
                </a:cubicBezTo>
                <a:cubicBezTo>
                  <a:pt x="310119" y="646792"/>
                  <a:pt x="509108" y="601663"/>
                  <a:pt x="585642" y="601663"/>
                </a:cubicBezTo>
                <a:close/>
                <a:moveTo>
                  <a:pt x="715750" y="0"/>
                </a:moveTo>
                <a:cubicBezTo>
                  <a:pt x="871812" y="0"/>
                  <a:pt x="998325" y="121183"/>
                  <a:pt x="998325" y="270669"/>
                </a:cubicBezTo>
                <a:cubicBezTo>
                  <a:pt x="998325" y="420155"/>
                  <a:pt x="871812" y="541338"/>
                  <a:pt x="715750" y="541338"/>
                </a:cubicBezTo>
                <a:cubicBezTo>
                  <a:pt x="559688" y="541338"/>
                  <a:pt x="433175" y="420155"/>
                  <a:pt x="433175" y="270669"/>
                </a:cubicBezTo>
                <a:cubicBezTo>
                  <a:pt x="433175" y="121183"/>
                  <a:pt x="559688" y="0"/>
                  <a:pt x="715750"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Open Sans Light"/>
            </a:endParaRPr>
          </a:p>
        </p:txBody>
      </p:sp>
      <p:sp>
        <p:nvSpPr>
          <p:cNvPr id="36" name="Freeform 35"/>
          <p:cNvSpPr>
            <a:spLocks noChangeArrowheads="1"/>
          </p:cNvSpPr>
          <p:nvPr/>
        </p:nvSpPr>
        <p:spPr bwMode="auto">
          <a:xfrm>
            <a:off x="1678435" y="2444879"/>
            <a:ext cx="370026" cy="872949"/>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FFFFFF"/>
              </a:solidFill>
              <a:effectLst/>
              <a:uLnTx/>
              <a:uFillTx/>
              <a:latin typeface="Open Sans Light"/>
            </a:endParaRPr>
          </a:p>
        </p:txBody>
      </p:sp>
      <p:sp>
        <p:nvSpPr>
          <p:cNvPr id="7" name="Rectangle 6"/>
          <p:cNvSpPr/>
          <p:nvPr/>
        </p:nvSpPr>
        <p:spPr>
          <a:xfrm>
            <a:off x="1558470" y="3367822"/>
            <a:ext cx="617477" cy="584775"/>
          </a:xfrm>
          <a:prstGeom prst="rect">
            <a:avLst/>
          </a:prstGeom>
        </p:spPr>
        <p:txBody>
          <a:bodyPr wrap="none">
            <a:spAutoFit/>
          </a:bodyPr>
          <a:lstStyle/>
          <a:p>
            <a:pPr algn="r" rtl="1"/>
            <a:r>
              <a:rPr lang="ar-SA" sz="1600" dirty="0">
                <a:latin typeface="JF Flat" panose="02000500000000000000" pitchFamily="2" charset="-78"/>
                <a:cs typeface="JF Flat" panose="02000500000000000000" pitchFamily="2" charset="-78"/>
              </a:rPr>
              <a:t>ذكور</a:t>
            </a:r>
          </a:p>
          <a:p>
            <a:pPr algn="r" rtl="1"/>
            <a:r>
              <a:rPr lang="ar-SA" sz="1600" dirty="0">
                <a:latin typeface="JF Flat" panose="02000500000000000000" pitchFamily="2" charset="-78"/>
                <a:ea typeface="GE SS Text Light" panose="020A0503020102020204" pitchFamily="18" charset="-78"/>
                <a:cs typeface="JF Flat" panose="02000500000000000000" pitchFamily="2" charset="-78"/>
              </a:rPr>
              <a:t>60%</a:t>
            </a:r>
            <a:endParaRPr lang="en-US" sz="1600" dirty="0">
              <a:latin typeface="JF Flat" panose="02000500000000000000" pitchFamily="2" charset="-78"/>
              <a:ea typeface="GE SS Text Light" panose="020A0503020102020204" pitchFamily="18" charset="-78"/>
              <a:cs typeface="JF Flat" panose="02000500000000000000" pitchFamily="2" charset="-78"/>
            </a:endParaRPr>
          </a:p>
        </p:txBody>
      </p:sp>
      <p:sp>
        <p:nvSpPr>
          <p:cNvPr id="37" name="Rectangle 36"/>
          <p:cNvSpPr/>
          <p:nvPr/>
        </p:nvSpPr>
        <p:spPr>
          <a:xfrm>
            <a:off x="901152" y="3386872"/>
            <a:ext cx="551754" cy="584775"/>
          </a:xfrm>
          <a:prstGeom prst="rect">
            <a:avLst/>
          </a:prstGeom>
        </p:spPr>
        <p:txBody>
          <a:bodyPr wrap="none">
            <a:spAutoFit/>
          </a:bodyPr>
          <a:lstStyle/>
          <a:p>
            <a:pPr algn="r" rtl="1"/>
            <a:r>
              <a:rPr lang="ar-SA" sz="1600" dirty="0">
                <a:latin typeface="JF Flat" panose="02000500000000000000" pitchFamily="2" charset="-78"/>
                <a:cs typeface="JF Flat" panose="02000500000000000000" pitchFamily="2" charset="-78"/>
              </a:rPr>
              <a:t>إناث</a:t>
            </a:r>
          </a:p>
          <a:p>
            <a:pPr algn="r" rtl="1"/>
            <a:r>
              <a:rPr lang="ar-SA" sz="1600" dirty="0">
                <a:latin typeface="JF Flat" panose="02000500000000000000" pitchFamily="2" charset="-78"/>
                <a:ea typeface="GE SS Text Light" panose="020A0503020102020204" pitchFamily="18" charset="-78"/>
                <a:cs typeface="JF Flat" panose="02000500000000000000" pitchFamily="2" charset="-78"/>
              </a:rPr>
              <a:t>40%</a:t>
            </a:r>
            <a:endParaRPr lang="en-US" sz="1600" dirty="0">
              <a:latin typeface="JF Flat" panose="02000500000000000000" pitchFamily="2" charset="-78"/>
              <a:ea typeface="GE SS Text Light" panose="020A0503020102020204" pitchFamily="18" charset="-78"/>
              <a:cs typeface="JF Flat" panose="02000500000000000000" pitchFamily="2" charset="-78"/>
            </a:endParaRPr>
          </a:p>
        </p:txBody>
      </p:sp>
      <p:pic>
        <p:nvPicPr>
          <p:cNvPr id="39" name="Picture 38"/>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98030" y="2506216"/>
            <a:ext cx="712960" cy="712960"/>
          </a:xfrm>
          <a:prstGeom prst="rect">
            <a:avLst/>
          </a:prstGeom>
        </p:spPr>
      </p:pic>
      <p:pic>
        <p:nvPicPr>
          <p:cNvPr id="41" name="Picture 40"/>
          <p:cNvPicPr>
            <a:picLocks noChangeAspect="1"/>
          </p:cNvPicPr>
          <p:nvPr/>
        </p:nvPicPr>
        <p:blipFill>
          <a:blip r:embed="rId3">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3817360" y="2520032"/>
            <a:ext cx="618977" cy="655888"/>
          </a:xfrm>
          <a:prstGeom prst="rect">
            <a:avLst/>
          </a:prstGeom>
        </p:spPr>
      </p:pic>
      <p:sp>
        <p:nvSpPr>
          <p:cNvPr id="42" name="Rectangle 41"/>
          <p:cNvSpPr/>
          <p:nvPr/>
        </p:nvSpPr>
        <p:spPr>
          <a:xfrm>
            <a:off x="3482339" y="3317907"/>
            <a:ext cx="1253869" cy="584775"/>
          </a:xfrm>
          <a:prstGeom prst="rect">
            <a:avLst/>
          </a:prstGeom>
        </p:spPr>
        <p:txBody>
          <a:bodyPr wrap="none">
            <a:spAutoFit/>
          </a:bodyPr>
          <a:lstStyle/>
          <a:p>
            <a:pPr algn="ctr" rtl="1"/>
            <a:r>
              <a:rPr lang="ar-SA" sz="1600" dirty="0">
                <a:latin typeface="JF Flat" panose="02000500000000000000" pitchFamily="2" charset="-78"/>
                <a:cs typeface="JF Flat" panose="02000500000000000000" pitchFamily="2" charset="-78"/>
              </a:rPr>
              <a:t>غير سعودي</a:t>
            </a:r>
          </a:p>
          <a:p>
            <a:pPr algn="ctr" rtl="1"/>
            <a:r>
              <a:rPr lang="ar-SA" sz="1600" dirty="0">
                <a:latin typeface="JF Flat" panose="02000500000000000000" pitchFamily="2" charset="-78"/>
                <a:ea typeface="GE SS Text Light" panose="020A0503020102020204" pitchFamily="18" charset="-78"/>
                <a:cs typeface="JF Flat" panose="02000500000000000000" pitchFamily="2" charset="-78"/>
              </a:rPr>
              <a:t>36%</a:t>
            </a:r>
            <a:endParaRPr lang="en-US" sz="1600" dirty="0">
              <a:latin typeface="JF Flat" panose="02000500000000000000" pitchFamily="2" charset="-78"/>
              <a:ea typeface="GE SS Text Light" panose="020A0503020102020204" pitchFamily="18" charset="-78"/>
              <a:cs typeface="JF Flat" panose="02000500000000000000" pitchFamily="2" charset="-78"/>
            </a:endParaRPr>
          </a:p>
        </p:txBody>
      </p:sp>
      <p:sp>
        <p:nvSpPr>
          <p:cNvPr id="43" name="Rectangle 42"/>
          <p:cNvSpPr/>
          <p:nvPr/>
        </p:nvSpPr>
        <p:spPr>
          <a:xfrm>
            <a:off x="4772062" y="3323920"/>
            <a:ext cx="928459" cy="584775"/>
          </a:xfrm>
          <a:prstGeom prst="rect">
            <a:avLst/>
          </a:prstGeom>
        </p:spPr>
        <p:txBody>
          <a:bodyPr wrap="none">
            <a:spAutoFit/>
          </a:bodyPr>
          <a:lstStyle/>
          <a:p>
            <a:pPr algn="ctr" rtl="1"/>
            <a:r>
              <a:rPr lang="ar-SA" sz="1600" dirty="0">
                <a:latin typeface="JF Flat" panose="02000500000000000000" pitchFamily="2" charset="-78"/>
                <a:cs typeface="JF Flat" panose="02000500000000000000" pitchFamily="2" charset="-78"/>
              </a:rPr>
              <a:t>سعودي</a:t>
            </a:r>
          </a:p>
          <a:p>
            <a:pPr algn="ctr" rtl="1"/>
            <a:r>
              <a:rPr lang="ar-SA" sz="1600" dirty="0">
                <a:latin typeface="JF Flat" panose="02000500000000000000" pitchFamily="2" charset="-78"/>
                <a:ea typeface="GE SS Text Light" panose="020A0503020102020204" pitchFamily="18" charset="-78"/>
                <a:cs typeface="JF Flat" panose="02000500000000000000" pitchFamily="2" charset="-78"/>
              </a:rPr>
              <a:t>64%</a:t>
            </a:r>
            <a:endParaRPr lang="en-US" sz="1600" dirty="0">
              <a:latin typeface="JF Flat" panose="02000500000000000000" pitchFamily="2" charset="-78"/>
              <a:ea typeface="GE SS Text Light" panose="020A0503020102020204" pitchFamily="18" charset="-78"/>
              <a:cs typeface="JF Flat" panose="02000500000000000000" pitchFamily="2" charset="-78"/>
            </a:endParaRPr>
          </a:p>
        </p:txBody>
      </p:sp>
      <p:graphicFrame>
        <p:nvGraphicFramePr>
          <p:cNvPr id="44" name="Chart 43"/>
          <p:cNvGraphicFramePr/>
          <p:nvPr/>
        </p:nvGraphicFramePr>
        <p:xfrm>
          <a:off x="6621628" y="3615556"/>
          <a:ext cx="5232952" cy="27749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5" name="Chart 44"/>
          <p:cNvGraphicFramePr/>
          <p:nvPr/>
        </p:nvGraphicFramePr>
        <p:xfrm>
          <a:off x="1582305" y="4515590"/>
          <a:ext cx="3816121" cy="1931619"/>
        </p:xfrm>
        <a:graphic>
          <a:graphicData uri="http://schemas.openxmlformats.org/drawingml/2006/chart">
            <c:chart xmlns:c="http://schemas.openxmlformats.org/drawingml/2006/chart" xmlns:r="http://schemas.openxmlformats.org/officeDocument/2006/relationships" r:id="rId5"/>
          </a:graphicData>
        </a:graphic>
      </p:graphicFrame>
      <p:cxnSp>
        <p:nvCxnSpPr>
          <p:cNvPr id="46" name="Straight Connector 45"/>
          <p:cNvCxnSpPr/>
          <p:nvPr/>
        </p:nvCxnSpPr>
        <p:spPr>
          <a:xfrm>
            <a:off x="6234981" y="897808"/>
            <a:ext cx="0" cy="5360909"/>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120306" y="1640007"/>
            <a:ext cx="0" cy="231259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3523561" y="254629"/>
            <a:ext cx="4543448" cy="400110"/>
          </a:xfrm>
          <a:prstGeom prst="rect">
            <a:avLst/>
          </a:prstGeom>
          <a:noFill/>
        </p:spPr>
        <p:txBody>
          <a:bodyPr wrap="square" rtlCol="0">
            <a:spAutoFit/>
          </a:bodyPr>
          <a:lstStyle/>
          <a:p>
            <a:pPr lvl="0" algn="ctr" rtl="1"/>
            <a:r>
              <a:rPr lang="ar-SA" sz="2000" dirty="0">
                <a:solidFill>
                  <a:srgbClr val="D59847"/>
                </a:solidFill>
                <a:latin typeface="JF Flat" panose="02000500000000000000" pitchFamily="2" charset="-78"/>
                <a:cs typeface="JF Flat" panose="02000500000000000000" pitchFamily="2" charset="-78"/>
              </a:rPr>
              <a:t>(</a:t>
            </a:r>
            <a:r>
              <a:rPr lang="en-US" sz="2000" dirty="0">
                <a:solidFill>
                  <a:srgbClr val="D59847"/>
                </a:solidFill>
                <a:latin typeface="JF Flat" panose="02000500000000000000" pitchFamily="2" charset="-78"/>
                <a:cs typeface="JF Flat" panose="02000500000000000000" pitchFamily="2" charset="-78"/>
              </a:rPr>
              <a:t>PESTEL Analysis</a:t>
            </a:r>
            <a:r>
              <a:rPr lang="ar-SA" sz="2000" dirty="0">
                <a:solidFill>
                  <a:srgbClr val="D59847"/>
                </a:solidFill>
                <a:latin typeface="JF Flat" panose="02000500000000000000" pitchFamily="2" charset="-78"/>
                <a:cs typeface="JF Flat" panose="02000500000000000000" pitchFamily="2" charset="-78"/>
              </a:rPr>
              <a:t>)</a:t>
            </a:r>
            <a:endParaRPr lang="en-US" sz="2000" dirty="0">
              <a:solidFill>
                <a:srgbClr val="D59847"/>
              </a:solidFill>
              <a:latin typeface="JF Flat" panose="02000500000000000000" pitchFamily="2" charset="-78"/>
              <a:cs typeface="JF Flat" panose="02000500000000000000" pitchFamily="2" charset="-78"/>
            </a:endParaRPr>
          </a:p>
        </p:txBody>
      </p:sp>
      <p:grpSp>
        <p:nvGrpSpPr>
          <p:cNvPr id="40" name="Group 39"/>
          <p:cNvGrpSpPr/>
          <p:nvPr/>
        </p:nvGrpSpPr>
        <p:grpSpPr>
          <a:xfrm>
            <a:off x="4332578" y="652174"/>
            <a:ext cx="2914332" cy="72000"/>
            <a:chOff x="4631214" y="913723"/>
            <a:chExt cx="2914332" cy="72000"/>
          </a:xfrm>
        </p:grpSpPr>
        <p:sp>
          <p:nvSpPr>
            <p:cNvPr id="48" name="Diamond 47"/>
            <p:cNvSpPr/>
            <p:nvPr userDrawn="1"/>
          </p:nvSpPr>
          <p:spPr>
            <a:xfrm>
              <a:off x="6051994" y="913723"/>
              <a:ext cx="72000" cy="72000"/>
            </a:xfrm>
            <a:prstGeom prst="diamond">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userDrawn="1"/>
          </p:nvCxnSpPr>
          <p:spPr>
            <a:xfrm>
              <a:off x="6141546"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4631214" y="949723"/>
              <a:ext cx="1404000" cy="0"/>
            </a:xfrm>
            <a:prstGeom prst="line">
              <a:avLst/>
            </a:prstGeom>
            <a:ln w="9525">
              <a:solidFill>
                <a:srgbClr val="ED7D3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7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45">
                                            <p:graphicEl>
                                              <a:chart seriesIdx="-3" categoryIdx="-3" bldStep="gridLegend"/>
                                            </p:graphicEl>
                                          </p:spTgt>
                                        </p:tgtEl>
                                        <p:attrNameLst>
                                          <p:attrName>style.visibility</p:attrName>
                                        </p:attrNameLst>
                                      </p:cBhvr>
                                      <p:to>
                                        <p:strVal val="visible"/>
                                      </p:to>
                                    </p:set>
                                    <p:animEffect transition="in" filter="wipe(left)">
                                      <p:cBhvr>
                                        <p:cTn id="18" dur="500"/>
                                        <p:tgtEl>
                                          <p:spTgt spid="45">
                                            <p:graphicEl>
                                              <a:chart seriesIdx="-3" categoryIdx="-3" bldStep="gridLegend"/>
                                            </p:graphicEl>
                                          </p:spTgt>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45">
                                            <p:graphicEl>
                                              <a:chart seriesIdx="0" categoryIdx="-4" bldStep="series"/>
                                            </p:graphicEl>
                                          </p:spTgt>
                                        </p:tgtEl>
                                        <p:attrNameLst>
                                          <p:attrName>style.visibility</p:attrName>
                                        </p:attrNameLst>
                                      </p:cBhvr>
                                      <p:to>
                                        <p:strVal val="visible"/>
                                      </p:to>
                                    </p:set>
                                    <p:animEffect transition="in" filter="wipe(left)">
                                      <p:cBhvr>
                                        <p:cTn id="22" dur="500"/>
                                        <p:tgtEl>
                                          <p:spTgt spid="45">
                                            <p:graphicEl>
                                              <a:chart seriesIdx="0" categoryIdx="-4" bldStep="series"/>
                                            </p:graphicEl>
                                          </p:spTgt>
                                        </p:tgtEl>
                                      </p:cBhvr>
                                    </p:animEffect>
                                  </p:childTnLst>
                                </p:cTn>
                              </p:par>
                            </p:childTnLst>
                          </p:cTn>
                        </p:par>
                        <p:par>
                          <p:cTn id="23" fill="hold">
                            <p:stCondLst>
                              <p:cond delay="1500"/>
                            </p:stCondLst>
                            <p:childTnLst>
                              <p:par>
                                <p:cTn id="24" presetID="16" presetClass="entr" presetSubtype="37" fill="hold"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barn(outVertical)">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Graphic spid="45" grpId="0">
        <p:bldSub>
          <a:bldChart bld="series"/>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olor 12 Dark">
    <a:dk1>
      <a:srgbClr val="FFFFFF"/>
    </a:dk1>
    <a:lt1>
      <a:srgbClr val="000000"/>
    </a:lt1>
    <a:dk2>
      <a:srgbClr val="464646"/>
    </a:dk2>
    <a:lt2>
      <a:srgbClr val="FFFFFF"/>
    </a:lt2>
    <a:accent1>
      <a:srgbClr val="F68616"/>
    </a:accent1>
    <a:accent2>
      <a:srgbClr val="FEC037"/>
    </a:accent2>
    <a:accent3>
      <a:srgbClr val="75B3B2"/>
    </a:accent3>
    <a:accent4>
      <a:srgbClr val="5EA9CA"/>
    </a:accent4>
    <a:accent5>
      <a:srgbClr val="D062A3"/>
    </a:accent5>
    <a:accent6>
      <a:srgbClr val="EE5058"/>
    </a:accent6>
    <a:hlink>
      <a:srgbClr val="A05024"/>
    </a:hlink>
    <a:folHlink>
      <a:srgbClr val="FEC037"/>
    </a:folHlink>
  </a:clrScheme>
  <a:fontScheme name="Custom 3">
    <a:majorFont>
      <a:latin typeface="Raleway"/>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86</TotalTime>
  <Words>1658</Words>
  <Application>Microsoft Office PowerPoint</Application>
  <PresentationFormat>Widescreen</PresentationFormat>
  <Paragraphs>254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Arabic</vt:lpstr>
      <vt:lpstr>Aptos</vt:lpstr>
      <vt:lpstr>Aptos Display</vt:lpstr>
      <vt:lpstr>Arial</vt:lpstr>
      <vt:lpstr>Calibri</vt:lpstr>
      <vt:lpstr>JF Flat</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Youssef Farag</dc:creator>
  <cp:lastModifiedBy>Youssef Farag</cp:lastModifiedBy>
  <cp:revision>3</cp:revision>
  <dcterms:created xsi:type="dcterms:W3CDTF">2025-06-02T11:57:34Z</dcterms:created>
  <dcterms:modified xsi:type="dcterms:W3CDTF">2025-06-02T18:44:14Z</dcterms:modified>
</cp:coreProperties>
</file>