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975" r:id="rId2"/>
    <p:sldMasterId id="2147484011" r:id="rId3"/>
    <p:sldMasterId id="2147484071" r:id="rId4"/>
  </p:sldMasterIdLst>
  <p:notesMasterIdLst>
    <p:notesMasterId r:id="rId28"/>
  </p:notesMasterIdLst>
  <p:sldIdLst>
    <p:sldId id="256" r:id="rId5"/>
    <p:sldId id="303" r:id="rId6"/>
    <p:sldId id="304" r:id="rId7"/>
    <p:sldId id="305" r:id="rId8"/>
    <p:sldId id="306" r:id="rId9"/>
    <p:sldId id="307" r:id="rId10"/>
    <p:sldId id="302" r:id="rId11"/>
    <p:sldId id="369" r:id="rId12"/>
    <p:sldId id="370" r:id="rId13"/>
    <p:sldId id="261" r:id="rId14"/>
    <p:sldId id="334" r:id="rId15"/>
    <p:sldId id="335" r:id="rId16"/>
    <p:sldId id="338" r:id="rId17"/>
    <p:sldId id="339" r:id="rId18"/>
    <p:sldId id="337" r:id="rId19"/>
    <p:sldId id="341" r:id="rId20"/>
    <p:sldId id="325" r:id="rId21"/>
    <p:sldId id="342" r:id="rId22"/>
    <p:sldId id="343" r:id="rId23"/>
    <p:sldId id="344" r:id="rId24"/>
    <p:sldId id="349" r:id="rId25"/>
    <p:sldId id="351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1B165F-D136-41A7-8088-112C4133D873}">
          <p14:sldIdLst>
            <p14:sldId id="256"/>
            <p14:sldId id="303"/>
            <p14:sldId id="304"/>
            <p14:sldId id="305"/>
            <p14:sldId id="306"/>
            <p14:sldId id="307"/>
            <p14:sldId id="302"/>
            <p14:sldId id="369"/>
            <p14:sldId id="370"/>
            <p14:sldId id="261"/>
            <p14:sldId id="334"/>
            <p14:sldId id="335"/>
            <p14:sldId id="338"/>
            <p14:sldId id="339"/>
            <p14:sldId id="337"/>
            <p14:sldId id="341"/>
            <p14:sldId id="325"/>
            <p14:sldId id="342"/>
            <p14:sldId id="343"/>
            <p14:sldId id="344"/>
            <p14:sldId id="349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qsadur Rahman" userId="10eab293e698b5a0" providerId="LiveId" clId="{A07E97B2-84B6-4644-9692-59B4587802F4}"/>
    <pc:docChg chg="modSld">
      <pc:chgData name="Moqsadur Rahman" userId="10eab293e698b5a0" providerId="LiveId" clId="{A07E97B2-84B6-4644-9692-59B4587802F4}" dt="2018-09-28T08:37:56.633" v="0" actId="15"/>
      <pc:docMkLst>
        <pc:docMk/>
      </pc:docMkLst>
      <pc:sldChg chg="modSp">
        <pc:chgData name="Moqsadur Rahman" userId="10eab293e698b5a0" providerId="LiveId" clId="{A07E97B2-84B6-4644-9692-59B4587802F4}" dt="2018-09-28T08:37:56.633" v="0" actId="15"/>
        <pc:sldMkLst>
          <pc:docMk/>
          <pc:sldMk cId="3781903666" sldId="352"/>
        </pc:sldMkLst>
        <pc:spChg chg="mod">
          <ac:chgData name="Moqsadur Rahman" userId="10eab293e698b5a0" providerId="LiveId" clId="{A07E97B2-84B6-4644-9692-59B4587802F4}" dt="2018-09-28T08:37:56.633" v="0" actId="15"/>
          <ac:spMkLst>
            <pc:docMk/>
            <pc:sldMk cId="3781903666" sldId="35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24C53-42D2-4EFB-B73C-94860F0F6488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40EA7-4B5E-43C7-8F25-06E740C7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2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256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3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5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1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6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2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0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2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7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1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890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44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1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4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01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2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9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6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7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7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5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45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4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1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5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8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0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6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2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AABCFE-34B6-4F2F-8226-96DBD595BA6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5728AAD-8A83-4D49-9779-CC28F64C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br>
              <a:rPr lang="en-US" dirty="0"/>
            </a:br>
            <a:r>
              <a:rPr lang="en-US" sz="4400" dirty="0"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35106"/>
          </a:xfrm>
        </p:spPr>
        <p:txBody>
          <a:bodyPr>
            <a:noAutofit/>
          </a:bodyPr>
          <a:lstStyle/>
          <a:p>
            <a:r>
              <a:rPr lang="en-US" sz="2000" dirty="0"/>
              <a:t>Course Code: CSE 469</a:t>
            </a:r>
          </a:p>
          <a:p>
            <a:r>
              <a:rPr lang="en-US" sz="2000" dirty="0"/>
              <a:t>Credit: 3.0 </a:t>
            </a:r>
          </a:p>
          <a:p>
            <a:r>
              <a:rPr lang="en-US" sz="2000" dirty="0"/>
              <a:t>Total Course Hour: 36</a:t>
            </a:r>
          </a:p>
        </p:txBody>
      </p:sp>
    </p:spTree>
    <p:extLst>
      <p:ext uri="{BB962C8B-B14F-4D97-AF65-F5344CB8AC3E}">
        <p14:creationId xmlns:p14="http://schemas.microsoft.com/office/powerpoint/2010/main" val="9231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43953"/>
            <a:ext cx="10554574" cy="4733365"/>
          </a:xfrm>
        </p:spPr>
        <p:txBody>
          <a:bodyPr>
            <a:normAutofit/>
          </a:bodyPr>
          <a:lstStyle/>
          <a:p>
            <a:r>
              <a:rPr lang="en-US" b="1" dirty="0"/>
              <a:t>Gene - </a:t>
            </a:r>
            <a:r>
              <a:rPr lang="en-US" dirty="0">
                <a:solidFill>
                  <a:srgbClr val="00B0F0"/>
                </a:solidFill>
              </a:rPr>
              <a:t>a unit of heredity</a:t>
            </a:r>
            <a:r>
              <a:rPr lang="en-US" dirty="0"/>
              <a:t>; a section of DNA sequence encoding a single protein</a:t>
            </a:r>
            <a:br>
              <a:rPr lang="en-US" dirty="0"/>
            </a:br>
            <a:r>
              <a:rPr lang="en-US" dirty="0"/>
              <a:t>A gene is the basic physical and functional unit of heredity. Genes, which are made up of DNA, act as instructions to make molecules called proteins. In </a:t>
            </a:r>
            <a:r>
              <a:rPr lang="en-US" dirty="0">
                <a:solidFill>
                  <a:srgbClr val="00B0F0"/>
                </a:solidFill>
              </a:rPr>
              <a:t>humans, genes </a:t>
            </a:r>
            <a:r>
              <a:rPr lang="en-US" dirty="0"/>
              <a:t>vary in size from a </a:t>
            </a:r>
            <a:r>
              <a:rPr lang="en-US" dirty="0">
                <a:solidFill>
                  <a:srgbClr val="00B0F0"/>
                </a:solidFill>
              </a:rPr>
              <a:t>few hundred DNA bases to more than 2 million bases</a:t>
            </a:r>
            <a:r>
              <a:rPr lang="en-US" dirty="0"/>
              <a:t>. The Human Genome Project has estimated that </a:t>
            </a:r>
            <a:r>
              <a:rPr lang="en-US" dirty="0">
                <a:solidFill>
                  <a:srgbClr val="00B0F0"/>
                </a:solidFill>
              </a:rPr>
              <a:t>humans have </a:t>
            </a:r>
            <a:r>
              <a:rPr lang="en-US" dirty="0"/>
              <a:t>between </a:t>
            </a:r>
            <a:r>
              <a:rPr lang="en-US" dirty="0">
                <a:solidFill>
                  <a:srgbClr val="00B0F0"/>
                </a:solidFill>
              </a:rPr>
              <a:t>20,000 and 25,000 genes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 Every person has two copies of each gene, one inherited from each parent.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/>
              <a:t>Genome - </a:t>
            </a:r>
            <a:r>
              <a:rPr lang="en-US" dirty="0"/>
              <a:t>A genome is an organism’s </a:t>
            </a:r>
            <a:r>
              <a:rPr lang="en-US" dirty="0">
                <a:solidFill>
                  <a:srgbClr val="00B0F0"/>
                </a:solidFill>
              </a:rPr>
              <a:t>complete set </a:t>
            </a:r>
            <a:r>
              <a:rPr lang="en-US" dirty="0"/>
              <a:t>of </a:t>
            </a:r>
            <a:r>
              <a:rPr lang="en-US" dirty="0">
                <a:solidFill>
                  <a:srgbClr val="00B0F0"/>
                </a:solidFill>
              </a:rPr>
              <a:t>DNA</a:t>
            </a:r>
            <a:r>
              <a:rPr lang="en-US" dirty="0"/>
              <a:t>, including all of its genes. Each genome contains all of the information needed to build and maintain that organism. In </a:t>
            </a:r>
            <a:r>
              <a:rPr lang="en-US" dirty="0">
                <a:solidFill>
                  <a:srgbClr val="00B0F0"/>
                </a:solidFill>
              </a:rPr>
              <a:t>humans</a:t>
            </a:r>
            <a:r>
              <a:rPr lang="en-US" dirty="0"/>
              <a:t>, a copy of the </a:t>
            </a:r>
            <a:r>
              <a:rPr lang="en-US" dirty="0">
                <a:solidFill>
                  <a:srgbClr val="00B0F0"/>
                </a:solidFill>
              </a:rPr>
              <a:t>entire genome more than 3 billion DNA base pairs is contained</a:t>
            </a:r>
            <a:r>
              <a:rPr lang="en-US" dirty="0"/>
              <a:t> in all cells that have a nucleus.</a:t>
            </a:r>
          </a:p>
          <a:p>
            <a:pPr lvl="1"/>
            <a:r>
              <a:rPr lang="en-US" dirty="0"/>
              <a:t>Each </a:t>
            </a:r>
            <a:r>
              <a:rPr lang="en-US" b="1" dirty="0"/>
              <a:t>genome</a:t>
            </a:r>
            <a:r>
              <a:rPr lang="en-US" dirty="0"/>
              <a:t> contains all of the information needed to build and maintain that organism.</a:t>
            </a:r>
            <a:endParaRPr lang="en-US" b="1" dirty="0"/>
          </a:p>
          <a:p>
            <a:r>
              <a:rPr lang="en-US" b="1" dirty="0"/>
              <a:t>Genetics</a:t>
            </a:r>
            <a:r>
              <a:rPr lang="en-US" dirty="0"/>
              <a:t> is the study of </a:t>
            </a:r>
            <a:r>
              <a:rPr lang="en-US" b="1" dirty="0"/>
              <a:t>genes</a:t>
            </a:r>
            <a:r>
              <a:rPr lang="en-US" dirty="0"/>
              <a:t> or </a:t>
            </a:r>
            <a:r>
              <a:rPr lang="en-US" b="1" dirty="0"/>
              <a:t>heredity</a:t>
            </a:r>
            <a:r>
              <a:rPr lang="en-US" dirty="0"/>
              <a:t>, the process in which a parent passes certain </a:t>
            </a:r>
            <a:r>
              <a:rPr lang="en-US" b="1" dirty="0"/>
              <a:t>genes </a:t>
            </a:r>
            <a:r>
              <a:rPr lang="en-US" dirty="0"/>
              <a:t>onto their children.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Gregor</a:t>
            </a:r>
            <a:r>
              <a:rPr lang="en-US" dirty="0"/>
              <a:t> Johann Mendel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2222287"/>
            <a:ext cx="11689976" cy="4546066"/>
          </a:xfrm>
        </p:spPr>
        <p:txBody>
          <a:bodyPr>
            <a:normAutofit/>
          </a:bodyPr>
          <a:lstStyle/>
          <a:p>
            <a:r>
              <a:rPr lang="en-US" dirty="0"/>
              <a:t>Is considered “</a:t>
            </a:r>
            <a:r>
              <a:rPr lang="en-US" dirty="0">
                <a:solidFill>
                  <a:srgbClr val="00B0F0"/>
                </a:solidFill>
              </a:rPr>
              <a:t>The Father of Genetics</a:t>
            </a:r>
            <a:r>
              <a:rPr lang="en-US" dirty="0"/>
              <a:t>“</a:t>
            </a:r>
          </a:p>
          <a:p>
            <a:r>
              <a:rPr lang="en-US" dirty="0">
                <a:solidFill>
                  <a:srgbClr val="00B0F0"/>
                </a:solidFill>
              </a:rPr>
              <a:t>Born</a:t>
            </a:r>
            <a:r>
              <a:rPr lang="en-US" dirty="0"/>
              <a:t> in what is now Czech Republic in 1822</a:t>
            </a:r>
          </a:p>
          <a:p>
            <a:r>
              <a:rPr lang="en-US" dirty="0"/>
              <a:t>Son of peasant farmer, studied </a:t>
            </a:r>
            <a:r>
              <a:rPr lang="en-US" dirty="0">
                <a:solidFill>
                  <a:srgbClr val="00B0F0"/>
                </a:solidFill>
              </a:rPr>
              <a:t>Theology</a:t>
            </a:r>
            <a:r>
              <a:rPr lang="en-US" dirty="0"/>
              <a:t> and was </a:t>
            </a:r>
            <a:r>
              <a:rPr lang="en-US" dirty="0">
                <a:solidFill>
                  <a:srgbClr val="00B0F0"/>
                </a:solidFill>
              </a:rPr>
              <a:t>ordained priest </a:t>
            </a:r>
            <a:r>
              <a:rPr lang="en-US" dirty="0"/>
              <a:t>Order St. Augustine.</a:t>
            </a:r>
          </a:p>
          <a:p>
            <a:r>
              <a:rPr lang="en-US" dirty="0"/>
              <a:t>Went to the </a:t>
            </a:r>
            <a:r>
              <a:rPr lang="en-US" dirty="0">
                <a:solidFill>
                  <a:srgbClr val="00B0F0"/>
                </a:solidFill>
              </a:rPr>
              <a:t>university of Vienna</a:t>
            </a:r>
            <a:r>
              <a:rPr lang="en-US" dirty="0"/>
              <a:t>, where he studied </a:t>
            </a:r>
            <a:r>
              <a:rPr lang="en-US" dirty="0">
                <a:solidFill>
                  <a:srgbClr val="00B0F0"/>
                </a:solidFill>
              </a:rPr>
              <a:t>botany</a:t>
            </a:r>
            <a:r>
              <a:rPr lang="en-US" dirty="0"/>
              <a:t> and learned the Scientific Method</a:t>
            </a:r>
          </a:p>
          <a:p>
            <a:r>
              <a:rPr lang="en-US" dirty="0"/>
              <a:t>Worked with pure lines </a:t>
            </a:r>
            <a:r>
              <a:rPr lang="en-US" dirty="0">
                <a:solidFill>
                  <a:srgbClr val="00B0F0"/>
                </a:solidFill>
              </a:rPr>
              <a:t>of peas for eight years</a:t>
            </a:r>
          </a:p>
          <a:p>
            <a:r>
              <a:rPr lang="en-US" dirty="0"/>
              <a:t>Work was largely </a:t>
            </a:r>
            <a:r>
              <a:rPr lang="en-US" dirty="0">
                <a:solidFill>
                  <a:srgbClr val="00B0F0"/>
                </a:solidFill>
              </a:rPr>
              <a:t>ignored for 34 years</a:t>
            </a:r>
            <a:r>
              <a:rPr lang="en-US" dirty="0"/>
              <a:t>, until 1900, when 3 independent botanists rediscovered Mendel’s work.</a:t>
            </a:r>
          </a:p>
          <a:p>
            <a:r>
              <a:rPr lang="en-US" dirty="0"/>
              <a:t>Mendel was the </a:t>
            </a:r>
            <a:r>
              <a:rPr lang="en-US" dirty="0">
                <a:solidFill>
                  <a:srgbClr val="00B0F0"/>
                </a:solidFill>
              </a:rPr>
              <a:t>first biologist to use Mathematics </a:t>
            </a:r>
            <a:r>
              <a:rPr lang="en-US" dirty="0"/>
              <a:t>– to explain his results quantitatively.</a:t>
            </a:r>
          </a:p>
          <a:p>
            <a:r>
              <a:rPr lang="en-US" dirty="0"/>
              <a:t>Mendel </a:t>
            </a:r>
            <a:r>
              <a:rPr lang="en-US" dirty="0">
                <a:solidFill>
                  <a:srgbClr val="00B0F0"/>
                </a:solidFill>
              </a:rPr>
              <a:t>predicted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The </a:t>
            </a:r>
            <a:r>
              <a:rPr lang="en-US" dirty="0">
                <a:solidFill>
                  <a:srgbClr val="00B0F0"/>
                </a:solidFill>
              </a:rPr>
              <a:t>concept of genes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				That genes </a:t>
            </a:r>
            <a:r>
              <a:rPr lang="en-US" dirty="0">
                <a:solidFill>
                  <a:srgbClr val="00B0F0"/>
                </a:solidFill>
              </a:rPr>
              <a:t>occur in pairs</a:t>
            </a:r>
            <a:br>
              <a:rPr lang="en-US" dirty="0"/>
            </a:br>
            <a:r>
              <a:rPr lang="en-US" dirty="0"/>
              <a:t>				That </a:t>
            </a:r>
            <a:r>
              <a:rPr lang="en-US" dirty="0">
                <a:solidFill>
                  <a:srgbClr val="00B0F0"/>
                </a:solidFill>
              </a:rPr>
              <a:t>one gene of each pair is present in the gametes</a:t>
            </a:r>
          </a:p>
        </p:txBody>
      </p:sp>
      <p:pic>
        <p:nvPicPr>
          <p:cNvPr id="4" name="Picture 5" descr="me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788" y="0"/>
            <a:ext cx="1470212" cy="18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5" y="2222287"/>
            <a:ext cx="11403104" cy="4510207"/>
          </a:xfrm>
        </p:spPr>
        <p:txBody>
          <a:bodyPr>
            <a:normAutofit/>
          </a:bodyPr>
          <a:lstStyle/>
          <a:p>
            <a:r>
              <a:rPr lang="en-US" b="1" dirty="0"/>
              <a:t>Homologous Chromosome - </a:t>
            </a:r>
            <a:r>
              <a:rPr lang="en-US" dirty="0"/>
              <a:t>The two chromosomes from a particular pair, normally one inherited from the mother and one from the father, containing the same genetic loci in the same order</a:t>
            </a:r>
          </a:p>
          <a:p>
            <a:r>
              <a:rPr lang="en-US" b="1" dirty="0"/>
              <a:t>Allele - </a:t>
            </a:r>
            <a:r>
              <a:rPr lang="en-US" dirty="0"/>
              <a:t>two genes that occupy the same position on homologous chromosomes and that cover the same trait (like ‘flavors’ of a trait).</a:t>
            </a:r>
          </a:p>
          <a:p>
            <a:r>
              <a:rPr lang="en-US" b="1" dirty="0"/>
              <a:t>Homozygous </a:t>
            </a:r>
            <a:r>
              <a:rPr lang="en-US" dirty="0"/>
              <a:t>– having identical genes (one from each parent) for a particular characteristic.</a:t>
            </a:r>
          </a:p>
          <a:p>
            <a:r>
              <a:rPr lang="en-US" b="1" dirty="0"/>
              <a:t>Heterozygous</a:t>
            </a:r>
            <a:r>
              <a:rPr lang="en-US" dirty="0"/>
              <a:t> – having two different genes for a particular characteristic.</a:t>
            </a:r>
          </a:p>
          <a:p>
            <a:r>
              <a:rPr lang="en-US" b="1" dirty="0"/>
              <a:t>Dominant </a:t>
            </a:r>
            <a:r>
              <a:rPr lang="en-US" dirty="0"/>
              <a:t>– the allele of a gene that masks or suppresses the expression of an alternate allele; the trait appears in the heterozygous condition.</a:t>
            </a:r>
          </a:p>
          <a:p>
            <a:r>
              <a:rPr lang="en-US" b="1" dirty="0"/>
              <a:t>Recessive </a:t>
            </a:r>
            <a:r>
              <a:rPr lang="en-US" dirty="0"/>
              <a:t>– an allele that is masked by a dominant allele; does not appear in the heterozygous condition, only in homozygous.</a:t>
            </a:r>
          </a:p>
        </p:txBody>
      </p:sp>
    </p:spTree>
    <p:extLst>
      <p:ext uri="{BB962C8B-B14F-4D97-AF65-F5344CB8AC3E}">
        <p14:creationId xmlns:p14="http://schemas.microsoft.com/office/powerpoint/2010/main" val="229398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dirty="0"/>
              <a:t>Mendel’s peas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776" y="1066800"/>
            <a:ext cx="8915400" cy="815788"/>
          </a:xfrm>
        </p:spPr>
        <p:txBody>
          <a:bodyPr>
            <a:normAutofit/>
          </a:bodyPr>
          <a:lstStyle/>
          <a:p>
            <a:r>
              <a:rPr lang="en-US" sz="2000" b="1" dirty="0"/>
              <a:t>Mendel looked at 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seven traits or characteristics </a:t>
            </a:r>
            <a:r>
              <a:rPr lang="en-US" sz="2000" b="1" dirty="0"/>
              <a:t>of pea plants:</a:t>
            </a:r>
          </a:p>
        </p:txBody>
      </p:sp>
      <p:pic>
        <p:nvPicPr>
          <p:cNvPr id="18437" name="Picture 5" descr="pe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1"/>
            <a:ext cx="792480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Mendel’s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7287" cy="4456419"/>
          </a:xfrm>
        </p:spPr>
        <p:txBody>
          <a:bodyPr>
            <a:normAutofit/>
          </a:bodyPr>
          <a:lstStyle/>
          <a:p>
            <a:r>
              <a:rPr lang="en-US" dirty="0"/>
              <a:t>The first law, </a:t>
            </a:r>
            <a:r>
              <a:rPr lang="en-US" i="1" dirty="0">
                <a:solidFill>
                  <a:srgbClr val="00B0F0"/>
                </a:solidFill>
              </a:rPr>
              <a:t>The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Law of Segregation</a:t>
            </a:r>
            <a:r>
              <a:rPr lang="en-US" dirty="0"/>
              <a:t>, states that during fertilization each parent passes on one allele for each trait. </a:t>
            </a:r>
            <a:r>
              <a:rPr lang="en-US" dirty="0">
                <a:solidFill>
                  <a:srgbClr val="00B0F0"/>
                </a:solidFill>
              </a:rPr>
              <a:t>Which allele the offspring would get from the parents is random.</a:t>
            </a:r>
          </a:p>
          <a:p>
            <a:r>
              <a:rPr lang="en-US" dirty="0"/>
              <a:t>The second law, </a:t>
            </a:r>
            <a:r>
              <a:rPr lang="en-US" i="1" dirty="0">
                <a:solidFill>
                  <a:srgbClr val="00B0F0"/>
                </a:solidFill>
              </a:rPr>
              <a:t>The Law of Independent Assortment</a:t>
            </a:r>
            <a:r>
              <a:rPr lang="en-US" dirty="0"/>
              <a:t>, states that transmission of one trait does not affect the transmission of other traits. </a:t>
            </a:r>
          </a:p>
          <a:p>
            <a:r>
              <a:rPr lang="en-US" dirty="0"/>
              <a:t>The third law, </a:t>
            </a:r>
            <a:r>
              <a:rPr lang="en-US" i="1" dirty="0">
                <a:solidFill>
                  <a:srgbClr val="00B0F0"/>
                </a:solidFill>
              </a:rPr>
              <a:t>The Law of Dominance</a:t>
            </a:r>
            <a:r>
              <a:rPr lang="en-US" dirty="0"/>
              <a:t>, states that </a:t>
            </a:r>
            <a:r>
              <a:rPr lang="en-US" dirty="0">
                <a:solidFill>
                  <a:srgbClr val="00B0F0"/>
                </a:solidFill>
              </a:rPr>
              <a:t>one type of allele (the dominant) could mask the other </a:t>
            </a:r>
            <a:r>
              <a:rPr lang="en-US" dirty="0"/>
              <a:t>(the recessive).</a:t>
            </a:r>
          </a:p>
        </p:txBody>
      </p:sp>
      <p:pic>
        <p:nvPicPr>
          <p:cNvPr id="5" name="Picture 2" descr="14-02-PF1F2Hybrid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0"/>
          <a:stretch>
            <a:fillRect/>
          </a:stretch>
        </p:blipFill>
        <p:spPr bwMode="auto">
          <a:xfrm>
            <a:off x="6095999" y="571500"/>
            <a:ext cx="611505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7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Genetic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525"/>
          </a:xfrm>
        </p:spPr>
        <p:txBody>
          <a:bodyPr>
            <a:normAutofit/>
          </a:bodyPr>
          <a:lstStyle/>
          <a:p>
            <a:r>
              <a:rPr lang="en-US" b="1" dirty="0"/>
              <a:t>Genotype</a:t>
            </a:r>
            <a:r>
              <a:rPr lang="en-US" dirty="0"/>
              <a:t> – the genetic makeup of an organisms</a:t>
            </a:r>
          </a:p>
          <a:p>
            <a:r>
              <a:rPr lang="en-US" b="1" dirty="0"/>
              <a:t>Phenotype</a:t>
            </a:r>
            <a:r>
              <a:rPr lang="en-US" dirty="0"/>
              <a:t> – the physical appearance of an organism (Genotype + environment)</a:t>
            </a:r>
          </a:p>
          <a:p>
            <a:r>
              <a:rPr lang="en-US" b="1" dirty="0"/>
              <a:t>Monohybrid cross</a:t>
            </a:r>
            <a:r>
              <a:rPr lang="en-US" dirty="0"/>
              <a:t>:  a genetic cross involving a single pair of genes (one trait); parents differ by a single trait.</a:t>
            </a:r>
          </a:p>
          <a:p>
            <a:r>
              <a:rPr lang="en-US" b="1" dirty="0" err="1"/>
              <a:t>Dihybrid</a:t>
            </a:r>
            <a:r>
              <a:rPr lang="en-US" b="1" dirty="0"/>
              <a:t> cross</a:t>
            </a:r>
            <a:r>
              <a:rPr lang="en-US" dirty="0"/>
              <a:t>: a genetic cross involving two pair of genes (two trait); parents differ by a two trait.</a:t>
            </a:r>
          </a:p>
          <a:p>
            <a:r>
              <a:rPr lang="en-US" b="1" dirty="0"/>
              <a:t>P</a:t>
            </a:r>
            <a:r>
              <a:rPr lang="en-US" dirty="0"/>
              <a:t> = Parental generation</a:t>
            </a:r>
          </a:p>
          <a:p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dirty="0"/>
              <a:t>= First filial generation; offspring from a genetic cross.</a:t>
            </a:r>
          </a:p>
          <a:p>
            <a:r>
              <a:rPr lang="en-US" b="1" dirty="0"/>
              <a:t>F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dirty="0"/>
              <a:t>= Second filial generation of a genetic 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6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976" y="2222287"/>
            <a:ext cx="5253318" cy="3636511"/>
          </a:xfrm>
        </p:spPr>
        <p:txBody>
          <a:bodyPr/>
          <a:lstStyle/>
          <a:p>
            <a:r>
              <a:rPr lang="en-US" dirty="0"/>
              <a:t>P = Allele for Purple (dominant)</a:t>
            </a:r>
          </a:p>
          <a:p>
            <a:r>
              <a:rPr lang="en-US" dirty="0"/>
              <a:t>p = Allele for White (recessive)</a:t>
            </a:r>
          </a:p>
          <a:p>
            <a:r>
              <a:rPr lang="en-US" dirty="0"/>
              <a:t>PP = Homozygous Purple Flower Pea Plant</a:t>
            </a:r>
          </a:p>
          <a:p>
            <a:r>
              <a:rPr lang="en-US" dirty="0" err="1"/>
              <a:t>pp</a:t>
            </a:r>
            <a:r>
              <a:rPr lang="en-US" dirty="0"/>
              <a:t> = Homozygous White Flower Pea Plant</a:t>
            </a:r>
          </a:p>
          <a:p>
            <a:r>
              <a:rPr lang="en-US" dirty="0" err="1"/>
              <a:t>Pp</a:t>
            </a:r>
            <a:r>
              <a:rPr lang="en-US" dirty="0"/>
              <a:t> = Heterozygous Purple Flower Pea Plant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0"/>
            <a:ext cx="667702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Punnett</a:t>
            </a:r>
            <a:r>
              <a:rPr lang="en-US" dirty="0"/>
              <a:t>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779312" cy="42950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useful tool to do genetic crosses</a:t>
            </a:r>
          </a:p>
          <a:p>
            <a:pPr>
              <a:lnSpc>
                <a:spcPct val="90000"/>
              </a:lnSpc>
            </a:pPr>
            <a:r>
              <a:rPr lang="en-US" dirty="0"/>
              <a:t>For a monohybrid cross, you need a square divided by four….</a:t>
            </a:r>
          </a:p>
          <a:p>
            <a:pPr>
              <a:lnSpc>
                <a:spcPct val="90000"/>
              </a:lnSpc>
            </a:pPr>
            <a:r>
              <a:rPr lang="en-US" dirty="0"/>
              <a:t>Looks like a window pane…</a:t>
            </a:r>
          </a:p>
          <a:p>
            <a:pPr>
              <a:lnSpc>
                <a:spcPct val="90000"/>
              </a:lnSpc>
            </a:pPr>
            <a:r>
              <a:rPr lang="en-US" dirty="0"/>
              <a:t>We use the  </a:t>
            </a:r>
            <a:r>
              <a:rPr lang="en-US" dirty="0" err="1"/>
              <a:t>Punnett</a:t>
            </a:r>
            <a:r>
              <a:rPr lang="en-US" dirty="0"/>
              <a:t> square to predict the genotypes and phenotypes of the offspring.</a:t>
            </a: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20851"/>
              </p:ext>
            </p:extLst>
          </p:nvPr>
        </p:nvGraphicFramePr>
        <p:xfrm>
          <a:off x="8260976" y="2922014"/>
          <a:ext cx="2971800" cy="28956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0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Punnett</a:t>
            </a:r>
            <a:r>
              <a:rPr lang="en-US" dirty="0"/>
              <a:t> Square for Parent Generation (P)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40812"/>
              </p:ext>
            </p:extLst>
          </p:nvPr>
        </p:nvGraphicFramePr>
        <p:xfrm>
          <a:off x="286873" y="2375647"/>
          <a:ext cx="9215714" cy="3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942">
                <a:tc rowSpan="2" gridSpan="2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Homozygous Purple (PP)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Homozygous White (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Heterozygous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Purple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Heterozygous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883">
                <a:tc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Pp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Heterozygous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Pp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Heterozygous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95266"/>
              </p:ext>
            </p:extLst>
          </p:nvPr>
        </p:nvGraphicFramePr>
        <p:xfrm>
          <a:off x="10067364" y="2575358"/>
          <a:ext cx="1766047" cy="112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24263"/>
              </p:ext>
            </p:extLst>
          </p:nvPr>
        </p:nvGraphicFramePr>
        <p:xfrm>
          <a:off x="10049434" y="4502770"/>
          <a:ext cx="1766047" cy="112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Purple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4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Punnett</a:t>
            </a:r>
            <a:r>
              <a:rPr lang="en-US" dirty="0"/>
              <a:t> Square for </a:t>
            </a:r>
            <a:r>
              <a:rPr lang="en-US" dirty="0" err="1"/>
              <a:t>Filio</a:t>
            </a:r>
            <a:r>
              <a:rPr lang="en-US" dirty="0"/>
              <a:t> Generation (F1)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34216"/>
              </p:ext>
            </p:extLst>
          </p:nvPr>
        </p:nvGraphicFramePr>
        <p:xfrm>
          <a:off x="286873" y="2375647"/>
          <a:ext cx="9215714" cy="3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942">
                <a:tc rowSpan="2" gridSpan="2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Heterozygous Purple (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Heterozygous Purple (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PP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Homozygous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Purple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Heterozygous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883">
                <a:tc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Pp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Heterozygous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pp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Homozygous White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34684"/>
              </p:ext>
            </p:extLst>
          </p:nvPr>
        </p:nvGraphicFramePr>
        <p:xfrm>
          <a:off x="10058399" y="2082299"/>
          <a:ext cx="1766047" cy="2254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61853"/>
              </p:ext>
            </p:extLst>
          </p:nvPr>
        </p:nvGraphicFramePr>
        <p:xfrm>
          <a:off x="10049434" y="4619311"/>
          <a:ext cx="1766047" cy="1690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Purple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0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47" y="2034029"/>
            <a:ext cx="9950824" cy="4474348"/>
          </a:xfrm>
        </p:spPr>
        <p:txBody>
          <a:bodyPr>
            <a:normAutofit/>
          </a:bodyPr>
          <a:lstStyle/>
          <a:p>
            <a:r>
              <a:rPr lang="en-US" dirty="0"/>
              <a:t>Living cells go through a series of stages known as the </a:t>
            </a:r>
            <a:r>
              <a:rPr lang="en-US" b="1" dirty="0"/>
              <a:t>cell cycle</a:t>
            </a:r>
            <a:r>
              <a:rPr lang="en-US" dirty="0"/>
              <a:t>. The cells grow, copy their chromosomes, and then divide to form new cells.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G1 phase</a:t>
            </a:r>
            <a:r>
              <a:rPr lang="en-US" dirty="0"/>
              <a:t>. The cell grows.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 phase</a:t>
            </a:r>
            <a:r>
              <a:rPr lang="en-US" dirty="0"/>
              <a:t>. The cell makes copies of its chromosomes. Each chromosome now consists of two sister </a:t>
            </a:r>
            <a:r>
              <a:rPr lang="en-US" b="1" dirty="0"/>
              <a:t>chromatids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G2 phase</a:t>
            </a:r>
            <a:r>
              <a:rPr lang="en-US" dirty="0"/>
              <a:t>. The cell checks the duplicated chromosomes and gets ready to divide.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 phase</a:t>
            </a:r>
            <a:r>
              <a:rPr lang="en-US" dirty="0"/>
              <a:t>. The cell separates the copied chromosomes to form two full sets (mitosis) and the cell divides into two new cells (cytokinesis).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period between cell divisions is known as </a:t>
            </a:r>
            <a:r>
              <a:rPr lang="en-US" b="1" dirty="0"/>
              <a:t>'interphase</a:t>
            </a:r>
            <a:r>
              <a:rPr lang="en-US" dirty="0"/>
              <a:t>'.</a:t>
            </a:r>
          </a:p>
          <a:p>
            <a:pPr>
              <a:buFont typeface="+mj-lt"/>
              <a:buAutoNum type="arabicPeriod"/>
            </a:pPr>
            <a:r>
              <a:rPr lang="en-US" dirty="0"/>
              <a:t>Cells that are not dividing leave the cell cycle and stay in </a:t>
            </a:r>
            <a:r>
              <a:rPr lang="en-US" b="1" dirty="0"/>
              <a:t>G0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74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1447800"/>
          </a:xfrm>
        </p:spPr>
        <p:txBody>
          <a:bodyPr/>
          <a:lstStyle/>
          <a:p>
            <a:r>
              <a:rPr lang="en-US" dirty="0"/>
              <a:t>Secret of the </a:t>
            </a:r>
            <a:r>
              <a:rPr lang="en-US" dirty="0" err="1"/>
              <a:t>Punnett</a:t>
            </a:r>
            <a:r>
              <a:rPr lang="en-US" dirty="0"/>
              <a:t> Square</a:t>
            </a:r>
            <a:endParaRPr lang="en-US" u="sng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981200"/>
            <a:ext cx="8763000" cy="3124200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err="1"/>
              <a:t>Punnett</a:t>
            </a:r>
            <a:r>
              <a:rPr lang="en-US" dirty="0"/>
              <a:t> Square:</a:t>
            </a:r>
          </a:p>
          <a:p>
            <a:r>
              <a:rPr lang="en-US" dirty="0"/>
              <a:t>Determine the </a:t>
            </a:r>
            <a:r>
              <a:rPr lang="en-US" u="sng" dirty="0"/>
              <a:t>gametes</a:t>
            </a:r>
            <a:r>
              <a:rPr lang="en-US" dirty="0"/>
              <a:t> of each parent…</a:t>
            </a:r>
          </a:p>
          <a:p>
            <a:r>
              <a:rPr lang="en-US"/>
              <a:t>How? </a:t>
            </a:r>
            <a:r>
              <a:rPr lang="en-US" dirty="0"/>
              <a:t>By “splitting” the genotypes of each parent: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If this is your cross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562600" y="3810001"/>
            <a:ext cx="31422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P  </a:t>
            </a:r>
            <a:r>
              <a:rPr lang="en-US" sz="3200" b="1" dirty="0" err="1"/>
              <a:t>P</a:t>
            </a:r>
            <a:r>
              <a:rPr lang="en-US" sz="3200" b="1" dirty="0"/>
              <a:t>     </a:t>
            </a:r>
            <a:r>
              <a:rPr lang="en-US" sz="3200" b="1" dirty="0">
                <a:sym typeface="Symbol" panose="05050102010706020507" pitchFamily="18" charset="2"/>
              </a:rPr>
              <a:t>      </a:t>
            </a:r>
            <a:r>
              <a:rPr lang="en-US" sz="3200" b="1" i="1" dirty="0">
                <a:sym typeface="Symbol" panose="05050102010706020507" pitchFamily="18" charset="2"/>
              </a:rPr>
              <a:t>p  </a:t>
            </a:r>
            <a:r>
              <a:rPr lang="en-US" sz="3200" b="1" i="1" dirty="0" err="1">
                <a:sym typeface="Symbol" panose="05050102010706020507" pitchFamily="18" charset="2"/>
              </a:rPr>
              <a:t>p</a:t>
            </a:r>
            <a:endParaRPr lang="en-US" sz="3200" b="1" i="1" dirty="0">
              <a:sym typeface="Symbol" panose="05050102010706020507" pitchFamily="18" charset="2"/>
            </a:endParaRPr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4267200" y="5410200"/>
            <a:ext cx="685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334000" y="5410200"/>
            <a:ext cx="685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8763000" y="5410200"/>
            <a:ext cx="685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4724400" y="4419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H="1">
            <a:off x="5867400" y="4419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7848600" y="44958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83058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98756" y="4749225"/>
            <a:ext cx="36583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The gametes are:</a:t>
            </a:r>
          </a:p>
        </p:txBody>
      </p:sp>
    </p:spTree>
    <p:extLst>
      <p:ext uri="{BB962C8B-B14F-4D97-AF65-F5344CB8AC3E}">
        <p14:creationId xmlns:p14="http://schemas.microsoft.com/office/powerpoint/2010/main" val="41740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utoUpdateAnimBg="0"/>
      <p:bldP spid="44053" grpId="0" animBg="1" autoUpdateAnimBg="0"/>
      <p:bldP spid="44055" grpId="0" animBg="1" autoUpdateAnimBg="0"/>
      <p:bldP spid="44056" grpId="0" animBg="1" autoUpdateAnimBg="0"/>
      <p:bldP spid="44057" grpId="0" animBg="1" autoUpdateAnimBg="0"/>
      <p:bldP spid="44058" grpId="0" animBg="1"/>
      <p:bldP spid="44059" grpId="0" animBg="1"/>
      <p:bldP spid="44060" grpId="0" animBg="1"/>
      <p:bldP spid="44061" grpId="0" animBg="1"/>
      <p:bldP spid="440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47141"/>
          </a:xfrm>
        </p:spPr>
        <p:txBody>
          <a:bodyPr/>
          <a:lstStyle/>
          <a:p>
            <a:r>
              <a:rPr lang="en-US" dirty="0" err="1"/>
              <a:t>Punnett</a:t>
            </a:r>
            <a:r>
              <a:rPr lang="en-US" dirty="0"/>
              <a:t> Square for Parent Generation (P)</a:t>
            </a:r>
            <a:br>
              <a:rPr lang="en-US" dirty="0"/>
            </a:br>
            <a:r>
              <a:rPr lang="en-US" dirty="0"/>
              <a:t>Shortcut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79450"/>
              </p:ext>
            </p:extLst>
          </p:nvPr>
        </p:nvGraphicFramePr>
        <p:xfrm>
          <a:off x="286873" y="2375647"/>
          <a:ext cx="9215714" cy="3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8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942">
                <a:tc rowSpan="2" gridSpan="2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Homozygous Purple (PP)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7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Homozygous White (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bg1"/>
                          </a:solidFill>
                        </a:rPr>
                        <a:t>Pp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Heterozygous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Purple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67364" y="2575358"/>
          <a:ext cx="1766047" cy="112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049434" y="4502770"/>
          <a:ext cx="1766047" cy="112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3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Purple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7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49" y="297063"/>
            <a:ext cx="7487839" cy="1245134"/>
          </a:xfrm>
        </p:spPr>
        <p:txBody>
          <a:bodyPr/>
          <a:lstStyle/>
          <a:p>
            <a:r>
              <a:rPr lang="en-US" dirty="0" err="1"/>
              <a:t>Dihybrid</a:t>
            </a:r>
            <a:r>
              <a:rPr lang="en-US" dirty="0"/>
              <a:t> cross: flower color and stem length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63974"/>
              </p:ext>
            </p:extLst>
          </p:nvPr>
        </p:nvGraphicFramePr>
        <p:xfrm>
          <a:off x="376520" y="2288092"/>
          <a:ext cx="9215717" cy="4364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852">
                <a:tc rowSpan="2" gridSpan="2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Heterozygous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Tall,Purple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967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Heterozygous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Tall,Purple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TTPP</a:t>
                      </a:r>
                    </a:p>
                    <a:p>
                      <a:pPr algn="ctr"/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Tall,Purple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Tall,Purple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Tall,White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Tall,White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910">
                <a:tc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TtPp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Short,Purple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Short,Purple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Tall,White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Short,Purple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ttpp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Short,White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32136"/>
              </p:ext>
            </p:extLst>
          </p:nvPr>
        </p:nvGraphicFramePr>
        <p:xfrm>
          <a:off x="10140287" y="0"/>
          <a:ext cx="2051713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TTPP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ttpp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4921"/>
              </p:ext>
            </p:extLst>
          </p:nvPr>
        </p:nvGraphicFramePr>
        <p:xfrm>
          <a:off x="9771797" y="4030226"/>
          <a:ext cx="2420203" cy="2827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646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Phenotypes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Tall,Purple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Tall,White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Short,Purple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Short,White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6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Classify the following as heterozygous or homozygous: RR, </a:t>
            </a:r>
            <a:r>
              <a:rPr lang="en-US" sz="1800" dirty="0" err="1"/>
              <a:t>Rr</a:t>
            </a:r>
            <a:r>
              <a:rPr lang="en-US" sz="1800" dirty="0"/>
              <a:t>, </a:t>
            </a:r>
            <a:r>
              <a:rPr lang="en-US" sz="1800" dirty="0" err="1"/>
              <a:t>yy</a:t>
            </a:r>
            <a:r>
              <a:rPr lang="en-US" sz="1800" dirty="0"/>
              <a:t>, </a:t>
            </a:r>
            <a:r>
              <a:rPr lang="en-US" sz="1800" dirty="0" err="1"/>
              <a:t>YyRR</a:t>
            </a:r>
            <a:endParaRPr lang="en-US" sz="1800" dirty="0"/>
          </a:p>
          <a:p>
            <a:pPr lvl="1"/>
            <a:r>
              <a:rPr lang="en-US" sz="1800" dirty="0"/>
              <a:t>What is the phenotype of the following: </a:t>
            </a:r>
            <a:r>
              <a:rPr lang="en-US" sz="1800" dirty="0" err="1"/>
              <a:t>Yy</a:t>
            </a:r>
            <a:r>
              <a:rPr lang="en-US" sz="1800" dirty="0"/>
              <a:t>, </a:t>
            </a:r>
            <a:r>
              <a:rPr lang="en-US" sz="1800" dirty="0" err="1"/>
              <a:t>Rr</a:t>
            </a:r>
            <a:r>
              <a:rPr lang="en-US" sz="1800" dirty="0"/>
              <a:t>, </a:t>
            </a:r>
            <a:r>
              <a:rPr lang="en-US" sz="1800" dirty="0" err="1"/>
              <a:t>yy</a:t>
            </a:r>
            <a:r>
              <a:rPr lang="en-US" sz="1800" dirty="0"/>
              <a:t>, </a:t>
            </a:r>
            <a:r>
              <a:rPr lang="en-US" sz="1800" dirty="0" err="1"/>
              <a:t>YyRr</a:t>
            </a:r>
            <a:endParaRPr lang="en-US" sz="1800" dirty="0"/>
          </a:p>
          <a:p>
            <a:pPr lvl="1"/>
            <a:r>
              <a:rPr lang="en-US" sz="1800" dirty="0"/>
              <a:t>What is the probability of </a:t>
            </a:r>
            <a:r>
              <a:rPr lang="en-US" sz="1800" dirty="0" err="1"/>
              <a:t>Rr</a:t>
            </a:r>
            <a:r>
              <a:rPr lang="en-US" sz="1800" dirty="0"/>
              <a:t> x </a:t>
            </a:r>
            <a:r>
              <a:rPr lang="en-US" sz="1800" dirty="0" err="1"/>
              <a:t>Rr</a:t>
            </a:r>
            <a:r>
              <a:rPr lang="en-US" sz="1800" dirty="0"/>
              <a:t> producing wrinkled seeds?</a:t>
            </a:r>
          </a:p>
          <a:p>
            <a:pPr lvl="1"/>
            <a:r>
              <a:rPr lang="en-US" sz="1800" dirty="0"/>
              <a:t>What is the probability of </a:t>
            </a:r>
            <a:r>
              <a:rPr lang="en-US" sz="1800" dirty="0" err="1"/>
              <a:t>Yy</a:t>
            </a:r>
            <a:r>
              <a:rPr lang="en-US" sz="1800" dirty="0"/>
              <a:t> x </a:t>
            </a:r>
            <a:r>
              <a:rPr lang="en-US" sz="1800" dirty="0" err="1"/>
              <a:t>yy</a:t>
            </a:r>
            <a:r>
              <a:rPr lang="en-US" sz="1800" dirty="0"/>
              <a:t> producing green seeds?</a:t>
            </a:r>
          </a:p>
          <a:p>
            <a:pPr lvl="1"/>
            <a:r>
              <a:rPr lang="en-US" sz="1800" dirty="0"/>
              <a:t>What is the probability that </a:t>
            </a:r>
            <a:r>
              <a:rPr lang="en-US" sz="1800" dirty="0" err="1"/>
              <a:t>RrYy</a:t>
            </a:r>
            <a:r>
              <a:rPr lang="en-US" sz="1800" dirty="0"/>
              <a:t> x </a:t>
            </a:r>
            <a:r>
              <a:rPr lang="en-US" sz="1800" dirty="0" err="1"/>
              <a:t>RRYy</a:t>
            </a:r>
            <a:r>
              <a:rPr lang="en-US" sz="1800" dirty="0"/>
              <a:t> would produce </a:t>
            </a:r>
            <a:r>
              <a:rPr lang="en-US" sz="1800" dirty="0" err="1"/>
              <a:t>RrYy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649507" y="2321859"/>
            <a:ext cx="910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Round (R) is dominant to wrinkled (r). Yellow (Y) is dominant to green (y)</a:t>
            </a:r>
          </a:p>
        </p:txBody>
      </p:sp>
    </p:spTree>
    <p:extLst>
      <p:ext uri="{BB962C8B-B14F-4D97-AF65-F5344CB8AC3E}">
        <p14:creationId xmlns:p14="http://schemas.microsoft.com/office/powerpoint/2010/main" val="378190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images.slideplayer.com/15/4526311/slides/slide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18" y="0"/>
            <a:ext cx="9152964" cy="68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1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cells are derived from pre-existing cells</a:t>
            </a:r>
          </a:p>
          <a:p>
            <a:r>
              <a:rPr lang="en-US" dirty="0"/>
              <a:t>New cells are produced for growth and to replace damaged or old cells</a:t>
            </a:r>
          </a:p>
          <a:p>
            <a:r>
              <a:rPr lang="en-US" dirty="0"/>
              <a:t>Differs in prokaryotes (bacteria) and eukaryotes (plants &amp; animals)</a:t>
            </a:r>
          </a:p>
          <a:p>
            <a:r>
              <a:rPr lang="en-US" dirty="0"/>
              <a:t>DNA must be copied or replicated before cell division</a:t>
            </a:r>
          </a:p>
          <a:p>
            <a:r>
              <a:rPr lang="en-US" dirty="0"/>
              <a:t>Each new cell will then have an identical copy of the DNA</a:t>
            </a:r>
          </a:p>
          <a:p>
            <a:r>
              <a:rPr lang="en-US" dirty="0"/>
              <a:t>Two types Mitosis &amp; Meiosis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</a:t>
            </a:r>
          </a:p>
        </p:txBody>
      </p:sp>
      <p:pic>
        <p:nvPicPr>
          <p:cNvPr id="7170" name="Picture 2" descr="https://upload.wikimedia.org/wikipedia/commons/thumb/e/e0/Major_events_in_mitosis.svg/2000px-Major_events_in_mitosis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0" y="2222500"/>
            <a:ext cx="10005400" cy="3636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41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Meiosis</a:t>
            </a:r>
          </a:p>
        </p:txBody>
      </p:sp>
      <p:pic>
        <p:nvPicPr>
          <p:cNvPr id="8194" name="Picture 2" descr="https://upload.wikimedia.org/wikipedia/commons/thumb/9/9a/Meiosis_Overview.svg/2000px-Meiosis_Overview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90" y="2236057"/>
            <a:ext cx="7225552" cy="4541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132729" y="6185647"/>
            <a:ext cx="20170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Crossover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Haploid </a:t>
            </a:r>
            <a:r>
              <a:rPr lang="en-US" dirty="0" err="1"/>
              <a:t>vs</a:t>
            </a:r>
            <a:r>
              <a:rPr lang="en-US" dirty="0"/>
              <a:t> Diploid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836276" cy="4429525"/>
          </a:xfrm>
        </p:spPr>
        <p:txBody>
          <a:bodyPr/>
          <a:lstStyle/>
          <a:p>
            <a:r>
              <a:rPr lang="en-US" dirty="0"/>
              <a:t>A diploid cell has two of each chromosome</a:t>
            </a:r>
            <a:r>
              <a:rPr lang="en-US" dirty="0">
                <a:solidFill>
                  <a:srgbClr val="00B0F0"/>
                </a:solidFill>
              </a:rPr>
              <a:t>, one from each parent. Diploid cells comprise the majority of your body, example- somatic cells.</a:t>
            </a:r>
          </a:p>
          <a:p>
            <a:r>
              <a:rPr lang="en-US" dirty="0"/>
              <a:t>A haploid cell, which only has one copy of every chromosome. </a:t>
            </a:r>
            <a:r>
              <a:rPr lang="en-US" dirty="0">
                <a:solidFill>
                  <a:srgbClr val="00B0F0"/>
                </a:solidFill>
              </a:rPr>
              <a:t>Examples of haploid cells are eggs and sperm (also called gametes).</a:t>
            </a:r>
            <a:r>
              <a:rPr lang="en-US" dirty="0"/>
              <a:t> </a:t>
            </a:r>
          </a:p>
          <a:p>
            <a:r>
              <a:rPr lang="en-US" dirty="0"/>
              <a:t>If a haploid cell has n chromosomes, a diploid cell has 2n (n represents a number, which is different for every species – in humans, for example, n = 23 and 2n = 46). </a:t>
            </a:r>
          </a:p>
          <a:p>
            <a:endParaRPr lang="en-US" dirty="0"/>
          </a:p>
        </p:txBody>
      </p:sp>
      <p:pic>
        <p:nvPicPr>
          <p:cNvPr id="5122" name="Picture 2" descr="http://images.slideplayer.com/23/6821774/slides/slide_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 t="18693" r="9446" b="5622"/>
          <a:stretch/>
        </p:blipFill>
        <p:spPr bwMode="auto">
          <a:xfrm>
            <a:off x="9717741" y="1667435"/>
            <a:ext cx="2474259" cy="5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0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47" y="625919"/>
            <a:ext cx="3914400" cy="970450"/>
          </a:xfrm>
        </p:spPr>
        <p:txBody>
          <a:bodyPr/>
          <a:lstStyle/>
          <a:p>
            <a:r>
              <a:rPr lang="en-US" dirty="0"/>
              <a:t>Homologous Chromosomes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learn.genetics.utah.edu/content/pigeons/geneticlinkage/images/linkag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68" y="0"/>
            <a:ext cx="8176932" cy="68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06" y="500977"/>
            <a:ext cx="4308847" cy="1193352"/>
          </a:xfrm>
        </p:spPr>
        <p:txBody>
          <a:bodyPr/>
          <a:lstStyle/>
          <a:p>
            <a:r>
              <a:rPr lang="en-US" dirty="0"/>
              <a:t>Recombination or 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learn.genetics.utah.edu/content/pigeons/geneticlinkage/images/linkag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76" y="-17108"/>
            <a:ext cx="7969624" cy="69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6257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2925</TotalTime>
  <Words>1443</Words>
  <Application>Microsoft Office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Century Gothic</vt:lpstr>
      <vt:lpstr>Times New Roman</vt:lpstr>
      <vt:lpstr>Wingdings 2</vt:lpstr>
      <vt:lpstr>HDOfficeLightV0</vt:lpstr>
      <vt:lpstr>1_HDOfficeLightV0</vt:lpstr>
      <vt:lpstr>2_HDOfficeLightV0</vt:lpstr>
      <vt:lpstr>Quotable</vt:lpstr>
      <vt:lpstr>Bioinformatics  Lecture 02</vt:lpstr>
      <vt:lpstr>Cell Cycle</vt:lpstr>
      <vt:lpstr>PowerPoint Presentation</vt:lpstr>
      <vt:lpstr>Cell Division</vt:lpstr>
      <vt:lpstr>Mitosis</vt:lpstr>
      <vt:lpstr>Meiosis</vt:lpstr>
      <vt:lpstr>Haploid vs Diploid Cells</vt:lpstr>
      <vt:lpstr>Homologous Chromosomes</vt:lpstr>
      <vt:lpstr>Recombination or Crossover</vt:lpstr>
      <vt:lpstr>Genetics</vt:lpstr>
      <vt:lpstr>Gregor Johann Mendel</vt:lpstr>
      <vt:lpstr>Genetic Terms</vt:lpstr>
      <vt:lpstr>Mendel’s peas</vt:lpstr>
      <vt:lpstr>Mendel’s Laws</vt:lpstr>
      <vt:lpstr>More Genetic Terms</vt:lpstr>
      <vt:lpstr>Genetic Terms</vt:lpstr>
      <vt:lpstr>Punnett Square</vt:lpstr>
      <vt:lpstr>Punnett Square for Parent Generation (P)</vt:lpstr>
      <vt:lpstr>Punnett Square for Filio Generation (F1)</vt:lpstr>
      <vt:lpstr>Secret of the Punnett Square</vt:lpstr>
      <vt:lpstr>Punnett Square for Parent Generation (P) Shortcut</vt:lpstr>
      <vt:lpstr>Dihybrid cross: flower color and stem length</vt:lpstr>
      <vt:lpstr>Sample Problems</vt:lpstr>
    </vt:vector>
  </TitlesOfParts>
  <Company>SUST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Eamin Rahman</dc:creator>
  <cp:lastModifiedBy>Md Atik Shahriar</cp:lastModifiedBy>
  <cp:revision>224</cp:revision>
  <dcterms:created xsi:type="dcterms:W3CDTF">2016-03-16T13:58:15Z</dcterms:created>
  <dcterms:modified xsi:type="dcterms:W3CDTF">2020-11-10T20:07:15Z</dcterms:modified>
</cp:coreProperties>
</file>