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3" r:id="rId3"/>
    <p:sldId id="306" r:id="rId5"/>
    <p:sldId id="338" r:id="rId6"/>
    <p:sldId id="345" r:id="rId7"/>
    <p:sldId id="349" r:id="rId8"/>
    <p:sldId id="347" r:id="rId9"/>
    <p:sldId id="339" r:id="rId10"/>
    <p:sldId id="290" r:id="rId11"/>
    <p:sldId id="321" r:id="rId12"/>
    <p:sldId id="331" r:id="rId13"/>
    <p:sldId id="350" r:id="rId14"/>
    <p:sldId id="308" r:id="rId15"/>
    <p:sldId id="309" r:id="rId16"/>
  </p:sldIdLst>
  <p:sldSz cx="9144000" cy="6858000" type="screen4x3"/>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can525" initials="l" lastIdx="1" clrIdx="0"/>
  <p:cmAuthor id="2" name="chloe" initials="c"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AE3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226" autoAdjust="0"/>
  </p:normalViewPr>
  <p:slideViewPr>
    <p:cSldViewPr snapToGrid="0">
      <p:cViewPr>
        <p:scale>
          <a:sx n="110" d="100"/>
          <a:sy n="110" d="100"/>
        </p:scale>
        <p:origin x="9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gs" Target="tags/tag13.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E8917A-E842-4501-82D5-5C6FD94CEC0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Shape 445"/>
          <p:cNvSpPr>
            <a:spLocks noGrp="1" noRot="1" noChangeAspect="1"/>
          </p:cNvSpPr>
          <p:nvPr>
            <p:ph type="sldImg"/>
          </p:nvPr>
        </p:nvSpPr>
        <p:spPr>
          <a:prstGeom prst="rect">
            <a:avLst/>
          </a:prstGeom>
        </p:spPr>
        <p:txBody>
          <a:bodyPr/>
          <a:lstStyle/>
          <a:p/>
        </p:txBody>
      </p:sp>
      <p:sp>
        <p:nvSpPr>
          <p:cNvPr id="446" name="Shape 446"/>
          <p:cNvSpPr>
            <a:spLocks noGrp="1"/>
          </p:cNvSpPr>
          <p:nvPr>
            <p:ph type="body" sz="quarter" idx="1"/>
          </p:nvPr>
        </p:nvSpPr>
        <p:spPr>
          <a:prstGeom prst="rect">
            <a:avLst/>
          </a:prstGeom>
        </p:spPr>
        <p:txBody>
          <a:bodyPr/>
          <a:lstStyle/>
          <a:p>
            <a:pPr marL="0" marR="0" indent="0" algn="l" defTabSz="914400" rtl="0" eaLnBrk="0" fontAlgn="base" latinLnBrk="0" hangingPunct="0">
              <a:lnSpc>
                <a:spcPct val="100000"/>
              </a:lnSpc>
              <a:spcBef>
                <a:spcPct val="30000"/>
              </a:spcBef>
              <a:spcAft>
                <a:spcPct val="0"/>
              </a:spcAft>
              <a:buClrTx/>
              <a:buSzTx/>
              <a:buFontTx/>
              <a:buNone/>
              <a:defRPr sz="1400"/>
            </a:pPr>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Shape 445"/>
          <p:cNvSpPr>
            <a:spLocks noGrp="1" noRot="1" noChangeAspect="1"/>
          </p:cNvSpPr>
          <p:nvPr>
            <p:ph type="sldImg"/>
          </p:nvPr>
        </p:nvSpPr>
        <p:spPr>
          <a:prstGeom prst="rect">
            <a:avLst/>
          </a:prstGeom>
        </p:spPr>
        <p:txBody>
          <a:bodyPr/>
          <a:lstStyle/>
          <a:p/>
        </p:txBody>
      </p:sp>
      <p:sp>
        <p:nvSpPr>
          <p:cNvPr id="446" name="Shape 446"/>
          <p:cNvSpPr>
            <a:spLocks noGrp="1"/>
          </p:cNvSpPr>
          <p:nvPr>
            <p:ph type="body" sz="quarter" idx="1"/>
          </p:nvPr>
        </p:nvSpPr>
        <p:spPr>
          <a:prstGeom prst="rect">
            <a:avLst/>
          </a:prstGeom>
        </p:spPr>
        <p:txBody>
          <a:bodyPr/>
          <a:lstStyle/>
          <a:p>
            <a:pPr marL="0" marR="0" indent="0" algn="l" defTabSz="914400" rtl="0" eaLnBrk="0" fontAlgn="base" latinLnBrk="0" hangingPunct="0">
              <a:lnSpc>
                <a:spcPct val="100000"/>
              </a:lnSpc>
              <a:spcBef>
                <a:spcPct val="30000"/>
              </a:spcBef>
              <a:spcAft>
                <a:spcPct val="0"/>
              </a:spcAft>
              <a:buClrTx/>
              <a:buSzTx/>
              <a:buFontTx/>
              <a:buNone/>
              <a:defRPr sz="1400"/>
            </a:pPr>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Shape 445"/>
          <p:cNvSpPr>
            <a:spLocks noGrp="1" noRot="1" noChangeAspect="1"/>
          </p:cNvSpPr>
          <p:nvPr>
            <p:ph type="sldImg"/>
          </p:nvPr>
        </p:nvSpPr>
        <p:spPr>
          <a:prstGeom prst="rect">
            <a:avLst/>
          </a:prstGeom>
        </p:spPr>
        <p:txBody>
          <a:bodyPr/>
          <a:lstStyle/>
          <a:p/>
        </p:txBody>
      </p:sp>
      <p:sp>
        <p:nvSpPr>
          <p:cNvPr id="446" name="Shape 446"/>
          <p:cNvSpPr>
            <a:spLocks noGrp="1"/>
          </p:cNvSpPr>
          <p:nvPr>
            <p:ph type="body" sz="quarter" idx="1"/>
          </p:nvPr>
        </p:nvSpPr>
        <p:spPr>
          <a:prstGeom prst="rect">
            <a:avLst/>
          </a:prstGeom>
        </p:spPr>
        <p:txBody>
          <a:bodyPr/>
          <a:lstStyle/>
          <a:p>
            <a:pPr marL="0" marR="0" indent="0" algn="l" defTabSz="914400" rtl="0" eaLnBrk="0" fontAlgn="base" latinLnBrk="0" hangingPunct="0">
              <a:lnSpc>
                <a:spcPct val="100000"/>
              </a:lnSpc>
              <a:spcBef>
                <a:spcPct val="30000"/>
              </a:spcBef>
              <a:spcAft>
                <a:spcPct val="0"/>
              </a:spcAft>
              <a:buClrTx/>
              <a:buSzTx/>
              <a:buFontTx/>
              <a:buNone/>
              <a:defRPr sz="1400"/>
            </a:pPr>
            <a:r>
              <a:rPr lang="zh-CN" altLang="en-US" dirty="0"/>
              <a:t>要有对象，</a:t>
            </a:r>
            <a:r>
              <a:rPr lang="en-US" altLang="zh-CN" dirty="0"/>
              <a:t>VOC</a:t>
            </a:r>
            <a:r>
              <a:rPr lang="zh-CN" altLang="en-US" dirty="0"/>
              <a:t>；</a:t>
            </a:r>
            <a:r>
              <a:rPr lang="en-US" altLang="zh-CN" dirty="0"/>
              <a:t>VOC</a:t>
            </a:r>
            <a:r>
              <a:rPr lang="zh-CN" altLang="en-US" dirty="0"/>
              <a:t>传感器；短语要构成核心思想；提出问题和挑战。从散到有组织状态（直奔主题，能解决无组织问题）</a:t>
            </a:r>
            <a:r>
              <a:rPr lang="en-US" altLang="zh-CN" dirty="0"/>
              <a:t>——</a:t>
            </a:r>
            <a:r>
              <a:rPr lang="zh-CN" altLang="en-US" dirty="0"/>
              <a:t>为什么能解决</a:t>
            </a:r>
            <a:r>
              <a:rPr lang="en-US" altLang="zh-CN" dirty="0"/>
              <a:t>——</a:t>
            </a:r>
            <a:r>
              <a:rPr lang="zh-CN" altLang="en-US" dirty="0"/>
              <a:t>为什么现在的不行</a:t>
            </a:r>
            <a:r>
              <a:rPr lang="en-US" altLang="zh-CN" dirty="0"/>
              <a:t>——</a:t>
            </a:r>
            <a:r>
              <a:rPr lang="zh-CN" altLang="en-US" dirty="0"/>
              <a:t>如何做出能行的。</a:t>
            </a:r>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Shape 445"/>
          <p:cNvSpPr>
            <a:spLocks noGrp="1" noRot="1" noChangeAspect="1"/>
          </p:cNvSpPr>
          <p:nvPr>
            <p:ph type="sldImg"/>
          </p:nvPr>
        </p:nvSpPr>
        <p:spPr>
          <a:prstGeom prst="rect">
            <a:avLst/>
          </a:prstGeom>
        </p:spPr>
        <p:txBody>
          <a:bodyPr/>
          <a:lstStyle/>
          <a:p/>
        </p:txBody>
      </p:sp>
      <p:sp>
        <p:nvSpPr>
          <p:cNvPr id="446" name="Shape 446"/>
          <p:cNvSpPr>
            <a:spLocks noGrp="1"/>
          </p:cNvSpPr>
          <p:nvPr>
            <p:ph type="body" sz="quarter" idx="1"/>
          </p:nvPr>
        </p:nvSpPr>
        <p:spPr>
          <a:prstGeom prst="rect">
            <a:avLst/>
          </a:prstGeom>
        </p:spPr>
        <p:txBody>
          <a:bodyPr/>
          <a:lstStyle/>
          <a:p>
            <a:pPr marL="0" marR="0" indent="0" algn="l" defTabSz="914400" rtl="0" eaLnBrk="0" fontAlgn="base" latinLnBrk="0" hangingPunct="0">
              <a:lnSpc>
                <a:spcPct val="100000"/>
              </a:lnSpc>
              <a:spcBef>
                <a:spcPct val="30000"/>
              </a:spcBef>
              <a:spcAft>
                <a:spcPct val="0"/>
              </a:spcAft>
              <a:buClrTx/>
              <a:buSzTx/>
              <a:buFontTx/>
              <a:buNone/>
              <a:defRPr sz="1400"/>
            </a:pPr>
            <a:r>
              <a:rPr lang="zh-CN" altLang="en-US" dirty="0"/>
              <a:t>要有对象，</a:t>
            </a:r>
            <a:r>
              <a:rPr lang="en-US" altLang="zh-CN" dirty="0"/>
              <a:t>VOC</a:t>
            </a:r>
            <a:r>
              <a:rPr lang="zh-CN" altLang="en-US" dirty="0"/>
              <a:t>；</a:t>
            </a:r>
            <a:r>
              <a:rPr lang="en-US" altLang="zh-CN" dirty="0"/>
              <a:t>VOC</a:t>
            </a:r>
            <a:r>
              <a:rPr lang="zh-CN" altLang="en-US" dirty="0"/>
              <a:t>传感器；短语要构成核心思想；提出问题和挑战。从散到有组织状态（直奔主题，能解决无组织问题）</a:t>
            </a:r>
            <a:r>
              <a:rPr lang="en-US" altLang="zh-CN" dirty="0"/>
              <a:t>——</a:t>
            </a:r>
            <a:r>
              <a:rPr lang="zh-CN" altLang="en-US" dirty="0"/>
              <a:t>为什么能解决</a:t>
            </a:r>
            <a:r>
              <a:rPr lang="en-US" altLang="zh-CN" dirty="0"/>
              <a:t>——</a:t>
            </a:r>
            <a:r>
              <a:rPr lang="zh-CN" altLang="en-US" dirty="0"/>
              <a:t>为什么现在的不行</a:t>
            </a:r>
            <a:r>
              <a:rPr lang="en-US" altLang="zh-CN" dirty="0"/>
              <a:t>——</a:t>
            </a:r>
            <a:r>
              <a:rPr lang="zh-CN" altLang="en-US" dirty="0"/>
              <a:t>如何做出能行的。</a:t>
            </a:r>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Shape 445"/>
          <p:cNvSpPr>
            <a:spLocks noGrp="1" noRot="1" noChangeAspect="1"/>
          </p:cNvSpPr>
          <p:nvPr>
            <p:ph type="sldImg"/>
          </p:nvPr>
        </p:nvSpPr>
        <p:spPr>
          <a:prstGeom prst="rect">
            <a:avLst/>
          </a:prstGeom>
        </p:spPr>
        <p:txBody>
          <a:bodyPr/>
          <a:lstStyle/>
          <a:p/>
        </p:txBody>
      </p:sp>
      <p:sp>
        <p:nvSpPr>
          <p:cNvPr id="446" name="Shape 446"/>
          <p:cNvSpPr>
            <a:spLocks noGrp="1"/>
          </p:cNvSpPr>
          <p:nvPr>
            <p:ph type="body" sz="quarter" idx="1"/>
          </p:nvPr>
        </p:nvSpPr>
        <p:spPr>
          <a:prstGeom prst="rect">
            <a:avLst/>
          </a:prstGeom>
        </p:spPr>
        <p:txBody>
          <a:bodyPr/>
          <a:lstStyle/>
          <a:p>
            <a:pPr marL="0" marR="0" indent="0" algn="l" defTabSz="914400" rtl="0" eaLnBrk="0" fontAlgn="base" latinLnBrk="0" hangingPunct="0">
              <a:lnSpc>
                <a:spcPct val="100000"/>
              </a:lnSpc>
              <a:spcBef>
                <a:spcPct val="30000"/>
              </a:spcBef>
              <a:spcAft>
                <a:spcPct val="0"/>
              </a:spcAft>
              <a:buClrTx/>
              <a:buSzTx/>
              <a:buFontTx/>
              <a:buNone/>
              <a:defRPr sz="1400"/>
            </a:pPr>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Shape 445"/>
          <p:cNvSpPr>
            <a:spLocks noGrp="1" noRot="1" noChangeAspect="1"/>
          </p:cNvSpPr>
          <p:nvPr>
            <p:ph type="sldImg"/>
          </p:nvPr>
        </p:nvSpPr>
        <p:spPr>
          <a:prstGeom prst="rect">
            <a:avLst/>
          </a:prstGeom>
        </p:spPr>
        <p:txBody>
          <a:bodyPr/>
          <a:lstStyle/>
          <a:p/>
        </p:txBody>
      </p:sp>
      <p:sp>
        <p:nvSpPr>
          <p:cNvPr id="446" name="Shape 446"/>
          <p:cNvSpPr>
            <a:spLocks noGrp="1"/>
          </p:cNvSpPr>
          <p:nvPr>
            <p:ph type="body" sz="quarter" idx="1"/>
          </p:nvPr>
        </p:nvSpPr>
        <p:spPr>
          <a:prstGeom prst="rect">
            <a:avLst/>
          </a:prstGeom>
        </p:spPr>
        <p:txBody>
          <a:bodyPr/>
          <a:lstStyle/>
          <a:p>
            <a:pPr marL="0" marR="0" indent="0" algn="l" defTabSz="914400" rtl="0" eaLnBrk="0" fontAlgn="base" latinLnBrk="0" hangingPunct="0">
              <a:lnSpc>
                <a:spcPct val="100000"/>
              </a:lnSpc>
              <a:spcBef>
                <a:spcPct val="30000"/>
              </a:spcBef>
              <a:spcAft>
                <a:spcPct val="0"/>
              </a:spcAft>
              <a:buClrTx/>
              <a:buSzTx/>
              <a:buFontTx/>
              <a:buNone/>
              <a:defRPr sz="1400"/>
            </a:pPr>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Shape 445"/>
          <p:cNvSpPr>
            <a:spLocks noGrp="1" noRot="1" noChangeAspect="1"/>
          </p:cNvSpPr>
          <p:nvPr>
            <p:ph type="sldImg"/>
          </p:nvPr>
        </p:nvSpPr>
        <p:spPr>
          <a:prstGeom prst="rect">
            <a:avLst/>
          </a:prstGeom>
        </p:spPr>
        <p:txBody>
          <a:bodyPr/>
          <a:lstStyle/>
          <a:p/>
        </p:txBody>
      </p:sp>
      <p:sp>
        <p:nvSpPr>
          <p:cNvPr id="446" name="Shape 446"/>
          <p:cNvSpPr>
            <a:spLocks noGrp="1"/>
          </p:cNvSpPr>
          <p:nvPr>
            <p:ph type="body" sz="quarter" idx="1"/>
          </p:nvPr>
        </p:nvSpPr>
        <p:spPr>
          <a:prstGeom prst="rect">
            <a:avLst/>
          </a:prstGeom>
        </p:spPr>
        <p:txBody>
          <a:bodyPr/>
          <a:lstStyle/>
          <a:p>
            <a:pPr marL="0" marR="0" indent="0" algn="l" defTabSz="914400" rtl="0" eaLnBrk="0" fontAlgn="base" latinLnBrk="0" hangingPunct="0">
              <a:lnSpc>
                <a:spcPct val="100000"/>
              </a:lnSpc>
              <a:spcBef>
                <a:spcPct val="30000"/>
              </a:spcBef>
              <a:spcAft>
                <a:spcPct val="0"/>
              </a:spcAft>
              <a:buClrTx/>
              <a:buSzTx/>
              <a:buFontTx/>
              <a:buNone/>
              <a:defRPr sz="1400"/>
            </a:pPr>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Shape 445"/>
          <p:cNvSpPr>
            <a:spLocks noGrp="1" noRot="1" noChangeAspect="1"/>
          </p:cNvSpPr>
          <p:nvPr>
            <p:ph type="sldImg"/>
          </p:nvPr>
        </p:nvSpPr>
        <p:spPr>
          <a:prstGeom prst="rect">
            <a:avLst/>
          </a:prstGeom>
        </p:spPr>
        <p:txBody>
          <a:bodyPr/>
          <a:lstStyle/>
          <a:p/>
        </p:txBody>
      </p:sp>
      <p:sp>
        <p:nvSpPr>
          <p:cNvPr id="446" name="Shape 446"/>
          <p:cNvSpPr>
            <a:spLocks noGrp="1"/>
          </p:cNvSpPr>
          <p:nvPr>
            <p:ph type="body" sz="quarter" idx="1"/>
          </p:nvPr>
        </p:nvSpPr>
        <p:spPr>
          <a:prstGeom prst="rect">
            <a:avLst/>
          </a:prstGeom>
        </p:spPr>
        <p:txBody>
          <a:bodyPr/>
          <a:lstStyle/>
          <a:p>
            <a:pPr marL="0" marR="0" indent="0" algn="l" defTabSz="914400" rtl="0" eaLnBrk="0" fontAlgn="base" latinLnBrk="0" hangingPunct="0">
              <a:lnSpc>
                <a:spcPct val="100000"/>
              </a:lnSpc>
              <a:spcBef>
                <a:spcPct val="30000"/>
              </a:spcBef>
              <a:spcAft>
                <a:spcPct val="0"/>
              </a:spcAft>
              <a:buClrTx/>
              <a:buSzTx/>
              <a:buFontTx/>
              <a:buNone/>
              <a:defRPr sz="1400"/>
            </a:pPr>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Shape 445"/>
          <p:cNvSpPr>
            <a:spLocks noGrp="1" noRot="1" noChangeAspect="1"/>
          </p:cNvSpPr>
          <p:nvPr>
            <p:ph type="sldImg"/>
          </p:nvPr>
        </p:nvSpPr>
        <p:spPr>
          <a:prstGeom prst="rect">
            <a:avLst/>
          </a:prstGeom>
        </p:spPr>
        <p:txBody>
          <a:bodyPr/>
          <a:lstStyle/>
          <a:p/>
        </p:txBody>
      </p:sp>
      <p:sp>
        <p:nvSpPr>
          <p:cNvPr id="446" name="Shape 446"/>
          <p:cNvSpPr>
            <a:spLocks noGrp="1"/>
          </p:cNvSpPr>
          <p:nvPr>
            <p:ph type="body" sz="quarter" idx="1"/>
          </p:nvPr>
        </p:nvSpPr>
        <p:spPr>
          <a:prstGeom prst="rect">
            <a:avLst/>
          </a:prstGeom>
        </p:spPr>
        <p:txBody>
          <a:bodyPr/>
          <a:lstStyle/>
          <a:p>
            <a:pPr marL="0" marR="0" indent="0" algn="l" defTabSz="914400" rtl="0" eaLnBrk="0" fontAlgn="base" latinLnBrk="0" hangingPunct="0">
              <a:lnSpc>
                <a:spcPct val="100000"/>
              </a:lnSpc>
              <a:spcBef>
                <a:spcPct val="30000"/>
              </a:spcBef>
              <a:spcAft>
                <a:spcPct val="0"/>
              </a:spcAft>
              <a:buClrTx/>
              <a:buSzTx/>
              <a:buFontTx/>
              <a:buNone/>
              <a:defRPr sz="1400"/>
            </a:pPr>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Shape 445"/>
          <p:cNvSpPr>
            <a:spLocks noGrp="1" noRot="1" noChangeAspect="1"/>
          </p:cNvSpPr>
          <p:nvPr>
            <p:ph type="sldImg"/>
          </p:nvPr>
        </p:nvSpPr>
        <p:spPr>
          <a:prstGeom prst="rect">
            <a:avLst/>
          </a:prstGeom>
        </p:spPr>
        <p:txBody>
          <a:bodyPr/>
          <a:lstStyle/>
          <a:p/>
        </p:txBody>
      </p:sp>
      <p:sp>
        <p:nvSpPr>
          <p:cNvPr id="446" name="Shape 446"/>
          <p:cNvSpPr>
            <a:spLocks noGrp="1"/>
          </p:cNvSpPr>
          <p:nvPr>
            <p:ph type="body" sz="quarter" idx="1"/>
          </p:nvPr>
        </p:nvSpPr>
        <p:spPr>
          <a:prstGeom prst="rect">
            <a:avLst/>
          </a:prstGeom>
        </p:spPr>
        <p:txBody>
          <a:bodyPr/>
          <a:lstStyle/>
          <a:p>
            <a:pPr marL="0" marR="0" indent="0" algn="l" defTabSz="914400" rtl="0" eaLnBrk="0" fontAlgn="base" latinLnBrk="0" hangingPunct="0">
              <a:lnSpc>
                <a:spcPct val="100000"/>
              </a:lnSpc>
              <a:spcBef>
                <a:spcPct val="30000"/>
              </a:spcBef>
              <a:spcAft>
                <a:spcPct val="0"/>
              </a:spcAft>
              <a:buClrTx/>
              <a:buSzTx/>
              <a:buFontTx/>
              <a:buNone/>
              <a:defRPr sz="1400"/>
            </a:pPr>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Shape 445"/>
          <p:cNvSpPr>
            <a:spLocks noGrp="1" noRot="1" noChangeAspect="1"/>
          </p:cNvSpPr>
          <p:nvPr>
            <p:ph type="sldImg"/>
          </p:nvPr>
        </p:nvSpPr>
        <p:spPr>
          <a:prstGeom prst="rect">
            <a:avLst/>
          </a:prstGeom>
        </p:spPr>
        <p:txBody>
          <a:bodyPr/>
          <a:lstStyle/>
          <a:p/>
        </p:txBody>
      </p:sp>
      <p:sp>
        <p:nvSpPr>
          <p:cNvPr id="446" name="Shape 446"/>
          <p:cNvSpPr>
            <a:spLocks noGrp="1"/>
          </p:cNvSpPr>
          <p:nvPr>
            <p:ph type="body" sz="quarter" idx="1"/>
          </p:nvPr>
        </p:nvSpPr>
        <p:spPr>
          <a:prstGeom prst="rect">
            <a:avLst/>
          </a:prstGeom>
        </p:spPr>
        <p:txBody>
          <a:bodyPr/>
          <a:lstStyle/>
          <a:p>
            <a:pPr marL="0" marR="0" indent="0" algn="l" defTabSz="914400" rtl="0" eaLnBrk="0" fontAlgn="base" latinLnBrk="0" hangingPunct="0">
              <a:lnSpc>
                <a:spcPct val="100000"/>
              </a:lnSpc>
              <a:spcBef>
                <a:spcPct val="30000"/>
              </a:spcBef>
              <a:spcAft>
                <a:spcPct val="0"/>
              </a:spcAft>
              <a:buClrTx/>
              <a:buSzTx/>
              <a:buFontTx/>
              <a:buNone/>
              <a:defRPr sz="1400"/>
            </a:pPr>
            <a:r>
              <a:rPr lang="zh-CN" altLang="en-US" dirty="0"/>
              <a:t>要有对象，</a:t>
            </a:r>
            <a:r>
              <a:rPr lang="en-US" altLang="zh-CN" dirty="0"/>
              <a:t>VOC</a:t>
            </a:r>
            <a:r>
              <a:rPr lang="zh-CN" altLang="en-US" dirty="0"/>
              <a:t>；</a:t>
            </a:r>
            <a:r>
              <a:rPr lang="en-US" altLang="zh-CN" dirty="0"/>
              <a:t>VOC</a:t>
            </a:r>
            <a:r>
              <a:rPr lang="zh-CN" altLang="en-US" dirty="0"/>
              <a:t>传感器；短语要构成核心思想；提出问题和挑战。从散到有组织状态（直奔主题，能解决无组织问题）</a:t>
            </a:r>
            <a:r>
              <a:rPr lang="en-US" altLang="zh-CN" dirty="0"/>
              <a:t>——</a:t>
            </a:r>
            <a:r>
              <a:rPr lang="zh-CN" altLang="en-US" dirty="0"/>
              <a:t>为什么能解决</a:t>
            </a:r>
            <a:r>
              <a:rPr lang="en-US" altLang="zh-CN" dirty="0"/>
              <a:t>——</a:t>
            </a:r>
            <a:r>
              <a:rPr lang="zh-CN" altLang="en-US" dirty="0"/>
              <a:t>为什么现在的不行</a:t>
            </a:r>
            <a:r>
              <a:rPr lang="en-US" altLang="zh-CN" dirty="0"/>
              <a:t>——</a:t>
            </a:r>
            <a:r>
              <a:rPr lang="zh-CN" altLang="en-US" dirty="0"/>
              <a:t>如何做出能行的。</a:t>
            </a:r>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Shape 445"/>
          <p:cNvSpPr>
            <a:spLocks noGrp="1" noRot="1" noChangeAspect="1"/>
          </p:cNvSpPr>
          <p:nvPr>
            <p:ph type="sldImg"/>
          </p:nvPr>
        </p:nvSpPr>
        <p:spPr>
          <a:prstGeom prst="rect">
            <a:avLst/>
          </a:prstGeom>
        </p:spPr>
        <p:txBody>
          <a:bodyPr/>
          <a:lstStyle/>
          <a:p/>
        </p:txBody>
      </p:sp>
      <p:sp>
        <p:nvSpPr>
          <p:cNvPr id="446" name="Shape 446"/>
          <p:cNvSpPr>
            <a:spLocks noGrp="1"/>
          </p:cNvSpPr>
          <p:nvPr>
            <p:ph type="body" sz="quarter" idx="1"/>
          </p:nvPr>
        </p:nvSpPr>
        <p:spPr>
          <a:prstGeom prst="rect">
            <a:avLst/>
          </a:prstGeom>
        </p:spPr>
        <p:txBody>
          <a:bodyPr/>
          <a:lstStyle/>
          <a:p>
            <a:pPr marL="0" marR="0" indent="0" algn="l" defTabSz="914400" rtl="0" eaLnBrk="0" fontAlgn="base" latinLnBrk="0" hangingPunct="0">
              <a:lnSpc>
                <a:spcPct val="100000"/>
              </a:lnSpc>
              <a:spcBef>
                <a:spcPct val="30000"/>
              </a:spcBef>
              <a:spcAft>
                <a:spcPct val="0"/>
              </a:spcAft>
              <a:buClrTx/>
              <a:buSzTx/>
              <a:buFontTx/>
              <a:buNone/>
              <a:defRPr sz="1400"/>
            </a:pPr>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Rectangle 1"/>
          <p:cNvSpPr/>
          <p:nvPr userDrawn="1"/>
        </p:nvSpPr>
        <p:spPr>
          <a:xfrm>
            <a:off x="0" y="0"/>
            <a:ext cx="9144000" cy="8382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sz="1350">
              <a:solidFill>
                <a:srgbClr val="FFFFFF"/>
              </a:solidFill>
              <a:cs typeface="Arial" panose="020B0604020202020204" pitchFamily="34" charset="0"/>
            </a:endParaRPr>
          </a:p>
        </p:txBody>
      </p:sp>
      <mc:AlternateContent xmlns:mc="http://schemas.openxmlformats.org/markup-compatibility/2006">
        <mc:Choice xmlns:a14="http://schemas.microsoft.com/office/drawing/2010/main" Requires="a14">
          <p:sp>
            <p:nvSpPr>
              <p:cNvPr id="3" name="灯片编号占位符 13"/>
              <p:cNvSpPr txBox="1"/>
              <p:nvPr userDrawn="1"/>
            </p:nvSpPr>
            <p:spPr>
              <a:xfrm>
                <a:off x="8320314" y="6431189"/>
                <a:ext cx="809958"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r>
                      <a:rPr lang="en-US" altLang="zh-CN" sz="1350" b="1" i="1" dirty="0" smtClean="0">
                        <a:latin typeface="Cambria Math" panose="02040503050406030204"/>
                        <a:ea typeface="Cambria Math" panose="02040503050406030204"/>
                      </a:rPr>
                      <m:t>~</m:t>
                    </m:r>
                  </m:oMath>
                </a14:m>
                <a:fld id="{B8249A3F-3CE5-4695-9EEF-9CBBFB6F462D}" type="slidenum">
                  <a:rPr lang="zh-CN" altLang="en-US" sz="1350" b="1" smtClean="0"/>
                </a:fld>
                <a14:m>
                  <m:oMath xmlns:m="http://schemas.openxmlformats.org/officeDocument/2006/math">
                    <m:r>
                      <a:rPr lang="en-US" altLang="zh-CN" sz="1350" b="1" i="1" dirty="0" smtClean="0">
                        <a:latin typeface="Cambria Math" panose="02040503050406030204"/>
                        <a:ea typeface="Cambria Math" panose="02040503050406030204"/>
                      </a:rPr>
                      <m:t>~</m:t>
                    </m:r>
                  </m:oMath>
                </a14:m>
                <a:endParaRPr lang="zh-CN" altLang="en-US" sz="1350" b="1" dirty="0"/>
              </a:p>
            </p:txBody>
          </p:sp>
        </mc:Choice>
        <mc:Fallback>
          <p:sp>
            <p:nvSpPr>
              <p:cNvPr id="3" name="灯片编号占位符 13"/>
              <p:cNvSpPr txBox="1">
                <a:spLocks noRot="1" noChangeAspect="1" noMove="1" noResize="1" noEditPoints="1" noAdjustHandles="1" noChangeArrowheads="1" noChangeShapeType="1" noTextEdit="1"/>
              </p:cNvSpPr>
              <p:nvPr userDrawn="1"/>
            </p:nvSpPr>
            <p:spPr>
              <a:xfrm>
                <a:off x="8320314" y="6431189"/>
                <a:ext cx="809958" cy="365125"/>
              </a:xfrm>
              <a:prstGeom prst="rect">
                <a:avLst/>
              </a:prstGeom>
              <a:blipFill rotWithShape="1">
                <a:blip r:embed="rId2"/>
                <a:stretch>
                  <a:fillRect l="-67" t="-149" r="30" b="149"/>
                </a:stretch>
              </a:blipFill>
            </p:spPr>
            <p:txBody>
              <a:bodyPr/>
              <a:lstStyle/>
              <a:p>
                <a:r>
                  <a:rPr lang="zh-CN" altLang="en-US">
                    <a:noFill/>
                  </a:rPr>
                  <a:t> </a:t>
                </a:r>
              </a:p>
            </p:txBody>
          </p:sp>
        </mc:Fallback>
      </mc:AlternateContent>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1" y="2505075"/>
            <a:ext cx="3868340"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2.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image" Target="../media/image17.png"/><Relationship Id="rId3" Type="http://schemas.openxmlformats.org/officeDocument/2006/relationships/tags" Target="../tags/tag10.xml"/><Relationship Id="rId2" Type="http://schemas.openxmlformats.org/officeDocument/2006/relationships/image" Target="../media/image16.png"/><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2.xml"/><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2.xml"/><Relationship Id="rId4" Type="http://schemas.openxmlformats.org/officeDocument/2006/relationships/image" Target="../media/image7.png"/><Relationship Id="rId3" Type="http://schemas.openxmlformats.org/officeDocument/2006/relationships/tags" Target="../tags/tag3.xml"/><Relationship Id="rId2" Type="http://schemas.openxmlformats.org/officeDocument/2006/relationships/image" Target="../media/image6.jpeg"/><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2.xml"/><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tags" Target="../tags/tag6.xml"/><Relationship Id="rId4" Type="http://schemas.openxmlformats.org/officeDocument/2006/relationships/image" Target="../media/image11.png"/><Relationship Id="rId3" Type="http://schemas.openxmlformats.org/officeDocument/2006/relationships/tags" Target="../tags/tag5.xml"/><Relationship Id="rId2" Type="http://schemas.openxmlformats.org/officeDocument/2006/relationships/image" Target="../media/image10.png"/><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2.xml"/><Relationship Id="rId5" Type="http://schemas.openxmlformats.org/officeDocument/2006/relationships/image" Target="../media/image15.jpeg"/><Relationship Id="rId4" Type="http://schemas.openxmlformats.org/officeDocument/2006/relationships/tags" Target="../tags/tag8.xml"/><Relationship Id="rId3" Type="http://schemas.openxmlformats.org/officeDocument/2006/relationships/image" Target="../media/image14.png"/><Relationship Id="rId2" Type="http://schemas.openxmlformats.org/officeDocument/2006/relationships/tags" Target="../tags/tag7.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6"/>
          <p:cNvSpPr/>
          <p:nvPr/>
        </p:nvSpPr>
        <p:spPr>
          <a:xfrm>
            <a:off x="-4526" y="1524000"/>
            <a:ext cx="9144000" cy="253633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solidFill>
                <a:schemeClr val="accent1">
                  <a:lumMod val="20000"/>
                  <a:lumOff val="80000"/>
                </a:schemeClr>
              </a:solidFill>
              <a:cs typeface="Arial" panose="020B0604020202020204" pitchFamily="34" charset="0"/>
            </a:endParaRPr>
          </a:p>
        </p:txBody>
      </p:sp>
      <p:sp>
        <p:nvSpPr>
          <p:cNvPr id="11" name="矩形 10"/>
          <p:cNvSpPr/>
          <p:nvPr/>
        </p:nvSpPr>
        <p:spPr>
          <a:xfrm>
            <a:off x="1143000" y="4343400"/>
            <a:ext cx="6924040" cy="1753235"/>
          </a:xfrm>
          <a:prstGeom prst="rect">
            <a:avLst/>
          </a:prstGeom>
        </p:spPr>
        <p:txBody>
          <a:bodyPr wrap="square">
            <a:spAutoFit/>
          </a:bodyPr>
          <a:lstStyle/>
          <a:p>
            <a:pPr algn="ctr">
              <a:lnSpc>
                <a:spcPct val="150000"/>
              </a:lnSpc>
            </a:pPr>
            <a:r>
              <a:rPr lang="en-US" altLang="zh-CN" sz="2400" b="1" dirty="0">
                <a:latin typeface="Arial" panose="020B0604020202020204" pitchFamily="34" charset="0"/>
                <a:ea typeface="黑体" panose="02010609060101010101" pitchFamily="49" charset="-122"/>
              </a:rPr>
              <a:t>Ziyi Wang</a:t>
            </a:r>
            <a:endParaRPr lang="en-US" altLang="zh-CN" sz="2400" b="1" dirty="0">
              <a:latin typeface="Arial" panose="020B0604020202020204" pitchFamily="34" charset="0"/>
              <a:ea typeface="黑体" panose="02010609060101010101" pitchFamily="49" charset="-122"/>
            </a:endParaRPr>
          </a:p>
          <a:p>
            <a:pPr algn="ctr">
              <a:lnSpc>
                <a:spcPct val="150000"/>
              </a:lnSpc>
            </a:pPr>
            <a:r>
              <a:rPr lang="en-US" altLang="zh-CN" sz="2400" b="1" dirty="0">
                <a:latin typeface="Arial" panose="020B0604020202020204" pitchFamily="34" charset="0"/>
                <a:ea typeface="黑体" panose="02010609060101010101" pitchFamily="49" charset="-122"/>
              </a:rPr>
              <a:t>Supervised by Andrew Rate</a:t>
            </a:r>
            <a:endParaRPr lang="en-US" altLang="zh-CN" sz="2400" b="1" dirty="0">
              <a:latin typeface="Arial" panose="020B0604020202020204" pitchFamily="34" charset="0"/>
              <a:ea typeface="黑体" panose="02010609060101010101" pitchFamily="49" charset="-122"/>
            </a:endParaRPr>
          </a:p>
          <a:p>
            <a:pPr algn="ctr">
              <a:lnSpc>
                <a:spcPct val="150000"/>
              </a:lnSpc>
            </a:pPr>
            <a:r>
              <a:rPr lang="en-US" altLang="zh-CN" sz="2400" b="1" dirty="0">
                <a:solidFill>
                  <a:prstClr val="black"/>
                </a:solidFill>
                <a:latin typeface="Arial" panose="020B0604020202020204" pitchFamily="34" charset="0"/>
                <a:ea typeface="黑体" panose="02010609060101010101" pitchFamily="49" charset="-122"/>
              </a:rPr>
              <a:t>2023-12-05/12</a:t>
            </a:r>
            <a:endParaRPr lang="en-US" altLang="zh-CN" sz="2400" b="1" dirty="0">
              <a:solidFill>
                <a:prstClr val="black"/>
              </a:solidFill>
              <a:latin typeface="Arial" panose="020B0604020202020204" pitchFamily="34" charset="0"/>
              <a:ea typeface="黑体" panose="02010609060101010101" pitchFamily="49" charset="-122"/>
            </a:endParaRPr>
          </a:p>
        </p:txBody>
      </p:sp>
      <p:sp>
        <p:nvSpPr>
          <p:cNvPr id="7" name="Rectangle 2"/>
          <p:cNvSpPr>
            <a:spLocks noChangeArrowheads="1"/>
          </p:cNvSpPr>
          <p:nvPr>
            <p:custDataLst>
              <p:tags r:id="rId1"/>
            </p:custDataLst>
          </p:nvPr>
        </p:nvSpPr>
        <p:spPr bwMode="auto">
          <a:xfrm>
            <a:off x="-76281" y="1860623"/>
            <a:ext cx="9144000" cy="1938020"/>
          </a:xfrm>
          <a:prstGeom prst="rect">
            <a:avLst/>
          </a:prstGeom>
          <a:noFill/>
          <a:ln w="9525">
            <a:noFill/>
            <a:miter lim="800000"/>
          </a:ln>
          <a:effectLst/>
        </p:spPr>
        <p:txBody>
          <a:bodyPr wrap="square" anchor="ctr">
            <a:spAutoFit/>
          </a:bodyPr>
          <a:lstStyle/>
          <a:p>
            <a:pPr algn="ctr" eaLnBrk="0" hangingPunct="0">
              <a:lnSpc>
                <a:spcPct val="100000"/>
              </a:lnSpc>
              <a:buClrTx/>
              <a:buSzTx/>
              <a:buFontTx/>
              <a:defRPr/>
            </a:pPr>
            <a:r>
              <a:rPr kumimoji="1" lang="en-US" sz="4000" b="1" dirty="0">
                <a:solidFill>
                  <a:schemeClr val="tx2"/>
                </a:solidFill>
                <a:latin typeface="+mn-lt"/>
                <a:ea typeface="黑体" panose="02010609060101010101" pitchFamily="49" charset="-122"/>
                <a:cs typeface="+mn-lt"/>
              </a:rPr>
              <a:t>Spatial patterns of air pollution as a probe for understanding environmental processing using public data.</a:t>
            </a:r>
            <a:endParaRPr kumimoji="1" lang="en-US" sz="4000" b="1" dirty="0">
              <a:solidFill>
                <a:schemeClr val="tx2"/>
              </a:solidFill>
              <a:latin typeface="+mn-lt"/>
              <a:ea typeface="黑体" panose="02010609060101010101" pitchFamily="49" charset="-122"/>
              <a:cs typeface="+mn-lt"/>
            </a:endParaRPr>
          </a:p>
        </p:txBody>
      </p:sp>
      <p:pic>
        <p:nvPicPr>
          <p:cNvPr id="2" name="图片 1" descr="UWA-Full-Hor-CMYK"/>
          <p:cNvPicPr>
            <a:picLocks noChangeAspect="1"/>
          </p:cNvPicPr>
          <p:nvPr/>
        </p:nvPicPr>
        <p:blipFill>
          <a:blip r:embed="rId2"/>
          <a:stretch>
            <a:fillRect/>
          </a:stretch>
        </p:blipFill>
        <p:spPr>
          <a:xfrm>
            <a:off x="76200" y="76200"/>
            <a:ext cx="2998470" cy="985520"/>
          </a:xfrm>
          <a:prstGeom prst="rect">
            <a:avLst/>
          </a:prstGeom>
        </p:spPr>
      </p:pic>
      <p:pic>
        <p:nvPicPr>
          <p:cNvPr id="6" name="Picture 2" descr="http://www.tcair.cn/wp-content/uploads/2021/11/cropped-CE-205x6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7636" y="98692"/>
            <a:ext cx="2796363" cy="9275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7657"/>
            <a:ext cx="9144000" cy="86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5"/>
          <p:cNvSpPr/>
          <p:nvPr/>
        </p:nvSpPr>
        <p:spPr>
          <a:xfrm>
            <a:off x="0" y="4444"/>
            <a:ext cx="9144000" cy="900000"/>
          </a:xfrm>
          <a:prstGeom prst="rect">
            <a:avLst/>
          </a:prstGeom>
          <a:solidFill>
            <a:srgbClr val="DAE3F5"/>
          </a:solidFill>
        </p:spPr>
        <p:txBody>
          <a:bodyPr wrap="square" anchor="ctr">
            <a:noAutofit/>
          </a:bodyPr>
          <a:lstStyle/>
          <a:p>
            <a:pPr algn="ctr"/>
            <a:r>
              <a:rPr lang="en-US" altLang="zh-CN" sz="3000" b="1" dirty="0">
                <a:latin typeface="Arial" panose="020B0604020202020204" pitchFamily="34" charset="0"/>
                <a:ea typeface="黑体" panose="02010609060101010101" pitchFamily="49" charset="-122"/>
                <a:cs typeface="Arial" panose="020B0604020202020204" pitchFamily="34" charset="0"/>
                <a:sym typeface="+mn-ea"/>
              </a:rPr>
              <a:t>Graph to put (Logic of the Article)</a:t>
            </a:r>
            <a:endParaRPr lang="en-US" altLang="zh-CN" sz="3000" b="1" dirty="0">
              <a:latin typeface="Arial" panose="020B0604020202020204" pitchFamily="34" charset="0"/>
              <a:ea typeface="黑体" panose="02010609060101010101" pitchFamily="49" charset="-122"/>
              <a:cs typeface="Arial" panose="020B0604020202020204" pitchFamily="34" charset="0"/>
            </a:endParaRPr>
          </a:p>
        </p:txBody>
      </p:sp>
      <p:sp>
        <p:nvSpPr>
          <p:cNvPr id="3" name="文本框 2"/>
          <p:cNvSpPr txBox="1"/>
          <p:nvPr/>
        </p:nvSpPr>
        <p:spPr>
          <a:xfrm>
            <a:off x="776605" y="1176020"/>
            <a:ext cx="8027035" cy="645160"/>
          </a:xfrm>
          <a:prstGeom prst="rect">
            <a:avLst/>
          </a:prstGeom>
          <a:noFill/>
        </p:spPr>
        <p:txBody>
          <a:bodyPr wrap="square" rtlCol="0" anchor="t">
            <a:spAutoFit/>
          </a:bodyPr>
          <a:p>
            <a:pPr algn="just">
              <a:lnSpc>
                <a:spcPct val="150000"/>
              </a:lnSpc>
              <a:buClrTx/>
              <a:buSzTx/>
              <a:buFont typeface="Wingdings" panose="05000000000000000000" pitchFamily="2" charset="2"/>
              <a:buChar char="n"/>
            </a:pPr>
            <a:r>
              <a:rPr lang="en-US" altLang="zh-CN" sz="2400" b="1" dirty="0">
                <a:latin typeface="Arial" panose="020B0604020202020204" pitchFamily="34" charset="0"/>
                <a:ea typeface="黑体" panose="02010609060101010101" pitchFamily="49" charset="-122"/>
                <a:cs typeface="Arial" panose="020B0604020202020204" pitchFamily="34" charset="0"/>
                <a:sym typeface="+mn-ea"/>
              </a:rPr>
              <a:t>AERMODE simulation (using seperate point,)</a:t>
            </a:r>
            <a:endParaRPr lang="en-US" altLang="zh-CN" sz="2400" b="1" dirty="0">
              <a:latin typeface="Arial" panose="020B0604020202020204" pitchFamily="34" charset="0"/>
              <a:ea typeface="黑体" panose="02010609060101010101" pitchFamily="49" charset="-122"/>
              <a:cs typeface="Arial" panose="020B0604020202020204" pitchFamily="34" charset="0"/>
              <a:sym typeface="+mn-ea"/>
            </a:endParaRPr>
          </a:p>
        </p:txBody>
      </p:sp>
      <p:pic>
        <p:nvPicPr>
          <p:cNvPr id="9" name="图片 8"/>
          <p:cNvPicPr>
            <a:picLocks noChangeAspect="1"/>
          </p:cNvPicPr>
          <p:nvPr>
            <p:custDataLst>
              <p:tags r:id="rId1"/>
            </p:custDataLst>
          </p:nvPr>
        </p:nvPicPr>
        <p:blipFill>
          <a:blip r:embed="rId2"/>
          <a:srcRect r="30692"/>
          <a:stretch>
            <a:fillRect/>
          </a:stretch>
        </p:blipFill>
        <p:spPr>
          <a:xfrm>
            <a:off x="952500" y="1929130"/>
            <a:ext cx="2541905" cy="1946275"/>
          </a:xfrm>
          <a:prstGeom prst="rect">
            <a:avLst/>
          </a:prstGeom>
        </p:spPr>
      </p:pic>
      <p:pic>
        <p:nvPicPr>
          <p:cNvPr id="10" name="图片 9"/>
          <p:cNvPicPr>
            <a:picLocks noChangeAspect="1"/>
          </p:cNvPicPr>
          <p:nvPr>
            <p:custDataLst>
              <p:tags r:id="rId3"/>
            </p:custDataLst>
          </p:nvPr>
        </p:nvPicPr>
        <p:blipFill>
          <a:blip r:embed="rId4"/>
          <a:stretch>
            <a:fillRect/>
          </a:stretch>
        </p:blipFill>
        <p:spPr>
          <a:xfrm>
            <a:off x="2620010" y="4666615"/>
            <a:ext cx="4149090" cy="1615440"/>
          </a:xfrm>
          <a:prstGeom prst="rect">
            <a:avLst/>
          </a:prstGeom>
        </p:spPr>
      </p:pic>
      <p:sp>
        <p:nvSpPr>
          <p:cNvPr id="11" name="文本框 10"/>
          <p:cNvSpPr txBox="1"/>
          <p:nvPr/>
        </p:nvSpPr>
        <p:spPr>
          <a:xfrm>
            <a:off x="847090" y="4116705"/>
            <a:ext cx="3763010" cy="922020"/>
          </a:xfrm>
          <a:prstGeom prst="rect">
            <a:avLst/>
          </a:prstGeom>
          <a:noFill/>
        </p:spPr>
        <p:txBody>
          <a:bodyPr wrap="square" rtlCol="0">
            <a:spAutoFit/>
          </a:bodyPr>
          <a:p>
            <a:r>
              <a:rPr lang="en-US" altLang="zh-CN"/>
              <a:t>Initial emission in a representative point/day ( Combined with land type and background information)</a:t>
            </a:r>
            <a:endParaRPr lang="en-US" altLang="zh-CN"/>
          </a:p>
        </p:txBody>
      </p:sp>
      <p:cxnSp>
        <p:nvCxnSpPr>
          <p:cNvPr id="12" name="直接箭头连接符 11"/>
          <p:cNvCxnSpPr/>
          <p:nvPr/>
        </p:nvCxnSpPr>
        <p:spPr>
          <a:xfrm flipV="1">
            <a:off x="4027170" y="2901950"/>
            <a:ext cx="1484630" cy="952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13" name="图片 12"/>
          <p:cNvPicPr>
            <a:picLocks noChangeAspect="1"/>
          </p:cNvPicPr>
          <p:nvPr>
            <p:custDataLst>
              <p:tags r:id="rId5"/>
            </p:custDataLst>
          </p:nvPr>
        </p:nvPicPr>
        <p:blipFill>
          <a:blip r:embed="rId2"/>
          <a:srcRect r="30692"/>
          <a:stretch>
            <a:fillRect/>
          </a:stretch>
        </p:blipFill>
        <p:spPr>
          <a:xfrm>
            <a:off x="5817870" y="1929130"/>
            <a:ext cx="2541905" cy="1946275"/>
          </a:xfrm>
          <a:prstGeom prst="rect">
            <a:avLst/>
          </a:prstGeom>
        </p:spPr>
      </p:pic>
      <p:sp>
        <p:nvSpPr>
          <p:cNvPr id="14" name="文本框 13"/>
          <p:cNvSpPr txBox="1"/>
          <p:nvPr>
            <p:custDataLst>
              <p:tags r:id="rId6"/>
            </p:custDataLst>
          </p:nvPr>
        </p:nvSpPr>
        <p:spPr>
          <a:xfrm>
            <a:off x="5712460" y="4116705"/>
            <a:ext cx="3007995" cy="645160"/>
          </a:xfrm>
          <a:prstGeom prst="rect">
            <a:avLst/>
          </a:prstGeom>
          <a:noFill/>
        </p:spPr>
        <p:txBody>
          <a:bodyPr wrap="square" rtlCol="0">
            <a:spAutoFit/>
          </a:bodyPr>
          <a:p>
            <a:r>
              <a:rPr lang="en-US" altLang="zh-CN"/>
              <a:t>AERMODE simulated emission after 1 hour/day </a:t>
            </a:r>
            <a:endParaRPr lang="en-US" altLang="zh-CN"/>
          </a:p>
        </p:txBody>
      </p:sp>
      <p:sp>
        <p:nvSpPr>
          <p:cNvPr id="15" name="文本框 14"/>
          <p:cNvSpPr txBox="1"/>
          <p:nvPr/>
        </p:nvSpPr>
        <p:spPr>
          <a:xfrm>
            <a:off x="3494405" y="6356350"/>
            <a:ext cx="3464560" cy="368300"/>
          </a:xfrm>
          <a:prstGeom prst="rect">
            <a:avLst/>
          </a:prstGeom>
          <a:noFill/>
        </p:spPr>
        <p:txBody>
          <a:bodyPr wrap="square" rtlCol="0">
            <a:spAutoFit/>
          </a:bodyPr>
          <a:p>
            <a:r>
              <a:rPr lang="en-US" altLang="zh-CN"/>
              <a:t>R</a:t>
            </a:r>
            <a:r>
              <a:rPr lang="en-US" altLang="zh-CN" baseline="30000">
                <a:solidFill>
                  <a:schemeClr val="tx1"/>
                </a:solidFill>
                <a:uFillTx/>
              </a:rPr>
              <a:t>2</a:t>
            </a:r>
            <a:r>
              <a:rPr lang="en-US" altLang="zh-CN"/>
              <a:t> comparasion</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7657"/>
            <a:ext cx="9144000" cy="86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5"/>
          <p:cNvSpPr/>
          <p:nvPr/>
        </p:nvSpPr>
        <p:spPr>
          <a:xfrm>
            <a:off x="0" y="4444"/>
            <a:ext cx="9144000" cy="900000"/>
          </a:xfrm>
          <a:prstGeom prst="rect">
            <a:avLst/>
          </a:prstGeom>
          <a:solidFill>
            <a:srgbClr val="DAE3F5"/>
          </a:solidFill>
        </p:spPr>
        <p:txBody>
          <a:bodyPr wrap="square" anchor="ctr">
            <a:noAutofit/>
          </a:bodyPr>
          <a:lstStyle/>
          <a:p>
            <a:pPr algn="ctr"/>
            <a:r>
              <a:rPr lang="en-US" altLang="zh-CN" sz="3000" b="1" dirty="0">
                <a:latin typeface="Arial" panose="020B0604020202020204" pitchFamily="34" charset="0"/>
                <a:ea typeface="黑体" panose="02010609060101010101" pitchFamily="49" charset="-122"/>
                <a:cs typeface="Arial" panose="020B0604020202020204" pitchFamily="34" charset="0"/>
              </a:rPr>
              <a:t>Plan </a:t>
            </a:r>
            <a:endParaRPr lang="en-US" altLang="zh-CN" sz="3000" b="1" dirty="0">
              <a:latin typeface="Arial" panose="020B0604020202020204" pitchFamily="34" charset="0"/>
              <a:ea typeface="黑体" panose="02010609060101010101" pitchFamily="49" charset="-122"/>
              <a:cs typeface="Arial" panose="020B0604020202020204" pitchFamily="34" charset="0"/>
            </a:endParaRPr>
          </a:p>
        </p:txBody>
      </p:sp>
      <p:sp>
        <p:nvSpPr>
          <p:cNvPr id="2" name="文本框 1"/>
          <p:cNvSpPr txBox="1"/>
          <p:nvPr/>
        </p:nvSpPr>
        <p:spPr>
          <a:xfrm>
            <a:off x="516890" y="1558925"/>
            <a:ext cx="8188960" cy="4867275"/>
          </a:xfrm>
          <a:prstGeom prst="rect">
            <a:avLst/>
          </a:prstGeom>
          <a:noFill/>
        </p:spPr>
        <p:txBody>
          <a:bodyPr wrap="square" rtlCol="0" anchor="t">
            <a:noAutofit/>
          </a:bodyPr>
          <a:p>
            <a:pPr algn="l">
              <a:lnSpc>
                <a:spcPct val="150000"/>
              </a:lnSpc>
              <a:buClrTx/>
              <a:buSzTx/>
              <a:buFontTx/>
            </a:pPr>
            <a:r>
              <a:rPr lang="en-US" altLang="zh-CN" b="1" dirty="0">
                <a:latin typeface="Arial" panose="020B0604020202020204" pitchFamily="34" charset="0"/>
                <a:ea typeface="黑体" panose="02010609060101010101" pitchFamily="49" charset="-122"/>
                <a:cs typeface="Arial" panose="020B0604020202020204" pitchFamily="34" charset="0"/>
              </a:rPr>
              <a:t>plan before Andrew’s back</a:t>
            </a:r>
            <a:endParaRPr lang="en-US" altLang="zh-CN" b="1" dirty="0">
              <a:latin typeface="Arial" panose="020B0604020202020204" pitchFamily="34" charset="0"/>
              <a:ea typeface="黑体" panose="02010609060101010101" pitchFamily="49" charset="-122"/>
              <a:cs typeface="Arial" panose="020B0604020202020204" pitchFamily="34" charset="0"/>
            </a:endParaRPr>
          </a:p>
          <a:p>
            <a:pPr marL="285750" indent="-285750" algn="l">
              <a:lnSpc>
                <a:spcPct val="150000"/>
              </a:lnSpc>
              <a:buClrTx/>
              <a:buSzTx/>
              <a:buFont typeface="Arial" panose="020B0604020202020204" pitchFamily="34" charset="0"/>
              <a:buChar char="•"/>
            </a:pPr>
            <a:r>
              <a:rPr lang="en-US" altLang="zh-CN" b="1" dirty="0">
                <a:latin typeface="Arial" panose="020B0604020202020204" pitchFamily="34" charset="0"/>
                <a:ea typeface="黑体" panose="02010609060101010101" pitchFamily="49" charset="-122"/>
                <a:cs typeface="Arial" panose="020B0604020202020204" pitchFamily="34" charset="0"/>
              </a:rPr>
              <a:t>draft for intro/method/data presentation/discussion </a:t>
            </a:r>
            <a:endParaRPr lang="en-US" altLang="zh-CN" b="1" dirty="0">
              <a:latin typeface="Arial" panose="020B0604020202020204" pitchFamily="34" charset="0"/>
              <a:ea typeface="黑体" panose="02010609060101010101" pitchFamily="49" charset="-122"/>
              <a:cs typeface="Arial" panose="020B0604020202020204" pitchFamily="34" charset="0"/>
            </a:endParaRPr>
          </a:p>
          <a:p>
            <a:pPr marL="285750" indent="-285750" algn="l">
              <a:lnSpc>
                <a:spcPct val="150000"/>
              </a:lnSpc>
              <a:buClrTx/>
              <a:buSzTx/>
              <a:buFont typeface="Arial" panose="020B0604020202020204" pitchFamily="34" charset="0"/>
              <a:buChar char="•"/>
            </a:pPr>
            <a:r>
              <a:rPr lang="en-US" altLang="zh-CN" b="1" dirty="0">
                <a:latin typeface="Arial" panose="020B0604020202020204" pitchFamily="34" charset="0"/>
                <a:ea typeface="黑体" panose="02010609060101010101" pitchFamily="49" charset="-122"/>
                <a:cs typeface="Arial" panose="020B0604020202020204" pitchFamily="34" charset="0"/>
                <a:sym typeface="+mn-ea"/>
              </a:rPr>
              <a:t>emession distribution plot/staistical test/regression</a:t>
            </a:r>
            <a:endParaRPr lang="en-US" altLang="zh-CN" b="1" dirty="0">
              <a:latin typeface="Arial" panose="020B0604020202020204" pitchFamily="34" charset="0"/>
              <a:ea typeface="黑体" panose="02010609060101010101" pitchFamily="49" charset="-122"/>
              <a:cs typeface="Arial" panose="020B0604020202020204" pitchFamily="34" charset="0"/>
            </a:endParaRPr>
          </a:p>
          <a:p>
            <a:pPr marL="285750" indent="-285750" algn="l">
              <a:lnSpc>
                <a:spcPct val="150000"/>
              </a:lnSpc>
              <a:buClrTx/>
              <a:buSzTx/>
              <a:buFont typeface="Arial" panose="020B0604020202020204" pitchFamily="34" charset="0"/>
              <a:buChar char="•"/>
            </a:pPr>
            <a:r>
              <a:rPr lang="en-US" altLang="zh-CN" b="1" dirty="0">
                <a:latin typeface="Arial" panose="020B0604020202020204" pitchFamily="34" charset="0"/>
                <a:ea typeface="黑体" panose="02010609060101010101" pitchFamily="49" charset="-122"/>
                <a:cs typeface="Arial" panose="020B0604020202020204" pitchFamily="34" charset="0"/>
                <a:sym typeface="+mn-ea"/>
              </a:rPr>
              <a:t>distribution pattern-source/geological/local </a:t>
            </a:r>
            <a:endParaRPr lang="en-US" altLang="zh-CN" b="1" dirty="0">
              <a:latin typeface="Arial" panose="020B0604020202020204" pitchFamily="34" charset="0"/>
              <a:ea typeface="黑体" panose="02010609060101010101" pitchFamily="49" charset="-122"/>
              <a:cs typeface="Arial" panose="020B0604020202020204" pitchFamily="34" charset="0"/>
            </a:endParaRPr>
          </a:p>
          <a:p>
            <a:pPr marL="285750" indent="-285750" algn="l">
              <a:lnSpc>
                <a:spcPct val="150000"/>
              </a:lnSpc>
              <a:buClrTx/>
              <a:buSzTx/>
              <a:buFont typeface="Arial" panose="020B0604020202020204" pitchFamily="34" charset="0"/>
              <a:buChar char="•"/>
            </a:pPr>
            <a:r>
              <a:rPr lang="en-US" altLang="zh-CN" b="1" dirty="0">
                <a:latin typeface="Arial" panose="020B0604020202020204" pitchFamily="34" charset="0"/>
                <a:ea typeface="黑体" panose="02010609060101010101" pitchFamily="49" charset="-122"/>
                <a:cs typeface="Arial" panose="020B0604020202020204" pitchFamily="34" charset="0"/>
              </a:rPr>
              <a:t>plot to visualise </a:t>
            </a:r>
            <a:endParaRPr lang="en-US" altLang="zh-CN" b="1" dirty="0">
              <a:latin typeface="Arial" panose="020B0604020202020204" pitchFamily="34" charset="0"/>
              <a:ea typeface="黑体" panose="02010609060101010101" pitchFamily="49" charset="-122"/>
              <a:cs typeface="Arial" panose="020B0604020202020204" pitchFamily="34" charset="0"/>
            </a:endParaRPr>
          </a:p>
          <a:p>
            <a:pPr marL="285750" indent="-285750" algn="l">
              <a:lnSpc>
                <a:spcPct val="150000"/>
              </a:lnSpc>
              <a:buClrTx/>
              <a:buSzTx/>
              <a:buFont typeface="Arial" panose="020B0604020202020204" pitchFamily="34" charset="0"/>
              <a:buChar char="•"/>
            </a:pPr>
            <a:endParaRPr lang="en-US" altLang="zh-CN" b="1" dirty="0">
              <a:latin typeface="Arial" panose="020B0604020202020204" pitchFamily="34" charset="0"/>
              <a:ea typeface="黑体" panose="02010609060101010101" pitchFamily="49" charset="-122"/>
              <a:cs typeface="Arial" panose="020B0604020202020204" pitchFamily="34" charset="0"/>
            </a:endParaRPr>
          </a:p>
          <a:p>
            <a:pPr indent="0" algn="l">
              <a:lnSpc>
                <a:spcPct val="150000"/>
              </a:lnSpc>
              <a:buClrTx/>
              <a:buSzTx/>
              <a:buFont typeface="Arial" panose="020B0604020202020204" pitchFamily="34" charset="0"/>
              <a:buNone/>
            </a:pPr>
            <a:r>
              <a:rPr lang="en-US" altLang="zh-CN" b="1" dirty="0">
                <a:latin typeface="Arial" panose="020B0604020202020204" pitchFamily="34" charset="0"/>
                <a:ea typeface="黑体" panose="02010609060101010101" pitchFamily="49" charset="-122"/>
                <a:cs typeface="Arial" panose="020B0604020202020204" pitchFamily="34" charset="0"/>
              </a:rPr>
              <a:t>At the same time, chose a representative day  in each season, run the model/plot- google earth</a:t>
            </a:r>
            <a:endParaRPr lang="en-US" altLang="zh-CN" b="1" dirty="0">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7657"/>
            <a:ext cx="9144000" cy="86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7657"/>
            <a:ext cx="9144000" cy="900000"/>
          </a:xfrm>
          <a:prstGeom prst="rect">
            <a:avLst/>
          </a:prstGeom>
          <a:solidFill>
            <a:srgbClr val="DAE3F5"/>
          </a:solidFill>
        </p:spPr>
        <p:txBody>
          <a:bodyPr wrap="square" anchor="ctr">
            <a:spAutoFit/>
          </a:bodyPr>
          <a:lstStyle/>
          <a:p>
            <a:pPr algn="ctr"/>
            <a:r>
              <a:rPr lang="en-US" altLang="zh-CN" sz="2800" b="1" dirty="0">
                <a:latin typeface="Arial" panose="020B0604020202020204" pitchFamily="34" charset="0"/>
                <a:ea typeface="黑体" panose="02010609060101010101" pitchFamily="49" charset="-122"/>
                <a:cs typeface="Arial" panose="020B0604020202020204" pitchFamily="34" charset="0"/>
              </a:rPr>
              <a:t>Acknowledgements</a:t>
            </a:r>
            <a:endParaRPr lang="zh-CN" altLang="en-US" sz="2800" b="1" dirty="0">
              <a:latin typeface="Arial" panose="020B0604020202020204" pitchFamily="34" charset="0"/>
              <a:ea typeface="黑体" panose="02010609060101010101" pitchFamily="49" charset="-122"/>
              <a:cs typeface="Arial" panose="020B0604020202020204" pitchFamily="34" charset="0"/>
            </a:endParaRPr>
          </a:p>
        </p:txBody>
      </p:sp>
      <p:sp>
        <p:nvSpPr>
          <p:cNvPr id="13" name="矩形 12"/>
          <p:cNvSpPr>
            <a:spLocks noChangeArrowheads="1"/>
          </p:cNvSpPr>
          <p:nvPr/>
        </p:nvSpPr>
        <p:spPr bwMode="auto">
          <a:xfrm>
            <a:off x="1012920" y="1703247"/>
            <a:ext cx="7118160" cy="2450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panose="020B0604020202020204" pitchFamily="34" charset="0"/>
              <a:buChar char="•"/>
              <a:defRPr sz="2800">
                <a:solidFill>
                  <a:schemeClr val="tx1"/>
                </a:solidFill>
                <a:latin typeface="Calibri" panose="020F050202020403020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等线" panose="02010600030101010101" pitchFamily="2" charset="-122"/>
              </a:defRPr>
            </a:lvl9pPr>
          </a:lstStyle>
          <a:p>
            <a:pPr algn="just">
              <a:lnSpc>
                <a:spcPct val="200000"/>
              </a:lnSpc>
              <a:buClrTx/>
              <a:buSzTx/>
              <a:buFont typeface="Wingdings" panose="05000000000000000000" pitchFamily="2" charset="2"/>
              <a:buChar char="n"/>
            </a:pPr>
            <a:r>
              <a:rPr lang="en-US" altLang="zh-CN" sz="2400" b="1" dirty="0">
                <a:latin typeface="Arial" panose="020B0604020202020204" pitchFamily="34" charset="0"/>
                <a:ea typeface="华文中宋" panose="02010600040101010101" pitchFamily="2" charset="-122"/>
                <a:cs typeface="Arial" panose="020B0604020202020204" pitchFamily="34" charset="0"/>
              </a:rPr>
              <a:t>Collaborator:</a:t>
            </a:r>
            <a:endParaRPr lang="en-US" altLang="zh-CN" sz="2400" b="1" dirty="0">
              <a:latin typeface="Arial" panose="020B0604020202020204" pitchFamily="34" charset="0"/>
              <a:ea typeface="华文中宋" panose="02010600040101010101" pitchFamily="2" charset="-122"/>
              <a:cs typeface="Arial" panose="020B0604020202020204" pitchFamily="34" charset="0"/>
            </a:endParaRPr>
          </a:p>
          <a:p>
            <a:pPr marL="0" indent="0" algn="just">
              <a:lnSpc>
                <a:spcPct val="200000"/>
              </a:lnSpc>
              <a:buNone/>
            </a:pPr>
            <a:r>
              <a:rPr lang="en-US" sz="2400" b="1" dirty="0">
                <a:latin typeface="Arial" panose="020B0604020202020204" pitchFamily="34" charset="0"/>
                <a:ea typeface="华文中宋" panose="02010600040101010101" pitchFamily="2" charset="-122"/>
                <a:cs typeface="Arial" panose="020B0604020202020204" pitchFamily="34" charset="0"/>
              </a:rPr>
              <a:t>TC Air Technology Co., Ltd</a:t>
            </a:r>
            <a:endParaRPr lang="en-US" altLang="zh-CN" sz="2400" b="1" dirty="0">
              <a:latin typeface="Arial" panose="020B0604020202020204" pitchFamily="34" charset="0"/>
              <a:ea typeface="华文中宋" panose="02010600040101010101" pitchFamily="2" charset="-122"/>
              <a:cs typeface="Arial" panose="020B0604020202020204" pitchFamily="34" charset="0"/>
            </a:endParaRPr>
          </a:p>
          <a:p>
            <a:pPr marL="0" indent="0" algn="just">
              <a:lnSpc>
                <a:spcPct val="200000"/>
              </a:lnSpc>
              <a:buNone/>
            </a:pPr>
            <a:r>
              <a:rPr lang="en-US" altLang="zh-CN" sz="2400" b="1" dirty="0">
                <a:latin typeface="Arial" panose="020B0604020202020204" pitchFamily="34" charset="0"/>
                <a:ea typeface="华文中宋" panose="02010600040101010101" pitchFamily="2" charset="-122"/>
                <a:cs typeface="Arial" panose="020B0604020202020204" pitchFamily="34" charset="0"/>
              </a:rPr>
              <a:t>Prof. </a:t>
            </a:r>
            <a:r>
              <a:rPr lang="en-US" altLang="zh-CN" sz="2400" b="1" dirty="0" err="1">
                <a:latin typeface="Arial" panose="020B0604020202020204" pitchFamily="34" charset="0"/>
                <a:ea typeface="华文中宋" panose="02010600040101010101" pitchFamily="2" charset="-122"/>
                <a:cs typeface="Arial" panose="020B0604020202020204" pitchFamily="34" charset="0"/>
              </a:rPr>
              <a:t>Zehui</a:t>
            </a:r>
            <a:r>
              <a:rPr lang="en-US" altLang="zh-CN" sz="2400" b="1" dirty="0">
                <a:latin typeface="Arial" panose="020B0604020202020204" pitchFamily="34" charset="0"/>
                <a:ea typeface="华文中宋" panose="02010600040101010101" pitchFamily="2" charset="-122"/>
                <a:cs typeface="Arial" panose="020B0604020202020204" pitchFamily="34" charset="0"/>
              </a:rPr>
              <a:t> Li (</a:t>
            </a:r>
            <a:r>
              <a:rPr lang="en-AU" sz="2400" b="1" dirty="0">
                <a:latin typeface="Arial" panose="020B0604020202020204" pitchFamily="34" charset="0"/>
                <a:ea typeface="华文中宋" panose="02010600040101010101" pitchFamily="2" charset="-122"/>
                <a:cs typeface="Arial" panose="020B0604020202020204" pitchFamily="34" charset="0"/>
              </a:rPr>
              <a:t>Shanghai Jiao Tong University</a:t>
            </a:r>
            <a:r>
              <a:rPr lang="en-US" altLang="zh-CN" sz="2400" b="1" dirty="0">
                <a:latin typeface="Arial" panose="020B0604020202020204" pitchFamily="34" charset="0"/>
                <a:ea typeface="华文中宋" panose="02010600040101010101" pitchFamily="2" charset="-122"/>
                <a:cs typeface="Arial" panose="020B0604020202020204" pitchFamily="34" charset="0"/>
              </a:rPr>
              <a:t>)</a:t>
            </a:r>
            <a:endParaRPr lang="en-US" altLang="zh-CN" sz="2400" b="1" dirty="0">
              <a:latin typeface="Arial" panose="020B0604020202020204" pitchFamily="34" charset="0"/>
              <a:ea typeface="华文中宋" panose="02010600040101010101" pitchFamily="2" charset="-122"/>
              <a:cs typeface="Arial" panose="020B0604020202020204" pitchFamily="34" charset="0"/>
            </a:endParaRPr>
          </a:p>
        </p:txBody>
      </p:sp>
      <p:pic>
        <p:nvPicPr>
          <p:cNvPr id="5" name="Picture 2" descr="http://www.tcair.cn/wp-content/uploads/2021/11/cropped-CE-205x68.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46348" y="160315"/>
            <a:ext cx="1997767" cy="66267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ome Page - Shanghai Jiao Tong Univers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5387" y="1305452"/>
            <a:ext cx="2499691" cy="558264"/>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1" descr="UWA-Full-Hor-CMYK"/>
          <p:cNvPicPr>
            <a:picLocks noChangeAspect="1"/>
          </p:cNvPicPr>
          <p:nvPr/>
        </p:nvPicPr>
        <p:blipFill>
          <a:blip r:embed="rId3"/>
          <a:stretch>
            <a:fillRect/>
          </a:stretch>
        </p:blipFill>
        <p:spPr>
          <a:xfrm>
            <a:off x="95416" y="24919"/>
            <a:ext cx="2576223" cy="84673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7657"/>
            <a:ext cx="9144000" cy="86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7657"/>
            <a:ext cx="9144000" cy="900000"/>
          </a:xfrm>
          <a:prstGeom prst="rect">
            <a:avLst/>
          </a:prstGeom>
          <a:solidFill>
            <a:srgbClr val="DAE3F5"/>
          </a:solidFill>
        </p:spPr>
        <p:txBody>
          <a:bodyPr wrap="square" anchor="ctr">
            <a:spAutoFit/>
          </a:bodyPr>
          <a:lstStyle/>
          <a:p>
            <a:pPr algn="ctr"/>
            <a:endParaRPr lang="zh-CN" altLang="en-US" sz="2800" b="1" dirty="0">
              <a:latin typeface="Arial" panose="020B0604020202020204" pitchFamily="34" charset="0"/>
              <a:ea typeface="黑体" panose="02010609060101010101" pitchFamily="49" charset="-122"/>
              <a:cs typeface="Arial" panose="020B0604020202020204" pitchFamily="34" charset="0"/>
            </a:endParaRPr>
          </a:p>
        </p:txBody>
      </p:sp>
      <p:sp>
        <p:nvSpPr>
          <p:cNvPr id="8" name="TextBox 7"/>
          <p:cNvSpPr txBox="1"/>
          <p:nvPr/>
        </p:nvSpPr>
        <p:spPr>
          <a:xfrm>
            <a:off x="2404513" y="2826606"/>
            <a:ext cx="4572000" cy="1077218"/>
          </a:xfrm>
          <a:prstGeom prst="rect">
            <a:avLst/>
          </a:prstGeom>
          <a:noFill/>
        </p:spPr>
        <p:txBody>
          <a:bodyPr wrap="square">
            <a:spAutoFit/>
          </a:bodyPr>
          <a:lstStyle/>
          <a:p>
            <a:pPr algn="ctr" eaLnBrk="1" fontAlgn="auto" hangingPunct="1">
              <a:spcBef>
                <a:spcPts val="0"/>
              </a:spcBef>
              <a:spcAft>
                <a:spcPts val="0"/>
              </a:spcAft>
              <a:defRPr/>
            </a:pPr>
            <a:r>
              <a:rPr lang="en-US" altLang="zh-CN" sz="3200" b="1" dirty="0">
                <a:ln w="12700">
                  <a:solidFill>
                    <a:srgbClr val="D0D1CB"/>
                  </a:solidFill>
                  <a:prstDash val="solid"/>
                </a:ln>
                <a:solidFill>
                  <a:srgbClr val="0070C0"/>
                </a:solidFill>
                <a:effectLst>
                  <a:outerShdw dist="38100" dir="2640000" algn="bl" rotWithShape="0">
                    <a:srgbClr val="4E67C8"/>
                  </a:outerShdw>
                </a:effectLst>
                <a:latin typeface="Arial" panose="020B0604020202020204" pitchFamily="34" charset="0"/>
                <a:ea typeface="华文中宋" panose="02010600040101010101" pitchFamily="2" charset="-122"/>
                <a:cs typeface="Arial" panose="020B0604020202020204" pitchFamily="34" charset="0"/>
              </a:rPr>
              <a:t>Thank you for your listening</a:t>
            </a:r>
            <a:r>
              <a:rPr lang="zh-CN" altLang="en-US" sz="3200" b="1" dirty="0">
                <a:ln w="12700">
                  <a:solidFill>
                    <a:srgbClr val="D0D1CB"/>
                  </a:solidFill>
                  <a:prstDash val="solid"/>
                </a:ln>
                <a:solidFill>
                  <a:srgbClr val="0070C0"/>
                </a:solidFill>
                <a:effectLst>
                  <a:outerShdw dist="38100" dir="2640000" algn="bl" rotWithShape="0">
                    <a:srgbClr val="4E67C8"/>
                  </a:outerShdw>
                </a:effectLst>
                <a:latin typeface="Arial" panose="020B0604020202020204" pitchFamily="34" charset="0"/>
                <a:ea typeface="华文中宋" panose="02010600040101010101" pitchFamily="2" charset="-122"/>
                <a:cs typeface="Arial" panose="020B0604020202020204" pitchFamily="34" charset="0"/>
              </a:rPr>
              <a:t>！</a:t>
            </a:r>
            <a:endParaRPr lang="zh-CN" altLang="en-US" sz="3200" b="1" dirty="0">
              <a:ln w="12700">
                <a:solidFill>
                  <a:srgbClr val="D0D1CB"/>
                </a:solidFill>
                <a:prstDash val="solid"/>
              </a:ln>
              <a:solidFill>
                <a:srgbClr val="0070C0"/>
              </a:solidFill>
              <a:effectLst>
                <a:outerShdw dist="38100" dir="2640000" algn="bl" rotWithShape="0">
                  <a:srgbClr val="4E67C8"/>
                </a:outerShdw>
              </a:effectLst>
              <a:latin typeface="Arial" panose="020B0604020202020204" pitchFamily="34" charset="0"/>
              <a:ea typeface="华文中宋" panose="02010600040101010101" pitchFamily="2" charset="-122"/>
              <a:cs typeface="Arial" panose="020B0604020202020204" pitchFamily="34" charset="0"/>
            </a:endParaRPr>
          </a:p>
        </p:txBody>
      </p:sp>
      <p:sp>
        <p:nvSpPr>
          <p:cNvPr id="10" name="TextBox 9"/>
          <p:cNvSpPr txBox="1"/>
          <p:nvPr/>
        </p:nvSpPr>
        <p:spPr>
          <a:xfrm>
            <a:off x="2782388" y="4596340"/>
            <a:ext cx="4572000" cy="646331"/>
          </a:xfrm>
          <a:prstGeom prst="rect">
            <a:avLst/>
          </a:prstGeom>
          <a:noFill/>
        </p:spPr>
        <p:txBody>
          <a:bodyPr wrap="square">
            <a:spAutoFit/>
          </a:bodyPr>
          <a:lstStyle/>
          <a:p>
            <a:r>
              <a:rPr lang="en-US" altLang="zh-CN" sz="1800" dirty="0">
                <a:ln w="0"/>
                <a:effectLst>
                  <a:outerShdw blurRad="38100" dist="25400" dir="5400000" algn="ctr" rotWithShape="0">
                    <a:srgbClr val="6E747A">
                      <a:alpha val="43000"/>
                    </a:srgbClr>
                  </a:outerShdw>
                </a:effectLst>
                <a:latin typeface="Arial" panose="020B0604020202020204" pitchFamily="34" charset="0"/>
                <a:ea typeface="华文中宋" panose="02010600040101010101" pitchFamily="2" charset="-122"/>
                <a:cs typeface="Arial" panose="020B0604020202020204" pitchFamily="34" charset="0"/>
              </a:rPr>
              <a:t>Email: andrew.rate@uwa.edu.au</a:t>
            </a:r>
            <a:endParaRPr lang="en-US" altLang="zh-CN" sz="1800" dirty="0">
              <a:ln w="0"/>
              <a:effectLst>
                <a:outerShdw blurRad="38100" dist="25400" dir="5400000" algn="ctr" rotWithShape="0">
                  <a:srgbClr val="6E747A">
                    <a:alpha val="43000"/>
                  </a:srgbClr>
                </a:outerShdw>
              </a:effectLst>
              <a:latin typeface="Arial" panose="020B0604020202020204" pitchFamily="34" charset="0"/>
              <a:ea typeface="华文中宋" panose="02010600040101010101" pitchFamily="2" charset="-122"/>
              <a:cs typeface="Arial" panose="020B0604020202020204" pitchFamily="34" charset="0"/>
            </a:endParaRPr>
          </a:p>
          <a:p>
            <a:r>
              <a:rPr lang="en-US" altLang="zh-CN" sz="1800" dirty="0">
                <a:ln w="0"/>
                <a:effectLst>
                  <a:outerShdw blurRad="38100" dist="25400" dir="5400000" algn="ctr" rotWithShape="0">
                    <a:srgbClr val="6E747A">
                      <a:alpha val="43000"/>
                    </a:srgbClr>
                  </a:outerShdw>
                </a:effectLst>
                <a:latin typeface="Arial" panose="020B0604020202020204" pitchFamily="34" charset="0"/>
                <a:ea typeface="华文中宋" panose="02010600040101010101" pitchFamily="2" charset="-122"/>
                <a:cs typeface="Arial" panose="020B0604020202020204" pitchFamily="34" charset="0"/>
              </a:rPr>
              <a:t>           21820087@student.uwa.edu.au</a:t>
            </a:r>
            <a:endParaRPr lang="en-A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7657"/>
            <a:ext cx="9144000" cy="86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5"/>
          <p:cNvSpPr/>
          <p:nvPr/>
        </p:nvSpPr>
        <p:spPr>
          <a:xfrm>
            <a:off x="0" y="0"/>
            <a:ext cx="9144000" cy="900000"/>
          </a:xfrm>
          <a:prstGeom prst="rect">
            <a:avLst/>
          </a:prstGeom>
          <a:solidFill>
            <a:srgbClr val="DAE3F5"/>
          </a:solidFill>
        </p:spPr>
        <p:txBody>
          <a:bodyPr wrap="square" anchor="ctr">
            <a:noAutofit/>
          </a:bodyPr>
          <a:lstStyle/>
          <a:p>
            <a:pPr algn="ctr"/>
            <a:r>
              <a:rPr lang="en-US" altLang="zh-CN" sz="3200" b="1" dirty="0">
                <a:latin typeface="Arial" panose="020B0604020202020204" pitchFamily="34" charset="0"/>
                <a:ea typeface="黑体" panose="02010609060101010101" pitchFamily="49" charset="-122"/>
                <a:cs typeface="Arial" panose="020B0604020202020204" pitchFamily="34" charset="0"/>
              </a:rPr>
              <a:t>Study area in Henan</a:t>
            </a:r>
            <a:endParaRPr lang="zh-CN" altLang="en-US" sz="3200" b="1" dirty="0">
              <a:latin typeface="Arial" panose="020B0604020202020204" pitchFamily="34" charset="0"/>
              <a:ea typeface="黑体" panose="02010609060101010101" pitchFamily="49" charset="-122"/>
              <a:cs typeface="Arial" panose="020B0604020202020204" pitchFamily="34" charset="0"/>
            </a:endParaRPr>
          </a:p>
        </p:txBody>
      </p:sp>
      <p:pic>
        <p:nvPicPr>
          <p:cNvPr id="8" name="图片 4"/>
          <p:cNvPicPr/>
          <p:nvPr/>
        </p:nvPicPr>
        <p:blipFill rotWithShape="1">
          <a:blip r:embed="rId1" cstate="print">
            <a:extLst>
              <a:ext uri="{28A0092B-C50C-407E-A947-70E740481C1C}">
                <a14:useLocalDpi xmlns:a14="http://schemas.microsoft.com/office/drawing/2010/main" val="0"/>
              </a:ext>
            </a:extLst>
          </a:blip>
          <a:srcRect l="2432" r="35005"/>
          <a:stretch>
            <a:fillRect/>
          </a:stretch>
        </p:blipFill>
        <p:spPr>
          <a:xfrm>
            <a:off x="-47625" y="1108263"/>
            <a:ext cx="8795058" cy="5346209"/>
          </a:xfrm>
          <a:prstGeom prst="rect">
            <a:avLst/>
          </a:prstGeom>
          <a:noFill/>
        </p:spPr>
      </p:pic>
      <p:sp>
        <p:nvSpPr>
          <p:cNvPr id="9" name="TextBox 8"/>
          <p:cNvSpPr txBox="1"/>
          <p:nvPr/>
        </p:nvSpPr>
        <p:spPr>
          <a:xfrm>
            <a:off x="480855" y="5904618"/>
            <a:ext cx="3250771" cy="338554"/>
          </a:xfrm>
          <a:prstGeom prst="rect">
            <a:avLst/>
          </a:prstGeom>
          <a:noFill/>
        </p:spPr>
        <p:txBody>
          <a:bodyPr wrap="square">
            <a:spAutoFit/>
          </a:bodyPr>
          <a:lstStyle/>
          <a:p>
            <a:pPr algn="ctr"/>
            <a:r>
              <a:rPr lang="en-US" sz="1600" kern="100" dirty="0">
                <a:latin typeface="Times New Roman" panose="02020603050405020304" pitchFamily="18" charset="0"/>
                <a:ea typeface="等线" panose="02010600030101010101" pitchFamily="2" charset="-122"/>
              </a:rPr>
              <a:t>6.0 km*1.0 km with 27 spots</a:t>
            </a:r>
            <a:endParaRPr lang="en-AU" sz="1600" kern="100" dirty="0">
              <a:latin typeface="Times New Roman" panose="02020603050405020304" pitchFamily="18" charset="0"/>
              <a:ea typeface="等线" panose="02010600030101010101" pitchFamily="2" charset="-122"/>
            </a:endParaRPr>
          </a:p>
        </p:txBody>
      </p:sp>
      <p:sp>
        <p:nvSpPr>
          <p:cNvPr id="11" name="TextBox 10"/>
          <p:cNvSpPr txBox="1"/>
          <p:nvPr/>
        </p:nvSpPr>
        <p:spPr>
          <a:xfrm>
            <a:off x="480855" y="5566742"/>
            <a:ext cx="3250771" cy="398438"/>
          </a:xfrm>
          <a:prstGeom prst="rect">
            <a:avLst/>
          </a:prstGeom>
          <a:noFill/>
        </p:spPr>
        <p:txBody>
          <a:bodyPr wrap="square">
            <a:spAutoFit/>
          </a:bodyPr>
          <a:lstStyle/>
          <a:p>
            <a:pPr algn="ctr"/>
            <a:r>
              <a:rPr lang="en-US" kern="100" dirty="0">
                <a:effectLst/>
                <a:latin typeface="Times New Roman" panose="02020603050405020304" pitchFamily="18" charset="0"/>
                <a:ea typeface="宋体" panose="02010600030101010101" pitchFamily="2" charset="-122"/>
              </a:rPr>
              <a:t>Urban in </a:t>
            </a:r>
            <a:r>
              <a:rPr lang="en-US" kern="100" dirty="0" err="1">
                <a:effectLst/>
                <a:latin typeface="Times New Roman" panose="02020603050405020304" pitchFamily="18" charset="0"/>
                <a:ea typeface="宋体" panose="02010600030101010101" pitchFamily="2" charset="-122"/>
              </a:rPr>
              <a:t>ZhouKou</a:t>
            </a:r>
            <a:endParaRPr lang="en-AU" dirty="0"/>
          </a:p>
        </p:txBody>
      </p:sp>
      <p:sp>
        <p:nvSpPr>
          <p:cNvPr id="12" name="TextBox 11"/>
          <p:cNvSpPr txBox="1"/>
          <p:nvPr/>
        </p:nvSpPr>
        <p:spPr>
          <a:xfrm>
            <a:off x="103126" y="3151732"/>
            <a:ext cx="3723410" cy="398438"/>
          </a:xfrm>
          <a:prstGeom prst="rect">
            <a:avLst/>
          </a:prstGeom>
          <a:noFill/>
        </p:spPr>
        <p:txBody>
          <a:bodyPr wrap="square">
            <a:spAutoFit/>
          </a:bodyPr>
          <a:lstStyle/>
          <a:p>
            <a:pPr algn="ctr"/>
            <a:r>
              <a:rPr lang="en-US" kern="100" dirty="0">
                <a:effectLst/>
                <a:latin typeface="Times New Roman" panose="02020603050405020304" pitchFamily="18" charset="0"/>
                <a:ea typeface="宋体" panose="02010600030101010101" pitchFamily="2" charset="-122"/>
              </a:rPr>
              <a:t>Plastic weaving park in </a:t>
            </a:r>
            <a:r>
              <a:rPr lang="en-US" kern="100" dirty="0" err="1">
                <a:effectLst/>
                <a:latin typeface="Times New Roman" panose="02020603050405020304" pitchFamily="18" charset="0"/>
                <a:ea typeface="宋体" panose="02010600030101010101" pitchFamily="2" charset="-122"/>
              </a:rPr>
              <a:t>XinXiang</a:t>
            </a:r>
            <a:endParaRPr lang="en-AU" dirty="0"/>
          </a:p>
        </p:txBody>
      </p:sp>
      <p:sp>
        <p:nvSpPr>
          <p:cNvPr id="13" name="TextBox 12"/>
          <p:cNvSpPr txBox="1"/>
          <p:nvPr/>
        </p:nvSpPr>
        <p:spPr>
          <a:xfrm>
            <a:off x="5406886" y="5719952"/>
            <a:ext cx="3730416" cy="369332"/>
          </a:xfrm>
          <a:prstGeom prst="rect">
            <a:avLst/>
          </a:prstGeom>
          <a:noFill/>
        </p:spPr>
        <p:txBody>
          <a:bodyPr wrap="square">
            <a:spAutoFit/>
          </a:bodyPr>
          <a:lstStyle/>
          <a:p>
            <a:pPr algn="ctr"/>
            <a:r>
              <a:rPr lang="en-US" kern="100" dirty="0">
                <a:effectLst/>
                <a:latin typeface="Times New Roman" panose="02020603050405020304" pitchFamily="18" charset="0"/>
                <a:ea typeface="宋体" panose="02010600030101010101" pitchFamily="2" charset="-122"/>
              </a:rPr>
              <a:t>Chemical industrial park in </a:t>
            </a:r>
            <a:r>
              <a:rPr lang="en-US" kern="100" dirty="0" err="1">
                <a:effectLst/>
                <a:latin typeface="Times New Roman" panose="02020603050405020304" pitchFamily="18" charset="0"/>
                <a:ea typeface="宋体" panose="02010600030101010101" pitchFamily="2" charset="-122"/>
              </a:rPr>
              <a:t>KaiFeng</a:t>
            </a:r>
            <a:endParaRPr lang="en-AU" dirty="0"/>
          </a:p>
        </p:txBody>
      </p:sp>
      <p:sp>
        <p:nvSpPr>
          <p:cNvPr id="14" name="TextBox 13"/>
          <p:cNvSpPr txBox="1"/>
          <p:nvPr/>
        </p:nvSpPr>
        <p:spPr>
          <a:xfrm>
            <a:off x="408164" y="3539411"/>
            <a:ext cx="3106327" cy="365234"/>
          </a:xfrm>
          <a:prstGeom prst="rect">
            <a:avLst/>
          </a:prstGeom>
          <a:noFill/>
        </p:spPr>
        <p:txBody>
          <a:bodyPr wrap="square">
            <a:spAutoFit/>
          </a:bodyPr>
          <a:lstStyle/>
          <a:p>
            <a:pPr algn="ctr"/>
            <a:r>
              <a:rPr lang="en-US" sz="1600" kern="100" dirty="0">
                <a:effectLst/>
                <a:latin typeface="Times New Roman" panose="02020603050405020304" pitchFamily="18" charset="0"/>
                <a:ea typeface="等线" panose="02010600030101010101" pitchFamily="2" charset="-122"/>
              </a:rPr>
              <a:t>0.6 km*0.5 km with 32 spots</a:t>
            </a:r>
            <a:endParaRPr lang="en-AU" sz="1600" dirty="0"/>
          </a:p>
        </p:txBody>
      </p:sp>
      <p:sp>
        <p:nvSpPr>
          <p:cNvPr id="15" name="TextBox 14"/>
          <p:cNvSpPr txBox="1"/>
          <p:nvPr/>
        </p:nvSpPr>
        <p:spPr>
          <a:xfrm>
            <a:off x="5770993" y="6089217"/>
            <a:ext cx="3250771" cy="365234"/>
          </a:xfrm>
          <a:prstGeom prst="rect">
            <a:avLst/>
          </a:prstGeom>
          <a:noFill/>
        </p:spPr>
        <p:txBody>
          <a:bodyPr wrap="square">
            <a:spAutoFit/>
          </a:bodyPr>
          <a:lstStyle/>
          <a:p>
            <a:pPr algn="ctr"/>
            <a:r>
              <a:rPr lang="en-US" sz="1600" kern="100" dirty="0">
                <a:latin typeface="Times New Roman" panose="02020603050405020304" pitchFamily="18" charset="0"/>
                <a:ea typeface="等线" panose="02010600030101010101" pitchFamily="2" charset="-122"/>
              </a:rPr>
              <a:t>2.0 km*2.5 km with 36 spots</a:t>
            </a:r>
            <a:endParaRPr lang="en-AU" sz="1600" kern="100" dirty="0">
              <a:latin typeface="Times New Roman" panose="02020603050405020304" pitchFamily="18" charset="0"/>
              <a:ea typeface="等线" panose="02010600030101010101" pitchFamily="2" charset="-122"/>
            </a:endParaRPr>
          </a:p>
        </p:txBody>
      </p:sp>
      <p:pic>
        <p:nvPicPr>
          <p:cNvPr id="16" name="Picture 15" descr="A map of china with Henan in r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26536" y="1009057"/>
            <a:ext cx="1580350" cy="1258534"/>
          </a:xfrm>
          <a:prstGeom prst="rect">
            <a:avLst/>
          </a:prstGeom>
        </p:spPr>
      </p:pic>
      <p:cxnSp>
        <p:nvCxnSpPr>
          <p:cNvPr id="17" name="Straight Connector 16"/>
          <p:cNvCxnSpPr/>
          <p:nvPr/>
        </p:nvCxnSpPr>
        <p:spPr>
          <a:xfrm flipH="1">
            <a:off x="3582955" y="1723768"/>
            <a:ext cx="1202405" cy="1627183"/>
          </a:xfrm>
          <a:prstGeom prst="line">
            <a:avLst/>
          </a:prstGeom>
          <a:ln w="63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928235" y="1661701"/>
            <a:ext cx="389231" cy="1081902"/>
          </a:xfrm>
          <a:prstGeom prst="line">
            <a:avLst/>
          </a:prstGeom>
          <a:ln w="635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7657"/>
            <a:ext cx="9144000" cy="86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5"/>
          <p:cNvSpPr/>
          <p:nvPr/>
        </p:nvSpPr>
        <p:spPr>
          <a:xfrm>
            <a:off x="0" y="4444"/>
            <a:ext cx="9144000" cy="900000"/>
          </a:xfrm>
          <a:prstGeom prst="rect">
            <a:avLst/>
          </a:prstGeom>
          <a:solidFill>
            <a:srgbClr val="DAE3F5"/>
          </a:solidFill>
        </p:spPr>
        <p:txBody>
          <a:bodyPr wrap="square" anchor="ctr">
            <a:noAutofit/>
          </a:bodyPr>
          <a:lstStyle/>
          <a:p>
            <a:pPr algn="ctr"/>
            <a:r>
              <a:rPr lang="en-US" altLang="zh-CN" sz="3000" b="1" dirty="0">
                <a:latin typeface="Arial" panose="020B0604020202020204" pitchFamily="34" charset="0"/>
                <a:ea typeface="黑体" panose="02010609060101010101" pitchFamily="49" charset="-122"/>
                <a:cs typeface="Arial" panose="020B0604020202020204" pitchFamily="34" charset="0"/>
                <a:sym typeface="+mn-ea"/>
              </a:rPr>
              <a:t>Data processing</a:t>
            </a:r>
            <a:endParaRPr lang="en-US" altLang="zh-CN" sz="3000" b="1" dirty="0">
              <a:latin typeface="Arial" panose="020B0604020202020204" pitchFamily="34" charset="0"/>
              <a:ea typeface="黑体" panose="02010609060101010101" pitchFamily="49" charset="-122"/>
              <a:cs typeface="Arial" panose="020B0604020202020204" pitchFamily="34" charset="0"/>
            </a:endParaRPr>
          </a:p>
        </p:txBody>
      </p:sp>
      <p:sp>
        <p:nvSpPr>
          <p:cNvPr id="2" name="文本框 1"/>
          <p:cNvSpPr txBox="1"/>
          <p:nvPr/>
        </p:nvSpPr>
        <p:spPr>
          <a:xfrm>
            <a:off x="516890" y="1558925"/>
            <a:ext cx="8188960" cy="4867275"/>
          </a:xfrm>
          <a:prstGeom prst="rect">
            <a:avLst/>
          </a:prstGeom>
          <a:noFill/>
        </p:spPr>
        <p:txBody>
          <a:bodyPr wrap="square" rtlCol="0" anchor="t">
            <a:noAutofit/>
          </a:bodyPr>
          <a:p>
            <a:pPr algn="l">
              <a:lnSpc>
                <a:spcPct val="150000"/>
              </a:lnSpc>
              <a:buClrTx/>
              <a:buSzTx/>
              <a:buFontTx/>
            </a:pPr>
            <a:r>
              <a:rPr lang="en-US" altLang="zh-CN" b="1" dirty="0">
                <a:latin typeface="Arial" panose="020B0604020202020204" pitchFamily="34" charset="0"/>
                <a:ea typeface="黑体" panose="02010609060101010101" pitchFamily="49" charset="-122"/>
                <a:cs typeface="Arial" panose="020B0604020202020204" pitchFamily="34" charset="0"/>
              </a:rPr>
              <a:t>Invalid data include</a:t>
            </a:r>
            <a:endParaRPr lang="en-US" altLang="zh-CN" b="1" dirty="0">
              <a:latin typeface="Arial" panose="020B0604020202020204" pitchFamily="34" charset="0"/>
              <a:ea typeface="黑体" panose="02010609060101010101" pitchFamily="49" charset="-122"/>
              <a:cs typeface="Arial" panose="020B0604020202020204" pitchFamily="34" charset="0"/>
            </a:endParaRPr>
          </a:p>
          <a:p>
            <a:pPr marL="285750" indent="-285750" algn="l">
              <a:lnSpc>
                <a:spcPct val="150000"/>
              </a:lnSpc>
              <a:buClrTx/>
              <a:buSzTx/>
              <a:buFont typeface="Arial" panose="020B0604020202020204" pitchFamily="34" charset="0"/>
              <a:buChar char="•"/>
            </a:pPr>
            <a:r>
              <a:rPr lang="en-US" altLang="zh-CN" b="1" dirty="0">
                <a:latin typeface="Arial" panose="020B0604020202020204" pitchFamily="34" charset="0"/>
                <a:ea typeface="黑体" panose="02010609060101010101" pitchFamily="49" charset="-122"/>
                <a:cs typeface="Arial" panose="020B0604020202020204" pitchFamily="34" charset="0"/>
                <a:sym typeface="+mn-ea"/>
              </a:rPr>
              <a:t>Redundant</a:t>
            </a:r>
            <a:r>
              <a:rPr lang="en-US" altLang="zh-CN" b="1" dirty="0">
                <a:latin typeface="Arial" panose="020B0604020202020204" pitchFamily="34" charset="0"/>
                <a:ea typeface="黑体" panose="02010609060101010101" pitchFamily="49" charset="-122"/>
                <a:cs typeface="Arial" panose="020B0604020202020204" pitchFamily="34" charset="0"/>
              </a:rPr>
              <a:t> value that stays the same for a period of time</a:t>
            </a:r>
            <a:endParaRPr lang="en-US" altLang="zh-CN" b="1" dirty="0">
              <a:latin typeface="Arial" panose="020B0604020202020204" pitchFamily="34" charset="0"/>
              <a:ea typeface="黑体" panose="02010609060101010101" pitchFamily="49" charset="-122"/>
              <a:cs typeface="Arial" panose="020B0604020202020204" pitchFamily="34" charset="0"/>
            </a:endParaRPr>
          </a:p>
          <a:p>
            <a:pPr marL="285750" indent="-285750" algn="l">
              <a:lnSpc>
                <a:spcPct val="150000"/>
              </a:lnSpc>
              <a:buClrTx/>
              <a:buSzTx/>
              <a:buFont typeface="Arial" panose="020B0604020202020204" pitchFamily="34" charset="0"/>
              <a:buChar char="•"/>
            </a:pPr>
            <a:r>
              <a:rPr lang="en-US" altLang="zh-CN" b="1" dirty="0">
                <a:latin typeface="Arial" panose="020B0604020202020204" pitchFamily="34" charset="0"/>
                <a:ea typeface="黑体" panose="02010609060101010101" pitchFamily="49" charset="-122"/>
                <a:cs typeface="Arial" panose="020B0604020202020204" pitchFamily="34" charset="0"/>
              </a:rPr>
              <a:t>Data when temperature is lower than 10 ℃( not accurate, thats why they said winter data is not good)</a:t>
            </a:r>
            <a:endParaRPr lang="en-US" altLang="zh-CN" b="1" dirty="0">
              <a:latin typeface="Arial" panose="020B0604020202020204" pitchFamily="34" charset="0"/>
              <a:ea typeface="黑体" panose="02010609060101010101" pitchFamily="49" charset="-122"/>
              <a:cs typeface="Arial" panose="020B0604020202020204" pitchFamily="34" charset="0"/>
            </a:endParaRPr>
          </a:p>
          <a:p>
            <a:pPr marL="285750" indent="-285750" algn="l">
              <a:lnSpc>
                <a:spcPct val="150000"/>
              </a:lnSpc>
              <a:buClrTx/>
              <a:buSzTx/>
              <a:buFont typeface="Arial" panose="020B0604020202020204" pitchFamily="34" charset="0"/>
              <a:buChar char="•"/>
            </a:pPr>
            <a:r>
              <a:rPr lang="en-US" altLang="zh-CN" b="1" dirty="0">
                <a:latin typeface="Arial" panose="020B0604020202020204" pitchFamily="34" charset="0"/>
                <a:ea typeface="黑体" panose="02010609060101010101" pitchFamily="49" charset="-122"/>
                <a:cs typeface="Arial" panose="020B0604020202020204" pitchFamily="34" charset="0"/>
              </a:rPr>
              <a:t>When concentration 10 is 10000</a:t>
            </a:r>
            <a:endParaRPr lang="en-US" altLang="zh-CN" b="1" dirty="0">
              <a:latin typeface="Arial" panose="020B0604020202020204" pitchFamily="34" charset="0"/>
              <a:ea typeface="黑体" panose="02010609060101010101" pitchFamily="49" charset="-122"/>
              <a:cs typeface="Arial" panose="020B0604020202020204" pitchFamily="34" charset="0"/>
            </a:endParaRPr>
          </a:p>
          <a:p>
            <a:pPr algn="l">
              <a:lnSpc>
                <a:spcPct val="150000"/>
              </a:lnSpc>
              <a:buClrTx/>
              <a:buSzTx/>
              <a:buFontTx/>
              <a:buNone/>
            </a:pPr>
            <a:r>
              <a:rPr lang="en-US" altLang="zh-CN" b="1" dirty="0">
                <a:latin typeface="Arial" panose="020B0604020202020204" pitchFamily="34" charset="0"/>
                <a:ea typeface="黑体" panose="02010609060101010101" pitchFamily="49" charset="-122"/>
                <a:cs typeface="Arial" panose="020B0604020202020204" pitchFamily="34" charset="0"/>
              </a:rPr>
              <a:t>Tips:</a:t>
            </a:r>
            <a:endParaRPr lang="en-US" altLang="zh-CN" b="1" dirty="0">
              <a:latin typeface="Arial" panose="020B0604020202020204" pitchFamily="34" charset="0"/>
              <a:ea typeface="黑体" panose="02010609060101010101" pitchFamily="49" charset="-122"/>
              <a:cs typeface="Arial" panose="020B0604020202020204" pitchFamily="34" charset="0"/>
            </a:endParaRPr>
          </a:p>
          <a:p>
            <a:pPr marL="285750" indent="-285750" algn="l">
              <a:lnSpc>
                <a:spcPct val="150000"/>
              </a:lnSpc>
              <a:buClrTx/>
              <a:buSzTx/>
              <a:buFont typeface="Arial" panose="020B0604020202020204" pitchFamily="34" charset="0"/>
              <a:buChar char="•"/>
            </a:pPr>
            <a:r>
              <a:rPr lang="en-US" altLang="zh-CN" b="1" dirty="0">
                <a:latin typeface="Arial" panose="020B0604020202020204" pitchFamily="34" charset="0"/>
                <a:ea typeface="黑体" panose="02010609060101010101" pitchFamily="49" charset="-122"/>
                <a:cs typeface="Arial" panose="020B0604020202020204" pitchFamily="34" charset="0"/>
              </a:rPr>
              <a:t>The order of processing:hourly--daily--mongthly</a:t>
            </a:r>
            <a:endParaRPr lang="en-US" altLang="zh-CN" b="1" dirty="0">
              <a:latin typeface="Arial" panose="020B0604020202020204" pitchFamily="34" charset="0"/>
              <a:ea typeface="黑体" panose="02010609060101010101" pitchFamily="49" charset="-122"/>
              <a:cs typeface="Arial" panose="020B0604020202020204" pitchFamily="34" charset="0"/>
            </a:endParaRPr>
          </a:p>
          <a:p>
            <a:pPr algn="l">
              <a:lnSpc>
                <a:spcPct val="100000"/>
              </a:lnSpc>
              <a:buClrTx/>
              <a:buSzTx/>
              <a:buFontTx/>
              <a:buNone/>
            </a:pPr>
            <a:r>
              <a:rPr lang="en-US" altLang="zh-CN" dirty="0">
                <a:latin typeface="Arial" panose="020B0604020202020204" pitchFamily="34" charset="0"/>
                <a:ea typeface="黑体" panose="02010609060101010101" pitchFamily="49" charset="-122"/>
                <a:cs typeface="Arial" panose="020B0604020202020204" pitchFamily="34" charset="0"/>
              </a:rPr>
              <a:t>Because the number of data per hour is different, it is not accurate to directly average all values to find the day average, so we must first find the hour average and then calculate day average</a:t>
            </a:r>
            <a:endParaRPr lang="en-US" altLang="zh-CN" dirty="0">
              <a:latin typeface="Arial" panose="020B0604020202020204" pitchFamily="34" charset="0"/>
              <a:ea typeface="黑体" panose="02010609060101010101" pitchFamily="49" charset="-122"/>
              <a:cs typeface="Arial" panose="020B0604020202020204" pitchFamily="34" charset="0"/>
            </a:endParaRPr>
          </a:p>
          <a:p>
            <a:pPr marL="285750" indent="-285750" algn="l">
              <a:lnSpc>
                <a:spcPct val="150000"/>
              </a:lnSpc>
              <a:buClrTx/>
              <a:buSzTx/>
              <a:buFont typeface="Arial" panose="020B0604020202020204" pitchFamily="34" charset="0"/>
              <a:buChar char="•"/>
            </a:pPr>
            <a:r>
              <a:rPr lang="en-US" altLang="zh-CN" b="1" dirty="0">
                <a:latin typeface="Arial" panose="020B0604020202020204" pitchFamily="34" charset="0"/>
                <a:ea typeface="黑体" panose="02010609060101010101" pitchFamily="49" charset="-122"/>
                <a:cs typeface="Arial" panose="020B0604020202020204" pitchFamily="34" charset="0"/>
              </a:rPr>
              <a:t>Do not delete data rows directly, otherwise the data availability will be affected</a:t>
            </a:r>
            <a:endParaRPr lang="en-US" altLang="zh-CN" b="1" dirty="0">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7657"/>
            <a:ext cx="9144000" cy="86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5"/>
          <p:cNvSpPr/>
          <p:nvPr/>
        </p:nvSpPr>
        <p:spPr>
          <a:xfrm>
            <a:off x="0" y="4444"/>
            <a:ext cx="9144000" cy="900000"/>
          </a:xfrm>
          <a:prstGeom prst="rect">
            <a:avLst/>
          </a:prstGeom>
          <a:solidFill>
            <a:srgbClr val="DAE3F5"/>
          </a:solidFill>
        </p:spPr>
        <p:txBody>
          <a:bodyPr wrap="square" anchor="ctr">
            <a:noAutofit/>
          </a:bodyPr>
          <a:lstStyle/>
          <a:p>
            <a:pPr algn="ctr"/>
            <a:r>
              <a:rPr lang="en-US" altLang="zh-CN" sz="3000" b="1" dirty="0">
                <a:latin typeface="Arial" panose="020B0604020202020204" pitchFamily="34" charset="0"/>
                <a:ea typeface="黑体" panose="02010609060101010101" pitchFamily="49" charset="-122"/>
                <a:cs typeface="Arial" panose="020B0604020202020204" pitchFamily="34" charset="0"/>
                <a:sym typeface="+mn-ea"/>
              </a:rPr>
              <a:t>Data distrubution</a:t>
            </a:r>
            <a:endParaRPr lang="en-US" altLang="zh-CN" sz="3000" b="1" dirty="0">
              <a:latin typeface="Arial" panose="020B0604020202020204" pitchFamily="34" charset="0"/>
              <a:ea typeface="黑体" panose="02010609060101010101" pitchFamily="49" charset="-122"/>
              <a:cs typeface="Arial" panose="020B0604020202020204" pitchFamily="34" charset="0"/>
            </a:endParaRPr>
          </a:p>
        </p:txBody>
      </p:sp>
      <p:sp>
        <p:nvSpPr>
          <p:cNvPr id="2" name="文本框 1"/>
          <p:cNvSpPr txBox="1"/>
          <p:nvPr/>
        </p:nvSpPr>
        <p:spPr>
          <a:xfrm>
            <a:off x="516890" y="1558925"/>
            <a:ext cx="8188960" cy="4867275"/>
          </a:xfrm>
          <a:prstGeom prst="rect">
            <a:avLst/>
          </a:prstGeom>
          <a:noFill/>
        </p:spPr>
        <p:txBody>
          <a:bodyPr wrap="square" rtlCol="0" anchor="t">
            <a:noAutofit/>
          </a:bodyPr>
          <a:p>
            <a:pPr algn="l">
              <a:lnSpc>
                <a:spcPct val="250000"/>
              </a:lnSpc>
              <a:buClrTx/>
              <a:buSzTx/>
              <a:buFontTx/>
            </a:pPr>
            <a:r>
              <a:rPr lang="en-US" altLang="zh-CN" b="1" dirty="0">
                <a:latin typeface="Arial" panose="020B0604020202020204" pitchFamily="34" charset="0"/>
                <a:ea typeface="黑体" panose="02010609060101010101" pitchFamily="49" charset="-122"/>
                <a:cs typeface="Arial" panose="020B0604020202020204" pitchFamily="34" charset="0"/>
              </a:rPr>
              <a:t>Data distribution</a:t>
            </a:r>
            <a:endParaRPr lang="en-US" altLang="zh-CN" b="1" dirty="0">
              <a:latin typeface="Arial" panose="020B0604020202020204" pitchFamily="34" charset="0"/>
              <a:ea typeface="黑体" panose="02010609060101010101" pitchFamily="49" charset="-122"/>
              <a:cs typeface="Arial" panose="020B0604020202020204" pitchFamily="34" charset="0"/>
            </a:endParaRPr>
          </a:p>
          <a:p>
            <a:pPr marL="285750" indent="-285750" algn="l">
              <a:lnSpc>
                <a:spcPct val="250000"/>
              </a:lnSpc>
              <a:buClrTx/>
              <a:buSzTx/>
              <a:buFont typeface="Arial" panose="020B0604020202020204" pitchFamily="34" charset="0"/>
              <a:buChar char="•"/>
            </a:pPr>
            <a:r>
              <a:rPr lang="en-US" altLang="zh-CN" b="1" dirty="0">
                <a:latin typeface="Arial" panose="020B0604020202020204" pitchFamily="34" charset="0"/>
                <a:ea typeface="黑体" panose="02010609060101010101" pitchFamily="49" charset="-122"/>
                <a:cs typeface="Arial" panose="020B0604020202020204" pitchFamily="34" charset="0"/>
              </a:rPr>
              <a:t>missing data in winter (3-7 am low temperature) temporarily</a:t>
            </a:r>
            <a:endParaRPr lang="en-US" altLang="zh-CN" b="1" dirty="0">
              <a:latin typeface="Arial" panose="020B0604020202020204" pitchFamily="34" charset="0"/>
              <a:ea typeface="黑体" panose="02010609060101010101" pitchFamily="49" charset="-122"/>
              <a:cs typeface="Arial" panose="020B0604020202020204" pitchFamily="34" charset="0"/>
            </a:endParaRPr>
          </a:p>
          <a:p>
            <a:pPr marL="285750" indent="-285750" algn="l">
              <a:lnSpc>
                <a:spcPct val="250000"/>
              </a:lnSpc>
              <a:buClrTx/>
              <a:buSzTx/>
              <a:buFont typeface="Arial" panose="020B0604020202020204" pitchFamily="34" charset="0"/>
              <a:buChar char="•"/>
            </a:pPr>
            <a:r>
              <a:rPr lang="en-US" altLang="zh-CN" b="1" dirty="0">
                <a:latin typeface="Arial" panose="020B0604020202020204" pitchFamily="34" charset="0"/>
                <a:ea typeface="黑体" panose="02010609060101010101" pitchFamily="49" charset="-122"/>
                <a:cs typeface="Arial" panose="020B0604020202020204" pitchFamily="34" charset="0"/>
              </a:rPr>
              <a:t>missing data for whole device</a:t>
            </a:r>
            <a:endParaRPr lang="en-US" altLang="zh-CN" b="1" dirty="0">
              <a:latin typeface="Arial" panose="020B0604020202020204" pitchFamily="34" charset="0"/>
              <a:ea typeface="黑体" panose="02010609060101010101" pitchFamily="49" charset="-122"/>
              <a:cs typeface="Arial" panose="020B0604020202020204" pitchFamily="34" charset="0"/>
            </a:endParaRPr>
          </a:p>
          <a:p>
            <a:pPr marL="285750" indent="-285750" algn="l">
              <a:lnSpc>
                <a:spcPct val="250000"/>
              </a:lnSpc>
              <a:buClrTx/>
              <a:buSzTx/>
              <a:buFont typeface="Arial" panose="020B0604020202020204" pitchFamily="34" charset="0"/>
              <a:buChar char="•"/>
            </a:pPr>
            <a:r>
              <a:rPr lang="en-US" altLang="zh-CN" b="1" dirty="0">
                <a:latin typeface="Arial" panose="020B0604020202020204" pitchFamily="34" charset="0"/>
                <a:ea typeface="黑体" panose="02010609060101010101" pitchFamily="49" charset="-122"/>
                <a:cs typeface="Arial" panose="020B0604020202020204" pitchFamily="34" charset="0"/>
              </a:rPr>
              <a:t>they dont affect overall presentation for whole site</a:t>
            </a:r>
            <a:endParaRPr lang="en-US" altLang="zh-CN" b="1" dirty="0">
              <a:latin typeface="Arial" panose="020B0604020202020204" pitchFamily="34" charset="0"/>
              <a:ea typeface="黑体" panose="02010609060101010101" pitchFamily="49" charset="-122"/>
              <a:cs typeface="Arial" panose="020B0604020202020204" pitchFamily="34" charset="0"/>
            </a:endParaRPr>
          </a:p>
          <a:p>
            <a:pPr marL="285750" indent="-285750" algn="l">
              <a:lnSpc>
                <a:spcPct val="200000"/>
              </a:lnSpc>
              <a:buClrTx/>
              <a:buSzTx/>
              <a:buFont typeface="Arial" panose="020B0604020202020204" pitchFamily="34" charset="0"/>
              <a:buChar char="•"/>
            </a:pPr>
            <a:endParaRPr lang="en-US" altLang="zh-CN" b="1" dirty="0">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7657"/>
            <a:ext cx="9144000" cy="86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5"/>
          <p:cNvSpPr/>
          <p:nvPr/>
        </p:nvSpPr>
        <p:spPr>
          <a:xfrm>
            <a:off x="0" y="4444"/>
            <a:ext cx="9144000" cy="900000"/>
          </a:xfrm>
          <a:prstGeom prst="rect">
            <a:avLst/>
          </a:prstGeom>
          <a:solidFill>
            <a:srgbClr val="DAE3F5"/>
          </a:solidFill>
        </p:spPr>
        <p:txBody>
          <a:bodyPr wrap="square" anchor="ctr">
            <a:noAutofit/>
          </a:bodyPr>
          <a:lstStyle/>
          <a:p>
            <a:pPr indent="0" algn="ctr">
              <a:lnSpc>
                <a:spcPct val="200000"/>
              </a:lnSpc>
              <a:buClrTx/>
              <a:buSzTx/>
              <a:buFont typeface="Arial" panose="020B0604020202020204" pitchFamily="34" charset="0"/>
              <a:buNone/>
            </a:pPr>
            <a:r>
              <a:rPr lang="en-US" altLang="zh-CN" sz="3000" b="1" dirty="0">
                <a:latin typeface="Arial" panose="020B0604020202020204" pitchFamily="34" charset="0"/>
                <a:ea typeface="黑体" panose="02010609060101010101" pitchFamily="49" charset="-122"/>
                <a:cs typeface="Arial" panose="020B0604020202020204" pitchFamily="34" charset="0"/>
                <a:sym typeface="+mn-ea"/>
              </a:rPr>
              <a:t>Data </a:t>
            </a:r>
            <a:r>
              <a:rPr lang="en-US" altLang="zh-CN" sz="3000" b="1" dirty="0">
                <a:latin typeface="Arial" panose="020B0604020202020204" pitchFamily="34" charset="0"/>
                <a:ea typeface="黑体" panose="02010609060101010101" pitchFamily="49" charset="-122"/>
                <a:cs typeface="Arial" panose="020B0604020202020204" pitchFamily="34" charset="0"/>
                <a:sym typeface="+mn-ea"/>
              </a:rPr>
              <a:t>discussion</a:t>
            </a:r>
            <a:endParaRPr lang="en-US" altLang="zh-CN" sz="3000" b="1" dirty="0">
              <a:latin typeface="Arial" panose="020B0604020202020204" pitchFamily="34" charset="0"/>
              <a:ea typeface="黑体" panose="02010609060101010101" pitchFamily="49" charset="-122"/>
              <a:cs typeface="Arial" panose="020B0604020202020204" pitchFamily="34" charset="0"/>
            </a:endParaRPr>
          </a:p>
        </p:txBody>
      </p:sp>
      <p:sp>
        <p:nvSpPr>
          <p:cNvPr id="2" name="文本框 1"/>
          <p:cNvSpPr txBox="1"/>
          <p:nvPr/>
        </p:nvSpPr>
        <p:spPr>
          <a:xfrm>
            <a:off x="432435" y="1248410"/>
            <a:ext cx="8188960" cy="4867275"/>
          </a:xfrm>
          <a:prstGeom prst="rect">
            <a:avLst/>
          </a:prstGeom>
          <a:noFill/>
        </p:spPr>
        <p:txBody>
          <a:bodyPr wrap="square" rtlCol="0" anchor="t">
            <a:noAutofit/>
          </a:bodyPr>
          <a:p>
            <a:pPr indent="0" algn="l">
              <a:lnSpc>
                <a:spcPct val="200000"/>
              </a:lnSpc>
              <a:buClrTx/>
              <a:buSzTx/>
              <a:buFont typeface="Arial" panose="020B0604020202020204" pitchFamily="34" charset="0"/>
              <a:buNone/>
            </a:pPr>
            <a:r>
              <a:rPr lang="en-US" altLang="zh-CN" sz="2000" b="1" dirty="0">
                <a:latin typeface="Arial" panose="020B0604020202020204" pitchFamily="34" charset="0"/>
                <a:ea typeface="黑体" panose="02010609060101010101" pitchFamily="49" charset="-122"/>
                <a:cs typeface="Arial" panose="020B0604020202020204" pitchFamily="34" charset="0"/>
              </a:rPr>
              <a:t>local emission pattern</a:t>
            </a:r>
            <a:endParaRPr lang="en-US" altLang="zh-CN" sz="2000" b="1" dirty="0">
              <a:latin typeface="Arial" panose="020B0604020202020204" pitchFamily="34" charset="0"/>
              <a:ea typeface="黑体" panose="02010609060101010101" pitchFamily="49" charset="-122"/>
              <a:cs typeface="Arial" panose="020B0604020202020204" pitchFamily="34" charset="0"/>
            </a:endParaRPr>
          </a:p>
          <a:p>
            <a:pPr marL="285750" indent="-285750" algn="l">
              <a:lnSpc>
                <a:spcPct val="200000"/>
              </a:lnSpc>
              <a:buClrTx/>
              <a:buSzTx/>
              <a:buFont typeface="Arial" panose="020B0604020202020204" pitchFamily="34" charset="0"/>
              <a:buChar char="•"/>
            </a:pPr>
            <a:r>
              <a:rPr lang="en-US" altLang="zh-CN" b="1" dirty="0">
                <a:latin typeface="Arial" panose="020B0604020202020204" pitchFamily="34" charset="0"/>
                <a:ea typeface="黑体" panose="02010609060101010101" pitchFamily="49" charset="-122"/>
                <a:cs typeface="Arial" panose="020B0604020202020204" pitchFamily="34" charset="0"/>
              </a:rPr>
              <a:t>land use/governmental website</a:t>
            </a:r>
            <a:endParaRPr lang="en-US" altLang="zh-CN" b="1" dirty="0">
              <a:latin typeface="Arial" panose="020B0604020202020204" pitchFamily="34" charset="0"/>
              <a:ea typeface="黑体" panose="02010609060101010101" pitchFamily="49" charset="-122"/>
              <a:cs typeface="Arial" panose="020B0604020202020204" pitchFamily="34" charset="0"/>
            </a:endParaRPr>
          </a:p>
          <a:p>
            <a:pPr marL="285750" indent="-285750" algn="l">
              <a:lnSpc>
                <a:spcPct val="200000"/>
              </a:lnSpc>
              <a:buClrTx/>
              <a:buSzTx/>
              <a:buFont typeface="Arial" panose="020B0604020202020204" pitchFamily="34" charset="0"/>
              <a:buChar char="•"/>
            </a:pPr>
            <a:r>
              <a:rPr lang="en-US" altLang="zh-CN" b="1" dirty="0">
                <a:latin typeface="Arial" panose="020B0604020202020204" pitchFamily="34" charset="0"/>
                <a:ea typeface="黑体" panose="02010609060101010101" pitchFamily="49" charset="-122"/>
                <a:cs typeface="Arial" panose="020B0604020202020204" pitchFamily="34" charset="0"/>
              </a:rPr>
              <a:t>combining with wind speed device</a:t>
            </a:r>
            <a:endParaRPr lang="en-US" altLang="zh-CN" b="1" dirty="0">
              <a:latin typeface="Arial" panose="020B0604020202020204" pitchFamily="34" charset="0"/>
              <a:ea typeface="黑体" panose="02010609060101010101" pitchFamily="49" charset="-122"/>
              <a:cs typeface="Arial" panose="020B0604020202020204" pitchFamily="34" charset="0"/>
            </a:endParaRPr>
          </a:p>
          <a:p>
            <a:pPr algn="l">
              <a:lnSpc>
                <a:spcPct val="200000"/>
              </a:lnSpc>
              <a:buClrTx/>
              <a:buSzTx/>
              <a:buFont typeface="Arial" panose="020B0604020202020204" pitchFamily="34" charset="0"/>
              <a:buNone/>
            </a:pPr>
            <a:r>
              <a:rPr lang="en-US" altLang="zh-CN" sz="2000" b="1" dirty="0">
                <a:latin typeface="Arial" panose="020B0604020202020204" pitchFamily="34" charset="0"/>
                <a:ea typeface="黑体" panose="02010609060101010101" pitchFamily="49" charset="-122"/>
                <a:cs typeface="Arial" panose="020B0604020202020204" pitchFamily="34" charset="0"/>
                <a:sym typeface="+mn-ea"/>
              </a:rPr>
              <a:t>seasonal differe</a:t>
            </a:r>
            <a:r>
              <a:rPr lang="en-US" altLang="zh-CN" sz="1800" b="1" dirty="0">
                <a:latin typeface="Arial" panose="020B0604020202020204" pitchFamily="34" charset="0"/>
                <a:ea typeface="黑体" panose="02010609060101010101" pitchFamily="49" charset="-122"/>
                <a:cs typeface="Arial" panose="020B0604020202020204" pitchFamily="34" charset="0"/>
                <a:sym typeface="+mn-ea"/>
              </a:rPr>
              <a:t>nce (sta test)</a:t>
            </a:r>
            <a:endParaRPr lang="en-US" altLang="zh-CN" sz="2000" b="1" dirty="0">
              <a:latin typeface="Arial" panose="020B0604020202020204" pitchFamily="34" charset="0"/>
              <a:ea typeface="黑体" panose="02010609060101010101" pitchFamily="49" charset="-122"/>
              <a:cs typeface="Arial" panose="020B0604020202020204" pitchFamily="34" charset="0"/>
              <a:sym typeface="+mn-ea"/>
            </a:endParaRPr>
          </a:p>
          <a:p>
            <a:pPr marL="285750" indent="-285750" algn="l">
              <a:lnSpc>
                <a:spcPct val="200000"/>
              </a:lnSpc>
              <a:buClrTx/>
              <a:buSzTx/>
              <a:buFont typeface="Arial" panose="020B0604020202020204" pitchFamily="34" charset="0"/>
              <a:buChar char="•"/>
            </a:pPr>
            <a:r>
              <a:rPr lang="en-US" altLang="zh-CN" b="1" dirty="0">
                <a:latin typeface="Arial" panose="020B0604020202020204" pitchFamily="34" charset="0"/>
                <a:ea typeface="黑体" panose="02010609060101010101" pitchFamily="49" charset="-122"/>
                <a:cs typeface="Arial" panose="020B0604020202020204" pitchFamily="34" charset="0"/>
              </a:rPr>
              <a:t>coal burning </a:t>
            </a:r>
            <a:endParaRPr lang="en-US" altLang="zh-CN" b="1" dirty="0">
              <a:latin typeface="Arial" panose="020B0604020202020204" pitchFamily="34" charset="0"/>
              <a:ea typeface="黑体" panose="02010609060101010101" pitchFamily="49" charset="-122"/>
              <a:cs typeface="Arial" panose="020B0604020202020204" pitchFamily="34" charset="0"/>
            </a:endParaRPr>
          </a:p>
          <a:p>
            <a:pPr marL="285750" indent="-285750" algn="l">
              <a:lnSpc>
                <a:spcPct val="200000"/>
              </a:lnSpc>
              <a:buClrTx/>
              <a:buSzTx/>
              <a:buFont typeface="Arial" panose="020B0604020202020204" pitchFamily="34" charset="0"/>
              <a:buChar char="•"/>
            </a:pPr>
            <a:r>
              <a:rPr lang="en-US" altLang="zh-CN" b="1" dirty="0">
                <a:latin typeface="Arial" panose="020B0604020202020204" pitchFamily="34" charset="0"/>
                <a:ea typeface="黑体" panose="02010609060101010101" pitchFamily="49" charset="-122"/>
                <a:cs typeface="Arial" panose="020B0604020202020204" pitchFamily="34" charset="0"/>
              </a:rPr>
              <a:t>less sunslight less photochemical reaction</a:t>
            </a:r>
            <a:endParaRPr lang="en-US" altLang="zh-CN" b="1" dirty="0">
              <a:latin typeface="Arial" panose="020B0604020202020204" pitchFamily="34" charset="0"/>
              <a:ea typeface="黑体" panose="02010609060101010101" pitchFamily="49" charset="-122"/>
              <a:cs typeface="Arial" panose="020B0604020202020204" pitchFamily="34" charset="0"/>
            </a:endParaRPr>
          </a:p>
          <a:p>
            <a:pPr marL="285750" indent="-285750" algn="l">
              <a:lnSpc>
                <a:spcPct val="200000"/>
              </a:lnSpc>
              <a:buClrTx/>
              <a:buSzTx/>
              <a:buFont typeface="Arial" panose="020B0604020202020204" pitchFamily="34" charset="0"/>
              <a:buChar char="•"/>
            </a:pPr>
            <a:r>
              <a:rPr lang="en-US" altLang="zh-CN" b="1" dirty="0">
                <a:latin typeface="Arial" panose="020B0604020202020204" pitchFamily="34" charset="0"/>
                <a:ea typeface="黑体" panose="02010609060101010101" pitchFamily="49" charset="-122"/>
                <a:cs typeface="Arial" panose="020B0604020202020204" pitchFamily="34" charset="0"/>
              </a:rPr>
              <a:t>strong north/northwest wind in spring (kaifeng)</a:t>
            </a:r>
            <a:endParaRPr lang="en-US" altLang="zh-CN" b="1" dirty="0">
              <a:latin typeface="Arial" panose="020B0604020202020204" pitchFamily="34" charset="0"/>
              <a:ea typeface="黑体" panose="02010609060101010101" pitchFamily="49" charset="-122"/>
              <a:cs typeface="Arial" panose="020B0604020202020204" pitchFamily="34" charset="0"/>
            </a:endParaRPr>
          </a:p>
          <a:p>
            <a:pPr algn="l">
              <a:lnSpc>
                <a:spcPct val="200000"/>
              </a:lnSpc>
              <a:buClrTx/>
              <a:buSzTx/>
              <a:buFont typeface="Arial" panose="020B0604020202020204" pitchFamily="34" charset="0"/>
            </a:pPr>
            <a:r>
              <a:rPr lang="en-US" altLang="zh-CN" sz="2000" b="1" dirty="0">
                <a:latin typeface="Arial" panose="020B0604020202020204" pitchFamily="34" charset="0"/>
                <a:ea typeface="黑体" panose="02010609060101010101" pitchFamily="49" charset="-122"/>
                <a:cs typeface="Arial" panose="020B0604020202020204" pitchFamily="34" charset="0"/>
              </a:rPr>
              <a:t>city difference </a:t>
            </a:r>
            <a:endParaRPr lang="en-US" altLang="zh-CN" sz="2000" b="1" dirty="0">
              <a:latin typeface="Arial" panose="020B0604020202020204" pitchFamily="34" charset="0"/>
              <a:ea typeface="黑体" panose="02010609060101010101" pitchFamily="49" charset="-122"/>
              <a:cs typeface="Arial" panose="020B0604020202020204" pitchFamily="34" charset="0"/>
            </a:endParaRPr>
          </a:p>
          <a:p>
            <a:pPr marL="285750" indent="-285750" algn="l">
              <a:lnSpc>
                <a:spcPct val="200000"/>
              </a:lnSpc>
              <a:buClrTx/>
              <a:buSzTx/>
              <a:buFont typeface="Arial" panose="020B0604020202020204" pitchFamily="34" charset="0"/>
              <a:buChar char="•"/>
            </a:pPr>
            <a:r>
              <a:rPr lang="en-US" altLang="zh-CN" sz="1800" b="1" dirty="0">
                <a:latin typeface="Arial" panose="020B0604020202020204" pitchFamily="34" charset="0"/>
                <a:ea typeface="黑体" panose="02010609060101010101" pitchFamily="49" charset="-122"/>
                <a:cs typeface="Arial" panose="020B0604020202020204" pitchFamily="34" charset="0"/>
              </a:rPr>
              <a:t>more detailed geological info/compare land use</a:t>
            </a:r>
            <a:endParaRPr lang="en-US" altLang="zh-CN" sz="1800" b="1" dirty="0">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7657"/>
            <a:ext cx="9144000" cy="86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5"/>
          <p:cNvSpPr/>
          <p:nvPr/>
        </p:nvSpPr>
        <p:spPr>
          <a:xfrm>
            <a:off x="0" y="4444"/>
            <a:ext cx="9144000" cy="900000"/>
          </a:xfrm>
          <a:prstGeom prst="rect">
            <a:avLst/>
          </a:prstGeom>
          <a:solidFill>
            <a:srgbClr val="DAE3F5"/>
          </a:solidFill>
        </p:spPr>
        <p:txBody>
          <a:bodyPr wrap="square" anchor="ctr">
            <a:noAutofit/>
          </a:bodyPr>
          <a:lstStyle/>
          <a:p>
            <a:pPr algn="ctr"/>
            <a:r>
              <a:rPr lang="en-US" altLang="zh-CN" sz="3000" b="1" dirty="0">
                <a:latin typeface="Arial" panose="020B0604020202020204" pitchFamily="34" charset="0"/>
                <a:ea typeface="黑体" panose="02010609060101010101" pitchFamily="49" charset="-122"/>
                <a:cs typeface="Arial" panose="020B0604020202020204" pitchFamily="34" charset="0"/>
                <a:sym typeface="+mn-ea"/>
              </a:rPr>
              <a:t>cluster analysis</a:t>
            </a:r>
            <a:endParaRPr lang="en-US" altLang="zh-CN" sz="3000" b="1" dirty="0">
              <a:latin typeface="Arial" panose="020B0604020202020204" pitchFamily="34" charset="0"/>
              <a:ea typeface="黑体" panose="02010609060101010101" pitchFamily="49" charset="-122"/>
              <a:cs typeface="Arial" panose="020B0604020202020204" pitchFamily="34" charset="0"/>
            </a:endParaRPr>
          </a:p>
        </p:txBody>
      </p:sp>
      <p:pic>
        <p:nvPicPr>
          <p:cNvPr id="4" name="图片 8"/>
          <p:cNvPicPr>
            <a:picLocks noChangeAspect="1"/>
          </p:cNvPicPr>
          <p:nvPr>
            <p:custDataLst>
              <p:tags r:id="rId1"/>
            </p:custDataLst>
          </p:nvPr>
        </p:nvPicPr>
        <p:blipFill>
          <a:blip r:embed="rId2" cstate="email"/>
          <a:srcRect l="3294" t="4722" r="10394" b="3135"/>
          <a:stretch>
            <a:fillRect/>
          </a:stretch>
        </p:blipFill>
        <p:spPr>
          <a:xfrm>
            <a:off x="501676" y="1550432"/>
            <a:ext cx="3109436" cy="3200400"/>
          </a:xfrm>
          <a:prstGeom prst="rect">
            <a:avLst/>
          </a:prstGeom>
        </p:spPr>
      </p:pic>
      <p:sp>
        <p:nvSpPr>
          <p:cNvPr id="18" name="文本框 17"/>
          <p:cNvSpPr txBox="1"/>
          <p:nvPr/>
        </p:nvSpPr>
        <p:spPr>
          <a:xfrm>
            <a:off x="1401445" y="5493385"/>
            <a:ext cx="6615430" cy="572135"/>
          </a:xfrm>
          <a:prstGeom prst="rect">
            <a:avLst/>
          </a:prstGeom>
          <a:noFill/>
        </p:spPr>
        <p:txBody>
          <a:bodyPr wrap="square" rtlCol="0">
            <a:noAutofit/>
          </a:bodyPr>
          <a:p>
            <a:r>
              <a:rPr lang="en-US" altLang="zh-CN"/>
              <a:t>To investigate if device network are represenstative /correct for the site</a:t>
            </a:r>
            <a:endParaRPr lang="en-US" altLang="zh-CN"/>
          </a:p>
          <a:p>
            <a:endParaRPr lang="en-US" altLang="zh-CN"/>
          </a:p>
        </p:txBody>
      </p:sp>
      <p:pic>
        <p:nvPicPr>
          <p:cNvPr id="19" name="图片 18"/>
          <p:cNvPicPr>
            <a:picLocks noChangeAspect="1"/>
          </p:cNvPicPr>
          <p:nvPr>
            <p:custDataLst>
              <p:tags r:id="rId3"/>
            </p:custDataLst>
          </p:nvPr>
        </p:nvPicPr>
        <p:blipFill>
          <a:blip r:embed="rId4"/>
          <a:stretch>
            <a:fillRect/>
          </a:stretch>
        </p:blipFill>
        <p:spPr>
          <a:xfrm>
            <a:off x="3797935" y="1717040"/>
            <a:ext cx="5346065" cy="2759710"/>
          </a:xfrm>
          <a:prstGeom prst="rect">
            <a:avLst/>
          </a:prstGeom>
        </p:spPr>
      </p:pic>
      <p:sp>
        <p:nvSpPr>
          <p:cNvPr id="20" name="文本框 19"/>
          <p:cNvSpPr txBox="1"/>
          <p:nvPr/>
        </p:nvSpPr>
        <p:spPr>
          <a:xfrm>
            <a:off x="4047490" y="4707255"/>
            <a:ext cx="4572000" cy="306705"/>
          </a:xfrm>
          <a:prstGeom prst="rect">
            <a:avLst/>
          </a:prstGeom>
          <a:noFill/>
        </p:spPr>
        <p:txBody>
          <a:bodyPr wrap="square" rtlCol="0" anchor="t">
            <a:spAutoFit/>
          </a:bodyPr>
          <a:p>
            <a:r>
              <a:rPr lang="en-US" altLang="zh-CN" sz="1400" i="1">
                <a:sym typeface="+mn-ea"/>
              </a:rPr>
              <a:t>DOI:10.1016/j.buildenv.2010.09.004</a:t>
            </a:r>
            <a:endParaRPr lang="en-US" altLang="zh-CN" sz="1400" i="1">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7657"/>
            <a:ext cx="9144000" cy="86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5"/>
          <p:cNvSpPr/>
          <p:nvPr/>
        </p:nvSpPr>
        <p:spPr>
          <a:xfrm>
            <a:off x="0" y="4444"/>
            <a:ext cx="9144000" cy="900000"/>
          </a:xfrm>
          <a:prstGeom prst="rect">
            <a:avLst/>
          </a:prstGeom>
          <a:solidFill>
            <a:srgbClr val="DAE3F5"/>
          </a:solidFill>
        </p:spPr>
        <p:txBody>
          <a:bodyPr wrap="square" anchor="ctr">
            <a:noAutofit/>
          </a:bodyPr>
          <a:lstStyle/>
          <a:p>
            <a:pPr algn="ctr"/>
            <a:r>
              <a:rPr lang="en-US" altLang="zh-CN" sz="3000" b="1" dirty="0">
                <a:latin typeface="Arial" panose="020B0604020202020204" pitchFamily="34" charset="0"/>
                <a:ea typeface="黑体" panose="02010609060101010101" pitchFamily="49" charset="-122"/>
                <a:cs typeface="Arial" panose="020B0604020202020204" pitchFamily="34" charset="0"/>
                <a:sym typeface="+mn-ea"/>
              </a:rPr>
              <a:t>Comparasion of processed and unprocessed </a:t>
            </a:r>
            <a:endParaRPr lang="en-US" altLang="zh-CN" sz="3000" b="1" dirty="0">
              <a:latin typeface="Arial" panose="020B0604020202020204" pitchFamily="34" charset="0"/>
              <a:ea typeface="黑体" panose="02010609060101010101" pitchFamily="49" charset="-122"/>
              <a:cs typeface="Arial" panose="020B0604020202020204" pitchFamily="34" charset="0"/>
            </a:endParaRPr>
          </a:p>
        </p:txBody>
      </p:sp>
      <p:pic>
        <p:nvPicPr>
          <p:cNvPr id="2" name="图片 1"/>
          <p:cNvPicPr>
            <a:picLocks noChangeAspect="1"/>
          </p:cNvPicPr>
          <p:nvPr/>
        </p:nvPicPr>
        <p:blipFill>
          <a:blip r:embed="rId1"/>
          <a:stretch>
            <a:fillRect/>
          </a:stretch>
        </p:blipFill>
        <p:spPr>
          <a:xfrm>
            <a:off x="474345" y="2119630"/>
            <a:ext cx="3790315" cy="2863850"/>
          </a:xfrm>
          <a:prstGeom prst="rect">
            <a:avLst/>
          </a:prstGeom>
        </p:spPr>
      </p:pic>
      <p:sp>
        <p:nvSpPr>
          <p:cNvPr id="3" name="文本框 2"/>
          <p:cNvSpPr txBox="1"/>
          <p:nvPr/>
        </p:nvSpPr>
        <p:spPr>
          <a:xfrm>
            <a:off x="817245" y="5640705"/>
            <a:ext cx="3317875" cy="368300"/>
          </a:xfrm>
          <a:prstGeom prst="rect">
            <a:avLst/>
          </a:prstGeom>
          <a:noFill/>
        </p:spPr>
        <p:txBody>
          <a:bodyPr wrap="square" rtlCol="0">
            <a:spAutoFit/>
          </a:bodyPr>
          <a:p>
            <a:r>
              <a:rPr lang="en-US" altLang="zh-CN"/>
              <a:t>without deleting invalid data </a:t>
            </a:r>
            <a:endParaRPr lang="en-US" altLang="zh-CN"/>
          </a:p>
        </p:txBody>
      </p:sp>
      <p:pic>
        <p:nvPicPr>
          <p:cNvPr id="4" name="图片 3"/>
          <p:cNvPicPr>
            <a:picLocks noChangeAspect="1"/>
          </p:cNvPicPr>
          <p:nvPr/>
        </p:nvPicPr>
        <p:blipFill>
          <a:blip r:embed="rId2"/>
          <a:stretch>
            <a:fillRect/>
          </a:stretch>
        </p:blipFill>
        <p:spPr>
          <a:xfrm>
            <a:off x="4445635" y="2010410"/>
            <a:ext cx="3888740" cy="2938145"/>
          </a:xfrm>
          <a:prstGeom prst="rect">
            <a:avLst/>
          </a:prstGeom>
        </p:spPr>
      </p:pic>
      <p:sp>
        <p:nvSpPr>
          <p:cNvPr id="6" name="文本框 5"/>
          <p:cNvSpPr txBox="1"/>
          <p:nvPr/>
        </p:nvSpPr>
        <p:spPr>
          <a:xfrm>
            <a:off x="4491355" y="5640705"/>
            <a:ext cx="4572000" cy="645160"/>
          </a:xfrm>
          <a:prstGeom prst="rect">
            <a:avLst/>
          </a:prstGeom>
          <a:noFill/>
        </p:spPr>
        <p:txBody>
          <a:bodyPr wrap="square" rtlCol="0" anchor="t">
            <a:spAutoFit/>
          </a:bodyPr>
          <a:p>
            <a:r>
              <a:rPr lang="en-US" altLang="zh-CN">
                <a:sym typeface="+mn-ea"/>
              </a:rPr>
              <a:t>deleted invalid data</a:t>
            </a:r>
            <a:endParaRPr lang="en-US" altLang="zh-CN">
              <a:sym typeface="+mn-ea"/>
            </a:endParaRPr>
          </a:p>
          <a:p>
            <a:r>
              <a:rPr lang="en-US" altLang="zh-CN">
                <a:sym typeface="+mn-ea"/>
              </a:rPr>
              <a:t>Yes now is normal distribution! </a:t>
            </a:r>
            <a:endParaRPr lang="en-US" altLang="zh-CN">
              <a:sym typeface="+mn-ea"/>
            </a:endParaRPr>
          </a:p>
        </p:txBody>
      </p:sp>
      <p:sp>
        <p:nvSpPr>
          <p:cNvPr id="8" name="文本框 7"/>
          <p:cNvSpPr txBox="1"/>
          <p:nvPr/>
        </p:nvSpPr>
        <p:spPr>
          <a:xfrm>
            <a:off x="3096260" y="5106670"/>
            <a:ext cx="3464560" cy="368300"/>
          </a:xfrm>
          <a:prstGeom prst="rect">
            <a:avLst/>
          </a:prstGeom>
          <a:noFill/>
        </p:spPr>
        <p:txBody>
          <a:bodyPr wrap="square" rtlCol="0">
            <a:spAutoFit/>
          </a:bodyPr>
          <a:p>
            <a:r>
              <a:rPr lang="en-US" altLang="zh-CN"/>
              <a:t>2022 Dec all data in ZK </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7657"/>
            <a:ext cx="9144000" cy="86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7620"/>
            <a:ext cx="9144000" cy="726440"/>
          </a:xfrm>
          <a:prstGeom prst="rect">
            <a:avLst/>
          </a:prstGeom>
          <a:solidFill>
            <a:srgbClr val="DAE3F5"/>
          </a:solidFill>
        </p:spPr>
        <p:txBody>
          <a:bodyPr wrap="square" anchor="ctr">
            <a:noAutofit/>
          </a:bodyPr>
          <a:lstStyle/>
          <a:p>
            <a:pPr algn="ctr"/>
            <a:r>
              <a:rPr lang="en-US" altLang="zh-CN" sz="3000" b="1" dirty="0">
                <a:latin typeface="Arial" panose="020B0604020202020204" pitchFamily="34" charset="0"/>
                <a:ea typeface="黑体" panose="02010609060101010101" pitchFamily="49" charset="-122"/>
                <a:cs typeface="Arial" panose="020B0604020202020204" pitchFamily="34" charset="0"/>
              </a:rPr>
              <a:t>Graph to put (Logic of the Article)</a:t>
            </a:r>
            <a:endParaRPr lang="en-US" altLang="zh-CN" sz="3000" b="1" dirty="0">
              <a:latin typeface="Arial" panose="020B0604020202020204" pitchFamily="34" charset="0"/>
              <a:ea typeface="黑体" panose="02010609060101010101" pitchFamily="49" charset="-122"/>
              <a:cs typeface="Arial" panose="020B0604020202020204" pitchFamily="34" charset="0"/>
            </a:endParaRPr>
          </a:p>
        </p:txBody>
      </p:sp>
      <p:sp>
        <p:nvSpPr>
          <p:cNvPr id="13" name="矩形 12"/>
          <p:cNvSpPr>
            <a:spLocks noChangeArrowheads="1"/>
          </p:cNvSpPr>
          <p:nvPr/>
        </p:nvSpPr>
        <p:spPr bwMode="auto">
          <a:xfrm>
            <a:off x="409575" y="1097915"/>
            <a:ext cx="8489315" cy="744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marL="285750" indent="-285750">
              <a:lnSpc>
                <a:spcPct val="90000"/>
              </a:lnSpc>
              <a:spcBef>
                <a:spcPts val="1000"/>
              </a:spcBef>
              <a:buFont typeface="Arial" panose="020B0604020202020204" pitchFamily="34" charset="0"/>
              <a:buChar char="•"/>
              <a:defRPr sz="2800">
                <a:solidFill>
                  <a:schemeClr val="tx1"/>
                </a:solidFill>
                <a:latin typeface="Calibri" panose="020F050202020403020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等线" panose="02010600030101010101" pitchFamily="2" charset="-122"/>
              </a:defRPr>
            </a:lvl9pPr>
          </a:lstStyle>
          <a:p>
            <a:pPr algn="just">
              <a:lnSpc>
                <a:spcPct val="150000"/>
              </a:lnSpc>
              <a:buClrTx/>
              <a:buSzTx/>
              <a:buFont typeface="Wingdings" panose="05000000000000000000" pitchFamily="2" charset="2"/>
              <a:buChar char="n"/>
            </a:pPr>
            <a:r>
              <a:rPr lang="en-US" altLang="zh-CN" sz="2400" b="1" dirty="0">
                <a:latin typeface="Arial" panose="020B0604020202020204" pitchFamily="34" charset="0"/>
                <a:ea typeface="黑体" panose="02010609060101010101" pitchFamily="49" charset="-122"/>
                <a:cs typeface="Arial" panose="020B0604020202020204" pitchFamily="34" charset="0"/>
                <a:sym typeface="+mn-ea"/>
              </a:rPr>
              <a:t>monthly/seasonly emission pattern (using overall site average for each city)</a:t>
            </a:r>
            <a:endParaRPr lang="en-US" altLang="zh-CN" sz="2400" b="1" dirty="0">
              <a:latin typeface="Arial" panose="020B0604020202020204" pitchFamily="34" charset="0"/>
              <a:ea typeface="黑体" panose="02010609060101010101" pitchFamily="49" charset="-122"/>
              <a:cs typeface="Arial" panose="020B0604020202020204" pitchFamily="34" charset="0"/>
              <a:sym typeface="+mn-ea"/>
            </a:endParaRPr>
          </a:p>
        </p:txBody>
      </p:sp>
      <p:pic>
        <p:nvPicPr>
          <p:cNvPr id="5" name="图片 4"/>
          <p:cNvPicPr>
            <a:picLocks noChangeAspect="1"/>
          </p:cNvPicPr>
          <p:nvPr>
            <p:custDataLst>
              <p:tags r:id="rId1"/>
            </p:custDataLst>
          </p:nvPr>
        </p:nvPicPr>
        <p:blipFill>
          <a:blip r:embed="rId2"/>
          <a:stretch>
            <a:fillRect/>
          </a:stretch>
        </p:blipFill>
        <p:spPr>
          <a:xfrm>
            <a:off x="6248400" y="2952115"/>
            <a:ext cx="2302510" cy="2349500"/>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4068445" y="2952115"/>
            <a:ext cx="2179955" cy="2224405"/>
          </a:xfrm>
          <a:prstGeom prst="rect">
            <a:avLst/>
          </a:prstGeom>
        </p:spPr>
      </p:pic>
      <p:pic>
        <p:nvPicPr>
          <p:cNvPr id="100" name="图片 99"/>
          <p:cNvPicPr/>
          <p:nvPr>
            <p:custDataLst>
              <p:tags r:id="rId5"/>
            </p:custDataLst>
          </p:nvPr>
        </p:nvPicPr>
        <p:blipFill>
          <a:blip r:embed="rId6"/>
          <a:stretch>
            <a:fillRect/>
          </a:stretch>
        </p:blipFill>
        <p:spPr>
          <a:xfrm>
            <a:off x="694055" y="3286760"/>
            <a:ext cx="2889885" cy="147320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7657"/>
            <a:ext cx="9144000" cy="86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5"/>
          <p:cNvSpPr/>
          <p:nvPr/>
        </p:nvSpPr>
        <p:spPr>
          <a:xfrm>
            <a:off x="0" y="4444"/>
            <a:ext cx="9144000" cy="900000"/>
          </a:xfrm>
          <a:prstGeom prst="rect">
            <a:avLst/>
          </a:prstGeom>
          <a:solidFill>
            <a:srgbClr val="DAE3F5"/>
          </a:solidFill>
        </p:spPr>
        <p:txBody>
          <a:bodyPr wrap="square" anchor="ctr">
            <a:noAutofit/>
          </a:bodyPr>
          <a:lstStyle/>
          <a:p>
            <a:pPr algn="ctr"/>
            <a:r>
              <a:rPr lang="en-US" altLang="zh-CN" sz="3000" b="1" dirty="0">
                <a:latin typeface="Arial" panose="020B0604020202020204" pitchFamily="34" charset="0"/>
                <a:ea typeface="黑体" panose="02010609060101010101" pitchFamily="49" charset="-122"/>
                <a:cs typeface="Arial" panose="020B0604020202020204" pitchFamily="34" charset="0"/>
                <a:sym typeface="+mn-ea"/>
              </a:rPr>
              <a:t>Graph to put (Logic of the Article)</a:t>
            </a:r>
            <a:endParaRPr lang="en-US" altLang="zh-CN" sz="3000" b="1" dirty="0">
              <a:latin typeface="Arial" panose="020B0604020202020204" pitchFamily="34" charset="0"/>
              <a:ea typeface="黑体" panose="02010609060101010101" pitchFamily="49" charset="-122"/>
              <a:cs typeface="Arial" panose="020B0604020202020204" pitchFamily="34" charset="0"/>
            </a:endParaRPr>
          </a:p>
        </p:txBody>
      </p:sp>
      <p:pic>
        <p:nvPicPr>
          <p:cNvPr id="2" name="图片 1"/>
          <p:cNvPicPr>
            <a:picLocks noChangeAspect="1"/>
          </p:cNvPicPr>
          <p:nvPr/>
        </p:nvPicPr>
        <p:blipFill>
          <a:blip r:embed="rId1"/>
          <a:stretch>
            <a:fillRect/>
          </a:stretch>
        </p:blipFill>
        <p:spPr>
          <a:xfrm>
            <a:off x="4445000" y="2194560"/>
            <a:ext cx="4210685" cy="2809240"/>
          </a:xfrm>
          <a:prstGeom prst="rect">
            <a:avLst/>
          </a:prstGeom>
        </p:spPr>
      </p:pic>
      <p:sp>
        <p:nvSpPr>
          <p:cNvPr id="3" name="文本框 2"/>
          <p:cNvSpPr txBox="1"/>
          <p:nvPr/>
        </p:nvSpPr>
        <p:spPr>
          <a:xfrm>
            <a:off x="776605" y="1176020"/>
            <a:ext cx="8027035" cy="645160"/>
          </a:xfrm>
          <a:prstGeom prst="rect">
            <a:avLst/>
          </a:prstGeom>
          <a:noFill/>
        </p:spPr>
        <p:txBody>
          <a:bodyPr wrap="square" rtlCol="0" anchor="t">
            <a:spAutoFit/>
          </a:bodyPr>
          <a:p>
            <a:pPr algn="just">
              <a:lnSpc>
                <a:spcPct val="150000"/>
              </a:lnSpc>
              <a:buClrTx/>
              <a:buSzTx/>
              <a:buFont typeface="Wingdings" panose="05000000000000000000" pitchFamily="2" charset="2"/>
              <a:buChar char="n"/>
            </a:pPr>
            <a:r>
              <a:rPr lang="en-US" altLang="zh-CN" sz="2400" b="1" dirty="0">
                <a:latin typeface="Arial" panose="020B0604020202020204" pitchFamily="34" charset="0"/>
                <a:ea typeface="黑体" panose="02010609060101010101" pitchFamily="49" charset="-122"/>
                <a:cs typeface="Arial" panose="020B0604020202020204" pitchFamily="34" charset="0"/>
                <a:sym typeface="+mn-ea"/>
              </a:rPr>
              <a:t>time series analysis  for each place</a:t>
            </a:r>
            <a:endParaRPr lang="en-US" altLang="zh-CN" sz="2400" b="1" dirty="0">
              <a:latin typeface="Arial" panose="020B0604020202020204" pitchFamily="34" charset="0"/>
              <a:ea typeface="黑体" panose="02010609060101010101" pitchFamily="49" charset="-122"/>
              <a:cs typeface="Arial" panose="020B0604020202020204" pitchFamily="34" charset="0"/>
              <a:sym typeface="+mn-ea"/>
            </a:endParaRPr>
          </a:p>
        </p:txBody>
      </p:sp>
      <p:sp>
        <p:nvSpPr>
          <p:cNvPr id="4" name="文本框 3"/>
          <p:cNvSpPr txBox="1"/>
          <p:nvPr/>
        </p:nvSpPr>
        <p:spPr>
          <a:xfrm>
            <a:off x="3461385" y="5150485"/>
            <a:ext cx="5899150" cy="368300"/>
          </a:xfrm>
          <a:prstGeom prst="rect">
            <a:avLst/>
          </a:prstGeom>
          <a:noFill/>
        </p:spPr>
        <p:txBody>
          <a:bodyPr wrap="square" rtlCol="0" anchor="t">
            <a:spAutoFit/>
          </a:bodyPr>
          <a:p>
            <a:pPr algn="ctr"/>
            <a:r>
              <a:rPr lang="en-US" altLang="zh-CN" b="1" dirty="0">
                <a:latin typeface="Arial" panose="020B0604020202020204" pitchFamily="34" charset="0"/>
                <a:ea typeface="黑体" panose="02010609060101010101" pitchFamily="49" charset="-122"/>
                <a:cs typeface="Arial" panose="020B0604020202020204" pitchFamily="34" charset="0"/>
                <a:sym typeface="+mn-ea"/>
              </a:rPr>
              <a:t>eg. No.70 in 2022 Dec</a:t>
            </a:r>
            <a:endParaRPr lang="en-US" altLang="zh-CN" b="1" dirty="0">
              <a:latin typeface="Arial" panose="020B0604020202020204" pitchFamily="34" charset="0"/>
              <a:ea typeface="黑体" panose="02010609060101010101" pitchFamily="49" charset="-122"/>
              <a:cs typeface="Arial" panose="020B0604020202020204" pitchFamily="34" charset="0"/>
              <a:sym typeface="+mn-ea"/>
            </a:endParaRPr>
          </a:p>
        </p:txBody>
      </p:sp>
      <p:pic>
        <p:nvPicPr>
          <p:cNvPr id="6" name="图片 5"/>
          <p:cNvPicPr>
            <a:picLocks noChangeAspect="1"/>
          </p:cNvPicPr>
          <p:nvPr>
            <p:custDataLst>
              <p:tags r:id="rId2"/>
            </p:custDataLst>
          </p:nvPr>
        </p:nvPicPr>
        <p:blipFill>
          <a:blip r:embed="rId3"/>
          <a:stretch>
            <a:fillRect/>
          </a:stretch>
        </p:blipFill>
        <p:spPr>
          <a:xfrm>
            <a:off x="774065" y="1938655"/>
            <a:ext cx="3479165" cy="2033270"/>
          </a:xfrm>
          <a:prstGeom prst="rect">
            <a:avLst/>
          </a:prstGeom>
        </p:spPr>
      </p:pic>
      <p:pic>
        <p:nvPicPr>
          <p:cNvPr id="8" name="Picture 2"/>
          <p:cNvPicPr>
            <a:picLocks noChangeAspect="1" noChangeArrowheads="1"/>
          </p:cNvPicPr>
          <p:nvPr>
            <p:custDataLst>
              <p:tags r:id="rId4"/>
            </p:custDataLst>
          </p:nvPr>
        </p:nvPicPr>
        <p:blipFill rotWithShape="1">
          <a:blip r:embed="rId5">
            <a:extLst>
              <a:ext uri="{28A0092B-C50C-407E-A947-70E740481C1C}">
                <a14:useLocalDpi xmlns:a14="http://schemas.microsoft.com/office/drawing/2010/main" val="0"/>
              </a:ext>
            </a:extLst>
          </a:blip>
          <a:srcRect t="74521"/>
          <a:stretch>
            <a:fillRect/>
          </a:stretch>
        </p:blipFill>
        <p:spPr bwMode="auto">
          <a:xfrm>
            <a:off x="776605" y="4547235"/>
            <a:ext cx="3476625" cy="119253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p:cNvSpPr txBox="1"/>
          <p:nvPr/>
        </p:nvSpPr>
        <p:spPr>
          <a:xfrm>
            <a:off x="725170" y="5900420"/>
            <a:ext cx="3826510" cy="645160"/>
          </a:xfrm>
          <a:prstGeom prst="rect">
            <a:avLst/>
          </a:prstGeom>
          <a:noFill/>
        </p:spPr>
        <p:txBody>
          <a:bodyPr wrap="square" rtlCol="0">
            <a:spAutoFit/>
          </a:bodyPr>
          <a:p>
            <a:pPr algn="ctr">
              <a:buClrTx/>
              <a:buSzTx/>
              <a:buFontTx/>
            </a:pPr>
            <a:r>
              <a:rPr lang="en-US" altLang="zh-CN" b="1" dirty="0">
                <a:latin typeface="Arial" panose="020B0604020202020204" pitchFamily="34" charset="0"/>
                <a:ea typeface="黑体" panose="02010609060101010101" pitchFamily="49" charset="-122"/>
                <a:cs typeface="Arial" panose="020B0604020202020204" pitchFamily="34" charset="0"/>
              </a:rPr>
              <a:t>Daily (from one year hourly average)  variation</a:t>
            </a:r>
            <a:endParaRPr lang="en-US" altLang="zh-CN" b="1" dirty="0">
              <a:latin typeface="Arial" panose="020B0604020202020204" pitchFamily="34" charset="0"/>
              <a:ea typeface="黑体" panose="02010609060101010101" pitchFamily="49" charset="-122"/>
              <a:cs typeface="Arial" panose="020B0604020202020204" pitchFamily="34" charset="0"/>
            </a:endParaRPr>
          </a:p>
        </p:txBody>
      </p:sp>
      <p:sp>
        <p:nvSpPr>
          <p:cNvPr id="10" name="文本框 9"/>
          <p:cNvSpPr txBox="1"/>
          <p:nvPr/>
        </p:nvSpPr>
        <p:spPr>
          <a:xfrm>
            <a:off x="193040" y="4018280"/>
            <a:ext cx="4572000" cy="368300"/>
          </a:xfrm>
          <a:prstGeom prst="rect">
            <a:avLst/>
          </a:prstGeom>
          <a:noFill/>
        </p:spPr>
        <p:txBody>
          <a:bodyPr wrap="square" rtlCol="0" anchor="t">
            <a:spAutoFit/>
          </a:bodyPr>
          <a:p>
            <a:pPr algn="ctr">
              <a:buClrTx/>
              <a:buSzTx/>
              <a:buFontTx/>
            </a:pPr>
            <a:r>
              <a:rPr lang="en-US" altLang="zh-CN" b="1" dirty="0">
                <a:latin typeface="Arial" panose="020B0604020202020204" pitchFamily="34" charset="0"/>
                <a:ea typeface="黑体" panose="02010609060101010101" pitchFamily="49" charset="-122"/>
                <a:cs typeface="Arial" panose="020B0604020202020204" pitchFamily="34" charset="0"/>
                <a:sym typeface="+mn-ea"/>
              </a:rPr>
              <a:t>Monthly variation</a:t>
            </a:r>
            <a:endParaRPr lang="en-US" altLang="zh-CN" b="1" dirty="0">
              <a:latin typeface="Arial" panose="020B0604020202020204" pitchFamily="34" charset="0"/>
              <a:ea typeface="黑体" panose="02010609060101010101" pitchFamily="49" charset="-122"/>
              <a:cs typeface="Arial" panose="020B0604020202020204" pitchFamily="34" charset="0"/>
              <a:sym typeface="+mn-ea"/>
            </a:endParaRPr>
          </a:p>
        </p:txBody>
      </p:sp>
    </p:spTree>
  </p:cSld>
  <p:clrMapOvr>
    <a:masterClrMapping/>
  </p:clrMapOvr>
</p:sld>
</file>

<file path=ppt/tags/tag1.xml><?xml version="1.0" encoding="utf-8"?>
<p:tagLst xmlns:p="http://schemas.openxmlformats.org/presentationml/2006/main">
  <p:tag name="DVSHAPEID" val="gzSd2JjAN0uVoVs45ZcqCJ"/>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COMMONDATA" val="eyJoZGlkIjoiZjEyNDFiZDdhZTliMzJiYjM1MWJkNWFlZDE4NDNhN2QifQ=="/>
  <p:tag name="commondata" val="eyJoZGlkIjoiZjJiZDg4NTQxODBjZjk3YzgzZWM1ODhmNWJlNWEzMjA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rgbClr val="000000"/>
      </a:dk1>
      <a:lt1>
        <a:srgbClr val="FFFFFF"/>
      </a:lt1>
      <a:dk2>
        <a:srgbClr val="0F1423"/>
      </a:dk2>
      <a:lt2>
        <a:srgbClr val="FFFFFF"/>
      </a:lt2>
      <a:accent1>
        <a:srgbClr val="4874CB"/>
      </a:accent1>
      <a:accent2>
        <a:srgbClr val="E6724B"/>
      </a:accent2>
      <a:accent3>
        <a:srgbClr val="EFBB1F"/>
      </a:accent3>
      <a:accent4>
        <a:srgbClr val="75BD42"/>
      </a:accent4>
      <a:accent5>
        <a:srgbClr val="30C0B4"/>
      </a:accent5>
      <a:accent6>
        <a:srgbClr val="E05269"/>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2613</Words>
  <Application>WPS 演示</Application>
  <PresentationFormat>On-screen Show (4:3)</PresentationFormat>
  <Paragraphs>112</Paragraphs>
  <Slides>13</Slides>
  <Notes>17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宋体</vt:lpstr>
      <vt:lpstr>Wingdings</vt:lpstr>
      <vt:lpstr>Cambria Math</vt:lpstr>
      <vt:lpstr>黑体</vt:lpstr>
      <vt:lpstr>Times New Roman</vt:lpstr>
      <vt:lpstr>等线</vt:lpstr>
      <vt:lpstr>Calibri</vt:lpstr>
      <vt:lpstr>华文中宋</vt:lpstr>
      <vt:lpstr>微软雅黑</vt:lpstr>
      <vt:lpstr>Arial Unicode MS</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Ziyi Wang (21820087)</dc:creator>
  <cp:lastModifiedBy>克老怡</cp:lastModifiedBy>
  <cp:revision>72</cp:revision>
  <dcterms:created xsi:type="dcterms:W3CDTF">2023-08-13T13:59:00Z</dcterms:created>
  <dcterms:modified xsi:type="dcterms:W3CDTF">2023-12-19T08:00:48Z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B8BA9066DBCD451EA659D9B693EA1EDA_13</vt:lpwstr>
  </property>
  <property fmtid="{D5CDD505-2E9C-101B-9397-08002B2CF9AE}" pid="3" name="KSOProductBuildVer">
    <vt:lpwstr>2052-12.1.0.15990</vt:lpwstr>
  </property>
</Properties>
</file>