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3" r:id="rId3"/>
    <p:sldId id="306" r:id="rId5"/>
    <p:sldId id="349" r:id="rId6"/>
    <p:sldId id="290" r:id="rId7"/>
    <p:sldId id="358" r:id="rId8"/>
    <p:sldId id="360" r:id="rId9"/>
    <p:sldId id="321" r:id="rId10"/>
    <p:sldId id="331" r:id="rId11"/>
    <p:sldId id="350" r:id="rId12"/>
    <p:sldId id="308" r:id="rId13"/>
    <p:sldId id="309" r:id="rId14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can525" initials="l" lastIdx="1" clrIdx="0"/>
  <p:cmAuthor id="2" name="chloe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>
        <p:scale>
          <a:sx n="110" d="100"/>
          <a:sy n="110" d="100"/>
        </p:scale>
        <p:origin x="9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3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8917A-E842-4501-82D5-5C6FD94CE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sz="1400"/>
            </a:pPr>
            <a:r>
              <a:rPr lang="zh-CN" altLang="en-US" dirty="0"/>
              <a:t>要有对象，</a:t>
            </a:r>
            <a:r>
              <a:rPr lang="en-US" altLang="zh-CN" dirty="0"/>
              <a:t>VOC</a:t>
            </a:r>
            <a:r>
              <a:rPr lang="zh-CN" altLang="en-US" dirty="0"/>
              <a:t>；</a:t>
            </a:r>
            <a:r>
              <a:rPr lang="en-US" altLang="zh-CN" dirty="0"/>
              <a:t>VOC</a:t>
            </a:r>
            <a:r>
              <a:rPr lang="zh-CN" altLang="en-US" dirty="0"/>
              <a:t>传感器；短语要构成核心思想；提出问题和挑战。从散到有组织状态（直奔主题，能解决无组织问题）</a:t>
            </a:r>
            <a:r>
              <a:rPr lang="en-US" altLang="zh-CN" dirty="0"/>
              <a:t>——</a:t>
            </a:r>
            <a:r>
              <a:rPr lang="zh-CN" altLang="en-US" dirty="0"/>
              <a:t>为什么能解决</a:t>
            </a:r>
            <a:r>
              <a:rPr lang="en-US" altLang="zh-CN" dirty="0"/>
              <a:t>——</a:t>
            </a:r>
            <a:r>
              <a:rPr lang="zh-CN" altLang="en-US" dirty="0"/>
              <a:t>为什么现在的不行</a:t>
            </a:r>
            <a:r>
              <a:rPr lang="en-US" altLang="zh-CN" dirty="0"/>
              <a:t>——</a:t>
            </a:r>
            <a:r>
              <a:rPr lang="zh-CN" altLang="en-US" dirty="0"/>
              <a:t>如何做出能行的。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sz="1400"/>
            </a:pPr>
            <a:r>
              <a:rPr lang="zh-CN" altLang="en-US" dirty="0"/>
              <a:t>要有对象，</a:t>
            </a:r>
            <a:r>
              <a:rPr lang="en-US" altLang="zh-CN" dirty="0"/>
              <a:t>VOC</a:t>
            </a:r>
            <a:r>
              <a:rPr lang="zh-CN" altLang="en-US" dirty="0"/>
              <a:t>；</a:t>
            </a:r>
            <a:r>
              <a:rPr lang="en-US" altLang="zh-CN" dirty="0"/>
              <a:t>VOC</a:t>
            </a:r>
            <a:r>
              <a:rPr lang="zh-CN" altLang="en-US" dirty="0"/>
              <a:t>传感器；短语要构成核心思想；提出问题和挑战。从散到有组织状态（直奔主题，能解决无组织问题）</a:t>
            </a:r>
            <a:r>
              <a:rPr lang="en-US" altLang="zh-CN" dirty="0"/>
              <a:t>——</a:t>
            </a:r>
            <a:r>
              <a:rPr lang="zh-CN" altLang="en-US" dirty="0"/>
              <a:t>为什么能解决</a:t>
            </a:r>
            <a:r>
              <a:rPr lang="en-US" altLang="zh-CN" dirty="0"/>
              <a:t>——</a:t>
            </a:r>
            <a:r>
              <a:rPr lang="zh-CN" altLang="en-US" dirty="0"/>
              <a:t>为什么现在的不行</a:t>
            </a:r>
            <a:r>
              <a:rPr lang="en-US" altLang="zh-CN" dirty="0"/>
              <a:t>——</a:t>
            </a:r>
            <a:r>
              <a:rPr lang="zh-CN" altLang="en-US" dirty="0"/>
              <a:t>如何做出能行的。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sz="1400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sz="1400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sz="1400"/>
            </a:pPr>
            <a:r>
              <a:rPr lang="zh-CN" altLang="en-US" dirty="0"/>
              <a:t>要有对象，</a:t>
            </a:r>
            <a:r>
              <a:rPr lang="en-US" altLang="zh-CN" dirty="0"/>
              <a:t>VOC</a:t>
            </a:r>
            <a:r>
              <a:rPr lang="zh-CN" altLang="en-US" dirty="0"/>
              <a:t>；</a:t>
            </a:r>
            <a:r>
              <a:rPr lang="en-US" altLang="zh-CN" dirty="0"/>
              <a:t>VOC</a:t>
            </a:r>
            <a:r>
              <a:rPr lang="zh-CN" altLang="en-US" dirty="0"/>
              <a:t>传感器；短语要构成核心思想；提出问题和挑战。从散到有组织状态（直奔主题，能解决无组织问题）</a:t>
            </a:r>
            <a:r>
              <a:rPr lang="en-US" altLang="zh-CN" dirty="0"/>
              <a:t>——</a:t>
            </a:r>
            <a:r>
              <a:rPr lang="zh-CN" altLang="en-US" dirty="0"/>
              <a:t>为什么能解决</a:t>
            </a:r>
            <a:r>
              <a:rPr lang="en-US" altLang="zh-CN" dirty="0"/>
              <a:t>——</a:t>
            </a:r>
            <a:r>
              <a:rPr lang="zh-CN" altLang="en-US" dirty="0"/>
              <a:t>为什么现在的不行</a:t>
            </a:r>
            <a:r>
              <a:rPr lang="en-US" altLang="zh-CN" dirty="0"/>
              <a:t>——</a:t>
            </a:r>
            <a:r>
              <a:rPr lang="zh-CN" altLang="en-US" dirty="0"/>
              <a:t>如何做出能行的。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sz="1400"/>
            </a:pPr>
            <a:r>
              <a:rPr lang="zh-CN" altLang="en-US" dirty="0"/>
              <a:t>要有对象，</a:t>
            </a:r>
            <a:r>
              <a:rPr lang="en-US" altLang="zh-CN" dirty="0"/>
              <a:t>VOC</a:t>
            </a:r>
            <a:r>
              <a:rPr lang="zh-CN" altLang="en-US" dirty="0"/>
              <a:t>；</a:t>
            </a:r>
            <a:r>
              <a:rPr lang="en-US" altLang="zh-CN" dirty="0"/>
              <a:t>VOC</a:t>
            </a:r>
            <a:r>
              <a:rPr lang="zh-CN" altLang="en-US" dirty="0"/>
              <a:t>传感器；短语要构成核心思想；提出问题和挑战。从散到有组织状态（直奔主题，能解决无组织问题）</a:t>
            </a:r>
            <a:r>
              <a:rPr lang="en-US" altLang="zh-CN" dirty="0"/>
              <a:t>——</a:t>
            </a:r>
            <a:r>
              <a:rPr lang="zh-CN" altLang="en-US" dirty="0"/>
              <a:t>为什么能解决</a:t>
            </a:r>
            <a:r>
              <a:rPr lang="en-US" altLang="zh-CN" dirty="0"/>
              <a:t>——</a:t>
            </a:r>
            <a:r>
              <a:rPr lang="zh-CN" altLang="en-US" dirty="0"/>
              <a:t>为什么现在的不行</a:t>
            </a:r>
            <a:r>
              <a:rPr lang="en-US" altLang="zh-CN" dirty="0"/>
              <a:t>——</a:t>
            </a:r>
            <a:r>
              <a:rPr lang="zh-CN" altLang="en-US" dirty="0"/>
              <a:t>如何做出能行的。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sz="1400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sz="1400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sz="1400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sz="1400"/>
            </a:pP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35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灯片编号占位符 13"/>
              <p:cNvSpPr txBox="1"/>
              <p:nvPr userDrawn="1"/>
            </p:nvSpPr>
            <p:spPr>
              <a:xfrm>
                <a:off x="8320314" y="6431189"/>
                <a:ext cx="809958" cy="36512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350" b="1" i="1" dirty="0" smtClean="0">
                        <a:latin typeface="Cambria Math" panose="02040503050406030204"/>
                        <a:ea typeface="Cambria Math" panose="02040503050406030204"/>
                      </a:rPr>
                      <m:t>~</m:t>
                    </m:r>
                  </m:oMath>
                </a14:m>
                <a:fld id="{B8249A3F-3CE5-4695-9EEF-9CBBFB6F462D}" type="slidenum">
                  <a:rPr lang="zh-CN" altLang="en-US" sz="1350" b="1" smtClean="0"/>
                </a:fld>
                <a14:m>
                  <m:oMath xmlns:m="http://schemas.openxmlformats.org/officeDocument/2006/math">
                    <m:r>
                      <a:rPr lang="en-US" altLang="zh-CN" sz="1350" b="1" i="1" dirty="0" smtClean="0">
                        <a:latin typeface="Cambria Math" panose="02040503050406030204"/>
                        <a:ea typeface="Cambria Math" panose="02040503050406030204"/>
                      </a:rPr>
                      <m:t>~</m:t>
                    </m:r>
                  </m:oMath>
                </a14:m>
                <a:endParaRPr lang="zh-CN" altLang="en-US" sz="1350" b="1" dirty="0"/>
              </a:p>
            </p:txBody>
          </p:sp>
        </mc:Choice>
        <mc:Fallback>
          <p:sp>
            <p:nvSpPr>
              <p:cNvPr id="3" name="灯片编号占位符 13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320314" y="6431189"/>
                <a:ext cx="809958" cy="365125"/>
              </a:xfrm>
              <a:prstGeom prst="rect">
                <a:avLst/>
              </a:prstGeom>
              <a:blipFill rotWithShape="1">
                <a:blip r:embed="rId2"/>
                <a:stretch>
                  <a:fillRect l="-67" t="-149" r="30" b="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13.png"/><Relationship Id="rId3" Type="http://schemas.openxmlformats.org/officeDocument/2006/relationships/tags" Target="../tags/tag10.xml"/><Relationship Id="rId2" Type="http://schemas.openxmlformats.org/officeDocument/2006/relationships/image" Target="../media/image12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"/>
          <p:cNvSpPr/>
          <p:nvPr/>
        </p:nvSpPr>
        <p:spPr>
          <a:xfrm>
            <a:off x="-4526" y="1524000"/>
            <a:ext cx="9144000" cy="2536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000" y="4343400"/>
            <a:ext cx="692404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Ziyi Wang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Supervised by Andrew Rate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2023-12-05/12</a:t>
            </a:r>
            <a:endParaRPr lang="en-US" altLang="zh-CN" sz="2400" b="1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76281" y="1860623"/>
            <a:ext cx="9144000" cy="1938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defRPr/>
            </a:pPr>
            <a:r>
              <a:rPr kumimoji="1" lang="en-US" sz="4000" b="1" dirty="0">
                <a:solidFill>
                  <a:schemeClr val="tx2"/>
                </a:solidFill>
                <a:latin typeface="+mn-lt"/>
                <a:ea typeface="黑体" panose="02010609060101010101" pitchFamily="49" charset="-122"/>
                <a:cs typeface="+mn-lt"/>
              </a:rPr>
              <a:t>Spatial patterns of air pollution as a probe for understanding environmental processing using public data.</a:t>
            </a:r>
            <a:endParaRPr kumimoji="1" lang="en-US" sz="4000" b="1" dirty="0">
              <a:solidFill>
                <a:schemeClr val="tx2"/>
              </a:solidFill>
              <a:latin typeface="+mn-lt"/>
              <a:ea typeface="黑体" panose="02010609060101010101" pitchFamily="49" charset="-122"/>
              <a:cs typeface="+mn-lt"/>
            </a:endParaRPr>
          </a:p>
        </p:txBody>
      </p:sp>
      <p:pic>
        <p:nvPicPr>
          <p:cNvPr id="2" name="图片 1" descr="UWA-Full-Hor-CMY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2998470" cy="985520"/>
          </a:xfrm>
          <a:prstGeom prst="rect">
            <a:avLst/>
          </a:prstGeom>
        </p:spPr>
      </p:pic>
      <p:pic>
        <p:nvPicPr>
          <p:cNvPr id="6" name="Picture 2" descr="http://www.tcair.cn/wp-content/uploads/2021/11/cropped-CE-205x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36" y="98692"/>
            <a:ext cx="2796363" cy="92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7657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7657"/>
            <a:ext cx="9144000" cy="900000"/>
          </a:xfrm>
          <a:prstGeom prst="rect">
            <a:avLst/>
          </a:prstGeom>
          <a:solidFill>
            <a:srgbClr val="DAE3F5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Acknowledgements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12920" y="1703247"/>
            <a:ext cx="7118160" cy="245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9pPr>
          </a:lstStyle>
          <a:p>
            <a:pPr algn="just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Collaborator:</a:t>
            </a:r>
            <a:endParaRPr lang="en-US" altLang="zh-CN" sz="2400" b="1" dirty="0">
              <a:latin typeface="Arial" panose="020B0604020202020204" pitchFamily="34" charset="0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TC Air Technology Co., Ltd</a:t>
            </a:r>
            <a:endParaRPr lang="en-US" altLang="zh-CN" sz="2400" b="1" dirty="0">
              <a:latin typeface="Arial" panose="020B0604020202020204" pitchFamily="34" charset="0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Prof. </a:t>
            </a:r>
            <a:r>
              <a:rPr lang="en-US" altLang="zh-CN" sz="2400" b="1" dirty="0" err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Zehui</a:t>
            </a:r>
            <a:r>
              <a:rPr lang="en-US" altLang="zh-CN" sz="2400" b="1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Li (</a:t>
            </a:r>
            <a:r>
              <a:rPr lang="en-AU" sz="2400" b="1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Shanghai Jiao Tong University</a:t>
            </a:r>
            <a:r>
              <a:rPr lang="en-US" altLang="zh-CN" sz="2400" b="1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)</a:t>
            </a:r>
            <a:endParaRPr lang="en-US" altLang="zh-CN" sz="2400" b="1" dirty="0">
              <a:latin typeface="Arial" panose="020B0604020202020204" pitchFamily="34" charset="0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2" descr="http://www.tcair.cn/wp-content/uploads/2021/11/cropped-CE-205x6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48" y="160315"/>
            <a:ext cx="1997767" cy="6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me Page - Shanghai Jiao Tong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87" y="1305452"/>
            <a:ext cx="2499691" cy="5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1" descr="UWA-Full-Hor-CMY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6" y="24919"/>
            <a:ext cx="2576223" cy="8467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7657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7657"/>
            <a:ext cx="9144000" cy="900000"/>
          </a:xfrm>
          <a:prstGeom prst="rect">
            <a:avLst/>
          </a:prstGeom>
          <a:solidFill>
            <a:srgbClr val="DAE3F5"/>
          </a:solidFill>
        </p:spPr>
        <p:txBody>
          <a:bodyPr wrap="square" anchor="ctr">
            <a:spAutoFit/>
          </a:bodyPr>
          <a:lstStyle/>
          <a:p>
            <a:pPr algn="ctr"/>
            <a:endParaRPr lang="zh-CN" altLang="en-US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4513" y="2826606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12700">
                  <a:solidFill>
                    <a:srgbClr val="D0D1CB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rgbClr val="4E67C8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Thank you for your listening</a:t>
            </a:r>
            <a:r>
              <a:rPr lang="zh-CN" altLang="en-US" sz="3200" b="1" dirty="0">
                <a:ln w="12700">
                  <a:solidFill>
                    <a:srgbClr val="D0D1CB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rgbClr val="4E67C8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！</a:t>
            </a:r>
            <a:endParaRPr lang="zh-CN" altLang="en-US" sz="3200" b="1" dirty="0">
              <a:ln w="12700">
                <a:solidFill>
                  <a:srgbClr val="D0D1CB"/>
                </a:solidFill>
                <a:prstDash val="solid"/>
              </a:ln>
              <a:solidFill>
                <a:srgbClr val="0070C0"/>
              </a:solidFill>
              <a:effectLst>
                <a:outerShdw dist="38100" dir="2640000" algn="bl" rotWithShape="0">
                  <a:srgbClr val="4E67C8"/>
                </a:outerShdw>
              </a:effectLst>
              <a:latin typeface="Arial" panose="020B0604020202020204" pitchFamily="34" charset="0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2388" y="45963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Email: andrew.rate@uwa.edu.au</a:t>
            </a:r>
            <a:endParaRPr lang="en-US" altLang="zh-CN" sz="1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          21820087@student.uwa.edu.au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7657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5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rgbClr val="DAE3F5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Study area in Henan</a:t>
            </a:r>
            <a:endParaRPr lang="zh-CN" altLang="en-US" sz="3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4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r="35005"/>
          <a:stretch>
            <a:fillRect/>
          </a:stretch>
        </p:blipFill>
        <p:spPr>
          <a:xfrm>
            <a:off x="-47625" y="1108263"/>
            <a:ext cx="8795058" cy="534620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0855" y="5904618"/>
            <a:ext cx="32507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6.0 km*1.0 km with 27 spots</a:t>
            </a:r>
            <a:endParaRPr lang="en-AU" sz="1600" kern="1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855" y="5566742"/>
            <a:ext cx="3250771" cy="398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Urban in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ZhouKou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103126" y="3151732"/>
            <a:ext cx="3723410" cy="398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Plastic weaving park in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XinXiang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5406886" y="5719952"/>
            <a:ext cx="373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Chemical industrial park in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KaiFeng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08164" y="3539411"/>
            <a:ext cx="3106327" cy="36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0.6 km*0.5 km with 32 spots</a:t>
            </a:r>
            <a:endParaRPr lang="en-A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70993" y="6089217"/>
            <a:ext cx="3250771" cy="36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2.0 km*2.5 km with 36 spots</a:t>
            </a:r>
            <a:endParaRPr lang="en-AU" sz="1600" kern="1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16" name="Picture 15" descr="A map of china with Henan in r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36" y="1009057"/>
            <a:ext cx="1580350" cy="12585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3582955" y="1723768"/>
            <a:ext cx="1202405" cy="162718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28235" y="1661701"/>
            <a:ext cx="389231" cy="1081902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7657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5"/>
          <p:cNvSpPr/>
          <p:nvPr/>
        </p:nvSpPr>
        <p:spPr>
          <a:xfrm>
            <a:off x="0" y="4444"/>
            <a:ext cx="9144000" cy="900000"/>
          </a:xfrm>
          <a:prstGeom prst="rect">
            <a:avLst/>
          </a:prstGeom>
          <a:solidFill>
            <a:srgbClr val="DAE3F5"/>
          </a:solidFill>
        </p:spPr>
        <p:txBody>
          <a:bodyPr wrap="square" anchor="ctr">
            <a:noAutofit/>
          </a:bodyPr>
          <a:lstStyle/>
          <a:p>
            <a:pPr indent="0" algn="ctr">
              <a:lnSpc>
                <a:spcPct val="2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Data transformation</a:t>
            </a:r>
            <a:endParaRPr lang="zh-CN" altLang="en-US" sz="3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735" y="1067435"/>
            <a:ext cx="7797165" cy="50272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85515" y="6320155"/>
            <a:ext cx="271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 transformation yet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7657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7620"/>
            <a:ext cx="9144000" cy="726440"/>
          </a:xfrm>
          <a:prstGeom prst="rect">
            <a:avLst/>
          </a:prstGeom>
          <a:solidFill>
            <a:srgbClr val="DAE3F5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US" altLang="zh-CN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Graph to put (Logic of the Article)</a:t>
            </a:r>
            <a:endParaRPr lang="en-US" altLang="zh-CN" sz="3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09575" y="1097915"/>
            <a:ext cx="8489315" cy="74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seasonly pattern (from daily average)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6477"/>
          <a:stretch>
            <a:fillRect/>
          </a:stretch>
        </p:blipFill>
        <p:spPr>
          <a:xfrm>
            <a:off x="715645" y="1842770"/>
            <a:ext cx="6900545" cy="2127250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217805" y="4263390"/>
          <a:ext cx="2679700" cy="2141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1310"/>
                <a:gridCol w="620395"/>
                <a:gridCol w="619760"/>
                <a:gridCol w="580390"/>
                <a:gridCol w="537845"/>
              </a:tblGrid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/>
                        <a:t>ZK</a:t>
                      </a:r>
                      <a:endParaRPr lang="en-US" altLang="en-US" sz="11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spring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summer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atumn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winter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max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1374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2894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4255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1067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qur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409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450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155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228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med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298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262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125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84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qur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196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158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91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45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min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19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17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11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11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3261995" y="4371340"/>
          <a:ext cx="2493645" cy="1981200"/>
        </p:xfrm>
        <a:graphic>
          <a:graphicData uri="http://schemas.openxmlformats.org/drawingml/2006/table">
            <a:tbl>
              <a:tblPr/>
              <a:tblGrid>
                <a:gridCol w="430530"/>
                <a:gridCol w="506730"/>
                <a:gridCol w="505460"/>
                <a:gridCol w="506095"/>
                <a:gridCol w="544830"/>
              </a:tblGrid>
              <a:tr h="330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1"/>
                        <a:t>XX</a:t>
                      </a:r>
                      <a:endParaRPr lang="en-US" sz="1100" b="1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spring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summer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autum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winter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max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6945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4055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3416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21496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qur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950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585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295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561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me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583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273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192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225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qur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358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189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189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73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min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40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62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13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11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4"/>
            </p:custDataLst>
          </p:nvPr>
        </p:nvGraphicFramePr>
        <p:xfrm>
          <a:off x="5859780" y="4379595"/>
          <a:ext cx="2853690" cy="2015490"/>
        </p:xfrm>
        <a:graphic>
          <a:graphicData uri="http://schemas.openxmlformats.org/drawingml/2006/table">
            <a:tbl>
              <a:tblPr/>
              <a:tblGrid>
                <a:gridCol w="792480"/>
                <a:gridCol w="483235"/>
                <a:gridCol w="526415"/>
                <a:gridCol w="525780"/>
                <a:gridCol w="525780"/>
              </a:tblGrid>
              <a:tr h="3359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1"/>
                        <a:t>KF</a:t>
                      </a:r>
                      <a:endParaRPr lang="en-US" sz="1100" b="1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spring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summer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autum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winter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max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567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1499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2397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3150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qur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158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250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250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143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me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114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185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178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80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qur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78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144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122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36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min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12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45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12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11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7657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7620"/>
            <a:ext cx="9144000" cy="726440"/>
          </a:xfrm>
          <a:prstGeom prst="rect">
            <a:avLst/>
          </a:prstGeom>
          <a:solidFill>
            <a:srgbClr val="DAE3F5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US" altLang="zh-CN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Graph to put (Logic of the Article)</a:t>
            </a:r>
            <a:endParaRPr lang="en-US" altLang="zh-CN" sz="3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09575" y="1097915"/>
            <a:ext cx="8489315" cy="74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seasonly pattern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0020" y="4203065"/>
          <a:ext cx="2679700" cy="2141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1310"/>
                <a:gridCol w="620395"/>
                <a:gridCol w="619760"/>
                <a:gridCol w="580390"/>
                <a:gridCol w="537845"/>
              </a:tblGrid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/>
                        <a:t>ZK</a:t>
                      </a:r>
                      <a:endParaRPr lang="en-US" altLang="en-US" sz="11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spring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summer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atumn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winter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max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1374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2894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4255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1067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qur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409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450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155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228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med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298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262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125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84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qur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196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158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91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45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min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19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17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11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11 </a:t>
                      </a:r>
                      <a:endParaRPr lang="en-US" altLang="en-US" sz="11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204210" y="4311015"/>
          <a:ext cx="2493645" cy="1981200"/>
        </p:xfrm>
        <a:graphic>
          <a:graphicData uri="http://schemas.openxmlformats.org/drawingml/2006/table">
            <a:tbl>
              <a:tblPr/>
              <a:tblGrid>
                <a:gridCol w="430530"/>
                <a:gridCol w="506730"/>
                <a:gridCol w="505460"/>
                <a:gridCol w="506095"/>
                <a:gridCol w="544830"/>
              </a:tblGrid>
              <a:tr h="330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1"/>
                        <a:t>XX</a:t>
                      </a:r>
                      <a:endParaRPr lang="en-US" sz="1100" b="1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spring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summer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autum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winter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max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6945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4055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3416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21496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qur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950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585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295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561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me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583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273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192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225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qur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358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189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189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73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min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40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62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13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11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5801995" y="4319270"/>
          <a:ext cx="2853690" cy="2015490"/>
        </p:xfrm>
        <a:graphic>
          <a:graphicData uri="http://schemas.openxmlformats.org/drawingml/2006/table">
            <a:tbl>
              <a:tblPr/>
              <a:tblGrid>
                <a:gridCol w="792480"/>
                <a:gridCol w="483235"/>
                <a:gridCol w="526415"/>
                <a:gridCol w="525780"/>
                <a:gridCol w="525780"/>
              </a:tblGrid>
              <a:tr h="3359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1"/>
                        <a:t>KF</a:t>
                      </a:r>
                      <a:endParaRPr lang="en-US" sz="1100" b="1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spring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summer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autum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winter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max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567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1499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2397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3150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qur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158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250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250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143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me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114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185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178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80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qur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78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144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122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36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min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12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45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12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 b="0"/>
                        <a:t>11 </a:t>
                      </a:r>
                      <a:endParaRPr lang="en-US" sz="1100" b="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60" y="1874520"/>
            <a:ext cx="6323965" cy="2084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7657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5"/>
          <p:cNvSpPr/>
          <p:nvPr/>
        </p:nvSpPr>
        <p:spPr>
          <a:xfrm>
            <a:off x="0" y="4444"/>
            <a:ext cx="9144000" cy="900000"/>
          </a:xfrm>
          <a:prstGeom prst="rect">
            <a:avLst/>
          </a:prstGeom>
          <a:solidFill>
            <a:srgbClr val="DAE3F5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US" altLang="zh-CN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Graph to put (Logic of the Article)</a:t>
            </a:r>
            <a:endParaRPr lang="en-US" altLang="zh-CN" sz="3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6605" y="1176020"/>
            <a:ext cx="80270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Daily time series analysis  for each place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757670" y="-2190750"/>
            <a:ext cx="3628983" cy="1800000"/>
          </a:xfrm>
          <a:prstGeom prst="rect">
            <a:avLst/>
          </a:prstGeom>
        </p:spPr>
      </p:pic>
      <p:pic>
        <p:nvPicPr>
          <p:cNvPr id="758028369" name="图片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7" r="33494"/>
          <a:stretch>
            <a:fillRect/>
          </a:stretch>
        </p:blipFill>
        <p:spPr>
          <a:xfrm>
            <a:off x="2153285" y="1821180"/>
            <a:ext cx="5153025" cy="3989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7657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5"/>
          <p:cNvSpPr/>
          <p:nvPr/>
        </p:nvSpPr>
        <p:spPr>
          <a:xfrm>
            <a:off x="0" y="4444"/>
            <a:ext cx="9144000" cy="900000"/>
          </a:xfrm>
          <a:prstGeom prst="rect">
            <a:avLst/>
          </a:prstGeom>
          <a:solidFill>
            <a:srgbClr val="DAE3F5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US" altLang="zh-CN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Graph to put (Logic of the Article)</a:t>
            </a:r>
            <a:endParaRPr lang="en-US" altLang="zh-CN" sz="3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6605" y="1176020"/>
            <a:ext cx="80270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time series analysis  for each place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1933575"/>
            <a:ext cx="2795905" cy="42062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57670" y="-2190750"/>
            <a:ext cx="3628983" cy="1800000"/>
          </a:xfrm>
          <a:prstGeom prst="rect">
            <a:avLst/>
          </a:prstGeom>
        </p:spPr>
      </p:pic>
      <p:pic>
        <p:nvPicPr>
          <p:cNvPr id="1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2394585"/>
            <a:ext cx="4893310" cy="242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7657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5"/>
          <p:cNvSpPr/>
          <p:nvPr/>
        </p:nvSpPr>
        <p:spPr>
          <a:xfrm>
            <a:off x="0" y="4444"/>
            <a:ext cx="9144000" cy="900000"/>
          </a:xfrm>
          <a:prstGeom prst="rect">
            <a:avLst/>
          </a:prstGeom>
          <a:solidFill>
            <a:srgbClr val="DAE3F5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US" altLang="zh-CN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Graph to put (Logic of the Article)</a:t>
            </a:r>
            <a:endParaRPr lang="en-US" altLang="zh-CN" sz="3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6605" y="1176020"/>
            <a:ext cx="80270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AERMODE simulation (using seperate point,)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0692"/>
          <a:stretch>
            <a:fillRect/>
          </a:stretch>
        </p:blipFill>
        <p:spPr>
          <a:xfrm>
            <a:off x="952500" y="1929130"/>
            <a:ext cx="2541905" cy="1946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20010" y="4666615"/>
            <a:ext cx="4149090" cy="16154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47090" y="4116705"/>
            <a:ext cx="3763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Initial emission in a representative point/day ( Combined with land type and background information)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027170" y="2901950"/>
            <a:ext cx="148463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r="30692"/>
          <a:stretch>
            <a:fillRect/>
          </a:stretch>
        </p:blipFill>
        <p:spPr>
          <a:xfrm>
            <a:off x="5817870" y="1929130"/>
            <a:ext cx="2541905" cy="194627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5712460" y="4116705"/>
            <a:ext cx="3007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AERMODE simulated emission after 1 hour/day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494405" y="6356350"/>
            <a:ext cx="346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2</a:t>
            </a:r>
            <a:r>
              <a:rPr lang="en-US" altLang="zh-CN"/>
              <a:t> comparasion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7657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5"/>
          <p:cNvSpPr/>
          <p:nvPr/>
        </p:nvSpPr>
        <p:spPr>
          <a:xfrm>
            <a:off x="0" y="4444"/>
            <a:ext cx="9144000" cy="900000"/>
          </a:xfrm>
          <a:prstGeom prst="rect">
            <a:avLst/>
          </a:prstGeom>
          <a:solidFill>
            <a:srgbClr val="DAE3F5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US" altLang="zh-CN" sz="3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Plan </a:t>
            </a:r>
            <a:endParaRPr lang="en-US" altLang="zh-CN" sz="3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890" y="1558925"/>
            <a:ext cx="8188960" cy="48672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plan before Andrew’s back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draft for intro/method/data presentation/discussion 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emession distribution plot/staistical test/regression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distribution pattern-source/geological/local 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plot to visualise 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At the same time, chose a representative day  in each season, run the model/plot- google earth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DVSHAPEID" val="gzSd2JjAN0uVoVs45ZcqCJ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ZjEyNDFiZDdhZTliMzJiYjM1MWJkNWFlZDE4NDNhN2QifQ=="/>
  <p:tag name="commondata" val="eyJoZGlkIjoiZjJiZDg4NTQxODBjZjk3YzgzZWM1ODhmNWJlNWEzMj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211*168"/>
  <p:tag name="TABLE_ENDDRAG_RECT" val="25*136*211*168"/>
</p:tagLst>
</file>

<file path=ppt/tags/tag4.xml><?xml version="1.0" encoding="utf-8"?>
<p:tagLst xmlns:p="http://schemas.openxmlformats.org/presentationml/2006/main">
  <p:tag name="TABLE_ENDDRAG_ORIGIN_RECT" val="196*155"/>
  <p:tag name="TABLE_ENDDRAG_RECT" val="265*145*196*155"/>
</p:tagLst>
</file>

<file path=ppt/tags/tag5.xml><?xml version="1.0" encoding="utf-8"?>
<p:tagLst xmlns:p="http://schemas.openxmlformats.org/presentationml/2006/main">
  <p:tag name="TABLE_ENDDRAG_ORIGIN_RECT" val="224*158"/>
  <p:tag name="TABLE_ENDDRAG_RECT" val="146*216*224*158"/>
</p:tagLst>
</file>

<file path=ppt/tags/tag6.xml><?xml version="1.0" encoding="utf-8"?>
<p:tagLst xmlns:p="http://schemas.openxmlformats.org/presentationml/2006/main">
  <p:tag name="TABLE_ENDDRAG_ORIGIN_RECT" val="211*168"/>
  <p:tag name="TABLE_ENDDRAG_RECT" val="25*136*211*168"/>
</p:tagLst>
</file>

<file path=ppt/tags/tag7.xml><?xml version="1.0" encoding="utf-8"?>
<p:tagLst xmlns:p="http://schemas.openxmlformats.org/presentationml/2006/main">
  <p:tag name="TABLE_ENDDRAG_ORIGIN_RECT" val="196*155"/>
  <p:tag name="TABLE_ENDDRAG_RECT" val="265*145*196*155"/>
</p:tagLst>
</file>

<file path=ppt/tags/tag8.xml><?xml version="1.0" encoding="utf-8"?>
<p:tagLst xmlns:p="http://schemas.openxmlformats.org/presentationml/2006/main">
  <p:tag name="TABLE_ENDDRAG_ORIGIN_RECT" val="224*158"/>
  <p:tag name="TABLE_ENDDRAG_RECT" val="146*216*224*158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2074</Words>
  <Application>WPS 演示</Application>
  <PresentationFormat>On-screen Show (4:3)</PresentationFormat>
  <Paragraphs>432</Paragraphs>
  <Slides>11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Cambria Math</vt:lpstr>
      <vt:lpstr>黑体</vt:lpstr>
      <vt:lpstr>Times New Roman</vt:lpstr>
      <vt:lpstr>等线</vt:lpstr>
      <vt:lpstr>Calibri</vt:lpstr>
      <vt:lpstr>华文中宋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Ziyi Wang (21820087)</dc:creator>
  <cp:lastModifiedBy>克老怡</cp:lastModifiedBy>
  <cp:revision>79</cp:revision>
  <dcterms:created xsi:type="dcterms:W3CDTF">2023-08-13T13:59:00Z</dcterms:created>
  <dcterms:modified xsi:type="dcterms:W3CDTF">2024-03-05T06:28:42Z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BFB8D6D5E22849AB8D45EC7449532EDB_13</vt:lpwstr>
  </property>
  <property fmtid="{D5CDD505-2E9C-101B-9397-08002B2CF9AE}" pid="3" name="KSOProductBuildVer">
    <vt:lpwstr>2052-12.1.0.16388</vt:lpwstr>
  </property>
</Properties>
</file>