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QF04m9uXVQlRdQhYXx0Sug3E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6"/>
          <p:cNvGrpSpPr/>
          <p:nvPr/>
        </p:nvGrpSpPr>
        <p:grpSpPr>
          <a:xfrm>
            <a:off x="6098378" y="5"/>
            <a:ext cx="3045625" cy="2030570"/>
            <a:chOff x="6098378" y="5"/>
            <a:chExt cx="3045625" cy="2030570"/>
          </a:xfrm>
        </p:grpSpPr>
        <p:sp>
          <p:nvSpPr>
            <p:cNvPr id="11" name="Google Shape;11;p2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6"/>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grpSp>
        <p:nvGrpSpPr>
          <p:cNvPr id="23" name="Google Shape;23;p28"/>
          <p:cNvGrpSpPr/>
          <p:nvPr/>
        </p:nvGrpSpPr>
        <p:grpSpPr>
          <a:xfrm>
            <a:off x="0" y="3903669"/>
            <a:ext cx="9144000" cy="1239925"/>
            <a:chOff x="0" y="3903669"/>
            <a:chExt cx="9144000" cy="1239925"/>
          </a:xfrm>
        </p:grpSpPr>
        <p:sp>
          <p:nvSpPr>
            <p:cNvPr id="24" name="Google Shape;24;p28"/>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8"/>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8"/>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8"/>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29"/>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9"/>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7" name="Shape 37"/>
        <p:cNvGrpSpPr/>
        <p:nvPr/>
      </p:nvGrpSpPr>
      <p:grpSpPr>
        <a:xfrm>
          <a:off x="0" y="0"/>
          <a:ext cx="0" cy="0"/>
          <a:chOff x="0" y="0"/>
          <a:chExt cx="0" cy="0"/>
        </a:xfrm>
      </p:grpSpPr>
      <p:sp>
        <p:nvSpPr>
          <p:cNvPr id="38" name="Google Shape;38;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30"/>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4"/>
        </a:solidFill>
      </p:bgPr>
    </p:bg>
    <p:spTree>
      <p:nvGrpSpPr>
        <p:cNvPr id="41" name="Shape 41"/>
        <p:cNvGrpSpPr/>
        <p:nvPr/>
      </p:nvGrpSpPr>
      <p:grpSpPr>
        <a:xfrm>
          <a:off x="0" y="0"/>
          <a:ext cx="0" cy="0"/>
          <a:chOff x="0" y="0"/>
          <a:chExt cx="0" cy="0"/>
        </a:xfrm>
      </p:grpSpPr>
      <p:grpSp>
        <p:nvGrpSpPr>
          <p:cNvPr id="42" name="Google Shape;42;p31"/>
          <p:cNvGrpSpPr/>
          <p:nvPr/>
        </p:nvGrpSpPr>
        <p:grpSpPr>
          <a:xfrm>
            <a:off x="6098378" y="5"/>
            <a:ext cx="3045625" cy="2030570"/>
            <a:chOff x="6098378" y="5"/>
            <a:chExt cx="3045625" cy="2030570"/>
          </a:xfrm>
        </p:grpSpPr>
        <p:sp>
          <p:nvSpPr>
            <p:cNvPr id="43" name="Google Shape;43;p31"/>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1"/>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1"/>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3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9" name="Google Shape;49;p3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0" name="Shape 50"/>
        <p:cNvGrpSpPr/>
        <p:nvPr/>
      </p:nvGrpSpPr>
      <p:grpSpPr>
        <a:xfrm>
          <a:off x="0" y="0"/>
          <a:ext cx="0" cy="0"/>
          <a:chOff x="0" y="0"/>
          <a:chExt cx="0" cy="0"/>
        </a:xfrm>
      </p:grpSpPr>
      <p:sp>
        <p:nvSpPr>
          <p:cNvPr id="51" name="Google Shape;51;p32"/>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3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32"/>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4" name="Google Shape;54;p32"/>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6" name="Google Shape;56;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7" name="Shape 57"/>
        <p:cNvGrpSpPr/>
        <p:nvPr/>
      </p:nvGrpSpPr>
      <p:grpSpPr>
        <a:xfrm>
          <a:off x="0" y="0"/>
          <a:ext cx="0" cy="0"/>
          <a:chOff x="0" y="0"/>
          <a:chExt cx="0" cy="0"/>
        </a:xfrm>
      </p:grpSpPr>
      <p:sp>
        <p:nvSpPr>
          <p:cNvPr id="58" name="Google Shape;58;p3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1600"/>
              </a:spcBef>
              <a:spcAft>
                <a:spcPts val="0"/>
              </a:spcAft>
              <a:buSzPts val="1800"/>
              <a:buChar char="■"/>
              <a:defRPr/>
            </a:lvl3pPr>
            <a:lvl4pPr indent="-342900" lvl="3" marL="1828800" algn="l">
              <a:lnSpc>
                <a:spcPct val="115000"/>
              </a:lnSpc>
              <a:spcBef>
                <a:spcPts val="1600"/>
              </a:spcBef>
              <a:spcAft>
                <a:spcPts val="0"/>
              </a:spcAft>
              <a:buSzPts val="1800"/>
              <a:buChar char="●"/>
              <a:defRPr/>
            </a:lvl4pPr>
            <a:lvl5pPr indent="-342900" lvl="4" marL="2286000" algn="l">
              <a:lnSpc>
                <a:spcPct val="115000"/>
              </a:lnSpc>
              <a:spcBef>
                <a:spcPts val="1600"/>
              </a:spcBef>
              <a:spcAft>
                <a:spcPts val="0"/>
              </a:spcAft>
              <a:buSzPts val="1800"/>
              <a:buChar char="○"/>
              <a:defRPr/>
            </a:lvl5pPr>
            <a:lvl6pPr indent="-342900" lvl="5" marL="2743200" algn="l">
              <a:lnSpc>
                <a:spcPct val="115000"/>
              </a:lnSpc>
              <a:spcBef>
                <a:spcPts val="1600"/>
              </a:spcBef>
              <a:spcAft>
                <a:spcPts val="0"/>
              </a:spcAft>
              <a:buSzPts val="1800"/>
              <a:buChar char="■"/>
              <a:defRPr/>
            </a:lvl6pPr>
            <a:lvl7pPr indent="-342900" lvl="6" marL="3200400" algn="l">
              <a:lnSpc>
                <a:spcPct val="115000"/>
              </a:lnSpc>
              <a:spcBef>
                <a:spcPts val="1600"/>
              </a:spcBef>
              <a:spcAft>
                <a:spcPts val="0"/>
              </a:spcAft>
              <a:buSzPts val="1800"/>
              <a:buChar char="●"/>
              <a:defRPr/>
            </a:lvl7pPr>
            <a:lvl8pPr indent="-342900" lvl="7" marL="3657600" algn="l">
              <a:lnSpc>
                <a:spcPct val="115000"/>
              </a:lnSpc>
              <a:spcBef>
                <a:spcPts val="1600"/>
              </a:spcBef>
              <a:spcAft>
                <a:spcPts val="0"/>
              </a:spcAft>
              <a:buSzPts val="1800"/>
              <a:buChar char="○"/>
              <a:defRPr/>
            </a:lvl8pPr>
            <a:lvl9pPr indent="-342900" lvl="8" marL="4114800" algn="l">
              <a:lnSpc>
                <a:spcPct val="115000"/>
              </a:lnSpc>
              <a:spcBef>
                <a:spcPts val="1600"/>
              </a:spcBef>
              <a:spcAft>
                <a:spcPts val="1600"/>
              </a:spcAft>
              <a:buSzPts val="1800"/>
              <a:buChar char="■"/>
              <a:defRPr/>
            </a:lvl9pPr>
          </a:lstStyle>
          <a:p/>
        </p:txBody>
      </p:sp>
      <p:sp>
        <p:nvSpPr>
          <p:cNvPr id="59" name="Google Shape;59;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chemeClr val="dk2"/>
              </a:buClr>
              <a:buSzPts val="1400"/>
              <a:buFont typeface="Arial"/>
              <a:buNone/>
              <a:defRPr b="0" i="0" sz="10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dk1"/>
        </a:solidFill>
      </p:bgPr>
    </p:bg>
    <p:spTree>
      <p:nvGrpSpPr>
        <p:cNvPr id="60" name="Shape 60"/>
        <p:cNvGrpSpPr/>
        <p:nvPr/>
      </p:nvGrpSpPr>
      <p:grpSpPr>
        <a:xfrm>
          <a:off x="0" y="0"/>
          <a:ext cx="0" cy="0"/>
          <a:chOff x="0" y="0"/>
          <a:chExt cx="0" cy="0"/>
        </a:xfrm>
      </p:grpSpPr>
      <p:grpSp>
        <p:nvGrpSpPr>
          <p:cNvPr id="61" name="Google Shape;61;p34"/>
          <p:cNvGrpSpPr/>
          <p:nvPr/>
        </p:nvGrpSpPr>
        <p:grpSpPr>
          <a:xfrm>
            <a:off x="6098378" y="5"/>
            <a:ext cx="3045625" cy="2030570"/>
            <a:chOff x="6098378" y="5"/>
            <a:chExt cx="3045625" cy="2030570"/>
          </a:xfrm>
        </p:grpSpPr>
        <p:sp>
          <p:nvSpPr>
            <p:cNvPr id="62" name="Google Shape;62;p3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34"/>
          <p:cNvSpPr txBox="1"/>
          <p:nvPr>
            <p:ph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p:txBody>
      </p:sp>
      <p:sp>
        <p:nvSpPr>
          <p:cNvPr id="68" name="Google Shape;68;p34"/>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69" name="Google Shape;69;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airbnb.co.i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ctrTitle"/>
          </p:nvPr>
        </p:nvSpPr>
        <p:spPr>
          <a:xfrm>
            <a:off x="81265" y="158456"/>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Airbnb Introduction</a:t>
            </a:r>
            <a:endParaRPr/>
          </a:p>
        </p:txBody>
      </p:sp>
      <p:sp>
        <p:nvSpPr>
          <p:cNvPr id="75" name="Google Shape;75;p2"/>
          <p:cNvSpPr txBox="1"/>
          <p:nvPr>
            <p:ph idx="1" type="subTitle"/>
          </p:nvPr>
        </p:nvSpPr>
        <p:spPr>
          <a:xfrm>
            <a:off x="81265" y="1112400"/>
            <a:ext cx="8222100" cy="3872644"/>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2100"/>
              <a:buFont typeface="Arial"/>
              <a:buChar char="•"/>
            </a:pPr>
            <a:r>
              <a:rPr lang="en"/>
              <a:t>Airbnb stands for air, bed and breakfast. It is a leading vacation rental company headquartered at California, United states . It was founded by Brian Chesky and Joe Gebbia in August 2008</a:t>
            </a:r>
            <a:endParaRPr/>
          </a:p>
          <a:p>
            <a:pPr indent="-209550" lvl="0" marL="342900" rtl="0" algn="l">
              <a:lnSpc>
                <a:spcPct val="100000"/>
              </a:lnSpc>
              <a:spcBef>
                <a:spcPts val="0"/>
              </a:spcBef>
              <a:spcAft>
                <a:spcPts val="0"/>
              </a:spcAft>
              <a:buSzPts val="2100"/>
              <a:buFont typeface="Arial"/>
              <a:buNone/>
            </a:pPr>
            <a:r>
              <a:t/>
            </a:r>
            <a:endParaRPr/>
          </a:p>
          <a:p>
            <a:pPr indent="-342900" lvl="0" marL="342900" rtl="0" algn="l">
              <a:lnSpc>
                <a:spcPct val="100000"/>
              </a:lnSpc>
              <a:spcBef>
                <a:spcPts val="0"/>
              </a:spcBef>
              <a:spcAft>
                <a:spcPts val="0"/>
              </a:spcAft>
              <a:buSzPts val="2100"/>
              <a:buFont typeface="Arial"/>
              <a:buChar char="•"/>
            </a:pPr>
            <a:r>
              <a:rPr lang="en"/>
              <a:t>Airbnb acts as a broker and charges a commission from each booking . It is an online market place that connects people who want to rent their homed with people who are looking for accommodations in specific locales</a:t>
            </a:r>
            <a:endParaRPr/>
          </a:p>
          <a:p>
            <a:pPr indent="-209550" lvl="0" marL="342900" rtl="0" algn="l">
              <a:lnSpc>
                <a:spcPct val="100000"/>
              </a:lnSpc>
              <a:spcBef>
                <a:spcPts val="0"/>
              </a:spcBef>
              <a:spcAft>
                <a:spcPts val="0"/>
              </a:spcAft>
              <a:buSzPts val="2100"/>
              <a:buFont typeface="Arial"/>
              <a:buNone/>
            </a:pPr>
            <a:r>
              <a:t/>
            </a:r>
            <a:endParaRPr/>
          </a:p>
          <a:p>
            <a:pPr indent="-342900" lvl="0" marL="342900" rtl="0" algn="l">
              <a:lnSpc>
                <a:spcPct val="100000"/>
              </a:lnSpc>
              <a:spcBef>
                <a:spcPts val="0"/>
              </a:spcBef>
              <a:spcAft>
                <a:spcPts val="0"/>
              </a:spcAft>
              <a:buSzPts val="2100"/>
              <a:buFont typeface="Arial"/>
              <a:buChar char="•"/>
            </a:pPr>
            <a:r>
              <a:rPr lang="en"/>
              <a:t>Airbnb application is supported by Windows , iOS as well as Android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Least expensive</a:t>
            </a:r>
            <a:br>
              <a:rPr lang="en"/>
            </a:br>
            <a:endParaRPr/>
          </a:p>
        </p:txBody>
      </p:sp>
      <p:sp>
        <p:nvSpPr>
          <p:cNvPr id="144" name="Google Shape;144;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p:txBody>
      </p:sp>
      <p:sp>
        <p:nvSpPr>
          <p:cNvPr descr="data:image/png;base64,iVBORw0KGgoAAAANSUhEUgAAAXcAAAFWCAYAAACSMN1tAAAABHNCSVQICAgIfAhkiAAAAAlwSFlzAAALEgAACxIB0t1+/AAAADh0RVh0U29mdHdhcmUAbWF0cGxvdGxpYiB2ZXJzaW9uMy4yLjIsIGh0dHA6Ly9tYXRwbG90bGliLm9yZy+WH4yJAAAgAElEQVR4nO2deZgU1fW/3w+gAoKigMaICjG4C4gjooBrNK4BMSgYF/xpUKOJWV3yjXGN0WjcEw1EIxpFxH0PihJEQARkRwMaDOCGKAoiKnB+f9zbMz1Dz9ZVzfS0532efqbrVtWp2z1dp+499ywyMxzHcZzSoklDd8BxHMdJH1fujuM4JYgrd8dxnBLElbvjOE4J4srdcRynBGnW0B0AaNeunXXs2LGhu+E4jtOomDp16kdm1j7XvqJQ7h07dmTKlCkN3Q3HcZxGhaR3qtvnZhnHcZwSxJW74zhOCeLK3XEcpwQpCpt7KfD111+zePFiVq9e3dBdcRynxGjevDkdOnRgo402qvM5rtxTYvHixbRu3ZqOHTsiqaG74zhOiWBmLFu2jMWLF9OpU6c6n+dmmZRYvXo1bdu2dcXuOE6qSKJt27b1tgrUSblL+oWkOZJmSxohqbmkTpJelbRA0khJG8djN4nbC+L+jvX+NI0UV+yO4xSCfHRLrcpd0rbAz4AyM9sDaAoMBK4FbjSz7wKfAGfEU84APontN8bjHMdxnA1IXW3uzYAWkr4GWgLvAYcAJ8X9w4HLgNuBvvE9wEPAbZJk37DE8R0vejpVeQuvObpOxz322GMcd9xxzJs3j1122SXVPjQUd9xxBy1btuTUU09t6K7UiaOOOor777+fNm3aVHvMQQcdxPXXX09ZWVml9unTp/Puu+9y1FFHrXfO3XffzZQpU7jttttS73MuWrVqxcqVKzfItWpi//33Z8KECTUekwmEbNeuXaX2yy67jFatWvHrX/869X5Vd81ikVurcjezJZKuB/4HfAGMBqYCy81sTTxsMbBtfL8tsCieu0bSp0Bb4KNsuZKGAEMAtt9++5zXro+CrKvyK3VGjBhB7969GTFiBJdffnlieWvXrqVp06Yp9Cw/1qxZw9lnn91g18/uR7NmdRsLPfPMM3lfZ/r06UyZMiWncv+mUptibwjWrl3b0F2olbqYZbYgjMY7Ad8GNgWOSHphMxtqZmVmVta+fc7UCE49WblyJePHj+fOO+/kgQceAOC5555jwIAB5ceMHTuWY445BoDRo0ez33770b17dwYMGFA+SuvYsSMXXngh3bt3Z9SoUQwbNox99tmHrl27cvzxx7Nq1SoA3nrrLXr27Mmee+7J7373O1q1alV+neuuu4599tmHLl26cOmll+bsb6tWrfjFL37B7rvvzqGHHsrSpUuBMKr9+c9/TllZGTfffDOXXXYZ119/PQALFizge9/7Hl27dqV79+689dZbia/31ltvccQRR7D33nvTp08f3njjDQAGDx7M2Wefzb777ssFF1xQSdbdd99N//79OeKII+jcuXOl/R07duSjj8JY5sorr2TnnXemd+/eDBo0qPxzAIwaNYoePXqw00478fLLL/PVV1/x+9//npEjR9KtWzdGjhy53mdYtGgRBx10EJ07d6708O7Xrx977703u+++O0OHDgWCAho8eDB77LEHe+65JzfeeGONn/e///0v++23X/n/szpuuOEG9thjD/bYYw9uuukmABYuXMiuu+7Kj3/8Y3bffXcOP/xwvvjii/XOHTx4MD/72c/Yf//9+c53vsNDDz1Uvq+6/2Hmd7Vu3Tp+8pOfsMsuu3DYYYdx1FFHVTr/1ltvpXv37uy5557lnwlgxowZ7LfffnTu3Jlhw4YBwQPlN7/5Tfl3k/mus+8PgPPOO4+7774bWP++qO6aH3/8Mf369aNLly707NmTmTNn1ti+bNkyDj/8cHbffXfOPPNM0jJy1GVB9XvAf81sqZl9DTwC9ALaSMoMZToAS+L7JcB2AHH/5sCyVHrr1Mjjjz/OEUccwU477UTbtm2ZOnUq3/ve93j11Vf5/PPPARg5ciQDBw7ko48+4qqrruKFF15g2rRplJWVccMNN5TLatu2LdOmTWPgwIH079+f1157jRkzZrDrrrty5513AnD++edz/vnnM2vWLDp06FB+7ujRo5k/fz6TJ09m+vTpTJ06lXHjxq3X388//5yysjLmzJnDgQceWElZffXVV0yZMoVf/epXlc750Y9+xLnnnsuMGTOYMGEC22yzTeLrDRkyhFtvvZWpU6dy/fXX85Of/KT8nMWLFzNhwoRK302G6dOnM3LkSGbNmsXIkSNZtGhRpf2vvfYaDz/8MDNmzODZZ59dL3/SmjVrmDx5MjfddBOXX345G2+8MVdccQUnnngi06dP58QTT1zvmpMnT+bhhx9m5syZjBo1qlzmXXfdxdSpU5kyZQq33HILy5YtY/r06SxZsoTZs2cza9YsTj/99Bo/7/nnn88555zDrFmz2Gabbda7NsDUqVP5xz/+wauvvsqkSZMYNmwYr7/+OgDz58/n3HPPZc6cObRp04aHH344p4z33nuP8ePH89RTT3HRRRcBdfvNPPLIIyxcuJC5c+dy7733MnHixEr727Vrx7Rp0zjnnHMqPURnzpzJiy++yMSJE7niiit49913eeSRR5g+fTozZszghRde4De/+Q3vvfdezv5mk31fVHfNSy+9lL322ouZM2dy9dVXl5sTq2u//PLL6d27N3PmzOG4447jf//7X639qAt1Ue7/A3pKaqmwZHsoMBd4CfhhPOY04PH4/om4Tdz/4jfN3t5QjBgxovxHN3DgQEaMGEGzZs044ogjePLJJ1mzZg1PP/00ffv2ZdKkScydO5devXrRrVs3hg8fzjvvVOQgylYss2fPpk+fPuy5557cd999zJkzB4CJEyeWzwpOOumk8uNHjx7N6NGj2WuvvejevTtvvPEG8+fPX6+/TZo0Kb/OySefzPjx43NeP8OKFStYsmQJxx13HBACO1q2bJnoeitXrmTChAkMGDCAbt26cdZZZ1W6yQcMGFCtWerQQw9l8803p3nz5uy2226Vvj+AV155hb59+9K8eXNat27NscceW2l///79Adh7771ZuHBhzmtU5bDDDqNt27a0aNGC/v37l39nt9xyC127dqVnz54sWrSI+fPn853vfIe3336bn/70pzz33HNsttlmNX7eV155hUGDBgFwyimn5Lz++PHjOe6449h0001p1aoV/fv35+WXXwagU6dOdOvWrdbP1K9fP5o0acJuu+3GBx98ANTtNzN+/HgGDBhAkyZN+Na3vsXBBx9cp++zb9++tGjRgnbt2nHwwQczefJkxo8fz6BBg2jatClbb701Bx54IK+99lqt33/V32Wua44fP778+zvkkENYtmwZn332WbXt48aN4+STTwbg6KOPZosttqi1H3WhLjb3VyU9BEwD1gCvA0OBp4EHJF0V2+6Mp9wJ3CtpAfAxwbPGKTAff/wxL774IrNmzUISa9euRRLXXXcdAwcO5LbbbmPLLbekrKyM1q1bY2YcdthhjBgxIqe8TTfdtPz94MGDeeyxx+jatSt33303Y8eOrbEvZsbFF1/MWWedVa/PkO3ulX392khyvXXr1tGmTRumT5+e85ia+rHJJpuUv2/atClr1qyp9tiazq/PuVVd4iQxduxYXnjhBSZOnEjLli056KCDWL16NVtssQUzZszgX//6F3fccQcPPvggN910U42fN4k7b9XvI5dZpupxmXFfvv/DXHKrfp+5vrPqaNasGevWrSvfrupbXvX3kM//cENRJz93M7vUzHYxsz3M7BQz+9LM3jazHmb2XTMbYGZfxmNXx+3vxv1vF/YjOAAPPfQQp5xyCu+88w4LFy5k0aJFdOrUiZdffpkDDzyQadOmMWzYsPKRfc+ePXnllVdYsGABEEwW//nPf3LKXrFiBdtssw1ff/019913X3l7z549y6feGRs/wPe//33uuuuuchv+kiVL+PDDD9eTu27dunKb6f3330/v3r1r/IytW7emQ4cOPPbYYwB8+eWXrFq1KtH1NttsMzp16lRuQzUzZsyYUWM/6kqvXr148sknWb16NStXruSpp56q9ZzWrVuzYsWKavc///zzfPzxx3zxxRc89thj9OrVi08//ZQtttiCli1b8sYbbzBp0iQAPvroI9atW8fxxx/PVVddxbRp02r8vL169Sr/P2b/n7Pp06cPjz32GKtWreLzzz/n0UcfpU+fPvX6XnJRl/9hr169ePjhh1m3bh0ffPBBrYOMDI8//jirV69m2bJljB07ln322Yc+ffowcuRI1q5dy9KlSxk3bhw9evRghx12YO7cuXz55ZcsX76cMWPG1Puz9OnTp/z7Gzt2LO3atWOzzTartv2AAw7g/vvvB+DZZ5/lk08+qfc1c+HpBwrEhvbeGTFiBBdeeGGltuOPP54RI0ZwwAEHcMwxx3D33XczfPhwANq3b8/dd9/NoEGD+PLLLwG46qqr2GmnndaTfeWVV7LvvvvSvn179t1333Llc9NNN3HyySfzhz/8gSOOOILNN98cgMMPP5x58+ax3377AWFB7J///CdbbbVVJbmbbropkydP5qqrrmKrrbbKuYBYlXvvvZezzjqL3//+92y00UaMGjUq8fXuu+8+zjnnHK666iq+/vprBg4cSNeuXWvtS23ss88+/OAHP6BLly5svfXW7LnnnuXfUXUcfPDBXHPNNXTr1o2LL754PTNAjx49OP7441m8eDEnn3wyZWVl7Lnnntxxxx3suuuu7LzzzvTs2RMICvL0008vH4n+8Y9/rPHz3nzzzZx00klce+219O3bN2f/unfvzuDBg+nRowcAZ555JnvttVedzUrVUZf/4fHHH8+YMWPYbbfd2G677ejevXut3ydAly5dOPjgg/noo4+45JJL+Pa3v81xxx3HxIkT6dq1K5L405/+xLe+9S0ATjjhBPbYYw86derEXnvtVe/Pctlll/H//t//o0uXLrRs2bL8nquu/dJLL2XQoEHsvvvu7L///tV6D9YXFYM5vKyszHIV62hMrpDz5s1j1113bdA+bGhWrVpFixYtkMQDDzzAiBEjePzxx2s/MbKh/agbwm975cqVtGrVilWrVnHAAQcwdOhQunfvvkH7UEpkvs9ly5bRo0cPXnnllXKlXOrk0jGSpppZWa7jfeTu5M3UqVM577zzMDPatGnDXXfd1dBdKjqGDBnC3LlzWb16Naeddpor9oQcc8wxLF++nK+++opLLrnkG6PY88GVu5M3ffr0SWSfbohR9IYmY0t10qGudnbHs0KmSjGYuBzHKT3y0S2u3FOiefPmLFu2zBW84zipksnn3rx583qd52aZlOjQoQOLFy8uD2l3HMdJi0wlpvrgyj0lNtpoo3pVSXEcxykkbpZxHMcpQVy5O47jlCCu3B3HcUoQV+6O4zgliCt3x3GcEsSVu+M4Tgniyt1xHKcEceXuOI5TgtSlQPbOkqZnvT6T9HNJW0p6XtL8+HeLeLwk3SJpgaSZkjwNnuM4zgamVuVuZm+aWTcz6wbsDawCHgUuAsaYWWdgTNwGOBLoHF9DgNsL0XHHcRyneuprljkUeMvM3gH6AsNj+3CgX3zfF7jHApOANpJyl1J3HMdxCkJ9c8sMBDIVlbc2s0yZ+PeBreP7bYFFWecsjm3vZbUhaQhhZJ9aWam60pgqPDmO4+RDnUfukjYGfgCMqrrPQp7beuW6NbOhZlZmZmXt27evz6mO4zhOLdTHLHMkMM3MPojbH2TMLfFvplT5EmC7rPM6xDbHcRxnA1Ef5T6ICpMMwBPAafH9acDjWe2nRq+ZnsCnWeYbx3EcZwNQJ5u7pE2Bw4CzspqvAR6UdAbwDnBCbH8GOApYQPCsOT213jqO4zh1ok7K3cw+B9pWaVtG8J6peqwB56bSO8dxHCcvPELVcRynBHHl7jiOU4K4cnccxylBXLk7juOUIK7cHcdxShBX7o7jOCWIK3fHcZwSxJW74zhOCeLK3XEcpwRx5e44jlOCuHJ3HMcpQVy5O47jlCCu3B3HcUoQV+6O4zgliCt3x3GcEsSVu+M4Tgniyt1xHKcEqZNyl9RG0kOS3pA0T9J+kraU9Lyk+fHvFvFYSbpF0gJJMyV1L+xHcBzHcapS15H7zcBzZrYL0BWYB1wEjDGzzsCYuA1wJNA5voYAt6faY8dxHKdWalXukjYHDgDuBDCzr8xsOdAXGB4PGw70i+/7AvdYYBLQRtI2qffccRzHqZa6jNw7AUuBf0h6XdLfJW0KbG1m78Vj3ge2ju+3BRZlnb84tlVC0hBJUyRNWbp0af6fwHEcx1mPuij3ZkB34HYz2wv4nAoTDABmZoDV58JmNtTMysysrH379vU51XEcx6mFuij3xcBiM3s1bj9EUPYfZMwt8e+Hcf8SYLus8zvENsdxHGcDUatyN7P3gUWSdo5NhwJzgSeA02LbacDj8f0TwKnRa6Yn8GmW+cZxHMfZADSr43E/Be6TtDHwNnA64cHwoKQzgHeAE+KxzwBHAQuAVfFYx3EcZwNSJ+VuZtOBshy7Ds1xrAHnJuyX4ziOkwCPUHUcxylBXLk7juOUIK7cHcdxShBX7o7jOCWIK3fHcZwSxJW74zhOCeLK3XEcpwRx5e44jlOCuHJ3HMcpQVy5O47jlCCu3B3HcUoQV+6O4zgliCt3x3GcEsSVu+M4Tgniyt1xHKcEceXuOI5TgrhydxzHKUHqpNwlLZQ0S9J0SVNi25aSnpc0P/7dIrZL0i2SFkiaKal7IT+A4ziOsz71GbkfbGbdzCxTbu8iYIyZdQbGxG2AI4HO8TUEuD2tzjqO4zh1I4lZpi8wPL4fDvTLar/HApOANpK2SXAdx3Ecp57UVbkbMFrSVElDYtvWZvZefP8+sHV8vy2wKOvcxbGtEpKGSJoiacrSpUvz6LrjOI5THc3qeFxvM1siaSvgeUlvZO80M5Nk9bmwmQ0FhgKUlZXV61zHcRynZuo0cjezJfHvh8CjQA/gg4y5Jf79MB6+BNgu6/QOsc1xHMfZQNQ6cpe0KdDEzFbE94cDVwBPAKcB18S/j8dTngDOk/QAsC/waZb5pqTpeNHTdT524TVHF41sx3FKj7qYZbYGHpWUOf5+M3tO0mvAg5LOAN4BTojHPwMcBSwAVgGnp95rx3Ecp0ZqVe5m9jbQNUf7MuDQHO0GnJtK7xzHcZy88AhVx3GcEsSVu+M4Tgniyt1xHKcEceXuOI5TgrhydxzHKUFcuTuO45Qgrtwdx3FKEFfujuM4JYgrd8dxnBKkrlkhnRLFc9Y4TmniI3fHcZwSxJW74zhOCeLK3XEcpwRx5e44jlOCuHJ3HMcpQVy5O47jlCCu3B3HcUqQOit3SU0lvS7pqbjdSdKrkhZIGilp49i+SdxeEPd3LEzXHcdxnOqoTxDT+cA8YLO4fS1wo5k9IOkO4Azg9vj3EzP7rqSB8bgTU+yz0wjw4CjHaVjqNHKX1AE4Gvh73BZwCPBQPGQ40C++7xu3ifsPjcc7juM4G4i6mmVuAi4A1sXttsByM1sTtxcD28b32wKLAOL+T+PxlZA0RNIUSVOWLl2aZ/cdx3GcXNSq3CUdA3xoZlPTvLCZDTWzMjMra9++fZqiHcdxvvHUxebeC/iBpKOA5gSb+81AG0nN4ui8A7AkHr8E2A5YLKkZsDmwLPWeO47jONVS68jdzC42sw5m1hEYCLxoZj8CXgJ+GA87DXg8vn8ibhP3v2hmlmqvHcdxnBpJ4ud+IfBLSQsINvU7Y/udQNvY/kvgomRddBzHcepLvfK5m9lYYGx8/zbQI8cxq4EBKfTNcRzHyROPUHUcxylBXLk7juOUIK7cHcdxShCvoeo0Ojy1gePUjo/cHcdxShBX7o7jOCWIK3fHcZwSxJW74zhOCeLK3XEcpwRxbxnHibgXjlNK+MjdcRynBPGRu+MUGJ8ROA2Bj9wdx3FKEFfujuM4JYgrd8dxnBLElbvjOE4J4srdcRynBKlVuUtqLmmypBmS5ki6PLZ3kvSqpAWSRkraOLZvErcXxP0dC/sRHMdxnKrUZeT+JXCImXUFugFHSOoJXAvcaGbfBT4BzojHnwF8EttvjMc5juM4G5BalbsFVsbNjeLLgEOAh2L7cKBffN83bhP3HypJqfXYcRzHqZU62dwlNZU0HfgQeB54C1huZmviIYuBbeP7bYFFAHH/p0DbHDKHSJoiacrSpUuTfQrHcRynEnWKUDWztUA3SW2AR4Fdkl7YzIYCQwHKysosqTzH+Sbi0a9OddTLW8bMlgMvAfsBbSRlHg4dgCXx/RJgO4C4f3NgWSq9dRzHcepErSN3Se2Br81suaQWwGGERdKXgB8CDwCnAY/HU56I2xPj/hfNzEfmjtOI8BlB46cuZpltgOGSmhJG+g+a2VOS5gIPSLoKeB24Mx5/J3CvpAXAx8DAAvTbcZxGiD80Nhy1KnczmwnslaP9baBHjvbVwIBUeuc4juPkhUeoOo7jlCCez91xnEZPfcw98M0w+bhydxzHqYHGuk7gyt1xHKcBKPRDw23ujuM4JYgrd8dxnBLElbvjOE4J4srdcRynBHHl7jiOU4K4cnccxylBXLk7juOUIK7cHcdxShBX7o7jOCWIK3fHcZwSxJW74zhOCeLK3XEcpwRx5e44jlOC1KrcJW0n6SVJcyXNkXR+bN9S0vOS5se/W8R2SbpF0gJJMyV1L/SHcBzHcSpTl5H7GuBXZrYb0BM4V9JuwEXAGDPrDIyJ2wBHAp3jawhwe+q9dhzHcWqkVuVuZu+Z2bT4fgUwD9gW6AsMj4cNB/rF932BeywwCWgjaZvUe+44juNUS71s7pI6EoplvwpsbWbvxV3vA1vH99sCi7JOWxzbqsoaImmKpClLly6tZ7cdx3GcmqizcpfUCngY+LmZfZa9z8wMsPpc2MyGmlmZmZW1b9++Pqc6juM4tVAn5S5pI4Jiv8/MHonNH2TMLfHvh7F9CbBd1ukdYpvjOI6zgaiLt4yAO4F5ZnZD1q4ngNPi+9OAx7PaT41eMz2BT7PMN47jOM4GoC4FsnsBpwCzJE2Pbb8FrgEelHQG8A5wQtz3DHAUsABYBZyeao8dx3GcWqlVuZvZeEDV7D40x/EGnJuwX47jOE4CPELVcRynBHHl7jiOU4K4cnccxylBXLk7juOUIK7cHcdxShBX7o7jOCWIK3fHcZwSxJW74zhOCeLK3XEcpwRx5e44jlOCuHJ3HMcpQVy5O47jlCCu3B3HcUoQV+6O4zgliCt3x3GcEsSVu+M4Tgniyt1xHKcEqUsN1bskfShpdlbblpKelzQ//t0itkvSLZIWSJopqXshO+84juPkpi4j97uBI6q0XQSMMbPOwJi4DXAk0Dm+hgC3p9NNx3Ecpz7UqtzNbBzwcZXmvsDw+H440C+r/R4LTALaSNomrc46juM4dSNfm/vWZvZefP8+sHV8vy2wKOu4xbFtPSQNkTRF0pSlS5fm2Q3HcRwnF4kXVM3MAMvjvKFmVmZmZe3bt0/aDcdxHCeLfJX7BxlzS/z7YWxfAmyXdVyH2OY4juNsQPJV7k8Ap8X3pwGPZ7WfGr1megKfZplvHMdxnA1Es9oOkDQCOAhoJ2kxcClwDfCgpDOAd4AT4uHPAEcBC4BVwOkF6LPjOI5TC7UqdzMbVM2uQ3Mca8C5STvlOI7jJMMjVB3HcUoQV+6O4zgliCt3x3GcEsSVu+M4Tgniyt1xHKcEceXuOI5TgrhydxzHKUFcuTuO45Qgrtwdx3FKEFfujuM4JYgrd8dxnBLElbvjOE4J4srdcRynBHHl7jiOU4K4cnccxylBXLk7juOUIK7cHcdxSpCCKHdJR0h6U9ICSRcV4hqO4zhO9aSu3CU1Bf4CHAnsBgyStFva13Ecx3GqpxAj9x7AAjN728y+Ah4A+hbgOo7jOE41KNS0TlGg9EPgCDM7M26fAuxrZudVOW4IMCRu7gy8WcdLtAM+Sqm7G0p2Y5NbSNkut/CyG5vcQspubHLrK3sHM2ufa0ez9PpTP8xsKDC0vudJmmJmZQXoUsFkNza5hZTtcgsvu7HJLaTsxiY3TdmFMMssAbbL2u4Q2xzHcZwNRCGU+2tAZ0mdJG0MDASeKMB1HMdxnGpI3SxjZmsknQf8C2gK3GVmc1K8RL1NOUUgu7HJLaRsl1t42Y1NbiFlNza5qclOfUHVcRzHaXg8QtVxHKcEceXuOI5Tgrhyd5wNgKSmku5r6H443xwahXKPN8a3JW2feaUkd8c05OSQ21zSuZL+KumuzCsFuTtJGiNpdtzuIul3yXtcOCT9WdLuBZD7iKSjJaX6G5Z0b13a6ouZrQV2iB5kjQpJG0vaI742auj+1IakTerSVk+ZBbv3FDhZ0u/j9vaSeiSVW/TKXdJPgQ+A54Gn4+uplMTfJektSQ9EZbxnSnLvBb4FfB/4N8HXf0UKcocBFwNfA5jZTIKraSpIainpEknD4nZnScckFDsPGCrpVUlnS9o8eU8B+CtwEjBf0jWSdk5JbqUHUcyVtHdKst8GXonf8S8zr5RkI6mrpPPiq2tKMg8C5hPyRf0V+I+kA9KQHeXvL+kkSadmXimInVjHtvpQyHvvr8B+wKC4vYLwfSeiwSJU68H5wM5mtixtwWZ2YBxJ7QMcBDwtqZWZbZlQ9HfNbICkvmY2XNL9wMtJ+wu0NLPJkrLb1qQgN8M/gKmEHxqE4LNRJHiYmtnfgb9H5Xs6MFPSK8AwM3spgdwXgBfiw2JQfL+IcBP+08y+ro88SRcDvwVaSPos0wx8RXpub2/FVxOgdUoyAZB0PvBj4JHY9E9JQ83s1oSi/wwcbmZvxuvsBIwghQdenBHtCEwH1sZmA+7JU963gG0J/8O9CP8/gM2Alsl6W9B7b18z6y7pdQAz+ySNGV5jUO6LgE8LIVhSb6BPfLUhKLE0lHBGsSyXtAfwPrBVCnI/iqYkg/I8Pu+lIDfDjmZ2oqRBAGa2SlV+zfkQR7+7xNdHwAzgl5LOMrO8Rz+S2gInA6cArwP3Ab2B0/6hrLsAACAASURBVAgP6zpjZn8E/ijpj2Z2cb59quUalwNIahW3V6Yo/gyCkvg8XuNawmg1qXLfKKPYAczsPymaZsqA3Sw9f+zvA4MJM+UbstpXEB7cSSjkvfd1vEcystsD65IKLVrlnjVdfRsYK+lp4MvMfjO7IeeJ9WMsYaT6R+CZmMUyDYZK2gL4HSE6txXw+xTknksYRe4iaQnwX+BHKcjN8JWkFlT8yHYk6zvPB0k3AscALwJXm9nkuOtaSXVNFpdL7qOEhHP3AseaWeZGGylpSoIuT5a0uZl9Gq/TBjjIzB5LIJMoaw9Cf7eM2x8Bp6YU5CcqRr/E94kfzMAUSX8H/hm3fwQk+X6zmU0wX6aiJM1sODBc0vFm9nAaMrPIde+dnJLsW4BHga0k/QH4IUF3JKJog5gkXVrDbjOzK1K4RhugF3AAwTSzDphoZpcklV0IJHUys/9K2hRoYmYrMm0pyT+M8KPaDRhN+G4Gm9nYBDJPBx7MjCir7CtXonnIPcrMnqnStomZJX0YTTezblXaXjezvZLIjXImAP+XMUdFe/bVZrZ/CrJ/SZixPBqb+gF3m9lNCeVuQlBsvWPTy8Bfk37PUfZLQDdgMpUHbj/IU97JZvZPSb8iDlCySWNAmH3vJZVVRe4uwKGEB/IYM5uXWGaxKvcMkgaY2aja2hLI3xU4kGCa2R/4n5kdmFDm1cCfzGx53N4C+JWZJXoaS5pmZt2rtE01s7QW/DKmjp6EH9kkM0uc1jR+/s5A80ybmY1LKDPXd7FeWx5yZ5pZlypts8ws8WK7pBlm1rW2tgTyu5OlhM3s9TTkFgpJOe8zM/t3nvLOMrO/VTcwzJjF8pSda+H7U2CqmU3PV26UnWuNb0V9143Wk9sIlHtBbuIo523gDWA8MA6YnIZpJtdIL0mf41N9d+BPwG+ydm0G/MbMErkaRqVQLWY2LYHsMwmL4h0IC2c9CbOjQ/KUl1k0+yfBWyZ70ewOM9sl375G+XcBy6nwVjgX2NLMBieRG2U/CkwjmGYgTOv3NrPjEsiscfHfzD7OU+4scox+s+R2qW5fPa5xBjDOzOYnlVVoolNEGfBkbDoGmAl0BEaZ2Z8SyF5IyKT7CeH33IawTvcB8GMzm5qP3GK2uR8JHAVsK+mWrF2bkd4q9XfNLPHCRQ6aZpsIoh07iZ/tzoQfUxvg2Kz2FQQPiaT8uYZ9BuSliCPnE0xek8zs4PigujqBvEIumgH8FLgEGBm3nyco+DT4f8DlVHi0vBzbkjCV8D8SsA3wbmxXbP9OnnIzLrAiuB8flaCP1bE98DdJHQmfYxxhxpF0JPwn4CrgC+A5oAvwCzP7Z40n1kwHoHtmETzODp4mmHSnEgZe+fI88JCZ/SvKPhw4nuC99ldg37ykmllRvoCuBBviO/Fv5tUf2CKla3Qg2Cg/jK+HgQ4pyL2QMBs4I77GAxekIHe/hv6/5NHn1+Lf6cAm8f2cFOQe39CfrdhewOsFkjutwP1uAfwM+B+wNgV50+Pf44A7gc2BGQllvkHwHMpsbwK8kcb3DszK0TYz+7Pk8yrakbuZzVCIBvu+hVXwQvAP4H5gQNw+ObYdlkSomV0raQbwvdh0pcWnckJel3QuwUSTbb9OOvorJ3p07FZFfl5+x5HFceH6MeB5SZ8QHtj59u9kCyOwjrnsoJbnopmkm8zs55KeJPdiXF6LfFWusRPwa8JUvvzeszxNVDkobhtrFRQiPHsRvMleJ3w3abgiZ77bowkmk09T8Oi9D3hV0uNx+1jg/rjAOjeh7PckXUioNw1wIvBBdI/M27JQtModQsi2pO0kbWzpuSlm097M/pG1fbekn6ckex6wxsxeUIj8bG3JV9jvJYwgvg9cQXBLS7yqniFONQ8iKPdngCMJs468lbtV2JMvi94RmxOmyvmyafzbKoGMXGTs4NenLDebUcAdwN+p7LZYdFRZh6kaFIQlWIfJoj/BxPo0IZJ7oqXghQM8JekNglnmnOg3vjqJQDO7UtJzBKcLgLPNLOMSmtQd+STgUsIACOCV2NYUOCFfoY1hQfUeYFeCv3i5O12+I7QqsscQRuojYtMg4HQzOzSh3B8Tin9vaWY7SupMWOxLKvd1M9sr49ERg0leNrOeSeRmyZ9FMIe9bmZdJW1NiPZMNJOJslsSHhrvmNnSpPIKQRwp3WNmacYOZMtP1bMpysyevfySyusQSWYyNUUPW1qzDUmbEUbvvQkz6A/NrHfNZ9VJ7pbAp3GA2BLYzMzeT0HuVlSe1f4vqcxCUdQj90jBQrYJi1m3AjcSprQTCCHySTkX6AG8CmBm8+OPIimFinzN8IWZrZO0Jt50H1K5Hm6dkfQDQnDGxwTf+b8QVv87SrowX1ObpOuABWb2tyrtZwGdzOyifORC+UxxhwLOFJ+U9BPCOk+2X3deHi2R7HtiGCndI2Z2cBpyaiL+hvsQXJHLCNHoaZhlIERDd5SUrePynoHG3/OfgW8T7ovtCbPoxEnx4sziAtY3tyZ6gBa9crcChWzHUdrVadhSc/ClmX2VsfPFH1gaU6RM5OslVES+phlwNSXax4cRPABWkn/CpSuBwwlmmJeALmb2dnzIjQHyXUc5hHAjVGUYwTUtb+UeyST3Sn2mSHAIgMrurEk8Wsrvj0IRZ4fnELxCIER1/80S+mBHriEo81sIC+9pyEw9Z03kSoIb7wtx9nww6UWo3kfwzjoGOJvwO0k8u20MZplKIduE3CSphGxLGg8ckvYoLbpiLQdOJbjW/QSYa2b/l+Z1Ckl0T9vMQva7fM4v9/WvGgSUKw6gHnJnm9ke1eybY8l9/nMFwJilEBFdSCR1IMxCe8Wml4HzzWxxQrl/Bzai4mF8CsGj5cwkcrPkbwzsFDffTEPBS5pHujlrkDTFzMqio8RecYabSgBaxlyXHUAn6TUz2yeJ3KIfuRPyOfzSKodsD6NiYSMJhRqlXURwgZwFnEVYnPx7vsLijdvRzMbH7V9SsaB4v5ktSNLZmoKYJHXPc/GsSZxlNAHWxfeZBbkkqaa/kNTZqgS+xHWNLxLIzTDXckREpyA3Iyttb6QMBfH8AvaposBejAouMQoRqvcACwm/je0knWYJo5dJOWdNZHm0HowD7pP0IVk6IyGZB9p7ko4mxCokzUzbKEbuBQvZrmaUlspUN45IdiFMB99MMjuQNAK4z8yeittvEh56LYFdki4AZi2eNSfYPmcQbrYuwBQz26+6c2uQuZDgxpXLB83MLC9ThEJw262EIJVM5F4ZIdf2z61Kvpk85BcyIjqnN5KZ/TAF2bly4qzXlofcacAAM3srbn+HEHCTxvcxFTjJqqQTTrrorJRz1kSZmxI8bkTwjtmccE8mTkWuUDPhZcL61q2EQM3LzeyJJHIbw8j9bUmXUDlk++00BBfKXhmfvncQFoIFdFLIe/FsniJ3zij2yCoz+3O8VuIFqMzimaRHCFF4s+L2HsBlecrsmLRf1ch9VlI/gt36p7F5NiGoaVa+crVhIqJ/SIU30ukZb6SUZC+TdDKVPb/SqIHwG+AlhVQdEHz003A6gMKlE74sBRmVsMqJ71KNu8m6tz8FUlvIbgzKvWrI9jgShmyrmkCVDCkssv4ZODhjLlFInfs0kK9yb15lO9ulsl2eMnOxc7aCNLPZConVigozm03F4mRavEtIZfsDKmYEENIa/CKla6TmjZSDVD2/JO0DLDKzMdHkdRYh0+RowswuDQqSTtjM/h0fnBmb9WQz+zAfWZJWkFtXKFzKNsuzm0i6tRrZEIT/LF/Z0DiU+5ZJP2QOMoEq/Qm2ucyPaxDBXS8pK6rYwd8mWZm9FZJ2MrP/QIXrnEKeljRTj87KcbPltaDa2DCzGcAMSfdnFvXiOsF2ZvZJSpdJ0xupEmb2DuHBlBZ/oyLCel/COtJPCeaOoYRZSFLOIbgNZ+7vl0mhvJykE4DrCJ49Am6V9Bsze6i+sswsbffrbNLKi5+TxmBzz9QgfY3wzx+XZPpdRfYUMyurra0e8vrHt4cBOwAPEp7MAwiphH+Sp9wjCO5ifyBkFYRQ5uy3BI+IfGcEVa/TnMpub+OA280sUXRfY0LSWIKSbEZQwB8CE8wsrdF75jodSeCNlCWnpiIwZmZX5im3fF1L0l+ApWZ2WdxObMuPcs43s5tra8tD7gzgsMxoPfqRv5DPOp0KlHVzQ1D0I3crXJ1TgE0lfcfM3gaQ1ImK8PZ8yM7Y+AEhOAOCz2pV00qdMbPn4oPjAipGObOB/tFEkZjo9/9stL/fmIbMKHdHYLGZfRk9nboQokCXJ5S7ZdUbS+kULtnczD5TSFV8j5ldKimpAi6EN1KGXB4bmxK8tdoS/LPzoamkZma2hmAGHJK1Ly29cRpQVZEPztFWX5pUMcMsI38Preysm1VJFKNQaPNw0St3Fa7OKQRb6ti4WCTCaHtIzadUj5mltdCUS/Zsgt98oeSvlbROCaojVcPDQJmk7xKm848TXPaSppB9UtKRZvYZgKTdCDOlnD7w9aCZpG0IOT3SikuYQngYZwqfZCuKRCmVMwvrAJJaE1Isn05IQlVTKufaGAH8W6EU4BfEey7+HxP9PhRq9J5EcDTI9ghpTYhoTspzkv5FxeLyiQTvpHpjZp1S6E91FDKPUfErdwpX5zQzIu5McFmEkMIz78RFki4wsz9Vt1BSgLWDtFlJsLs/T2W//yT9XmdmayQdB9xqZrcqVnlPyNUEBX80Id/9PaRTT/YK4F8EF8XXoutf0mISvyTYqL8gKN1HLcXi2NF08EvC5x9O8HhKtE5gZn9QyL20DTDaKuy3TajwUsqXCQQf9HZUfgCtIIU1HjP7TZzpZnLUDDWzR2s6pzok7WJmb1Q3+0oy67I8K07VlcZgcy9YnVOlHFot6Vgze1JSTk8OK1zq4lQoRL8lvQrcRBgFH2uhBmy1Uab1lN2PYKpqTXCF/E9SmYUkPigGAn0JaY+vtuSFKa4jOAYMBf6S5kOjMaNQsWtfgr54zfJMGiZpqJkNUe5EamYJ8r9IetDMTlA1Va8sYbWrolfuACpAndMoN/XQ6mi7vtbMfp20fw2BQtWo7bP9jxPK242QL2OimY2I6xonmNm1ecqrOis6lBBPsBDyn2VsqFmXpN0JCv4UQgGXBxPKW0cI1FlD5X4ndtUrFDW4FwKQtM9xveT3wIuE7+FA4AozuysPWfuY2WtJ+lOD7G+Z2fuSdsi1P3pA5S+/2JW7KuqcvhxfqdQ5jbJTjX7NLEBJmmh5RHXWQX5zwkJZQYp1SDqWYAfc2Mw6SepGuCkKkVwtL6qbXWTId5ZRyFlXlRH7IoJp5mkzSyNdQqNF0pUE88y9VER+bmNmNXkA1UXum8D+FqNHFYq+TzCznfOQ9Toh1ccDhFQfadZPmEtYfxphMQI4TRqDcm9ihalzmnpotWKYuqTbCUWcR1HZdv1ItSfXTf4owoPuJLKKdZjZ+UnkZsmfSljcG2sVSb/yMqHEaawBH1sK4fVVZBc073raxNH1TMJi8mdUGbVaOhknGx1pD66yZEwADsoMAqO33VgzyysflaSdCQ/nEwl5YEYAD5jZwoT97BrlnkDw6BkBjDSzd2s8sY40hgXVaySlXew2Q3ZodcZbJg2Pl+aEf9YhVLhRGRVRtvnyXTMbIKmvmQ1XqMielucQwNe2fkmyfB+sg+Pf1CsOWYHyrsdR+/mEBVoIVa5useSJva6gQqGnXUGqMfO5pB8RRsVGCCJMIxnXAipK4hlhxjRTsbBJfR+m0UR5OXB5lkIeI+l9M+tV89k1yp1BiPa9WFJPwsNjkqS3CLOEYfnKhsah3A83swuit8VCwuLROFLIyWEVodWZm/nNJN4ywFbxBzSb9X1j05giFbpYxxxJJxF8nDsTfOon5CMo214YbYqdLZQcbAE0s+QlB1PN6BkV+88JXifTCP+77sB1kszM7q3p/JqwGPzjrMdJBJ/2mwn3R6a8XFIyBX4yZOqeJoo2ldSEcL9tTYglyCulQS7MbBJBsT9OiDO5jRDJnDeNQblnEgmlWewWKPeWOYssbxlJSQoRNCWMzKoLeEhKrmIdieyTVfgpwavlS4It8F+E7It5o6ySg4QCCh0ISdUSlRwk/Qpd5wDHVZlqvyjpeMLIMm/l7uQmftd9CyA3U+CnpZmtSipPUh/CrKIfIY33AwTrQSrxIAp5fAYBxwP/JaR+GFXjSXWR2whs7tcQvtQvCKXr2gBPmdm+KchO1VtGKaWGbSiUPFoyl8zpxJKDVk3xjmJA0lwz262++5z6U2jPJEn7AXcCrcxs+2hKOcvySP8haRHBbfUB4EHLMwFZNbKvJphiPo7yR1rC4irZFP3I3cwuUqhslCl2u4r0nvZpFyJIZ0pRnfCQ6e5q4NtmdmR0M9zPzO5M6RJ/jv7BDxF+aGmkNihIyUGlX3eyJs+Vb7RXSwHIeJwUKnHWTcD3CbNbzGyGpANqPqVaeid1SayB1cARVqXwTFoUrXJXRRKu7LbszaSLkwBrJe1YxVsmyQJgUlNDbdxNqK6TCYv/D6H2YirK3cwOjsr9BOBvCmlpR5pZEtPMvyX9Fmgh6TBCycEnU+hu2nUnd1XuHDIiQf4QgMxCXnV807xlzOzJ+LdgQX1mtqiKvsjrvi6gYscKXLqxaJU7FUm4tiIELr0Ytw8mLPLlrdwl/TzKuIgwWs8km+pIglzxVvgMce3M7EFJF8frrZGUqjdKjOS7JboyXkCw6SdR7qmWHMyirZndqZBF8N+Eh0iSYJNC5q0vZNrYRocq55NZjxTiKhZJ2h+wuK52PhWzhW8MRavcLSbhkjSaUOz2vbi9DWEEm4QOhKnbroS8IR8DLwEPp+VjWiA+jwEZBhDdp1JL8qUQCXwiYWFnGWFk/KuEYlsAd2XcuqKPegsg6UJXqnUnCzxCK0jFr0bMfoRgrhHAq6Rvzjyb4IGzLbCEUGDk3CQCJfUys1dqaysmGsOC6jwz2zVruwkwJ7stgeyNCfU39yf84PYDlhfr4plC8qJbCZkPZwPtgR9awpzgWfInEhT6g2k95CRNAr5nMeeJQpHh0fkGlGTJLUjdyUKgymX71iPpAmJjIz7gDyN4iHQhVCkbYWZzGrRjNZDLWSJNBwpJ2xLibMoH3JawUHjRjtyzGKP103e+kJLsFgSlsHl8vUswHxQlZjZNoWL8zoTRzpsJ3DZzyU89ZQLQ3LKSWZnZSkkt8xWmkILhbOC7hJHZnRZrwBYxU2s/5JuDma0lBCQ+J2kTgpIfK+lyM7stX7kqQOGS6HmzP9C+ytrJZgTX58RIupag1+ZSsTZghHievCl65W5m58XF1T6xKe/0nRkkDSV4WawgTAsnADdYeuXUUkUV9Szfj3b2vQmmk3ckXZbU1q/qs9Nlkk8lyU73ebaLZex7Eu+T4QSTzMvAkcBuBJtq0VLIhcPGSlTqRxMUe0dCpbFE9zWFKVyyMSGepBmV104+I51SgxBcvXdOGEC5HkVvlikEkp4j5JKeTVDsE4HZVqRfhkIOnO+Z2cfRpesBKupZ7moJc7dI2sbM3lMBstPFB9MDhFmRCDVrTzSzvEaz2T7y0a1ycpqxBZJ6AZdRMUXOPOASecxE2e2BCwkPpDTcNxslku4hmBafIeRoSaWaWJVrZAqXnEEo4vLnJD7qknbI3AfRNNzKYqGYFPr6LCHHVarpmoteucdFw1sJi58bE6ZCn1vytKAijN73j689CAurE83s0kSdThltgHqW1Vy3CTDIzO5LKGcjKqd4yNuUVNXOmXbgmKQ3CBW6ppLlPmcxw2BC2aMJaxq/Jst908wuTCq7MaGQSC0zyk41TbHWL1xycxozcoU8TmcTfhOvEcwyN5vZdQlkZoK4tgW6AmMI0eFA8rWYojfLEHIsDCSE45YRSs3tlFRoHKXPlrSc4HHyKcFnugdQVMqdAtezjP7s5xJ+ZE8AzwPnETxlZhB8ypOwD2Hq3QzoLgnLPxlXV0mZEZMI/vOfkYJiiHxqKRUcz0Ha7puNEjPLt55pjahy4ZI9Ux4J72ahtu6PgGcJLr5TgbyVOxVBXFOJAVdp0hiUO2a2QFLTuBDzD4UcyxfnK0/Sz6gYsX9NMM1MAO6iOBdUC1bPMnIv8AnBPHUm8FuCsuxnySsF3UvIKTOdyotFeSl3M0tlEasGXopK4hEqj6LSSMuQqvumsx6/IvzPfgf8X1YQUxoP/o3iDLQfcJuZfS0pkdkjsxYjaVNgddRvGW+iTZLIhsah3FdFl8XpCmkI3iP/SuYZOhJmAr/I+M8XM1bYepYA38myY/+d8B1vb2arU5BdRhj1FLf9r4JMzqKyrLZERayzuErS5gQllHHf/EUKch0KNyOI/I2QlXYGMC6uT6VicyeYY75HqGEMwYtvNGHwmTeNwea+A/ABwd7+C4LL4l/NbEGDdqyEKKQdW6HAyM8aw0PUcepDlqk0qZz11s3SWEsr2pG7pGUEN8VXCCaTVz3Sr2AU0o7dDpgraTKVzRxFU7ovmziyvpSKNND/JpQazNv8pWqyH2b4pgUxNUZUTdI+0snrlLa7MFDEI/e4yNeTCtv43oRcx68Ar1jCwsLOhiEGXa1HXFBMIvenwD/Tjk2Q9DDBRTY7DXRXM1svkV09ZGbqsvYiuEGOjNsDgLlmdna+sp0NQ3RX/Afwf2bWNbrhvm4ppK5O2124XG6xKveqxEWH0wnVcjptgIU1p4hRKL04kFA16S7gX2nY9Qs1RY5yJhFSyK6J2xsBL5tZz6SyncIi6TUz20fS61ZRlyA1N+Q03YUzFHIBIhGSvi3ph5JukPQyIVz5u4SV8MQBJU5hkTQ+/l0h6bOs14osE1DemNnvgM6EafFgYL6kqyXtmFD0F5J6ZzZiUFNa+dy3ICyiZmgV25ziJ/WkfZIOiX/7E7Lg7hRfxypHyvP6UrQ2d2AxYVR2I3CRpVgI2Sk8ZtY7/i1YulszM0nvE2rJriEoyockPW9mF+Qp9mzgnmh7h+AieloNx9eHa4DXFdIpi2DXvywl2U5h+RXBF31HSa8Qk/YllHkgIZX5sTn2GQlrVhStWUYhYU8maU8nghvSxPiaknYeBid9or/uHDPbpQCyzycEtH1EyA//WPQ9bgLMN7N6j+Bjf681s1/HNR/SCjHPusa3qHC3fNVC/nynSFFF7YdMnENBkvYVgqIduZtZRpHfACCpI+EJN5yQj715dec6xYGFsohvStrezP6XsvgtgP5V896Y2TqFdMD1JvY3M+NIValn0ZRQMaoZsJOknSxhalenoGRqP+xCCHDMeO+9S0hXkhhJbwGTCMGJL1tKqY+LduQOIGkXKrxlehGKY08ieMtc35B9c+qGpHHAXsBksrL2JXGFLPCM4HZCGoZRVO5v4rKOqkjtOgdYVyG6ON1CnQpUwNoPChky9yVkvu1FmB3MNLPjksgt2pF7DLV/lzB6Hwdc44FLjZJL0hZY4BlBc0IVquyI1MT2z0hBUrs6G4RC1n5YS0hNsZbw0P8wvhJRtCN3SZsnCRxxGhZVLqoxi1BUI3E0X5b81GcEhUYFSu3qFA6tX/thEjApzfgKSasI98gNwAtpZCCFIh65u2Jv9BS6qEaqMwJJF5jZn6qLJk0pinQVIUdSqqldnYKyPSGJ13xCPdbFwPKUrzEI6A38BDhT0gRgnJmNSSK0aEfuTuNGBS6qEeXuAHQ2sxcUSvc1NbMVeco61syezIomrYSlUE2pkLKdwiFtmNoPcY3xSEKg5lZm1iKJvKIduWeQ1MnM/ltbm1N0lLuJWSgNmKpwST8m5LXfkpBSeFvgDkK++3pjZk/Gt6vMbFSVaw1I0NXsa7gSb4TEyOeC1X6IKS+6Am8R1hdPJZiAkskt9pF7rgyFkqaa2d4N1SendiStpcIWLsKC1CpSKqohaTrh5no1Kxy8fLaQQG7BqtxL6gz8kfXL7HnEdZGi6ms/TABmmdm6Gk6v6zXKCHlq1tZ6cD0o2pF7nKLsDmxeJRR3M9zHvejZALl/vjSzrzIzgmj6yXukIulI4ChgW0m3ZO3ajBD9mgb/IIz0bgQOJuRKKtoUIA6wAWo/mNkUSfvHWJ5mWe35VisDili5E3w9jyH4tmeH564AftwgPXKKiX9L+i0hPfFhhMWoJ2s5pybeJZQ9+wGh7FmGFaRXUKOFmY2RpBh8dZmkqcDvU5LvpIyZ/bLQ11DK1crK5RazWSYGq1xoZlc3dF+c4iKmGTgDOJxg6vmXmQ1LQe5GhQorj14QvYGHCDlFlhDiN3au8USnpJE0jwJUKytq5Q4gabKZ9WjofjjFhUKR6Ztra8tDbsHs4jFv9zzCbPRKQjDMtWaWePHMabyoQNXKGoNyvxHYiFDgIDtYJY2CxU4jpZqFz/Jc2wnkjqfCLn4s0S5uZqmbTuLMdKCZ3Ze2bKfxELOEdiME5KVWrawxKPeXcjSbmaVRsNhpZEgaBJxEMG+8nLWrNbDOzPJyhcySP9XM9q7ip5/IOytmmDyX4K75BPB83P4VIYdI3yR9dho3KlC1smJeUAXAzA5u6D44RcUE4D1CbdY/Z7WvAGamIP/LTNpgSecR7OKtEsq8l5AXfiJwJvBbwjrBcWY2PaFsp5FjZv/OFZCXVG5jGLmnXrDYafxIutbMLqytLQ+5uezifzKzSQlkZs8CmhIeTtub2eokfXVKg+yAPDPbMa773JF0FtoYfGzvIozKToivzwj+ws43m8NytB2ZVKiZvWZmK81ssZmdbmb9kyj2SHa07lpgsSt2J4tzCal+PwMws/nAVkmFFr1ZBtjRzI7P2r48Ric630AknUPwad9RUrYZpjWhkEK+cp+khiCohItbXVVRN1YE3/zPSCla12n0pBqQl6ExKPcvJPU2s0zB5TQLFjuNj/uBZwnuihdlta8wsySVcQpW/GUDROs6jZu0A/KAxmFz70qI1KpUsNjM0lg8cxo5Fm+GFQAABSBJREFUkraisj96XsU7ClT4w3FqJVdAHvD3pEFNRavcq95shSpY7DROJB1LKG7wbULVmh2AeWa2e57yyv3mJT1cxRToOAVFUgvCIvubacks5gXVxzJv4s32mSt2J4urgJ7Af8ysEyHVb5KFz+ycxJ6l0dlgSPoBIa/Mc3G7m6QnksotZuXuN5tTE1/HcmRNJDUxs5cIBYzzxap57ziF5lJC+urlADH2oVNSocW8oOo3m1MTyyW1IhQ3uE/Sh2Slp8iDrlkeLC2qeLe4R4tTSL42s0+rFLQpaW8Zv9mcmuhL8Jr6BfAjwoL7FfkKc48WpwGZI+kkoGkMYPoZIRI7EUW7oOo4dUVSO2BZ2ilTHWdDENMN/B/BWwaCt8xVSQPdXLk7jQpJPYFrCAWKryTkbWlHWD861cyea8DuOU69iOkoXihEDq1iNss4Ti5uIyTe2pxQ8OJIM5sUyzKOIHocOE5jwMzWSlonafO082W5cncaG83MbDSApCsyeV/M7I0qC1KO01hYCcyS9DyVa1b8LIlQV+5OYyO72nzVNBRuY3QaI4/EV6q4zd1pVEhaSxjdCGgBrMrsApqb2UYN1TfHKSZcuTuO4zQAkvoCHczsL3H7VaB93H2BmT2URH4xR6g6juOUMhcQyi5m2ATYBzgIOCepcLe5O47jNAwbm9mirO3xMaXGMkmbJhXuI3fHcZyGYYvsDTM7L2uzPQlx5e44jtMwvBrrp1ZC0lnA5KTCfUHVcRynAYiFZh4DvgSmxea9Cbb3fmb2QSL5rtwdx3EaDkmHAJkiM3PM7MVU5LpydxzHKT3c5u44jlOCuHJ3HMcpQVy5O40aSWdLOrWWYwZLuq2afSsL1K9qr1mMcp3Sw4OYnEaNmd3R0H2oiiS/r5wGx0fuTlEhqaOkeZKGSZojabSkFpJ2lPScpKmSXo7525F0maRfx/f7SJopabqk6yTNzhL97Xj+fEl/qnLNG+O1xkhqH9u6SZoU5T0qaYvYPlZSWXzfTtLC+H6wpCckvQiMqemakgZJmiVptqRr69B+uqT/SJoM9Erty3ZKGlfuTjHSGfiLme1OqAh/PDAU+KmZ7Q38GvhrjvP+AZxlZt2AtVX2dQNOBPYETpS0XWzfFJgSr/VvQiV6gHuAC82sCzArq70mugM/NLMDq7umpG8D1wKHxP37SOpXQ/s2wOUEpd4b2K0O/XAcN8s4Rcl/zWx6fD8V6AjsD4zKKsixSfYJktoArc1sYmy6Hzgm65AxmUo3kuYCOwCLCPnhR8Zj/gk8ImlzoI2Z/Tu2DwdG1aHfz5vZx7Vcsy0w1syWxvb7gAMIuehztVOlfSSwUx364nzDceXuFCNfZr1fC2wNLI8j8rRkVvfbry3wYw0VM97mVfZ9XmW7rtd0nNRxs4zTGPgM+K+kAQAKdM0+wMyWAysk7RubBtZRdhPgh/H9SYTMfJ8Cn0jqE9tPIZhsABYSQsTJOq8+TAYOjPb6psCgKLu69ldje1tJGwED8rim8w3ERxJOY+FHwO2SfgdsBDwAzKhyzBnAMEnrCIqxLgWHPwd6RLkfEmzkAKcBd0hqCbwNnB7brwcelDQEeLq+H8LM3pN0EfASoXrU02b2OEAN7ZcBEwnrD9NzyXWcqnj6AadkkNTKzFbG9xcB25jZ+Q3cLcdpEHzk7pQSR0u6mPC7fgcY3LDdcZyGw0fujuM4JYgvqDqO45Qgrtwdx3FKEFfujuM4JYgrd8dxnBLElbvjOE4J8v8Bu+7PzpemOxAAAAAASUVORK5CYII=" id="145" name="Google Shape;145;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p11"/>
          <p:cNvPicPr preferRelativeResize="0"/>
          <p:nvPr/>
        </p:nvPicPr>
        <p:blipFill rotWithShape="1">
          <a:blip r:embed="rId3">
            <a:alphaModFix/>
          </a:blip>
          <a:srcRect b="0" l="0" r="0" t="0"/>
          <a:stretch/>
        </p:blipFill>
        <p:spPr>
          <a:xfrm>
            <a:off x="791110" y="942975"/>
            <a:ext cx="7561780" cy="362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Majority of locality listed</a:t>
            </a:r>
            <a:br>
              <a:rPr lang="en"/>
            </a:br>
            <a:br>
              <a:rPr lang="en"/>
            </a:br>
            <a:br>
              <a:rPr lang="en"/>
            </a:br>
            <a:endParaRPr/>
          </a:p>
        </p:txBody>
      </p:sp>
      <p:pic>
        <p:nvPicPr>
          <p:cNvPr id="152" name="Google Shape;152;p12"/>
          <p:cNvPicPr preferRelativeResize="0"/>
          <p:nvPr/>
        </p:nvPicPr>
        <p:blipFill rotWithShape="1">
          <a:blip r:embed="rId3">
            <a:alphaModFix/>
          </a:blip>
          <a:srcRect b="0" l="0" r="0" t="0"/>
          <a:stretch/>
        </p:blipFill>
        <p:spPr>
          <a:xfrm>
            <a:off x="657546" y="1390649"/>
            <a:ext cx="7551506" cy="34690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Age Insights</a:t>
            </a:r>
            <a:endParaRPr/>
          </a:p>
        </p:txBody>
      </p:sp>
      <p:sp>
        <p:nvSpPr>
          <p:cNvPr id="158" name="Google Shape;158;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AutoNum type="arabicPeriod"/>
            </a:pPr>
            <a:r>
              <a:rPr lang="en"/>
              <a:t>Great Britain has the highest average age of travellers.</a:t>
            </a:r>
            <a:endParaRPr/>
          </a:p>
          <a:p>
            <a:pPr indent="-228600" lvl="0" marL="457200" rtl="0" algn="l">
              <a:lnSpc>
                <a:spcPct val="115000"/>
              </a:lnSpc>
              <a:spcBef>
                <a:spcPts val="1600"/>
              </a:spcBef>
              <a:spcAft>
                <a:spcPts val="0"/>
              </a:spcAft>
              <a:buSzPts val="1800"/>
              <a:buAutoNum type="arabicPeriod"/>
            </a:pPr>
            <a:r>
              <a:rPr lang="en"/>
              <a:t>Spain is more popular amongst younger travellers.</a:t>
            </a:r>
            <a:endParaRPr/>
          </a:p>
          <a:p>
            <a:pPr indent="-228600" lvl="0" marL="457200" rtl="0" algn="l">
              <a:lnSpc>
                <a:spcPct val="115000"/>
              </a:lnSpc>
              <a:spcBef>
                <a:spcPts val="1600"/>
              </a:spcBef>
              <a:spcAft>
                <a:spcPts val="0"/>
              </a:spcAft>
              <a:buSzPts val="1800"/>
              <a:buAutoNum type="arabicPeriod"/>
            </a:pPr>
            <a:r>
              <a:rPr lang="en"/>
              <a:t>People who have not disclosed their ages are least likely to book an Airbnb.</a:t>
            </a:r>
            <a:endParaRPr/>
          </a:p>
          <a:p>
            <a:pPr indent="-228600" lvl="0" marL="457200" rtl="0" algn="l">
              <a:lnSpc>
                <a:spcPct val="115000"/>
              </a:lnSpc>
              <a:spcBef>
                <a:spcPts val="1600"/>
              </a:spcBef>
              <a:spcAft>
                <a:spcPts val="0"/>
              </a:spcAft>
              <a:buSzPts val="1800"/>
              <a:buAutoNum type="arabicPeriod"/>
            </a:pPr>
            <a:r>
              <a:rPr lang="en"/>
              <a:t>Out of the users whose age we know, Middle Aged People are most likely to book an Airbnb although it must be noted that there isn't a very significant difference amongst the three groups.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Signup Method</a:t>
            </a:r>
            <a:endParaRPr/>
          </a:p>
        </p:txBody>
      </p:sp>
      <p:sp>
        <p:nvSpPr>
          <p:cNvPr id="164" name="Google Shape;164;p14"/>
          <p:cNvSpPr txBox="1"/>
          <p:nvPr>
            <p:ph idx="2" type="body"/>
          </p:nvPr>
        </p:nvSpPr>
        <p:spPr>
          <a:xfrm>
            <a:off x="4832400" y="1871025"/>
            <a:ext cx="39999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AutoNum type="arabicPeriod"/>
            </a:pPr>
            <a:r>
              <a:rPr lang="en"/>
              <a:t>Basic and Facebook are the most popular methods of Signup. </a:t>
            </a:r>
            <a:endParaRPr/>
          </a:p>
          <a:p>
            <a:pPr indent="-228600" lvl="0" marL="457200" rtl="0" algn="l">
              <a:lnSpc>
                <a:spcPct val="115000"/>
              </a:lnSpc>
              <a:spcBef>
                <a:spcPts val="1600"/>
              </a:spcBef>
              <a:spcAft>
                <a:spcPts val="0"/>
              </a:spcAft>
              <a:buSzPts val="1400"/>
              <a:buAutoNum type="arabicPeriod"/>
            </a:pPr>
            <a:r>
              <a:rPr lang="en"/>
              <a:t>People who use the Basic Method are the most likely to book an Airbnb.</a:t>
            </a:r>
            <a:endParaRPr/>
          </a:p>
          <a:p>
            <a:pPr indent="-228600" lvl="0" marL="457200" rtl="0" algn="l">
              <a:lnSpc>
                <a:spcPct val="115000"/>
              </a:lnSpc>
              <a:spcBef>
                <a:spcPts val="1600"/>
              </a:spcBef>
              <a:spcAft>
                <a:spcPts val="0"/>
              </a:spcAft>
              <a:buSzPts val="1400"/>
              <a:buAutoNum type="arabicPeriod"/>
            </a:pPr>
            <a:r>
              <a:rPr lang="en"/>
              <a:t>People signing up using Google are the least.</a:t>
            </a:r>
            <a:endParaRPr/>
          </a:p>
        </p:txBody>
      </p:sp>
      <p:pic>
        <p:nvPicPr>
          <p:cNvPr descr="16.png" id="165" name="Google Shape;165;p14"/>
          <p:cNvPicPr preferRelativeResize="0"/>
          <p:nvPr/>
        </p:nvPicPr>
        <p:blipFill rotWithShape="1">
          <a:blip r:embed="rId3">
            <a:alphaModFix/>
          </a:blip>
          <a:srcRect b="0" l="0" r="0" t="0"/>
          <a:stretch/>
        </p:blipFill>
        <p:spPr>
          <a:xfrm>
            <a:off x="454800" y="1523113"/>
            <a:ext cx="3486150"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Languages</a:t>
            </a:r>
            <a:endParaRPr/>
          </a:p>
        </p:txBody>
      </p:sp>
      <p:sp>
        <p:nvSpPr>
          <p:cNvPr id="171" name="Google Shape;171;p15"/>
          <p:cNvSpPr txBox="1"/>
          <p:nvPr>
            <p:ph idx="2" type="body"/>
          </p:nvPr>
        </p:nvSpPr>
        <p:spPr>
          <a:xfrm>
            <a:off x="4917075" y="1580725"/>
            <a:ext cx="39999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AutoNum type="arabicPeriod"/>
            </a:pPr>
            <a:r>
              <a:rPr lang="en"/>
              <a:t>We see that people who speak Croatian and Indonesian made almost no bookings.</a:t>
            </a:r>
            <a:endParaRPr/>
          </a:p>
          <a:p>
            <a:pPr indent="-228600" lvl="0" marL="457200" rtl="0" algn="l">
              <a:lnSpc>
                <a:spcPct val="115000"/>
              </a:lnSpc>
              <a:spcBef>
                <a:spcPts val="1600"/>
              </a:spcBef>
              <a:spcAft>
                <a:spcPts val="0"/>
              </a:spcAft>
              <a:buSzPts val="1400"/>
              <a:buAutoNum type="arabicPeriod"/>
            </a:pPr>
            <a:r>
              <a:rPr lang="en"/>
              <a:t>People who spoke Finnish made the most bookings amongst all languages. </a:t>
            </a:r>
            <a:endParaRPr/>
          </a:p>
          <a:p>
            <a:pPr indent="-228600" lvl="0" marL="457200" rtl="0" algn="l">
              <a:lnSpc>
                <a:spcPct val="115000"/>
              </a:lnSpc>
              <a:spcBef>
                <a:spcPts val="1600"/>
              </a:spcBef>
              <a:spcAft>
                <a:spcPts val="0"/>
              </a:spcAft>
              <a:buSzPts val="1400"/>
              <a:buAutoNum type="arabicPeriod"/>
            </a:pPr>
            <a:r>
              <a:rPr lang="en"/>
              <a:t>The large number of languages is also surprising considering that Americans usually converse and interact with their apps primarily in English.</a:t>
            </a:r>
            <a:endParaRPr/>
          </a:p>
        </p:txBody>
      </p:sp>
      <p:pic>
        <p:nvPicPr>
          <p:cNvPr descr="17.png" id="172" name="Google Shape;172;p15"/>
          <p:cNvPicPr preferRelativeResize="0"/>
          <p:nvPr/>
        </p:nvPicPr>
        <p:blipFill rotWithShape="1">
          <a:blip r:embed="rId3">
            <a:alphaModFix/>
          </a:blip>
          <a:srcRect b="0" l="0" r="0" t="0"/>
          <a:stretch/>
        </p:blipFill>
        <p:spPr>
          <a:xfrm>
            <a:off x="187575" y="1399288"/>
            <a:ext cx="4248150" cy="300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Affiliate Channels</a:t>
            </a:r>
            <a:endParaRPr/>
          </a:p>
        </p:txBody>
      </p:sp>
      <p:sp>
        <p:nvSpPr>
          <p:cNvPr id="178" name="Google Shape;178;p16"/>
          <p:cNvSpPr txBox="1"/>
          <p:nvPr>
            <p:ph idx="2" type="body"/>
          </p:nvPr>
        </p:nvSpPr>
        <p:spPr>
          <a:xfrm>
            <a:off x="4173000" y="1446575"/>
            <a:ext cx="4659300" cy="3463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AutoNum type="arabicPeriod"/>
            </a:pPr>
            <a:r>
              <a:rPr lang="en"/>
              <a:t>The Direct Channel has the most number of conversions to bookings whereas the Content Channel has the least.</a:t>
            </a:r>
            <a:endParaRPr/>
          </a:p>
          <a:p>
            <a:pPr indent="-228600" lvl="0" marL="457200" rtl="0" algn="l">
              <a:lnSpc>
                <a:spcPct val="115000"/>
              </a:lnSpc>
              <a:spcBef>
                <a:spcPts val="1600"/>
              </a:spcBef>
              <a:spcAft>
                <a:spcPts val="0"/>
              </a:spcAft>
              <a:buSzPts val="1400"/>
              <a:buAutoNum type="arabicPeriod"/>
            </a:pPr>
            <a:r>
              <a:rPr lang="en"/>
              <a:t>Direct and Google are the most popular affiliate providers.</a:t>
            </a:r>
            <a:endParaRPr/>
          </a:p>
          <a:p>
            <a:pPr indent="-228600" lvl="0" marL="457200" rtl="0" algn="l">
              <a:lnSpc>
                <a:spcPct val="115000"/>
              </a:lnSpc>
              <a:spcBef>
                <a:spcPts val="1600"/>
              </a:spcBef>
              <a:spcAft>
                <a:spcPts val="0"/>
              </a:spcAft>
              <a:buSzPts val="1400"/>
              <a:buAutoNum type="arabicPeriod"/>
            </a:pPr>
            <a:r>
              <a:rPr lang="en"/>
              <a:t>Wayn has the least percentage of conversions whereas Daum has the most. </a:t>
            </a:r>
            <a:endParaRPr/>
          </a:p>
          <a:p>
            <a:pPr indent="-228600" lvl="0" marL="457200" rtl="0" algn="l">
              <a:lnSpc>
                <a:spcPct val="115000"/>
              </a:lnSpc>
              <a:spcBef>
                <a:spcPts val="1600"/>
              </a:spcBef>
              <a:spcAft>
                <a:spcPts val="0"/>
              </a:spcAft>
              <a:buSzPts val="1400"/>
              <a:buAutoNum type="arabicPeriod"/>
            </a:pPr>
            <a:r>
              <a:rPr lang="en"/>
              <a:t>Apart from the above, Google and Craigslist have a good percentage of conversions.</a:t>
            </a:r>
            <a:endParaRPr/>
          </a:p>
          <a:p>
            <a:pPr indent="-228600" lvl="0" marL="457200" rtl="0" algn="l">
              <a:lnSpc>
                <a:spcPct val="115000"/>
              </a:lnSpc>
              <a:spcBef>
                <a:spcPts val="1600"/>
              </a:spcBef>
              <a:spcAft>
                <a:spcPts val="0"/>
              </a:spcAft>
              <a:buSzPts val="1400"/>
              <a:buAutoNum type="arabicPeriod"/>
            </a:pPr>
            <a:r>
              <a:rPr lang="en"/>
              <a:t>People with Marketing affiliates were most likely to book. People whose first affiliate was tracked as Local Ops or was Unknown were least likely.</a:t>
            </a:r>
            <a:endParaRPr/>
          </a:p>
          <a:p>
            <a:pPr indent="0" lvl="0" marL="0" rtl="0" algn="l">
              <a:lnSpc>
                <a:spcPct val="115000"/>
              </a:lnSpc>
              <a:spcBef>
                <a:spcPts val="1600"/>
              </a:spcBef>
              <a:spcAft>
                <a:spcPts val="0"/>
              </a:spcAft>
              <a:buSzPts val="1400"/>
              <a:buNone/>
            </a:pPr>
            <a:r>
              <a:t/>
            </a:r>
            <a:endParaRPr/>
          </a:p>
        </p:txBody>
      </p:sp>
      <p:pic>
        <p:nvPicPr>
          <p:cNvPr descr="22.png" id="179" name="Google Shape;179;p16"/>
          <p:cNvPicPr preferRelativeResize="0"/>
          <p:nvPr/>
        </p:nvPicPr>
        <p:blipFill rotWithShape="1">
          <a:blip r:embed="rId3">
            <a:alphaModFix/>
          </a:blip>
          <a:srcRect b="0" l="0" r="0" t="0"/>
          <a:stretch/>
        </p:blipFill>
        <p:spPr>
          <a:xfrm>
            <a:off x="430600" y="1446575"/>
            <a:ext cx="3355000" cy="280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Devices</a:t>
            </a:r>
            <a:endParaRPr/>
          </a:p>
        </p:txBody>
      </p:sp>
      <p:sp>
        <p:nvSpPr>
          <p:cNvPr id="185" name="Google Shape;185;p17"/>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AutoNum type="arabicPeriod"/>
            </a:pPr>
            <a:r>
              <a:rPr lang="en"/>
              <a:t>Users using the Web App are most likely to book an Airbnb whereas Android Users are least likely to do so. </a:t>
            </a:r>
            <a:endParaRPr/>
          </a:p>
          <a:p>
            <a:pPr indent="-228600" lvl="0" marL="457200" rtl="0" algn="l">
              <a:lnSpc>
                <a:spcPct val="115000"/>
              </a:lnSpc>
              <a:spcBef>
                <a:spcPts val="1600"/>
              </a:spcBef>
              <a:spcAft>
                <a:spcPts val="0"/>
              </a:spcAft>
              <a:buSzPts val="1400"/>
              <a:buAutoNum type="arabicPeriod"/>
            </a:pPr>
            <a:r>
              <a:rPr lang="en"/>
              <a:t>People with an Android Phone or whose devices were unknown bought fewer Airbnbs. People on Desktops (Mac or otherwise) bought more.</a:t>
            </a:r>
            <a:endParaRPr/>
          </a:p>
          <a:p>
            <a:pPr indent="-228600" lvl="0" marL="457200" rtl="0" algn="l">
              <a:lnSpc>
                <a:spcPct val="115000"/>
              </a:lnSpc>
              <a:spcBef>
                <a:spcPts val="1600"/>
              </a:spcBef>
              <a:spcAft>
                <a:spcPts val="0"/>
              </a:spcAft>
              <a:buSzPts val="1400"/>
              <a:buAutoNum type="arabicPeriod"/>
            </a:pPr>
            <a:r>
              <a:rPr lang="en"/>
              <a:t>This strongly suggests that users on their desktop will be more likely to book an Airbnb and Apple Users are more prone to buying on the website whereas Android Users are the least.</a:t>
            </a:r>
            <a:endParaRPr/>
          </a:p>
          <a:p>
            <a:pPr indent="0" lvl="0" marL="0" rtl="0" algn="l">
              <a:lnSpc>
                <a:spcPct val="115000"/>
              </a:lnSpc>
              <a:spcBef>
                <a:spcPts val="1600"/>
              </a:spcBef>
              <a:spcAft>
                <a:spcPts val="0"/>
              </a:spcAft>
              <a:buSzPts val="1400"/>
              <a:buNone/>
            </a:pPr>
            <a:r>
              <a:t/>
            </a:r>
            <a:endParaRPr/>
          </a:p>
        </p:txBody>
      </p:sp>
      <p:pic>
        <p:nvPicPr>
          <p:cNvPr id="186" name="Google Shape;186;p17"/>
          <p:cNvPicPr preferRelativeResize="0"/>
          <p:nvPr/>
        </p:nvPicPr>
        <p:blipFill rotWithShape="1">
          <a:blip r:embed="rId3">
            <a:alphaModFix/>
          </a:blip>
          <a:srcRect b="0" l="0" r="0" t="0"/>
          <a:stretch/>
        </p:blipFill>
        <p:spPr>
          <a:xfrm>
            <a:off x="5080075" y="197875"/>
            <a:ext cx="3410850" cy="2340000"/>
          </a:xfrm>
          <a:prstGeom prst="rect">
            <a:avLst/>
          </a:prstGeom>
          <a:noFill/>
          <a:ln>
            <a:noFill/>
          </a:ln>
        </p:spPr>
      </p:pic>
      <p:pic>
        <p:nvPicPr>
          <p:cNvPr id="187" name="Google Shape;187;p17"/>
          <p:cNvPicPr preferRelativeResize="0"/>
          <p:nvPr/>
        </p:nvPicPr>
        <p:blipFill rotWithShape="1">
          <a:blip r:embed="rId4">
            <a:alphaModFix/>
          </a:blip>
          <a:srcRect b="0" l="0" r="0" t="0"/>
          <a:stretch/>
        </p:blipFill>
        <p:spPr>
          <a:xfrm>
            <a:off x="5404648" y="2779751"/>
            <a:ext cx="2855409" cy="220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Trends of users booking Airbnbs</a:t>
            </a:r>
            <a:endParaRPr/>
          </a:p>
        </p:txBody>
      </p:sp>
      <p:pic>
        <p:nvPicPr>
          <p:cNvPr id="193" name="Google Shape;193;p18"/>
          <p:cNvPicPr preferRelativeResize="0"/>
          <p:nvPr/>
        </p:nvPicPr>
        <p:blipFill rotWithShape="1">
          <a:blip r:embed="rId3">
            <a:alphaModFix/>
          </a:blip>
          <a:srcRect b="0" l="0" r="0" t="0"/>
          <a:stretch/>
        </p:blipFill>
        <p:spPr>
          <a:xfrm>
            <a:off x="1120000" y="1544350"/>
            <a:ext cx="6364950" cy="313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Session Data</a:t>
            </a:r>
            <a:endParaRPr/>
          </a:p>
        </p:txBody>
      </p:sp>
      <p:sp>
        <p:nvSpPr>
          <p:cNvPr id="199" name="Google Shape;199;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400"/>
              <a:t>The following features were constructed from the session data:</a:t>
            </a:r>
            <a:endParaRPr/>
          </a:p>
          <a:p>
            <a:pPr indent="-317500" lvl="0" marL="457200" rtl="0" algn="l">
              <a:lnSpc>
                <a:spcPct val="115000"/>
              </a:lnSpc>
              <a:spcBef>
                <a:spcPts val="1600"/>
              </a:spcBef>
              <a:spcAft>
                <a:spcPts val="0"/>
              </a:spcAft>
              <a:buSzPts val="1400"/>
              <a:buAutoNum type="arabicPeriod"/>
            </a:pPr>
            <a:r>
              <a:rPr lang="en" sz="1400"/>
              <a:t>Number of Sessions: The total number of sessions registered by the user.</a:t>
            </a:r>
            <a:endParaRPr/>
          </a:p>
          <a:p>
            <a:pPr indent="-317500" lvl="0" marL="457200" rtl="0" algn="l">
              <a:lnSpc>
                <a:spcPct val="115000"/>
              </a:lnSpc>
              <a:spcBef>
                <a:spcPts val="1600"/>
              </a:spcBef>
              <a:spcAft>
                <a:spcPts val="0"/>
              </a:spcAft>
              <a:buSzPts val="1400"/>
              <a:buAutoNum type="arabicPeriod"/>
            </a:pPr>
            <a:r>
              <a:rPr lang="en" sz="1400"/>
              <a:t>Number of types of Sessions: The distinct types of activities logged by a particular user.</a:t>
            </a:r>
            <a:endParaRPr/>
          </a:p>
          <a:p>
            <a:pPr indent="-317500" lvl="0" marL="457200" rtl="0" algn="l">
              <a:lnSpc>
                <a:spcPct val="115000"/>
              </a:lnSpc>
              <a:spcBef>
                <a:spcPts val="1600"/>
              </a:spcBef>
              <a:spcAft>
                <a:spcPts val="0"/>
              </a:spcAft>
              <a:buSzPts val="1400"/>
              <a:buAutoNum type="arabicPeriod"/>
            </a:pPr>
            <a:r>
              <a:rPr lang="en" sz="1400"/>
              <a:t>Total Seconds: The total amount of time spent by the user on Airbnb</a:t>
            </a:r>
            <a:endParaRPr/>
          </a:p>
          <a:p>
            <a:pPr indent="-317500" lvl="0" marL="457200" rtl="0" algn="l">
              <a:lnSpc>
                <a:spcPct val="115000"/>
              </a:lnSpc>
              <a:spcBef>
                <a:spcPts val="1600"/>
              </a:spcBef>
              <a:spcAft>
                <a:spcPts val="0"/>
              </a:spcAft>
              <a:buSzPts val="1400"/>
              <a:buAutoNum type="arabicPeriod"/>
            </a:pPr>
            <a:r>
              <a:rPr lang="en" sz="1400"/>
              <a:t>Average Seconds: The average amount of time spent in each session by the user.</a:t>
            </a:r>
            <a:endParaRPr/>
          </a:p>
          <a:p>
            <a:pPr indent="-317500" lvl="0" marL="457200" rtl="0" algn="l">
              <a:lnSpc>
                <a:spcPct val="115000"/>
              </a:lnSpc>
              <a:spcBef>
                <a:spcPts val="1600"/>
              </a:spcBef>
              <a:spcAft>
                <a:spcPts val="0"/>
              </a:spcAft>
              <a:buSzPts val="1400"/>
              <a:buAutoNum type="arabicPeriod"/>
            </a:pPr>
            <a:r>
              <a:rPr lang="en" sz="1400"/>
              <a:t>Short Sessions: The number of sessions which were less than 5 minutes long.</a:t>
            </a:r>
            <a:endParaRPr/>
          </a:p>
          <a:p>
            <a:pPr indent="-317500" lvl="0" marL="457200" rtl="0" algn="l">
              <a:lnSpc>
                <a:spcPct val="115000"/>
              </a:lnSpc>
              <a:spcBef>
                <a:spcPts val="1600"/>
              </a:spcBef>
              <a:spcAft>
                <a:spcPts val="0"/>
              </a:spcAft>
              <a:buSzPts val="1400"/>
              <a:buAutoNum type="arabicPeriod"/>
            </a:pPr>
            <a:r>
              <a:rPr lang="en" sz="1400"/>
              <a:t>Long Sessions: The number of sessions which were more than 2000 seconds (or 33 minutes and 20 seconds) long.</a:t>
            </a:r>
            <a:endParaRPr/>
          </a:p>
          <a:p>
            <a:pPr indent="-317500" lvl="0" marL="457200" rtl="0" algn="l">
              <a:lnSpc>
                <a:spcPct val="115000"/>
              </a:lnSpc>
              <a:spcBef>
                <a:spcPts val="1600"/>
              </a:spcBef>
              <a:spcAft>
                <a:spcPts val="0"/>
              </a:spcAft>
              <a:buSzPts val="1400"/>
              <a:buAutoNum type="arabicPeriod"/>
            </a:pPr>
            <a:r>
              <a:rPr lang="en" sz="1400"/>
              <a:t>Number of Devices: The number of devices used by the user to use the website.</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Training Data</a:t>
            </a:r>
            <a:endParaRPr/>
          </a:p>
        </p:txBody>
      </p:sp>
      <p:sp>
        <p:nvSpPr>
          <p:cNvPr id="205" name="Google Shape;205;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sz="1400"/>
              <a:t>The Training dataset contained the bulk of the feature engineering performed to come up with the final training dataset. </a:t>
            </a:r>
            <a:endParaRPr/>
          </a:p>
          <a:p>
            <a:pPr indent="-317500" lvl="0" marL="457200" rtl="0" algn="l">
              <a:lnSpc>
                <a:spcPct val="115000"/>
              </a:lnSpc>
              <a:spcBef>
                <a:spcPts val="1600"/>
              </a:spcBef>
              <a:spcAft>
                <a:spcPts val="0"/>
              </a:spcAft>
              <a:buSzPts val="1400"/>
              <a:buAutoNum type="arabicPeriod"/>
            </a:pPr>
            <a:r>
              <a:rPr lang="en" sz="1400"/>
              <a:t>All the date features were removed as they were not of too much use to us considering that the test dataset begins somewhere during mid 2014. So all our analysis regarding users dating back to 2010 is moot. </a:t>
            </a:r>
            <a:endParaRPr/>
          </a:p>
          <a:p>
            <a:pPr indent="-317500" lvl="0" marL="457200" rtl="0" algn="l">
              <a:lnSpc>
                <a:spcPct val="115000"/>
              </a:lnSpc>
              <a:spcBef>
                <a:spcPts val="1600"/>
              </a:spcBef>
              <a:spcAft>
                <a:spcPts val="0"/>
              </a:spcAft>
              <a:buSzPts val="1400"/>
              <a:buAutoNum type="arabicPeriod"/>
            </a:pPr>
            <a:r>
              <a:rPr lang="en" sz="1400"/>
              <a:t>From the insights gained in the exploratory data analysis section, the number of categories were reduced for each variable in such a way so as to increase disparity. </a:t>
            </a:r>
            <a:endParaRPr/>
          </a:p>
          <a:p>
            <a:pPr indent="-317500" lvl="0" marL="457200" rtl="0" algn="l">
              <a:lnSpc>
                <a:spcPct val="115000"/>
              </a:lnSpc>
              <a:spcBef>
                <a:spcPts val="1600"/>
              </a:spcBef>
              <a:spcAft>
                <a:spcPts val="0"/>
              </a:spcAft>
              <a:buSzPts val="1400"/>
              <a:buAutoNum type="arabicPeriod"/>
            </a:pPr>
            <a:r>
              <a:rPr lang="en" sz="1400"/>
              <a:t>Continuous variables such as age were binned into groups. </a:t>
            </a:r>
            <a:endParaRPr/>
          </a:p>
          <a:p>
            <a:pPr indent="-317500" lvl="0" marL="457200" rtl="0" algn="l">
              <a:lnSpc>
                <a:spcPct val="115000"/>
              </a:lnSpc>
              <a:spcBef>
                <a:spcPts val="1600"/>
              </a:spcBef>
              <a:spcAft>
                <a:spcPts val="0"/>
              </a:spcAft>
              <a:buSzPts val="1400"/>
              <a:buAutoNum type="arabicPeriod"/>
            </a:pPr>
            <a:r>
              <a:rPr lang="en" sz="1400"/>
              <a:t>Finally, one hot encoding was performed on these categorical variables to arrive at the final training dataset.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problem</a:t>
            </a:r>
            <a:endParaRPr/>
          </a:p>
        </p:txBody>
      </p:sp>
      <p:grpSp>
        <p:nvGrpSpPr>
          <p:cNvPr id="81" name="Google Shape;81;p3"/>
          <p:cNvGrpSpPr/>
          <p:nvPr/>
        </p:nvGrpSpPr>
        <p:grpSpPr>
          <a:xfrm>
            <a:off x="431925" y="1304875"/>
            <a:ext cx="2628925" cy="3416400"/>
            <a:chOff x="431925" y="1304875"/>
            <a:chExt cx="2628925" cy="3416400"/>
          </a:xfrm>
        </p:grpSpPr>
        <p:sp>
          <p:nvSpPr>
            <p:cNvPr id="82" name="Google Shape;82;p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3"/>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Company</a:t>
            </a:r>
            <a:endParaRPr/>
          </a:p>
        </p:txBody>
      </p:sp>
      <p:sp>
        <p:nvSpPr>
          <p:cNvPr id="85" name="Google Shape;85;p3"/>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sz="1600"/>
              <a:t>Airbnb is an online marketplace and hospitality service that enables people to lease or rent short-term lodging including vacation rentals, apartments, homestays, hostels, or hotel rooms, </a:t>
            </a:r>
            <a:endParaRPr/>
          </a:p>
          <a:p>
            <a:pPr indent="0" lvl="0" marL="0" rtl="0" algn="l">
              <a:lnSpc>
                <a:spcPct val="115000"/>
              </a:lnSpc>
              <a:spcBef>
                <a:spcPts val="1600"/>
              </a:spcBef>
              <a:spcAft>
                <a:spcPts val="0"/>
              </a:spcAft>
              <a:buSzPts val="1600"/>
              <a:buNone/>
            </a:pPr>
            <a:r>
              <a:t/>
            </a:r>
            <a:endParaRPr sz="1600"/>
          </a:p>
          <a:p>
            <a:pPr indent="0" lvl="0" marL="0" rtl="0" algn="l">
              <a:lnSpc>
                <a:spcPct val="115000"/>
              </a:lnSpc>
              <a:spcBef>
                <a:spcPts val="1600"/>
              </a:spcBef>
              <a:spcAft>
                <a:spcPts val="0"/>
              </a:spcAft>
              <a:buSzPts val="1600"/>
              <a:buNone/>
            </a:pPr>
            <a:r>
              <a:t/>
            </a:r>
            <a:endParaRPr sz="1600"/>
          </a:p>
        </p:txBody>
      </p:sp>
      <p:grpSp>
        <p:nvGrpSpPr>
          <p:cNvPr id="86" name="Google Shape;86;p3"/>
          <p:cNvGrpSpPr/>
          <p:nvPr/>
        </p:nvGrpSpPr>
        <p:grpSpPr>
          <a:xfrm>
            <a:off x="3320450" y="1304875"/>
            <a:ext cx="2632500" cy="3416400"/>
            <a:chOff x="3320450" y="1304875"/>
            <a:chExt cx="2632500" cy="3416400"/>
          </a:xfrm>
        </p:grpSpPr>
        <p:sp>
          <p:nvSpPr>
            <p:cNvPr id="87" name="Google Shape;87;p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3"/>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Goals</a:t>
            </a:r>
            <a:endParaRPr/>
          </a:p>
        </p:txBody>
      </p:sp>
      <p:sp>
        <p:nvSpPr>
          <p:cNvPr id="90" name="Google Shape;90;p3"/>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sz="1600"/>
              <a:t>Share more personalized content with community</a:t>
            </a:r>
            <a:endParaRPr/>
          </a:p>
          <a:p>
            <a:pPr indent="0" lvl="0" marL="0" rtl="0" algn="l">
              <a:lnSpc>
                <a:spcPct val="115000"/>
              </a:lnSpc>
              <a:spcBef>
                <a:spcPts val="1600"/>
              </a:spcBef>
              <a:spcAft>
                <a:spcPts val="0"/>
              </a:spcAft>
              <a:buSzPts val="1600"/>
              <a:buNone/>
            </a:pPr>
            <a:r>
              <a:rPr lang="en" sz="1600"/>
              <a:t>Decrease the average time of booking</a:t>
            </a:r>
            <a:endParaRPr/>
          </a:p>
          <a:p>
            <a:pPr indent="0" lvl="0" marL="0" rtl="0" algn="l">
              <a:lnSpc>
                <a:spcPct val="115000"/>
              </a:lnSpc>
              <a:spcBef>
                <a:spcPts val="1600"/>
              </a:spcBef>
              <a:spcAft>
                <a:spcPts val="0"/>
              </a:spcAft>
              <a:buSzPts val="1600"/>
              <a:buNone/>
            </a:pPr>
            <a:r>
              <a:rPr lang="en" sz="1600"/>
              <a:t>Better forecast demand</a:t>
            </a:r>
            <a:endParaRPr/>
          </a:p>
          <a:p>
            <a:pPr indent="0" lvl="0" marL="0" rtl="0" algn="l">
              <a:lnSpc>
                <a:spcPct val="115000"/>
              </a:lnSpc>
              <a:spcBef>
                <a:spcPts val="1600"/>
              </a:spcBef>
              <a:spcAft>
                <a:spcPts val="0"/>
              </a:spcAft>
              <a:buSzPts val="1600"/>
              <a:buNone/>
            </a:pPr>
            <a:r>
              <a:t/>
            </a:r>
            <a:endParaRPr sz="1600"/>
          </a:p>
          <a:p>
            <a:pPr indent="0" lvl="0" marL="0" rtl="0" algn="l">
              <a:lnSpc>
                <a:spcPct val="115000"/>
              </a:lnSpc>
              <a:spcBef>
                <a:spcPts val="1600"/>
              </a:spcBef>
              <a:spcAft>
                <a:spcPts val="0"/>
              </a:spcAft>
              <a:buSzPts val="1600"/>
              <a:buNone/>
            </a:pPr>
            <a:r>
              <a:t/>
            </a:r>
            <a:endParaRPr sz="1600"/>
          </a:p>
        </p:txBody>
      </p:sp>
      <p:grpSp>
        <p:nvGrpSpPr>
          <p:cNvPr id="91" name="Google Shape;91;p3"/>
          <p:cNvGrpSpPr/>
          <p:nvPr/>
        </p:nvGrpSpPr>
        <p:grpSpPr>
          <a:xfrm>
            <a:off x="6212550" y="1304875"/>
            <a:ext cx="2632500" cy="3416400"/>
            <a:chOff x="6212550" y="1304875"/>
            <a:chExt cx="2632500" cy="3416400"/>
          </a:xfrm>
        </p:grpSpPr>
        <p:sp>
          <p:nvSpPr>
            <p:cNvPr id="92" name="Google Shape;92;p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3"/>
          <p:cNvSpPr txBox="1"/>
          <p:nvPr>
            <p:ph idx="4294967295" type="body"/>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Problem statement</a:t>
            </a:r>
            <a:endParaRPr/>
          </a:p>
        </p:txBody>
      </p:sp>
      <p:sp>
        <p:nvSpPr>
          <p:cNvPr id="95" name="Google Shape;95;p3"/>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sz="1600"/>
              <a:t>Given data on the user and their sessions, predict which country the user will book his/her first Airbnb 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 Choice</a:t>
            </a:r>
            <a:endParaRPr/>
          </a:p>
        </p:txBody>
      </p:sp>
      <p:sp>
        <p:nvSpPr>
          <p:cNvPr id="211" name="Google Shape;211;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AutoNum type="arabicPeriod"/>
            </a:pPr>
            <a:r>
              <a:rPr lang="en"/>
              <a:t>3 Models were tested for their accuracy: Logistic Regression, Random Forest Classifier and Gradient Boosting Classifier.</a:t>
            </a:r>
            <a:endParaRPr/>
          </a:p>
          <a:p>
            <a:pPr indent="-228600" lvl="0" marL="457200" rtl="0" algn="l">
              <a:lnSpc>
                <a:spcPct val="115000"/>
              </a:lnSpc>
              <a:spcBef>
                <a:spcPts val="1600"/>
              </a:spcBef>
              <a:spcAft>
                <a:spcPts val="0"/>
              </a:spcAft>
              <a:buSzPts val="1800"/>
              <a:buAutoNum type="arabicPeriod"/>
            </a:pPr>
            <a:r>
              <a:rPr lang="en"/>
              <a:t>The Gradient Boosting classifier had the highest accuracy of close to 65% whereas Logistic Regression performed the worst with an accuracy less than 60%.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Business Recommendations</a:t>
            </a:r>
            <a:endParaRPr/>
          </a:p>
        </p:txBody>
      </p:sp>
      <p:sp>
        <p:nvSpPr>
          <p:cNvPr id="217" name="Google Shape;217;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The majority of Airbnb's users are on Apple Devices. Additionally, Android users are the minority and don't book that often. It makes perfect business sense to invest more resources in improving the user experience of iOS apps. On the other hand, Airbnb could also investigate into the smaller conversion rate of Android Users and try to deduce some correlation with certain quirks of the Android Airbnb App.</a:t>
            </a:r>
            <a:endParaRPr/>
          </a:p>
          <a:p>
            <a:pPr indent="-330200" lvl="0" marL="457200" rtl="0" algn="l">
              <a:lnSpc>
                <a:spcPct val="115000"/>
              </a:lnSpc>
              <a:spcBef>
                <a:spcPts val="1600"/>
              </a:spcBef>
              <a:spcAft>
                <a:spcPts val="0"/>
              </a:spcAft>
              <a:buSzPts val="1600"/>
              <a:buAutoNum type="arabicPeriod"/>
            </a:pPr>
            <a:r>
              <a:rPr lang="en" sz="1600"/>
              <a:t>Desktop Users book far more often than other device users. This could mean that people use smaller devices for surfing and exploration and desktops to make the actual booking. The User Experience for the apps on different devices must be tuned accordingly to achieve best 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Business Recommendations II</a:t>
            </a:r>
            <a:endParaRPr/>
          </a:p>
        </p:txBody>
      </p:sp>
      <p:sp>
        <p:nvSpPr>
          <p:cNvPr id="223" name="Google Shape;223;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Most of the Airbnb Users tend to book an Airbnb within the country. Therefore, it makes most sense to give the users more recommendations that are endemic to the country. American users should get more Experience and Host recommendations within the USA. This is not the case with the current Airbnb site where most recommendations are that of exotic locations in faraway places.</a:t>
            </a:r>
            <a:endParaRPr/>
          </a:p>
          <a:p>
            <a:pPr indent="-330200" lvl="0" marL="457200" rtl="0" algn="l">
              <a:lnSpc>
                <a:spcPct val="115000"/>
              </a:lnSpc>
              <a:spcBef>
                <a:spcPts val="1600"/>
              </a:spcBef>
              <a:spcAft>
                <a:spcPts val="0"/>
              </a:spcAft>
              <a:buSzPts val="1600"/>
              <a:buAutoNum type="arabicPeriod"/>
            </a:pPr>
            <a:r>
              <a:rPr lang="en" sz="1600"/>
              <a:t>People who haven't filled out their information such as Age and Gender are the least likely to book Airbnbs. This is likely due to the fact that they are only in the exploration stage. Maximum marketing effort must be aimed at these people and the most enticing yet affordable offers must be made to them to increase their rate of conversion.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Conclusions</a:t>
            </a:r>
            <a:endParaRPr/>
          </a:p>
        </p:txBody>
      </p:sp>
      <p:sp>
        <p:nvSpPr>
          <p:cNvPr id="229" name="Google Shape;229;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 summarize the following steps were performed to arrive at the final result:</a:t>
            </a:r>
            <a:endParaRPr/>
          </a:p>
          <a:p>
            <a:pPr indent="-228600" lvl="0" marL="457200" rtl="0" algn="l">
              <a:lnSpc>
                <a:spcPct val="115000"/>
              </a:lnSpc>
              <a:spcBef>
                <a:spcPts val="1600"/>
              </a:spcBef>
              <a:spcAft>
                <a:spcPts val="0"/>
              </a:spcAft>
              <a:buSzPts val="1800"/>
              <a:buAutoNum type="arabicPeriod"/>
            </a:pPr>
            <a:r>
              <a:rPr lang="en"/>
              <a:t>Data Wrangling</a:t>
            </a:r>
            <a:endParaRPr/>
          </a:p>
          <a:p>
            <a:pPr indent="-228600" lvl="0" marL="457200" rtl="0" algn="l">
              <a:lnSpc>
                <a:spcPct val="115000"/>
              </a:lnSpc>
              <a:spcBef>
                <a:spcPts val="1600"/>
              </a:spcBef>
              <a:spcAft>
                <a:spcPts val="0"/>
              </a:spcAft>
              <a:buSzPts val="1800"/>
              <a:buAutoNum type="arabicPeriod"/>
            </a:pPr>
            <a:r>
              <a:rPr lang="en"/>
              <a:t>Visualization </a:t>
            </a:r>
            <a:endParaRPr/>
          </a:p>
          <a:p>
            <a:pPr indent="-228600" lvl="0" marL="457200" rtl="0" algn="l">
              <a:lnSpc>
                <a:spcPct val="115000"/>
              </a:lnSpc>
              <a:spcBef>
                <a:spcPts val="1600"/>
              </a:spcBef>
              <a:spcAft>
                <a:spcPts val="0"/>
              </a:spcAft>
              <a:buSzPts val="1800"/>
              <a:buAutoNum type="arabicPeriod"/>
            </a:pPr>
            <a:r>
              <a:rPr lang="en"/>
              <a:t>Exploratory Data Analysis</a:t>
            </a:r>
            <a:endParaRPr/>
          </a:p>
          <a:p>
            <a:pPr indent="-228600" lvl="0" marL="457200" rtl="0" algn="l">
              <a:lnSpc>
                <a:spcPct val="115000"/>
              </a:lnSpc>
              <a:spcBef>
                <a:spcPts val="1600"/>
              </a:spcBef>
              <a:spcAft>
                <a:spcPts val="0"/>
              </a:spcAft>
              <a:buSzPts val="1800"/>
              <a:buAutoNum type="arabicPeriod"/>
            </a:pPr>
            <a:r>
              <a:rPr lang="en"/>
              <a:t>Feature Engineering</a:t>
            </a:r>
            <a:endParaRPr/>
          </a:p>
          <a:p>
            <a:pPr indent="-228600" lvl="0" marL="457200" rtl="0" algn="l">
              <a:lnSpc>
                <a:spcPct val="115000"/>
              </a:lnSpc>
              <a:spcBef>
                <a:spcPts val="1600"/>
              </a:spcBef>
              <a:spcAft>
                <a:spcPts val="0"/>
              </a:spcAft>
              <a:buSzPts val="1800"/>
              <a:buAutoNum type="arabicPeriod"/>
            </a:pPr>
            <a:r>
              <a:rPr lang="en"/>
              <a:t>Business Recommendations</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Wrangling</a:t>
            </a:r>
            <a:endParaRPr/>
          </a:p>
        </p:txBody>
      </p:sp>
      <p:sp>
        <p:nvSpPr>
          <p:cNvPr id="101" name="Google Shape;101;p4"/>
          <p:cNvSpPr txBox="1"/>
          <p:nvPr>
            <p:ph idx="1" type="body"/>
          </p:nvPr>
        </p:nvSpPr>
        <p:spPr>
          <a:xfrm>
            <a:off x="311700" y="1229875"/>
            <a:ext cx="8520600" cy="3333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AutoNum type="arabicPeriod"/>
            </a:pPr>
            <a:r>
              <a:rPr lang="en"/>
              <a:t>The data provided to us by Airbnb was already relatively clean and required very little wrangling.</a:t>
            </a:r>
            <a:endParaRPr/>
          </a:p>
          <a:p>
            <a:pPr indent="-228600" lvl="0" marL="457200" rtl="0" algn="l">
              <a:lnSpc>
                <a:spcPct val="115000"/>
              </a:lnSpc>
              <a:spcBef>
                <a:spcPts val="1600"/>
              </a:spcBef>
              <a:spcAft>
                <a:spcPts val="0"/>
              </a:spcAft>
              <a:buSzPts val="1800"/>
              <a:buAutoNum type="arabicPeriod"/>
            </a:pPr>
            <a:r>
              <a:rPr lang="en"/>
              <a:t>The missing values of seconds elapsed in the sessions dataset was interpolated using Pandas.</a:t>
            </a:r>
            <a:endParaRPr/>
          </a:p>
          <a:p>
            <a:pPr indent="-228600" lvl="0" marL="457200" rtl="0" algn="l">
              <a:lnSpc>
                <a:spcPct val="115000"/>
              </a:lnSpc>
              <a:spcBef>
                <a:spcPts val="1600"/>
              </a:spcBef>
              <a:spcAft>
                <a:spcPts val="0"/>
              </a:spcAft>
              <a:buSzPts val="1800"/>
              <a:buAutoNum type="arabicPeriod"/>
            </a:pPr>
            <a:r>
              <a:rPr lang="en"/>
              <a:t>All the missing names (null values in names column) were replaced with word “ anonymous ”.</a:t>
            </a:r>
            <a:endParaRPr/>
          </a:p>
          <a:p>
            <a:pPr indent="-228600" lvl="0" marL="457200" rtl="0" algn="l">
              <a:lnSpc>
                <a:spcPct val="115000"/>
              </a:lnSpc>
              <a:spcBef>
                <a:spcPts val="1600"/>
              </a:spcBef>
              <a:spcAft>
                <a:spcPts val="0"/>
              </a:spcAft>
              <a:buSzPts val="1800"/>
              <a:buAutoNum type="arabicPeriod"/>
            </a:pPr>
            <a:r>
              <a:rPr lang="en"/>
              <a:t>All the missing host names(null values in host_name column) are replaced with word “ unknown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Inferential Statistics</a:t>
            </a:r>
            <a:endParaRPr/>
          </a:p>
        </p:txBody>
      </p:sp>
      <p:sp>
        <p:nvSpPr>
          <p:cNvPr id="107" name="Google Shape;107;p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Chi Square Test for Independence and the Two Sample Significance Test were used to gain more insight of the data via inferential statistics. The following results were obtained:</a:t>
            </a:r>
            <a:endParaRPr/>
          </a:p>
          <a:p>
            <a:pPr indent="-228600" lvl="0" marL="457200" rtl="0" algn="l">
              <a:lnSpc>
                <a:spcPct val="115000"/>
              </a:lnSpc>
              <a:spcBef>
                <a:spcPts val="1600"/>
              </a:spcBef>
              <a:spcAft>
                <a:spcPts val="0"/>
              </a:spcAft>
              <a:buSzPts val="1800"/>
              <a:buAutoNum type="arabicPeriod"/>
            </a:pPr>
            <a:r>
              <a:rPr lang="en"/>
              <a:t>There is a gender based preference for countries. In other words, the gender of a person influences the destination of choice.</a:t>
            </a:r>
            <a:endParaRPr/>
          </a:p>
          <a:p>
            <a:pPr indent="-228600" lvl="0" marL="457200" rtl="0" algn="l">
              <a:lnSpc>
                <a:spcPct val="115000"/>
              </a:lnSpc>
              <a:spcBef>
                <a:spcPts val="1600"/>
              </a:spcBef>
              <a:spcAft>
                <a:spcPts val="0"/>
              </a:spcAft>
              <a:buSzPts val="1800"/>
              <a:buAutoNum type="arabicPeriod"/>
            </a:pPr>
            <a:r>
              <a:rPr lang="en"/>
              <a:t>There is no relationship between the device used and the method of signup. The two quantities were found to be independent of each other.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Visualization and Analysis</a:t>
            </a:r>
            <a:endParaRPr/>
          </a:p>
        </p:txBody>
      </p:sp>
      <p:pic>
        <p:nvPicPr>
          <p:cNvPr id="113" name="Google Shape;113;p6"/>
          <p:cNvPicPr preferRelativeResize="0"/>
          <p:nvPr/>
        </p:nvPicPr>
        <p:blipFill rotWithShape="1">
          <a:blip r:embed="rId3">
            <a:alphaModFix/>
          </a:blip>
          <a:srcRect b="0" l="0" r="0" t="0"/>
          <a:stretch/>
        </p:blipFill>
        <p:spPr>
          <a:xfrm>
            <a:off x="1405555" y="1545985"/>
            <a:ext cx="4321945" cy="27215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TOP 5 HOST</a:t>
            </a:r>
            <a:endParaRPr/>
          </a:p>
        </p:txBody>
      </p:sp>
      <p:sp>
        <p:nvSpPr>
          <p:cNvPr id="119" name="Google Shape;119;p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Char char="●"/>
            </a:pPr>
            <a:r>
              <a:rPr b="1" lang="en"/>
              <a:t>This International Women’s Day is all about celebrating ladies who #BreakTheBias, and these five Airbnb hosts personify this to the fullest. By Bayar Jain</a:t>
            </a:r>
            <a:endParaRPr/>
          </a:p>
          <a:p>
            <a:pPr indent="0" lvl="0" marL="0" rtl="0" algn="l">
              <a:lnSpc>
                <a:spcPct val="115000"/>
              </a:lnSpc>
              <a:spcBef>
                <a:spcPts val="1600"/>
              </a:spcBef>
              <a:spcAft>
                <a:spcPts val="0"/>
              </a:spcAft>
              <a:buSzPts val="1800"/>
              <a:buChar char="●"/>
            </a:pPr>
            <a:r>
              <a:rPr lang="en"/>
              <a:t>Women are no longer relegated to behind-the-scenes in travel and hospitality. Instead, they are increasingly levelling the gameplay by joining male counterparts in the foreground. These five inspiring </a:t>
            </a:r>
            <a:r>
              <a:rPr b="1" lang="en" u="sng">
                <a:solidFill>
                  <a:schemeClr val="hlink"/>
                </a:solidFill>
                <a:hlinkClick r:id="rId3"/>
              </a:rPr>
              <a:t>Airbnb</a:t>
            </a:r>
            <a:r>
              <a:rPr lang="en"/>
              <a:t> hosts are a small example of this big change.</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Device Usage during Sessions</a:t>
            </a:r>
            <a:endParaRPr/>
          </a:p>
        </p:txBody>
      </p:sp>
      <p:pic>
        <p:nvPicPr>
          <p:cNvPr descr="9.png" id="125" name="Google Shape;125;p8"/>
          <p:cNvPicPr preferRelativeResize="0"/>
          <p:nvPr/>
        </p:nvPicPr>
        <p:blipFill rotWithShape="1">
          <a:blip r:embed="rId3">
            <a:alphaModFix/>
          </a:blip>
          <a:srcRect b="0" l="0" r="0" t="0"/>
          <a:stretch/>
        </p:blipFill>
        <p:spPr>
          <a:xfrm>
            <a:off x="793450" y="1318329"/>
            <a:ext cx="7141100" cy="347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KNOWING ABOUT PRICES</a:t>
            </a:r>
            <a:endParaRPr/>
          </a:p>
        </p:txBody>
      </p:sp>
      <p:sp>
        <p:nvSpPr>
          <p:cNvPr descr="data:image/png;base64,iVBORw0KGgoAAAANSUhEUgAAAmQAAALyCAYAAAB0LsjiAAAABHNCSVQICAgIfAhkiAAAAAlwSFlzAAALEgAACxIB0t1+/AAAADh0RVh0U29mdHdhcmUAbWF0cGxvdGxpYiB2ZXJzaW9uMy4yLjIsIGh0dHA6Ly9tYXRwbG90bGliLm9yZy+WH4yJAAAgAElEQVR4nOzde9x19Zz/8de7cyoddEClm+SQU5l7HAY/JQYlYZwSQsSIiTFDY5hiGDmPYQYlSXLIOXJKyJm5S6JiRDeVKHRSlPL5/bHWVfu+ug47XXt/d/d+PR+P/bj2XmvtvT7X2qf3Xuv7/a5UFZIkSWpnjdYFSJIkTTsDmSRJUmMGMkmSpMYMZJIkSY0ZyCRJkhozkEmSJDVmIJNWQ0nekeTlS/yYSXJkkouSfHcpH3uSJTk9yS4N1vv7JLcbctlKcvt55j0tydeXtrp561jW17LWGNb1lSTPHPV6pHEZ+ZtGaiXJV4B7ALesqisbl3OjJDkE+FfgSuBq4AzgRVX1rbmWr6rnjKCM+wMPAbapqstH8PgTqaru0mi9G7ZYr6Q23EOm1VKSZcADgAIeOYLHb/Fj5kP9l/QWwNeBjyXJ7IWSrDmi9W8HrPxLwtgw26vRNtUSuak+fzfVurX6MZBpdfVU4NvAe4B9AZKsm+TiJHedWSjJFkn+kGTL/vYjkpzaL/fNJHcfWHZlkpckOQ24PMlaSQ5K8tMklyU5I8mjB5ZfM8kbk/wmydlJnjd4OCfJxkmOSHJ+kvOSvGqYMFVVfwKOAm4J3CLJe5K8PclnklwO7NpPe9VALXv1/9elfb0PuyE1JNkPeBdw3/5Q2iv66c9KclaS3yU5LsmtB+5TSQ5I8hPgJ3M85szhrf2S/AL4UpI1krwsyc+TXJDkvUk2HrjPI/tDiBf3h6zuPOv5+eckpyW5vP+/tkry2f75+WKSTftl10vyviS/7R/rf5NsNdf27h/3wf31Q5Ic29d1WV/L8vmeq/7/e06Sn/Tr+e/BEJ3kGUnOTHcY+PNJtpt139v312+R5FP98/e//fM0+zDkg+dbT/cQeVuSS5L8KMluAzNu3T93v+ufy2cNzJv9Otolybmzts217wmuO+qyT5Jf9K/9fx1Yft0k/5nkl/3lP5OsOzB/odfTQ/raL0nyNuB6P0YGll0/yVH9dj0zyYsXqjvde3mh19Yqh4QHt8vMNkny0v7/XZlkn/lqk+ZVVV68rHYX4CzgucBfAX8Ctuqnvxt49cByBwCf66/vDFwA3BtYky7IrQTW7eevBE4FtgXW76c9Drg13Y+bJ9B9Kd2qn/ccukOL2wCbAl+k22O3Vj//48A7gQ2ALYHvAs+e5/85BHhff31d4PXAL/rb7wEuAe7X17FeP+1V/fx79fMf0s/fGrjTX1DD04CvD9x+EPAb4J59TW8Fvjowv4ATgM1mttesx1vWL/Pefv3rA8/on7vbARsCHwOO7pe/Q799HwKsDby4X3adgefn28BW/f94AXBK/7yuB3wJOLhf9tnAp4Cb9c/1XwE3n+f/Xgk8eOB5+COwe3+/1wDfXuB1WMCngU2A2wAXAg/r5+3V139nuiDzMuCbs+57+/76B/vLzYAdgXNmPRcLredpdIe5X9hvtyf0r4fN+vlfBf6n30Y79fd90MBr61UD69kFOHfWtrn2PTHwnB7e374H3WH2O/fLv7J/jrak29P7TeDfF3s9AZsDlwGP7f+HF/b/0zPn2e6HAifRve+2AU5bpO7FXlvXPhezt0u/Ta4G3tTX/cD+se7Y+nPQy03r0rwAL16W+kLX1ulPwOb97R8BL+yvPxj46cCy3wCe2l9/+8yXw8D8HwMP7K+vBJ6xyLpPBfbqr3+JgXDTr7vovny36r+o1h+Yvzfw5Xke9xDgKuBiuqDxJeCv+nnvAd47a/nBL4x3Am+e4zFvaA1PY9UQcATwuoHbG/bbfVl/u+i/2Od5vGX9MrcbmHYi8NyB23fsH3Mt4OXAsQPz1gDOA3YZeH72GZj/UeDtA7efD3yiv/4MujBw9yFeTytZNZB9cWDejsAfFrhvAfcfuH0scFB//bPAfrP+nyuA7Qbue3u64PcnBr7ggVdx/UA233qeBvwSyMD87wJPoQsk1wAbDcx7DfCe2a+j/vYuXD/YPGPg9sxzus2sdT2xv/5TYPeBeQ+lOwy+4OuJfo/3wLwA5zJ/IPsZ8NCB289cpO7FXlvDBLINZm3/ly/22vLiZfDiIUutjvYFvlBVv+lvv7+fBvBl4GZJ7p2undlOdHuJoGsj9aL+kMXFSS6m+8K69rAJ3Z6JayV5aq47xHkxcFe6X/P09ztnnvtuR/dL/PyB+76Tbs/BfI6tqk2qasuqelBVnTxfXbNsS/dFONtfUsOgWwM/n7lRVb8Hfku3d2qYuuZaZpXH7K/PBNjZ6/tzf9/B9f164Pof5rg901D+aODzwAf7Q2evS7L2ELUC/Grg+hXAelm4HdLs5Wdq2A54y8C2/x1d0Nh61v23oNsG872WFlsPwHlVVQO3f063PW8N/K6qLps1b3YNC7khtcz1/N56rnmzXk+rvJf6/2Wh19ZC7725pg3z2lrIRbVq28rB/0saio0ZtVpJsj7weGDNJDNfCusCmyS5R1V9P8mxdHuCfg18euDL6By6w5mvXmAV136p9e19Dgd2A75VVdckOZXr2racT3e4ZMa2A9fPods7tXlVXf2X/K/z1TWHc4Dt55l+Y2r4JV2oACDJBsAt6PYsDFPXXMus8ph0h9+upnuufgncbWB9odumg+sbSnXt8F4BvKIP5p+h2xt6xA19rBth5vV2zCLLXUi3DbYB/q+ftu38i89p6yQZCGW3AY6j26abJdlo4H1wG67bppfTHSadccs5HnuY53jGzPN7+sC6fjlrHnC919P5DPzPA8/9fGbee2f0t+dadvbrbqHX1hVcfzucO3B70yQbDISy2wA/XKA+6XrcQ6bVzaPoDsHsSLf3aye6NjpfozvsAd0esycA+/TXZxwOPKffe5YkGyTZI8lG86xrA7oP9QsBkjydbg/ZjGOBA5NsnWQT4CUzM6rqfOALwBuT3DxdY/btkzzwxvzz8zgCeHqS3fr1bJ3kTktQwwf6x92pb5j9H8B3qmrljaj1A8ALk9w2yYb9Y36oD4zHAnv0/8fawIvoAuU3b+hKkuya5G7pOjBcSndo7M83ou6/xDuAf0lyl76mjZM8bvZCVXUNXVu6Q5LcLMmduO61PKwtgX9Isna/jjsDn6mqc+i232vSdXS4O7Af8L7+fqcCuyfZLMktgRf8Bf/noA8AL0vXmWZz4N8G1rXQ6+l44C5JHtPvjfwH5g6HM46l27abJtkaeN4idS322joVeFK6jjoPo2snNtsrkqyT5AHAI4APL7JOaRUGMq1u9gWOrKpfVNWvZi7A2+h6fq1VVd+h++V/a7p2PABU1QrgWf2yF9E16n3afCuqqjOANwLfotuDcze6NmkzDqcLPKcB36PbC3M1XWCE7kt1Hbpf8RcBHwFudWP++Xnq/C7wdODNdI25T+K6PRF/cQ1V9UW6tjcfpdsjsT3wxBtZ7rvpDid+FTibrgH98/v1/Rh4Ml1j798AewJ7VtVVf8F6bkn3v14KnEm3TY6+kbXfIFX1ceC1dIdNL6Xbo/LweRZ/HrAx3aHAo+nCyw0ZW+87wA502+3VwGOr6rf9vL3p2mn9ku7w/cH9c0u/ru/Ttbn6AvChG7DOubwKWEH3nvgBXaeLV8HCr6e++cHj6Brr/7b/X77B/F5JtwfrbLrONB9hge01xGvrwH7axXQ/5D4x6yF+Rff++SVwDPCcqvrRQhtCmi2rNiuQNCpJHg68o6q2W3RhaQFJXks34PG+iy4skvw9XceCJd8Dne4sDu+rqm0WW1ZaiHvIpBFJNxbS7v0YR1sDB3NdBwJpaEnulOTu/aH0e9EdVvS1NI8kt0pyv/4w/B3pDkG6vTTRDGTS6ISu4fhFdIcsz6RrMyPdUBvRtSO7nO6w4RuBTzataLKtQ9dj+DK6IWI+STfWmjSxPGQpSZLUmHvIJEmSGrtJj0O2+eab17Jly1qXIUmStKiTTz75N1W1xVzzbtKBbNmyZaxYsaJ1GZIkSYtK8vP55nnIUpIkqTEDmSRJUmMGMkmSpMYMZJIkSY0ZyCRJkhozkEmSJDVmIJMkSWpsZIEsyXpJvpvk+0lOT/KKfvptk3wnyVlJPpRknX76uv3ts/r5y0ZVmyRJ0iQZ5R6yK4EHVdU9gJ2AhyW5D/Ba4M1VdXu6ky7v1y+/H3BRP/3N/XKSJEmrvZEFsur8vr+5dn8p4EHAR/rpRwGP6q/v1d+mn79bkoyqPkmSpEkx0jZkSdZMcipwAXAC8FPg4qq6ul/kXGDr/vrWwDkA/fxLgFvM8Zj7J1mRZMWFF144yvIlSZLGYqSBrKquqaqdgG2AewF3WoLHPKyqllfV8i22mPP8nJIkSTcpY+llWVUXA18G7gtskmTmpObbAOf1188DtgXo528M/HYc9UmSJLU0yl6WWyTZpL++PvAQ4Ey6YPbYfrF9gU/214/rb9PP/1JV1ajqkyRJmhRrLb7IX+xWwFFJ1qQLfsdW1aeTnAF8MMmrgO8BR/TLHwEcneQs4HfAE0dYmyRJ0sQYWSCrqtOAneeY/jO69mSzp/8ReNyo6pEkSZpUjtQvSZLUmIFMkiSpMQOZJElSYwYySZKkxgxkkiRJjRnIJEmSGjOQSZIkNWYgkyRJamyUI/VLkiRNrGUHHb9kj7Xy0D1u1P3dQyZJktSYgUySJKkxA5kkSVJjBjJJkqTGDGSSJEmNGcgkSZIaM5BJkiQ1ZiCTJElqzEAmSZLUmIFMkiSpMQOZJElSYwYySZKkxgxkkiRJjRnIJEmSGjOQSZIkNWYgkyRJasxAJkmS1JiBTJIkqTEDmSRJUmMGMkmSpMYMZJIkSY0ZyCRJkhozkEmSJDVmIJMkSWrMQCZJktSYgUySJKkxA5kkSVJjBjJJkqTGDGSSJEmNGcgkSZIaM5BJkiQ1ZiCTJElqzEAmSZLUmIFMkiSpMQOZJElSYwYySZKkxgxkkiRJjRnIJEmSGjOQSZIkNWYgkyRJasxAJkmS1JiBTJIkqTEDmSRJUmMGMkmSpMYMZJIkSY2t1boASZK0+lt20PFL9lgrD91jyR5rUriHTJIkqTEDmSRJUmMGMkmSpMYMZJIkSY0ZyCRJkhozkEmSJDVmIJMkSWrMQCZJktSYgUySJKkxA5kkSVJjBjJJkqTGDGSSJEmNGcgkSZIaM5BJkiQ1ZiCTJElqzEAmSZLUmIFMkiSpMQOZJElSYwYySZKkxgxkkiRJjRnIJEmSGjOQSZIkNWYgkyRJasxAJkmS1NjIAlmSbZN8OckZSU5PcmA//ZAk5yU5tb/sPnCff0lyVpIfJ3noqGqTJEmaJGuN8LGvBl5UVack2Qg4OckJ/bw3V9UbBhdOsiPwROAuwK2BLya5Q1VdM8IaJUmSmhvZHrKqOr+qTumvXwacCWy9wF32Aj5YVVdW1dnAWcC9RlWfJEnSpBhLG7Iky4Cdge/0k56X5LQk706yaT9ta+CcgbudyxwBLsn+SVYkWXHhhReOsGpJkqTxGHkgS7Ih8FHgBVV1KfB2YHtgJ+B84I035PGq6rCqWl5Vy7fYYoslr1eSJGncRhrIkqxNF8aOqaqPAVTVr6vqmqr6M3A41x2WPA/YduDu2/TTJEmSVmuj7GUZ4AjgzKp608D0Ww0s9mjgh/3144AnJlk3yW2BHYDvjqo+SZKkSTHKXpb3A54C/CDJqf20lwJ7J9kJKGAl8GyAqjo9ybHAGXQ9NA+wh6UkSZoGIwtkVfV1IHPM+swC93k18OpR1SRJkjSJHKlfkiSpMQOZJElSYwYySZKkxgxkkiRJjRnIJEmSGjOQSZIkNWYgkyRJasxAJkmS1JiBTJIkqTEDmSRJUmMGMkmSpMYMZJIkSY0ZyCRJkhozkEmSJDVmIJMkSWrMQCZJktSYgUySJKkxA5kkSVJjBjJJkqTGDGSSJEmNGcgkSZIaM5BJkiQ1ZiCTJElqzEAmSZLUmIFMkiSpMQOZJElSYwYySZKkxgxkkiRJjRnIJEmSGjOQSZIkNWYgkyRJasxAJkmS1JiBTJIkqTEDmSRJUmMGMkmSpMYMZJIkSY0ZyCRJkhozkEmSJDVmIJMkSWrMQCZJktSYgUySJKkxA5kkSVJjBjJJkqTGDGSSJEmNGcgkSZIaM5BJkiQ1ZiCTJElqzEAmSZLUmIFMkiSpMQOZJElSYwYySZKkxgxkkiRJjRnIJEmSGjOQSZIkNWYgkyRJasxAJkmS1JiBTJIkqTEDmSRJUmMGMkmSpMYMZJIkSY0ZyCRJkhozkEmSJDVmIJMkSWrMQCZJktSYgUySJKkxA5kkSVJjBjJJkqTGDGSSJEmNGcgkSZIaM5BJkiQ1ZiCTJElqzEAmSZLUmIFMkiSpMQOZJElSYwYySZKkxgxkkiRJjRnIJEmSGjOQSZIkNbZW6wIkSdLSWnbQ8Uv2WCsP3WPJHkvzcw+ZJElSYyMLZEm2TfLlJGckOT3Jgf30zZKckOQn/d9N++lJ8l9JzkpyWpJ7jqo2SZKkSTLKPWRXAy+qqh2B+wAHJNkROAg4sap2AE7sbwM8HNihv+wPvH2EtUmSJE2MkQWyqjq/qk7pr18GnAlsDewFHNUvdhTwqP76XsB7q/NtYJMktxpVfZIkSZNiLG3IkiwDdga+A2xVVef3s34FbNVf3xo4Z+Bu5/bTZj/W/klWJFlx4YUXjqxmSZKkcRl5IEuyIfBR4AVVdengvKoqoG7I41XVYVW1vKqWb7HFFktYqSRJUhsjDWRJ1qYLY8dU1cf6yb+eORTZ/72gn34esO3A3bfpp0mSJK3WRtnLMsARwJlV9aaBWccB+/bX9wU+OTD9qX1vy/sAlwwc2pQkSVptjXJg2PsBTwF+kOTUftpLgUOBY5PsB/wceHw/7zPA7sBZwBXA00dYmyRJ0sQYWSCrqq8DmWf2bnMsX8ABo6pHkiRpUjlSvyRJUmMGMkmSpMYMZJIkSY0ZyCRJkhozkEmSJDVmIJMkSWrMQCZJktSYgUySJKkxA5kkSVJjBjJJkqTGDGSSJEmNGcgkSZIaM5BJkiQ1ZiCTJElqzEAmSZLUmIFMkiSpMQOZJElSYwYySZKkxgxkkiRJjRnIJEmSGjOQSZIkNWYgkyRJasxAJkmS1JiBTJIkqTEDmSRJUmMGMkmSpMYMZJIkSY0ZyCRJkhozkEmSJDVmIJMkSWrMQCZJktTYooEsyc2SvDzJ4f3tHZI8YvSlSZIkTYdh9pAdCVwJ3Le/fR7wqpFVJEmSNGWGCWTbV9XrgD8BVNUVQEZalSRJ0hQZJpBdlWR9oACSbE+3x0ySJElLYK0hljkY+BywbZJjgPsBTxtlUZIkSdNk0UBWVSckOQW4D92hygOr6jcjr0ySJGlKDNPL8tHA1VV1fFV9Grg6yaNGX5okSdJ0GKYN2cFVdcnMjaq6mO4wpiRJkpbAMIFsrmWGaXsmSZKkIQwTyFYkeVOS7fvLm4CTR12YJEnStBgmkD0fuAr4UH+5EjhglEVJkiRNk2F6WV4OHDSGWiRJkqbSvIEsyX9W1QuSfIp+UNhBVfXIkVYmSZI0JRbaQ3Z0//cN4yhEkiRpWs0byKrq5CRrAvtX1T5jrEmSJGmqLNiov6quAbZLss6Y6pEkSZo6w4wn9jPgG0mOAy6fmVhVbxpZVZIkSVNkmED20/6yBrDRaMuRJEmaPgsGsiQ7AacDp1fVmeMpSZIkabrM24Ysyb8BxwJ/Bxyf5Fljq0qSJGmKLLSH7AnATlV1RZJbAJ8DDh9PWZIkSdNjoV6WV1bVFQBV9dtFlpUkSdJfaKE9ZLfre1YCBNh+4LYj9UuSJC2RhQLZXrNuO2K/JEnSCCw0Uv9J4yxEkiRpWtkuTJIkqTEDmSRJUmOLBrIkdxtHIZIkSdNqmD1k/5Pku0mem2TjkVckSZI0ZRYNZFX1AGAfYFvg5CTvT/KQkVcmSZI0JYZqQ1ZVPwFeBrwEeCDwX0l+lOQxoyxOkiRpGgzThuzuSd4MnAk8CNizqu7cX3/ziOuTJEla7S00MOyMtwJHAC+tqj/MTKyqXyZ52cgqkyRJmhKLBrKqeuAC845e2nIkSZKmz7yBLMkPgJprFlBVdfeRVSVJkjRFFtpD9oixVSFJkjTFFjqX5c/HWYgkSdK0WuiQ5der6v5JLmPVQ5czhyxvPvLqJEmSpsBCe8ju3//daHzlSJIkTZ9hhr0AIMmWwHozt6vqFyOpSJIkacoMMzDsI5P8BDgbOAlYCXx2xHVJkiRNjWFOnfTvwH2A/6uq2wK7Ad8eaVWSJElTZJhA9qeq+i2wRpI1qurLwPIR1yVJkjQ1hmlDdnGSDYGvAcckuQC4fLRlSZIkTY9h9pDtBVwBvAD4HPBTYM9RFiVJkjRNhtlDtjawY3/9E1V1yQjrkSRJmjoLDQy7LvBO4FF0PSwDbJfk48Bzquqq8ZQoSZK0elvokOW/0u0d27aqdq6qnYDb0IW4l4+jOEmSpGmwUCB7DPCsqrpsZkJ//bnAo0ddmCRJ0rRYKJD9uaqumD2xqn7Pque2nFOSdye5IMkPB6YdkuS8JKf2l90H5v1LkrOS/DjJQ2/oPyJJknRTtVCj/kqyKV3bsdn+PMRjvwd4G/DeWdPfXFVvGJyQZEfgicBdgFsDX0xyh6q6Zoj1SJIk3aQtFMg2Bk5m7kC26B6yqvpqkmVD1rEX8MGquhI4O8lZwL2Abw15f0mSpJuseQNZVS0b0Tqfl+SpwArgRVV1EbA1q56O6dx+2vUk2R/YH+A2t7nNiEqUJEkan2EGhl1Kbwe2B3YCzgfeeEMfoKoOq6rlVbV8iy22WOr6JEmSxm6sgayqfl1V11TVn4HD6Q5LApwHbDuw6Db9NEmSpNXeWANZklsN3Hw0MNMD8zjgiUnWTXJbYAfgu+OsTZIkqZVhTp1EkvsDO1TVkUm2ADasqrMXuc8HgF2AzZOcCxwM7JJkJ7pOASuBZwNU1elJjgXOAK4GDrCHpSRJmhaLBrIkBwPLgTsCR9KN3v8+4H4L3a+q9p5j8hELLP9q4NWL1SNJkrS6GeaQ5aOBRwKXA1TVL4GNRlmUJEnSNBkmkF1VVUU/9liSDUZbkiRJ0nQZJpAdm+SdwCZJngV8ka6HpCRJkpbAom3IquoNSR4CXErXjuzfquqEkVcmSZI0JYbqZdkHMEOYJEnSCAzTy/Iyrn/uyku47tRHPxtFYZIkSdNimD1k/0l3bsn3051o/Il0pz86BXg33VhjkiRJ+gsN06j/kVX1zqq6rKourarDgIdW1YeATUdcnyRJ0mpvmEB2RZLHJ1mjvzwe+GM/b/ahTEmSJN1Awxyy3Ad4C/A/dAHs28CTk6wPPG+EtUmSNPGWHXT8kjzOykP3WJLH0U3TMMNe/AzYc57ZX1/aciRJkqbPML0s1wP2A+4CrDczvaqeMcK6JEmSpsYwbciOBm4JPBQ4CdgGuGyURUmSJE2TYdqQ3b6qHpdkr6o6Ksn7ga+NujBJkmazvZZWV8PsIftT//fiJHcFNga2HF1JkiRJ02WYPWSHJdkUeBlwHLAh8PKRViVJkjRFFgxkSdYALq2qi4CvArcbS1WSJElTZMFDllX1Z+DFY6pFkiRpKg3ThuyLSf4pybZJNpu5jLwySZKkKTFMG7In9H8PGJhWePhSkiRpSQwzUv9tx1GIJEnStFr0kGWSmyV5WZLD+ts7JHnE6EuTJEmaDsO0ITsSuAr4m/72ecCrRlaRJEnSlBkmkG1fVa+jHyC2qq4AMtKqJEmSpsgwgeyqJOvTNeQnyfbAlSOtSpIkaYoM08vyEOBzwLZJjgHuBzxthDVJkiRNlWF6WX4hycnAfegOVR5YVb8ZeWWSJElTYtFAluRTwPuB46rq8tGXJEmSNF2GaUP2BuABwBlJPpLksUnWG3FdkiRJU2OYQ5YnASclWRN4EPAs4N3AzUdcmyRJ0lQYplE/fS/LPelOo3RP4KhRFiVJkjRNhmlDdixwL7qelm8DTqqqP4+6MEmSpGkxzB6yI4C9q+oagCT3T7J3VR2wyP0kSZI0hGHakH0+yc5J9gYeD5wNfGzklUmSJE2JeQNZkjsAe/eX3wAfAlJVu46pNkmSpKmw0B6yHwFfAx5RVWcBJHnhWKqSJEmaIguNQ/YY4Hzgy0kOT7IbnlRckiRpyc0byKrqE1X1ROBOwJeBFwBbJnl7kr8dV4GSJEmru0VH6q+qy6vq/VW1J7AN8D3gJSOvTJIkaUoMc+qka1XVRVV1WFXtNqqCJEmSps0NCmSSJElaegYySZKkxgxkkiRJjRnIJEmSGhvmXJaSpCmz7KDjl+yxVh66x5I9lrS6cg+ZJElSYwYySZKkxgxkkiRJjRnIJEmSGjOQSZIkNWYgkyRJasxAJkmS1JiBTJIkqTEDmSRJUmMGMkmSpMYMZJIkSY0ZyCRJkhozkEmSJDVmIJMkSWrMQCZJktSYgUySJKkxA5kkSVJjBjJJkqTGDGSSJEmNGcgkSZIaM5BJkiQ1ZiCTJElqzEAmSZLUmIFMkiSpMQOZJElSYwYySZKkxgxkkiRJjRnIJEmSGjOQSZIkNWYgkyRJasxAJkmS1JiBTJIkqTEDmSRJUmMGMkmSpMZGFsiSvDvJBUl+ODBtsyQnJPlJ/3fTfnqS/FeSs5KcluSeo6pLkiRp0oxyD9l7gIfNmnYQcGJV7QCc2N8GeDiwQ3/ZH3j7COuSJEmaKCMLZFX1VeB3sybvBRzVXz8KeNTA9PdW59vAJkluNaraJEmSJsm425BtVVXn99d/BWzVX98aOGdguXP7aZIkSau9Zo36q6qAuqH3S7J/khVJVlx44YUjqEySJGm8xh3Ifj1zKLL/e0E//Txg24HltumnXU9VHVZVy6tq+RZbbDHSYiVJksZh3IHsOGDf/vq+wCcHpj+17215H+CSgUObkiRJq7W1RvXAST4A7AJsnuRc4GDgUODYJPsBPwce3y/+GWB34CzgCuDpo6pLkiRp0owskFXV3vPM2m2OZQs4YFS1SJIkTTJH6lAq/EUAACAASURBVJckSWrMQCZJktSYgUySJKkxA5kkSVJjBjJJkqTGDGSSJEmNGcgkSZIaM5BJkiQ1ZiCTJElqzEAmSZLUmIFMkiSpMQOZJElSYwYySZKkxgxkkiRJjRnIJEmSGlurdQGSNO2WHXT8kj3WykP3WLLHkjQ+7iGTJElqzEAmSZLUmIFMkiSpMQOZJElSYwYySZKkxgxkkiRJjRnIJEmSGjOQSZIkNWYgkyRJasxAJkmS1JiBTJIkqTHPZSlpqnjeSEmTyD1kkiRJjRnIJEmSGjOQSZIkNWYgkyRJasxAJkmS1JiBTJIkqTEDmSRJUmMGMkmSpMYMZJIkSY0ZyCRJkhozkEmSJDVmIJMkSWrMQCZJktSYgUySJKkxA5kkSVJja7UuQNLqa9lBxy/J46w8dI8leRxJmlTuIZMkSWrMPWTSasK9UZJ00+UeMkmSpMYMZJIkSY0ZyCRJkhqzDZl0Ay1VWy2wvZYkqWMg00Qz/EiSpoGHLCVJkhozkEmSJDVmIJMkSWrMQCZJktSYgUySJKkxA5kkSVJjBjJJkqTGDGSSJEmNGcgkSZIaM5BJkiQ1ZiCTJElqzEAmSZLUmIFMkiSpsbVaF6DJseyg45fssVYeuseSPZYkSas795BJkiQ1ZiCTJElqzEAmSZLUmIFMkiSpMQOZJElSYwYySZKkxgxkkiRJjRnIJEmSGjOQSZIkNWYgkyRJasxAJkmS1JiBTJIkqTEDmSRJUmMGMkmSpMYMZJIkSY2t1WKlSVYClwHXAFdX1fIkmwEfApYBK4HHV9VFLeqTJEkap5Z7yHatqp2qanl/+yDgxKraATixvy1JkrTam6RDlnsBR/XXjwIe1bAWSZKksWkVyAr4QpKTk+zfT9uqqs7vr/8K2GquOybZP8mKJCsuvPDCcdQqSZI0Uk3akAH3r6rzkmwJnJDkR4Mzq6qS1Fx3rKrDgMMAli9fPucykiRJNyVN9pBV1Xn93wuAjwP3An6d5FYA/d8LWtQmSZI0bmMPZEk2SLLRzHXgb4EfAscB+/aL7Qt8cty1SZIktdDikOVWwMeTzKz//VX1uST/CxybZD/g58DjG9QmSZI0dmMPZFX1M+Aec0z/LbDbuOuRJElqbZKGvZAkSZpKBjJJkqTGDGSSJEmNtRqHbOotO+j4JXmclYfusSSPI0mS2nEPmSRJUmMGMkmSpMYMZJIkSY0ZyCRJkhozkEmSJDVmIJMkSWrMQCZJktSYgUySJKkxA5kkSVJjBjJJkqTGDGSSJEmNGcgkSZIaM5BJkiQ1ZiCTJElqzEAmSZLUmIFMkiSpMQOZJElSYwYySZKkxgxkkiRJjRnIJEmSGjOQSZIkNWYgkyRJasxAJkmS1JiBTJIkqTEDmSRJUmMGMkmSpMYMZJIkSY0ZyCRJkhozkEmSJDVmIJMkSWrMQCZJktSYgUySJKkxA5kkSVJjBjJJkqTGDGSSJEmNGcgkSZIaM5BJkiQ1ZiCTJElqzEAmSZLUmIFMkiSpMQOZJElSYwYySZKkxtZqXcA4LDvo+CV5nJWH7rEkjyNJkjTIPWSSJEmNGcgkSZIaM5BJkiQ1ZiCTJElqzEAmSZLUmIFMkiSpMQOZJElSYwYySZKkxgxkkiRJjRnIJEmSGjOQSZIkNWYgkyRJasxAJkmS1JiBTJIkqTEDmSRJUmMGMkmSpMYMZJIkSY0ZyCRJkhozkEmSJDVmIJMkSWrMQCZJktSYgUySJKkxA5kkSVJjBjJJkqTGDGSSJEmNGcgkSZIaM5BJkiQ1ZiCTJElqzEAmSZLUmIFMkiSpMQOZJElSYwYySZKkxgxkkiRJjU1cIEvysCQ/TnJWkoNa1yNJkjRqExXIkqwJ/DfwcGBHYO8kO7atSpIkabQmKpAB9wLOqqqfVdVVwAeBvRrXJEmSNFKpqtY1XCvJY4GHVdUz+9tPAe5dVc8bWGZ/YP/+5h2BHy/R6jcHfrNEj7VUrGk4k1gTTGZd1jQcaxreJNZlTcOxpuEtVV3bVdUWc81YawkefKyq6jDgsKV+3CQrqmr5Uj/ujWFNw5nEmmAy67Km4VjT8CaxLmsajjUNbxx1Tdohy/OAbQdub9NPkyRJWm1NWiD7X2CHJLdNsg7wROC4xjVJkiSN1EQdsqyqq5M8D/g8sCbw7qo6fUyrX/LDoEvAmoYziTXBZNZlTcOxpuFNYl3WNBxrGt7I65qoRv2SJEnTaNIOWUqSJE0dA5kkSVJjBjJJkqTGJqpR/zglWQ48ALg18Afgh8AJVXVR08ImjNtpOEnWAx7B9bfV8WPsmDJXXWsA9xisqaouaFVPX9PEbasJ3U7b0PU0v952Aj5bVX9uVNfEfSYk2RK436yaVrTaRpNa04wkGwB/rKprWtcyY9JqavGZMHWN+pM8HXg+cDZwMnABsB5wB7o3zw+Bl1fVLxrUdl/gyXQfdrdi1Q/g91XVJWOsxe00fD2voAsYX+H622rX/vqLquq0Mda0PfAS4MHAT4ALB2q6AngncNS4vxwmbVtN8HY6Etga+DSwgutvp78CDqqqr46xpon7TEiyK3AQsBnwvVk1bQ98BHhjVV065TWtQRfu9wH+GrgSWJdu5PnjgXdW1VnjqmdSa+rravaZMI2B7AC64TT+MM/8nYBbVNWJY67rs8AvgU8y9wfwnsCbqmos47K5nW5QTXtU1fELzN8SuE1VrRhjTR8A3g58rWa9yft6ngRcVFVHjaumft0Tta0meDvdtap+uMD8dei209i+sCbxMyHJ64G3zhUCk6xFF/7XrKqPTnlNJwFfpPvc/OFMmEiyGd3n5pOAj1fV+6a5pn79zT4Tpi6QTaokm1fVgufJGmaZ1d0kb6ck61XVHyehlpuS/pfyhuPcYyBNkyRrV9Wfbuwyq3tNrU1dIEvyXwvNr6p/GFctc0myY1WdMWvaLlX1lUb1bAE8C1jGQJvDqnpGi3pm9O0N/lBVf05yB+BOdO1qmr15k/wAeFZVfbu//XfAa6rqDg1qecxC86vqY+OqZS5J3g88B7iG7gwdNwfeUlWvb1jT33D91/l7W9UDkOR+wCHAdnR1pSurbtewpon7TEhyIHAkcBnwLmBnukO6X2hY09HA82aaUCRZBhxRVbu1qqmvY01gK1Z97lo0PdlsoflV9btx1TKfcX8mTGOj/pP7v/cDdgQ+1N9+HHDGnPcYr2P7N/Lr6A7FvQ5YDty3UT2fBL5Gt2t5Ihpb9r4KPCDJpsAX6L7Un0DXHqGVJwHvTvIVuoagtwAe1KiWPfu/WwJ/A3ypv70r8E2gaSADdqyqS5PsA3yWrs3NyUCTQNa/57YHTuW613kBTQMZcATwQrptMynvv0n8THhGVb0lyUOBTYGnAEfTfTa08nXgO0n+ka494D8DL2pYD0meDxwM/BqYaQNVwN0blHNyv+4AtwEu6q9vAvwCuG2Dmq7V4jNh6gLZzHHfJH8P3L+qru5vv4PuQ6a1ewOvpfvS3Ag4hi48tnKzqnpJw/XPJ1V1RZL9gP+pqtclObVlQVX1gySvpvsiuAz4f1V1bqNang6Q5At04ef8/vatgPe0qGmWtZOsDTwKeFtV/SlJy931y+m206QdMrikqj7buohZJvEzIf3f3YGjq+r0JFnoDqNWVe9McjrwZbqG6jtX1a9a1gQcCNyxqn7buA6q6rYASQ6nayv2mf72w+k+F1ob+2fCNI9DtindYZIZG/bTWvsTXa/B9en2kJ3duJv0p5Ps3nD980nf23Ifuh450J3/tJkkRwAvoPu1+XS6bXdAy5qAbWfCWO/XdL9GW3snsBLYAPhqku2Alm3IfgjcsuH65/PlJK9Pct8k95y5NK5pEj8TTu5/fOwOfD7JRly3B6iJJE8B3g08le5H0GeS3KNlTcA5wFh7oQ/hPjNhDKD/AfI3DeuZMfbPhKlrQzaj78J9CN2vlwD/Dzhk3L2p5qjr+3SHBP4d2Bx4B3BVVT2uUT2X0X1pXkkXFmfasNx8wTuOvq7/B/wT8I2qem2S2wEvaNkGMMkL6NpBVX97Y7oen/s1rOltwA7AB/pJTwDOqqrnt6ppPknWmtlj3WDdXwZ2Ar5L91oHoKoe2aKeGX1ds1VVtToUPpGfCX3HkJ2An1XVxUluAWw9zqFm5qjpE8D+1Y9dleRewGFVtVPDmo4A7kj3I3bwdf6mhjV9nu7o1Exvyn3oji48tFVN0OYzYWoDGUCSW9IdIgT4zgTsTibJ8tld/pM8paqOblWTbtr6Bv4P6G9+tao+3rIegCTrAn/H9RvMvrJRPQ+ca3pVnTTuWvSXSbI113V+AKDGOE7bMJKsU1VXNVz/wXNNr6pXjLuWGX3j/oPpdopA1z74Fa0b9bf4TJj2QDaRb+BJ6QXT1/JRuobFn2t86HQVfc/Kf+L6X+gt9xxMXI+4SZXkc3SHTlZprF5Vb2xUz/PpBhWeuDNQJNkDuAtdEwagXXCd0Xem2YFVa2r22ZnktXR7f89goAF2yz2cE9ob9W5V9YNW69fCpq5R/4yBN/DprNrbpGkgm7BeMNANkPd04K1JPgwcWVU/blTLoA/THc59F5PT02viesT1e8deS9fbMkzA4aXeNlX1sMY1DNoK+N8kp9C1+/n8JDTw7zsb3Yyud+y7gMfSHUJpWdMz6RqHb0PXA+0+wLdo16MYukbgd6yqKxddcnwmsTfq//R7p98DHFNjPqvJXCbxxzVAkvsAbwXuDKxD10b58lF+dk7tHrIkPwbuPmFvYJKcBdx7EnrBDOrbQ+0N/Ctdw9DD6fYoNBn3K8nJVfVXLdY9nyTfqap7L77k+PSvpz2r6szWtQxKchjdaOYT82u975X3t3Q/QJYDx9KNG/XThjWdVlV3H/i7Id14ew9Y9M6jq+kHdKe6+XZV7ZTkTsB/VNWCY9+NuKbPAo+rqt+3qmG2JKe2bC82nz4APZ1uqKfvAu9pPF7b9+l+XM/eW37yvHcagyQr6E7t9GG6z4OnAneoqn8Z1Tqndg8Z8DNgbQYa602IiesF0zeQfTLd2D7foxuK4/7AvsAujcr6VJLnAh9n1QaXLdsdfDndaVM+xqo1ndKuJH49aWGsd3/gaUnOpttWM3vuWu0Jpqoqya+AXwFX0/W6/kiSE6rqxY3KmjlN0RVJbg38lu78rS39sar+mIQk61bVj5LcsXFNVwCnJjmRVd97LQf6/nSS3Qd7EE6Cqvq/JC+jO/XcfwE79z9GXlptBoy+uqre3mC9i6qqs5KsWd0Jz49M8j3AQDYCk/gGhi4ofiXJRPSCSfJxul45R9PtaZkZQuFD/S+IVvbt//7zwLQCWrbXmtk7tnxgWtH2UM6KJB8CPsGqr6fWA8M+vPH6V5FupPen0o0X9S7gn/ux0dagO8Fwq0D26SSb0A2Yewrd6+ldjWqZcW5f0yeAE5JcBPy8cU3H9ZdJciDw0iRX0fVGhfa9UWeG5NkDOIHuM/2UPux/izYDRk/ij2vofgStQ5cTXgecz4iHCpvmQ5b7zjV9Aoa9mKheMEl2raq5ut7rJiDJkXNMrpYNi2ckuT+wQ1Ud2TeA3rCqzm5UyyvoTpx9vWCR5M6t9jL2e6CunLlO14j+j5PS1KLvibYxjU9b1teyPt0J1yehjetESndC7yOAD9esk8S36s3f7yWfrXlnqHRjI/6arv3YC+le5/89yiYMUxvIJl3fVoRWbSIy+edCvBnwj3QfwPsn2YGuUe+nG9a0Mat23z4JeOUkNJydNP0Pj+V0z9kd+l/oH66qsZ6VIhN+Pr0kp1TVPRebNuaajq6qpyw2bcw17Qm8AVinqm6bZCe6917rceQeyXWfB19p+fmkGybJgVX1lsWmLaWpPWTZf4G/hu58loNdt1un8rvSHR7crL/9G+CpVXX6mEvZc4F5RftzIR5J1wh0ZkTn8+gaX7b8wHs33ejOj+9vP4WuzpaNndcD9uP6wya03kP2aLoTQJ8CUFW/TDe6+rgNnk9vtmaHwPsxErcG1k+yM9fVd3O6Xpct3WXwRj9MT+sONocA9wK+AlBVp6YbLLqZJIfSdX44pp90YJL7jbJR+AK1/IDu9Xy9WTRuuwnXfu/N/i5ufR7ZfYHZ4etpc0xbMlMbyOi+KA8G3kzXpfzpTMappA4D/nHmMGGSXeh6NI71VBJ13bkQrz1kMmOxvQpjsn1VPSHJ3gDVndey6bnr+pr+buD2K9L4/Jp04f5HwEOBV9KNgj0Jjfyv6hvRz5zVYIMWRVR/Pr25NH49PZTuw38b4I1cF8guBV7aoqAk/9Kve/0kM6e5CnAV3WdUS3+qqktmPWWtx03cHdhpZvzGJEfRdYoaeyADHtFgnUPp95bvQhfIPkPXvvTrjPAk3ovUszfwJOC2SQbbJW4EjHSP+SQEkFbWr6oT6Q7b/ryqDqFr6NjaBoNttqrqK3SnKWnlY0muDe79L/cTGtYz46q+zcjMF/r2tO8x+4e+XRRw7UCxf1hg+XG4fVW9nG78nKPoXuOTMDTHsUneCWyS5Fl0YzU1+1JP8spZt9fgulO5jF1VHVVVuwL/XlUPqqpd+8tedF/qLWp6TVVtBLy+qm7eXzaqqltU1UEtahpwepInAWsm2SHJW4FvNq4JYJOB6xu3KqL/jvs53cmyfz54oX0Hm8cCuwG/6ncE3IOG24rudfNGuh+ybxy4vIjuh9LITHMgu3KmB1WS5yV5NN0Jxlv7WZKXJ1nWX15G1/OylU8AH06yZpJlwBdo8wtvtoOBzwHbJjkGOJF2PeFmPAf47yQrk6wE3gY8u21J1/buurg/LLAx3SCxTVXVG4CPAB+l68X7b1X11oYlbdvvAZppPP9xut6VrT1xjmkfGXsVq7rX7Al9b/WWnk93KPVK4P10Qwe9oGlF8B/A95K8p987djLw6sY1vTzJtb2+k7wY2KthPQB/6PciXp3k5sAFwLatiumD6lfoTjN30sDlFEb8/E3zIcsD6dpi/APdibwfxHVDKbT0DOAVdG20im6k52btfarq8L7r7yfoRlJ+dlU1/+VZVSekG1X9PnSHTQ6sqt+0qqdvR/OUqrpH/6FCVV26yN3G4bB0p7l5Od2wABsC/9a2pGv9H137lS8muVmSjarqska1PAM4pg9luwKfqar/bFQL6QZbvQuw8awONjdnoJ3NmGtaj25v/eb9a2qwXdvWLWqaUVVXAP+a5NX99ab6H/t/pvt8+ut+8kuq/fmSH0k3lMo/Aw8D7kT7QLaiH0blcLrQ+nu6IThaewjwklnTHj7HtCVjL8sJ0n+pf7E/VNG6ln8cvEk3RtNp9IdLWo2Ldm1BXWORfYDbVdUrk9wGuGVVNTutTJJvV9V9Wq3/pqQ/TLk/sFlVbd93snlHVe025joGeyuuDbwT+Abd0ADNBvVNshfd6YAeyarja10GfLDFj6J0Y7W9ALg1XSeawXZth1fV28Zd00Btf0M3PtuGVXWbJPeg+/H43IY1raiq5YsvOV5JtqRrInAy8IyaoBDQH4W5eVWd1rCGvweeC2wPnDUwayPgG1X15JGte4Kei7FI8inm7m0CwAR0kz4ReEzroRIyz3hoM1qNizYjydvpfoE+qKru3P9i/0JV/fUidx11TVvT9fa8fGZ6iyFCZgXq65mAQH0q3aGv71TVzv20H1TV3cZcx0Jj7FW1P5/efatqEvYWXCvJ8xsfXr6eJN+ha4t03MDr6YdVddeGNR1KN9Dwh1j182DsQ6kkuYxVv/fWoTsbRdFosNpZP4aup+GPoY3pztLxGmCwbeRlo37upvGQ5RtaF7CI3wM/SHICq76Jx3oGgdmBK43HRZvDvavqnulOZUFVXdQfWm1pPbpT2wx+ibcaIqTFEBI3xJVVddVMr7i+48jYfx1Owt7oRXwvyQFM0LAlVfXWSRymoKrOmdXLsvUJvZ/Q/z1gYFqToVT6zhiT5o0LzGt2hpN+Z8gldOduntmjuB6wYZINq+oXo1r31AWyqjpp9rR+78q2LXeTDvgY7cf4ulYmZ1y02f7UH+Kd6WW5BY27uc8MFTIJWu/BHMJJSWaGUHgI3SGCT7UqJpM7qO/EDVsyacMU9M7pD1tWkrXp2gg33U4LDanSUiZksNpJ/zGUbrDhN9Edor8A2I7uNXWXhe53o1TVVF7oBhC8OV3QOBv4DvCm1nVN2oWuC/CuA7d3Ab45AXXtQ9e25ly6ni8/Bh7XqJb16DqEPJKuXc2L6QaofQuweePt9Lr+db42XU/UC4EnT8DztwbwLLrDux/pr6dhPR+l60xzu/5yMPCxCdhO3+v/ntb/XRv4duOaftA/f9/vb28FnNC4ps3pBmD9Nd2X5/uAWzSsZ7uZ9z5dw/5/Ah41Aa+nQ/vPgWf0lxOA1zSu6XHARv31l9HtkNh5ArbV94FbDLwHdwWOGOU6p64N2Ywk36uqnZM8k27v2MFJTqtGIxb3jZr/lW7guTfR9Th5APBTYL+qanIi7yTfr6p7LDathb4n2m50IejEane+wWPphpfYgK7twQ/p9vbcn25gyGaDMiY5tap26od1eQTd6aa+OgnP3ySZ2U6LTRu3JN+tqnsl+SrdXsRfAd+thmcUGajpZLovqcuAM6vqTq1qmiRJXk43qG8BHwQeTLcD4N50IbbZcBxJTmPVwWrXpAsczUbqn/ne7cdwfBXw+v/f3pmHW1ZV1/43QBELRE0wgWcECSqIiIB0AkEo7CKNRlFUVDTEiA0WdhibiKIJsXsKAs+nKKASaVWwQRBppJFeGlEJ2DwV8fliBAuVRhjvj7X2vfueOrfurVh3z4ln/b6vvjpnn3vrzKo6d++515pjDIoNTqhfYifKkHQNpUG8d6GvfRO3ZdnjfpLWpcTcvD26GEpywKcpqxmXUtRMf0dpyo4kzszzh/UE04XOvphYXzQAqqryd/S2uSSt5wXc318Om9jetM5B/cz2k+vxr9Uf5ki6n/HdKFmRo27mIagECi9zNxjYaPxe0o62L4Q0pr6Q07YknU2BpGMY/3mKmLV7IfBYiq3STyjq79/V80N0cgcUs9puOD3SgLWjm/XbDfi47a9Iem9kQZVb6+z0NymWOL+kN9e9EExyQ3YIcCZwoe3LVXLPIo0g17T9cQBJ+9s+uR7/uqQPBNbV90WDYF+0Hl9hOoNwdWADyrblwu3vz85dALb/IOnnI69FDxZ/WdL3Kc3Fq+qs3R3BNUEJFu9YnbJtERnJ9SrguDpLJsoFK9yX0PbR9eH5BOVqjuJpK4mPSfoawTYFlf4c1OqUm9nRn8WhuMP2XZQ0kR+4+qLV88NdQTV1HEoRipxL+ZzvxEwlYQQ3q6R2PBV4n4oxcwbT+mdRzpWvp4zIPJjSNywYE7tlmQ1JV9necvTxuOcRqAQ/23lUljOoEupX2/6HgPf+JWVrQhRl1QndS8Dzbf/l0DX1Uckevc32PZIWUS6g0QaVyyDpStuhIdXKZerbpQY8l2LKPHUDbXtBLwxzIenhlDmpfk3fjKtoJirGrBfaHjQDuL73DykzY6LMcL65ewl4v+0Nh66pT90Z6uyBLos+F9Rz0jOA62zfWOt7vO2zIuuKYOJWyFQyzpbnQzaovUSPjev+voAN62Pq88h5kcdTtlL7Kst9bX8nqqZx2L5KUtS27pt7j0dn/aJm/54z5lj/aaiSd8SDaBXKilnY+WhUZSkpi8ryNIoE/0ris1oBkPQ+yo3Hd5leATZlaycLjyYuIux8YI/6+Ju9x93zaLZmWmVpgtTN9Uax47zesTsJOm/2qefQ91E+R6q/7AX0bJu4FTJJy92GcAlgHhxJ6y/vdZcQ2MGRdDHwdtfAc0k7A/8acec5Ulff+HQVYEuKqmpBw1/vK9SZmtlw0GzNFCOGrH8Afgx80PYNQfWcShFjdD//LwGeYHuZxnZIos1NxyHpBmAz2ykaRJhhfKr6+y+At9o+NbSwZFSz2q0pilQo826X235bQC3dHKl6v3c4UrgCIOkmYI8hxWIT15A1VoysKkvNTBLoLuin2s4wH9W4j5FYZflx4KO2r4uso4+kMygWMynHFxqzk1FlmRVJF9neYcj3nLgty8YKk1Jlafvd2eZ9GvND0hbAGynGolC2J95v+yZJ97P9h4CyUqksJV1HWTW4H/DyOpd0J9PbJoNfQHvjHr8DrlaJeZtaJYsa95D0QMrQdf/zdEodrG8sSzaVZSp64x5XSDoR+CIzP+cLNu7RVsgay6VK7t9N8dQyRWX5btu/DqzpQMrcVhfb8iuKb80Jkh5h+6dRtTWWj6TnUuYy/pXpOZGtgNdRlI7v9cAB47WuJ1BmJbsL1K8ps5Ih6sGMIwwZxz3qjOvplNmsK+vhJ1Kas6cCb7L9jqHryoqkF1B+/maoLG2fGFpYIiLHPdoKWWNW6nL2550o4qJuVW4L/I3tH9Zjfw0cVi9irwAeFVjiFJJeTWkWTw1a9cnIwcBTbP+4d+xaSedQIoIGDz2vn/OX2H5CllXXfsNV6/tLgs/XUfO1c3A48I+2v94/KOkplJnA6Ii3KSRtBfzcdogdR1We3ktJDuhUlm+JVllmw4EReBO7Qlb9mF7BsnLyDB5bU0g6jrJFcGSEsrFuSzwngdoMAEk3UiTRd4wcfyAlFuhFtk8PKW4ElVDojYH1be8ZWMf2LPs5D8kdlPRd25vM8toNtjcauqb63pfY3i7ivZeHpAMoTez/ZTqrNWTLslfTDsC7mLa96LZRBx/ClvR9z5IQUIfGH9f5gEVTz+WbAf9he++5vn6BarjC9lZzf+WwjLvpCDL5niKiR5jkFbLTKNtvZxNv3rk8jgDWo6i+3hLw/rcD10n6Oj2X4kB7kHvGDe7b/r2km7M0YwC2j4yuQdJngA0pDuF9i4KoIOi7NSZRoa5uRqr2vi3pdEq2Zv9zHmoPQgnJ3sj2r4Lr6PNJilnmlcSfO1eR9IBRxaek1YG7szRjALb3hSlPxyjOlvQm4ERmfs7/a/ZvBi6PkQAAIABJREFUWVhmu+mgNK+RDN4jTHJDtsh2RIOzQti+HLicEn4cwecJ9qwa4WZJu9r+Rv+gpMXAzUE1dTU8BHgpy95RRTWvUOazNnGepfCDKReFf2V65mcrilt45M/j6pTt5cW9Yyb+s/9Tig9ZJm6zfUZ0EZVPA6dKek23zSvpkZStzM8s5/sWHEnfGJ2HHHdsYLqVudf0jpnYFIiMNx0Q0CNMckP2ZUnPtP3V6EL61DmDt7OsC3bI3ULCuZHXAadJupCZF/QdgLBtwcpXgUuA65i+04vmO8A6wC3RhQDY/mLdSnojcEA9fD0l0SAs9zNybmQOfgicJ+krzFR6DT5r1+NclTi3zzOzpquGLsT2eyW9FrigOr5DWfn5oO2PDl0PTK3OLQLWrqKozl9rLeDhETV12N4g8v1nIeNNBwT0CJM8Q7YUWIOSQ3gXA7jwzrOuGygKwhkX9aFVVZIeTWkM/4syaP0JStD5D4D9bIc5KdcT3ouYzq38LnB8tAeZEkRcjVINWDcHLmPmxTO6eU1B/SztTVFVfonys7cT5XP+Htv/GVjeqN/eFLbfPXQtHSOmvh22vXjM8cHotgJtLw2uYwlwIPA/mJmn+RvgE7aPCKprfeC3tv9T0nYU5fxNtr8YUU+vrk8CG1HyibPcdPR7hDuBu2lO/ZOHpAtt75ihDsp2wFqUeZEDKResv6FYE0TFFKVF0uspM3dfZuaJJXI+48njjts+f+haMiLpJMrJdg3goZQVxS9RLlab2949sLzGfRhJB0St0o1SvSRfRtmePAF4CiWuaFvgGtsHBtaW7qYjioltyCSJYia4ge33SHoEsK7ty4Lr2pUSZzFqujjoLEvfpVzSTbYfNe61xjRVVfkvwK1M56WGqM/61DvjR9s+u27rrBq9ipAF1WgiSfcDfmZ7nd5rGRIpHgYcRFkN7nz3SLAatRvL1hQaeJ6Nqvx+FTM9HD8WsZIv6buUlfJFwE+AdWz/rn7ur3aCeC5JizKJMGDKh/PRzPycL1ge6STPkB1F2RJcDLyHsrJxJNP+LFG8nGKVcH9mKk6GHi7uz0CNejJlmY/KxhuBR0Vvc/WR9ArgHynh8BtSZlg+BkQOFmfiLgDbf5A06g8VrSCEkjl4IrA7sD+wL8XeJQxJH6Nc2HcBjgb2omyJN2ZyHLAU6FbJXkQRGjwvoJY7XJIL7pL0g67xqZ/70EQDSU+iKHfXBNarJs2vtP3q4Lr+gSI4+CuKSn074FvMFP6sVCa5IdvW9paSvg1g+9eSVosuCtg6yotphI1Vcs8EbFgfU5+Hrvgk5iaKZ1wmXgNsA1wKYPtGSX8RW9KyBJro/pWkwymf6+4x9XnoAHblz21/UtKSus18vqTLg2va3vZmkq51iTD7EJBFdQnEm7BWNh3x3Du3rlRF8BCVSCABa2k6HkjExyd9BHg6JXEB29dI2im2JKA0Y1sDl9jeRdLGlISRBWOSG7K7qxmdYWprIMPKz8WSNrEd9YPb8djg918hog10K7+lZPydS4KMv8qdtu8qO/RQtygyzimIsrWzD8OqZd/cezwqVAkTrvS4u/5+S90m/DlltTOSLuPzd5L+B6WRXjewnnEcAGwmKcyEFbhK0na2LwGQtC1xn6nzgT3q42/2HnfPQ7H90+4cVcmwOn2H7TskUb3uvi9pQRdLJrkhOxz4AvAXkv6Fsuz+z7ElAWVZ9OpqDRAWJjy0qnMlEG2gCyWENlSxNIbzJb0NeKCkpwKvpgytpyLKRDehrcso75X0YMp2+EeZFtlE8uXqufcB4CpKg390bEkzSWLC+kTKDXZngrwecINqcPyQ5/TEti4AP1VJE7Gk+1NWpr4XXBPAz+rn/IvA1yX9GljQ6+LEDvUD1CXIXSlNzzdsh38INEuo8H2wQZpI6rb3Y+rTG2zfvbyvH6CeVYD9gKdRPudn2v5EZE2Q1kS3sYJIegCwuoOj1TKasM52Lu9o5/SCpLWBwyjKTwFnAa+LVKePUtXqDwa+VmfxFuZ9JrUhk/QZ2y+Z61gEdajxb+rTCyINM7OSzUC31rQzZZD3x5QTyyOAfRdSlTOPmpbYPmyuY0Mj6WLGmOjeB1asBqE3yzaWiMa1N3c0lqGV4DDDhPVcYGdmmrB+zbPkXA5Jndnsq/RCMxqzIWkH2xfNdWzAepY7ErCQjeIkN2QzTDzrPNl1niX4eCiqqeArmFZV/h3w8Sx+NllQEgPdkZqupISb31CfPwb4nO0nBta0jFmtpG/b3iKqplpDOhPdTFTl23eAkyhzYzMGbCIaV0n3UtRmV3eHZpa0cKHLy6kppQkrgKQ9gQ9Ravsl5ebxe7Yft9xvnDBmOUeFnR/q5/xnQCcuGv2cL5iobeJmyCS9Fehman7D9D/2XcDHwwqbZj+KAvS3AJLeR5HapmjIkgzPA/w/JwoSr9y/a8YAbP9HnYkYHEkvpMjsN1AJze54ECV9IZrPVEuONCa6fQJVnx3rUuwR9qZcGE4ETrF9a0AtHc8BXkAJfT6NcrNxU2A91JXew5TIhLXHeygzwWfb3kLSLsCLg2uaQaQatdpdbA88TNIbei+tBaw6dD09DqdYulwEfA640AOtXE3yCtmhtt8aXccodeBz6848sC7JX2778bGVFSRtTRlO3caB4exKYqA7UtOnKKt1n62H9qGYsEasHKwPbAAcSgnu7lgKXBvUZEyhpCa6HbW+jYH1HRwzJemvKI3QG4C32I4OzV4DeBalWfxz4O0OTn5QIhPWXk1X2N5K0jXAFrbvVQKz4T71BnszYHA1ap3L2pnir/ex3ktLgS/ZvnHIevqoSD53plxjtqHMtf0v2z9a0Ped1IYMhnfhnQ/1TmFfigJUlBPfsbY/EllXNiR9lnLBvJ6egW5E89Or6QEU368u+uoC4Cjbd87+XZOJpB9Smvo0JroZkbQl5aLwVOBK4EPRljh1vOMZlCbx8ZQm8czgmk6iXMi7m6EXAQ+xHWHC2tV0NvBsyk3R2pRty61tbx9V02xIepCD0jskrZ9V4FDFRy+grHa+baEFURPbkGkWF14HR5LA1Em4u9O70Pa3A2tJNzwPZYbMOQx0Z1BVlhtR/u8yqCy3o2x3PxZYjbIV8FsvYEDuPOs6C3i2k0SlZFN9SjoE2I0i/z+BMqAevaq5mHJx2gY4GzjBdgavNiR9d3T+d9yxgWtaA7iDcmO9D0Wld7ztXwXWlFGNmioebGQF+GGUee6ThhBjTNwMWY/BXXhXgHsoF3QTb1Z7PGOG5xOQxUB3inEqS0mhKkuKP9sLgJOBrShNx2OW+x3DkM1E96uMUX0G8g7gR8AT6q9/LbsoMb6ElbOBa4ELgQcAL5X00u7FYMuSNCasks4EvgacYfv79XCoerinRl277gz11ajRiRTZ4sF+CdxIuRG6kXId3qouTizoWMwkN2SDu/DOh57K8lTKD81nJUWqLDMOz0MSA90RPgQ8bVRlSTGIDMP2TZJWtX0PcIxKXFj0/GQ2E93Vbb9h7i8bjA2iCxhDZnPRNCaslIbiGcC76jngUkqDdnYn1grglUyrUa/qHf8N5aYtkmzxYCdTmrCN6q8+C5orPclbll+gnGAOpISF/pqikntmcF3XAk/qqSzXoGylhjQaGYfnIaeBrkq232ZzHRu4pm9SDBePBn4B3AK8LMNgsRKZ6Ep6PXA7SVWfjeUz2/mgI+q8oGLMvC3wtxQT8t8DZ9l+f1A96dSoki6xvV1dWTycYl9yiu0Ng0sbnIltyPpo2oX3jAQzP6lUlhmH5zuUzEBX0jGU7eZwlWWvpvWB/0uZH3s95XN+pO0fRNVU69qZRCa62VWfjfmh5CasKq70T7d9fND7Z1Sj7l7reATT8WDvsp0u4m2hmdiGTEmd+kdUllBUOmEqy8TD8+kMdDOqLJXXqT+ViW5Tfd63UUIT1vqZ/l/AX9reVNJmwJ623xtYU0Y1aiqn/kgmuSFL59Rfl7e3oyhzpi7qwSrLY4APZBqeh5Rbu6sC1ztBVEuf0c95PZbBqT/V9m421WdjxaheX4sZMWG1vV9gTedTBFH/u/t5k/Qd25sG1pRRjZrKqT+SiRvq17JO/VC2TMKd+l2MA4+sP7xXzfkNw5BxeJ5axz295/fAzHiZIbF9j6QbJK2XYZtEszv1r0UOp/4rJB3NzO3dSAuFbKrPsShPUsYUik81ALjb9q8krSJpFdvnSor2blxk+7Kqju0ItS4hlxo1q1P/WDRAqsHENWS2DwUOVVKnfuAbkp4LfN45li+fEV3ALBwDXFrFGZ2B7idjS+KhwPWSLqNc4AFwjNP7xZQB/rUpWzkdSynWBdG8irK92zU8FwBHxZWTTvU5G0dQFIQvAcKSMkYQZUV/HyAq1eBWSWsC3wSOl/RLej+DQfynpA2pM4mS9qL8TEaSSY26GrAmpQ95UO/4b4C9BqxjvhwAbCZpwVINJm7Lsg4532r7tvp8F8qc1o8pd513BZaHpKXAGpQ7qc5U0A408sw2PN+hRAa6tZ4njzvu4FgZAEl/DuwE/MT2ldH1QEoT3TSqz8aKoZwmrH9N2XXZnqLi/xFlG/XHgTWlU6Oq59Sv4pF2a5LFiLFoAVMNJrEhuxT4O9s/l7Q5xezwUEqe1922/yG0wGRkHJ7vqI3iTlS1UJZGMQOSvgz8k+3vSFqXsgV+BbAh5f8vdDsnocoyVT0dSpiUoUSpBhpvwpqK2iyuslAX8f8OGdSokt5JccD/fhVEnQFsTlmMeJHts4euaaS+wVMNJrEhmxoclvRB4F7bB9WB+qsTzEalItvwfK+uUQPdNI1iBiRd3ynMJL0N2Nj2SyU9CLgowf9fNpVlqnp6dd3AmKSMiJWMXk0XMybVwPbgbvSS1qGMVTyDsrqZwYS1qy1N49qrKY0aVdL1wKa2LekfKTOvu1L+H4+zvc3QNdW6ulSDcykB4/1Ug68tpHBr4mbImDn4vZjqWF4H6mMqyk2q4fke+wHb9hrF9wHfovjYNKC/3bYr8AkA20slZYgGun/X/ADY/g9J92/1LEPGpIw0qQa2fwEcCxyrmSasB0kKNWElXxwXlJDs7RhRowbVcldva/LplBuge4DvSYrsTcJSDSaxITunerHcQhnCPgegbuuEzo8lJePwPCRtFFWMF9frX9yD+KmkA4CfAVtSVg26+jI0GlcmU1lmU312HFzrypSU8RlJryBZqoHteyk3Zd8C3qlqwhpYUprGtUcmNeqdkjalGFfvAryp99qimJLAxaPxMAWkGkxiQ3YgJcV9XWDH3uDuOpRZjRAk/dnyXo862dn+n5LOY3p4/uXRw/OVfqMIRZgR2ihK2gP4IEU9tEGdUTwkSGW5H3AIJTZpb9u31uPbUf7totmfXCrLbKrPjpdTkjLuTy8pgwXM05sHdwEfoJwvp1INgLBUAyU0YSVn45pJjboEOAV4GPBh2z8CkPRMIMM15uhqxzFYqsHEzZBlpfp8mbLKsx5FlSPgIRRlXFjYcLbheSU00IWpOaTFwHmeNoK8zkGxV1lRXhPdVKpPyJmUoYSpBsppwpoujiujGjUrCkg1mMQVspR0DZekTwBfsP3V+vxvKas/IYwZnv+spNDheec00IWyHXDbyCxiu+MZwclMdGG8ylJSuMqS4hm1iXMlZdxEMafNREYT1jcCj8rQuM6iRh1chHEfY1PPTDA4V9KC/hy2hiwf29l+RffE9hmSooZSIe/wfDYDXSimsC8CVpX0aMr218XBNWUlk4kuFOXZ00ZVlhQjzUgyJmVkTDXIaMKaqXHdl6JEfVf9bKdRoyZm8FSDtmWZjHoncwEzh4t3sh0ynKri4Lx1t29eJcGXR2/DKaeB7iLKXM3T6qEzgfc4MFw8K0pmoqtk2Zq9GsYaeQbbXuw77niE7UWHcpqwfgF4HMU+IUvj2o18dGrUXYFoNWpKJH2PMsIwI9WAcs1ZkJui1pBVlCQjrg73H8z0zNY3KYPhIYOgdahxX6A/PH+sg41FMyLpebZPnutYJMqRO5gOScdQlLr9G6FVbf99XFUFJUzKUNJUAyUyYc3YuI6jU6PaPj66FpgyQ17QzMh51jF4qkFryCqStqZ0wNvYDs+Ik7RG9FJy1uH5rEi6yvaWcx2LpA4abwysH7g9mA4Vp/DX0PucA0dFr24qYVLGuHk7glMNMpqwQr7GNakadQZ1cWQzYMEyI1ewnsFSDVpDlgxJ2wNHA2vaXq/eHb/S9quD6vl2p1pqjKcKL54JPB84sffSWsAmDnKcbsyPrKpPyJmUoYSpBkqUHtCraWfyNa7p1KizoQXMjJzn+w+eajCxQ/1KmBFX+TDFzPB0ANvXSNopsJ6Mw/PZ+Dll2HNPoB/cvRR4fUhFlawrB5DHRDej6rNHRgPkjKkGGU1YMwpF0qlRFZAZOU8GTzWY2IYMOJ4xGXEZsP3TkR+Ye2b72gF4JfAG4A+SwofnldBAt870XCPp36O3JMaQMb4lm4ku5FN9dmRMysiYapDRhDVj45pGjarpzMi1JT2UmZmRD4+oaYTBUw0muSHLmBEHJfJme8D1h3cJ8L2oYmw/KOq9Z+FKlmOgC4QZ6AKPlHQosAkzZw7CjCDJuXIA8C5gG+A8ANtXS4r8v/vnwPeeFedMysiYapAuPYCcjetrKGrUjSXdTFWjBtUSlhk5TwZPNZjYGTJJuwIvJFdGXKd4OYwSeSPgLGCJm5PyDDSLga7tVwbWdCFFIfthYA9K7M0qtt8ZWNPrgdvJtXKApEtsb9efUcxgM5ERJUvKgHypBsqZHpBSKALp1KiDZ0bOBwWkGkxyQ/ZZitrsenoZcZEy9zpc/Gnb+0TVcF9BYyKJxh0buKYrbT+xX0d3LLCmdPEtAJI+SbkZ+ifguZTVlvvb3j+yrmxo2aSMprIcX9NZlBuyLEasKck4U1pnSV/FgJmRc9QzLtVgmPee4IYsXUYcTK2yLLZ9V3QtmVEyA91a08WUk8opwDnAzcC/RX7OMq4cQDPRnS9NZTnvmtKZsEragbI1Pyoci8yyzKhGHTwzco561qGkGjyDYlkyWKrBJM+QZcyIA/ghcJGk05k5XPw/hywi4/D8CC+kbA9+gWkD3ReGVlTm/RZRVnveA+xCMdWNJFN8S5/dbL+d0pQBxUQXCDPRzaL6HKGpLOfHF+uvTHySorK+klhhVp+MM6WDZ0YuD9u/AI4FjtXMVIODJC1oqsEkr5B9D9iQMtSYJSMOSQePO2773QPX8SOWMzzvGoYejRIY6HZI2tJ2prDzlCsHkM9Et6/6tJ1B9dnVlS4pQ0lTDZTPhPVS29tG1jBKxpnSOj50hGdmRr7G9kujapoNLXCqwSQ3ZOky4jKScXi+1pHKQLfWdC6wDmXL8kQHRnB1KFl8i5Ka6NZtuMXAeT2RQfRMYsqkjIzD6pnm2iR1NxXPB1alpCz0m5+wm7aMM6UKyIycZ12DpxpMbEMGU+qlbBlxDwMOoqxq9K0TFgfVk254vtZwKbAXcLoTOU7X+YPnA3tTmowTF/IHeJ41pVk5qD9zmwOHAH316VLgXNu/DqorpepTyZIylDTVINNcW70xmw1Hncsh50zpbIsjHVGLJApINZjYGTItmxH3WUmh6qXK8ZSVg92B/SnbFf8vsJ6fS3oHM7cnQkNfO5zLQBeYmj84vJ6UD6I0HWEN2biVA0lhijjnNdG9XtKLgFUlPZoyB3hxcE2QLCnDeVMN0sy12d4l4n3nSbqZ0q7h0oCZkfNk8FSDiW3IgP2AbXvqpfcB3wKiG7I/t/1JSUtsnw+cL+nywHoyDs9DMgNdAEmPpayMPRf4FaWxfmNkTeSMb4F8JroHUAQGdwL/TlV9BtXSJ1VSRiVjqkFGE9aM/Ba4ut4wppgp1SyZkZRdokgGTzWY5IYso3oJoFs1uEXSbpTVqOUqHheSOuy5JNPwfGV/ioHuwyn2EmdR5loi+RSlCXu67RSriCRaORjhGKZNdHehmugG1pNO9QkpkzIgZ6pBxvSAjGRUow6eGTlPBk81mNgZshH1UpcRF6peqnXtTjmZPIKyWrcW8G4HxTwlHZ5vBrrzRNKnKH5D2RRxqUx0s6k+G42FItNMaa3nCttbSboG2ML2vZKusf2EyLo6NGCqwcSukDlnRhy2v1wf3kZZOYjmw8DTgdOhzABJ2imyoDrHsr6k1ZzAQFfSSbafL+k6ppVLkMNKJevKwZ1VRXijpNdSVjnXHLqInurz4ZIO7720Fgs8L9JYeSinCesiysjCerZfUWcTN+qd4yNq2plEM6WVwTMj54NGUg26WbKF3N6d2Iascg/lAmp6rsWRVJXlK1g22iJsRSPj8DxJDHQrS+rvuwe893KxfaekI4CvkyR3sJLFRPfnlFmjPSkGnh1LKaaejfsGGU1Yj6HU86T6/GbKFnhYQ0bOmdJnUaxdXs90ZuQhgfV0fJUxqQYLycQ2ZFo2Iy6LyvI0yirG2eQ4saQbnq/8oP5aBQids7F9S91GPTabwirpHTHAPbZvp5hUvjyqiKyqTyVPylC+VIPbbJ8RXcQIG9reW9ILAWz/TiN3tgGkmSnV+MzIsAinMQyeajDJM2TpMuJqHVfb3jyyhj4qzsSHAU+hXNDPApZ4ARPv76tI+gbwHNu3RdfSkcmfaaSuVCa6dTspjepTiZMylCjVQLlNWC8GdgUusr1lVex9zkHmx7WmNDOlCsyMnA8KSDWY2BUy8qosvyzpma7O+JHUVZ/DMg7PK5mBbuV24DpJX2fmNmpkTFGaO+I+tnfRtInu/5YUbaKbSvXZNVyaJSkjqq7Ku4BtgPMAbF8tKapB/NDI8616j01JX4jiYEqD8QhJxwM7AC8LrAcSzZQ6MDNyntwFfICivJ5KNQAW7CZtklfIUmXESVrK9B3xGpSOvBsqDvMdknQhsDjD8HwfSWdRLCbeRM9A1/ZbAmtKFVMEeXMH+0h6PKW53tv2akE1pFJ99upKl5ShpKkGmagNxl7ANyiWDgIucSKH/MxogTMj51nD4KkGE7lCVn9YLqHc4XV5bKEqy6R+Q5BreL5PKgNdSc8GHgZcZ/vMqDrGsD9J7oj7JDTRTaH6HEPGpIysqQZpqNYNB9k+CfhKdD0dSdWog2dGzpPBUw0meYUsW0bc+sCt3fxRNcd7NmUY+8ioFSpJB487bvvdQ9fSp3eXfiZwOOUidYrtDQNqOYqyddrNjHzJdrjLu5LmDgJI+halCTvJCUx0JW1NEas8hKL6XAv4gO1Lguv6M8rW105MJ2UcEjnUX+0c3g48rR46E3iPA8PFMyLp34D/pHzO+zezkf9332eMGjVyJlgBmZHzrOsLlPP6YKkGk9yQfZASlZQiI04lLPvvbP+8DsmeTRky3gy42/Y/hBaYDCUy0JX0HeAJ1R9tESWoPjqaCABJpwEHOD4XLjWStowcAJ8LJUrKkPQ82yfPdWzSqcKMURy8GnWp7W2j3n8cki63vfXIFni4uC1iBGWSG7KllFmtP1A8UEIz4vozGLVZvNf2QXUb5eqo+Yykw/Op0Iij++jzSCR9E9gCSJE7qKQmutlUnx3KmZSRLtVACU1YM5FcjXoG8Frg5KpG3QvYz/bfRtXUoYFTDSZyhgxSzmz1FZ6LgbfC1CxCTEWF4ylL7rvTG56PLAjSGehuXG1UoPw/blifZ3Dqz5Y7mNJEN6HqsyNNUoZypxqkMWGVtNj2OZKeM+51258fuiZyq1EHz4ycDwrwcJzYhiwh50g6iZIm/1DgHABJ61Lkt1GkGp7vkclA97HB7z8r9f8sDU5soltl+IfX1bKDgHcC0Q1ZpqSMzKkGmUxYn0w5f+8x5jVTVqcGJdvPWh/bPwSeogEzI+fJ4KkGrSHLw4EU1dm6wI69pdF1KAO0UXR13CJpN8pJebku4gOxKNLiYoSfzDWHKEkZZhUzUGft7pX0YCcx0U2o+uxIk5ThpKkGlbtU0gMMoGLCGiIysN0JoQ6xPWOOTHF+bWlRQGbkPBncw7E1ZImwfcKYY1NWHEEX9fdKejDl4tQNz0ffDUMiA13gXEmnAqf1h+fr/MGOlG3ecykmiI1CNhPdT1GasKdnUH322J+SlPFwyjbcWZQtnkgeKSlNqkElownrqcDoXN0pxOZGZmTwzMh5coWko5lpOXPFQr7hxA31K2lGnKTzKD/Ay72o2z42or4sKKGBrqTVgb+n/MBuANxKuVCtSrmAHuVAjzvlyx1MaaKbjbq1+2knS8pQMYvuUg32oKYa2H5nUD2pTFglbUwRQb2fYufQsRbwZtuPi6grK9GCkNmQ9ADKzU/nVXoB5Vy+YCuvk9iQpcyIy3pRTzY8n566pL028HvbtyaoJ03uYK+mZwOPIoGJblbV51QRCZMylDDVQNIVtrea+ysXHknPonhI7kkVY1SWAifYDjPRzahGVUBmZFYmriHr0CwZcbZfGVtZrou6SkDuBSxrJHhqUD0pDXSzohIuvhg4r+fxExa9o2QmupLWrUKD9ce9bvv/DF1TH0mfpohG0iRl1HPCjpTtt3MoW6n/ZnujwJoymrA+yfa3ot5/HJJOpJzLX+riir8IuDjS80vSa4B/oSxCTGVGBm+Bh6QaTHJDli4jLiNKYNDXR81Ad4VQstxBJTTRrVuDZ2dUoilhUoYSphoopwlrut2FbiVx5Hxwje0nBNY0eGbkfFBAqsEkD/VnzIjLSKbheYAH9oauXwx8yvaH6hzJ1YF1ZSVb7uBdtu+BcGuCKTKqPjsiG6/lcI/t2ynbTC+PLgYgatRkDjJZ83SkUaP2GDwzcp7cZvuMId9wklfI0mXEZSLj8Hytqz+3chXw1m4OKXLlJytKljso6XeUEzBUE936PNqp/zRKokEW1SeQMylDiVINlNOEFci3uwAg6anAOygK2bOoalTb5wXWNHhm5Bz1hKUaTOwKWW28lihRRlwmnC/JoCOrgW5WdrP9dnpedpKeR3ExjyCrie4TUj3dAAANAElEQVTnCTDsnAfpkjKcK9UgnQlrj1S7C3UX4aHAc5hWoy5JsFX4xforC2GpBpO8QpYuIy4TWYfn6xZXZ6B7ku2b6/EtgL+IVu1lY5ykPFJmPh8vvaH99jKpPkfpKRr7WbeX2946ujYASY+nrODtbXu1wDo28BgT1tFjA9fU5SXfSTHYDs1LrjWlUaP20cCZkVmZ5IbsUop3zem94cbv2N40trIcZB2ez3hBz4imcwefT1lh6VgL2MT2NkF1nUciv71sqs9ReqKMM4HDKXOup9jeMLCmcakGp9r+ZWBN4248Qq04MpJUjbozI5mRwL5ewMzIrEzsliWkyojLSNbh+eaKPz+y5g4+g+K39zmVGJlRv72PeFi/vZ0YUX1SlINZyJiUkSbVQNMmrA8emSNbi97M3cA1vdj2Z+vjHWxf1HvttbaPiKirsnf9vZ/2YCDSYmLwzMisTHJDliYjLin9TnUx8FYA2/cGC+OyXdBT4qS5g7bvAI4CjlIOv710qs8+njbsvA1IYcth+0nRNfTYiDJf9xBmzpEtpVhORPAGptX7H2VmfNLfA2ENWVI16uCZkVmZ5C3LtSkZcU+hNB9nUQYcF8xj5L6EpMMoc1q3UFZZHmP77jo8/6UMcwhJLuipqVYX2XIH05BV9dmRyctKiVMNlMiEdcTja+rxuOcD1pRZjfopSoZl34Jq1YjPeB8FpBpM5ApZNYI8zMky4pJxINPD8zv2VlnWoafYi6TWdEt0Hck5huncwV2ouYOhFeUiq+qzI5OX1ZL6++6hVYznJklvI0HjysxmdXTFI2oFJLMa9VWULdTO5uICyip6NMdQxj26FeGbKer0BWvIJnmFLF1GXCba8PyfBkqYO5iJ7J/zbF5WSppqoEQRb71V1/6KK/X5X9teY+iaerWlU6NmRQGpBhO5Qlb5IXCRpDQZcclow/N/GtxZhRg3Snot5S5vzeCaMpH9c57Ky8p5Uw0W2X5LdBGVzKuupzJzpg2KwW9kMPzgmZHzZPBUg0luyH5Qf60CZDVBjaQNz/9psARYRNkOeA9l23Lf0IpykfJzrplJGW+TlCIpo3I7cJ2kTKkGmRrXn2Rbdc2oRu3xScZkRibgYOBrwCMkHU9NNVjIN5zYLcvG/GnD8/ddJG3pBYz6+FOifc7nh6SxDb3t44aupSOTCWs2r7363s+iGHvvCZzee2kpcILtsHxbSZfa3jbq/cdRdxX2Ar7BdKrBJV7gVIOJbciUMCOu0VjZKFHuYGP+KG9SRtpUgyxIWp2y6roPMG7V9aio3YVkatSwzMj5EJFqMMkN2VkUc8M30cuISzSH0GisFDSdO7g3ZYsiKnewMU8yJmVkTDVIbsKabtU1mY3Kuct52dGLIxGpBpPckKXOiGs0VjZKkjvYmJuR89IHgXttH9QlZUR4fkn6DiOpBtFqXfUikzQSnzT6vJFLjZodSeOUp15IscEkD/V3vlq3SNqNEjXzZ4H1NBorHY3PHXxjaFGN+ZAxKSNjqoFmeTzueSOXGjU1EakGk9yQZcyIazRWNmlyBxsrxDmSTqIYHz+UYupJTcqI8k7cWNK19bGADevzSKf+jCasmcmkRk1JZKrBxG5ZNhqNRlbq6lOXlHGS7Zvr8S2Av4gYqK9Cg1mx/X+GqqUjswlrRjKpUbMi6d22D5Z0zJiXvZDzdhPbkGUabmw0VjaZcwcbc5MxQSBpTemaxMaKEZEZOc+6Bk81mOSGrA03Nv5kkbSu7Vtmu2C1C1VuknpZZawpXZOYkcxqVEknUq7DL7W9aW3QLnZwZNg4UYgWOHZukhuyVBlxjcbKRklzBxtzk9HLKmlN55GsScxIZjWqAjIj56inSzV4P/Dm3ktrAW+2/biFeu9JHupvw42NP2mcN3ewMQe27wCOAo7K4mWVsSaSRl8lJLMadfDMyDnYCNgdeAiwR+/4UsqY04IxcStkmpkR1w03ZsmIazRWKpJOA7YAMuUONhornURNYjqSr5A9FXgHsAmlid4BeJnt86JqqnUNnmowcQ1ZozFJZMwdbDQaw5JVjRqVGTkfIoR/E9eQZc2IazRWNi13sNFoQG41akRm5HyIEP5NYkOWLiOu0VjZZMwdbDQaMWRWo0ZkRs6HCOHfJDZk6TLiGo2VTcbcwUajEUNmNWpEZuR8kPReiv3GYMK/SVRZZsyIazRWNhlzBxuNRgxp1agRmZHzZAnwNkmDpRpM4grZYZQ4kluAPYHH2L67ZsR9KeNedqOxovSGeGHmIG9z6m80JpgsatTIzMisTOIK2YFMZ8TtaPvuenwd4O1hVTUaK5fHRhfQaDTyUa95t0TXATwZOIeZXl8dBkIasshUg0lcIUs73NhorCza57zRaNwXiMiMnKOeMM+2VRbqD07MuZIOkLRe/6Ck1SQtlnQcZcCx0bgv0z7njUbjvsA4G4lTBq9imrBUg0ncskw73NhorETa57zRaKSllxn54JE5srUo56ooPMvjcc9XKhO3Zdkny3Bjo7GQtM95o9HIhqRnUUzZ9wRO7720FDjB9sVBdYWlGkx0Q9ZoNBqNRiOOiMzI5RGZatAaskaj0Wg0GiFEZEbOUU+YIGoSZ8gajUaj0Wjk4DRKZuTZ9DIjAzlX0pypBsCxK/uN2wpZo9FoNBqNECIyI5eHpNUpgqh9gHGCqKMWShDVGrJGo9FoNBohRGRGzpehBVGtIWs0Go1GoxGCpKXAGsBgmZFZaQ1Zo9FoNBqNRjCT6NTfaDQajUYjEEkv7j3eYeS11w5fUTxthazRaDQajcagRGZGZqWtkDUajUaj0RiasMzIrLSGrNFoNBqNxtCEZUZmpW1ZNhqNRqPRGJTIzMisNKf+RqPRaDQaQ/PY6AKy0VbIGo1Go9FoDEpkZmRW2gxZo9FoNBqNoTlX0gGS1usflLSapMWSjqPkRk4MbYWs0Wg0Go3GoERmRmalNWSNRqPRaDTCGDozMiutIWs0Go1Go9EIps2QNRqNRqPRaATTGrJGo9FoNBqNYFpD1mg0/ttIsqQP9Z6/SdK75viePSX90xxfs7OkL8/y2o8lrf3fKvi/+Z4L9edK2kbSeZJulHSVpK9IevzKrqHRaOSnNWSNRuOP4U7gOSvSINk+3fa/LWBNK4ykwU2yJf0lcBLwNtuPrmHKh1Jcy8PrazQaw9Iaskaj8cfwB+DjwOtHX5D0MEmnSrq8/tqhHn+ZpCPq4w0lXSLpOknvlXR7749YU9Ipkr4v6XhJ/cDhg+r3XCbpUfXPeqSkcyRdK+kbnb+RpGMl7dWr6/b6+86SLpB0OvDd5b2npF0lfbu+56ckPWCO48+of8ZVwHNm+bd7LXCc7Yu7A7YvtP3FXt0fk3Qp8H5Jm9d/q2slfUHSQ+vXnSdpq/p4bUk/7v07n9ZbgTt4uf+TjUYjlNaQNRqNP5YjgX0kPXjk+GHAh21vDTwXOHrM9x4GHGb78cDPRl7bAjgQ2AT4a2CH3mu31e85AvhIPfZRSoOzGXA8cPg8at8SWGL7MbO9Z/VLOhbYu77n/YBXzXH8E8AewBOBdWZ578cBV81R318B29t+A/Bp4C3173cdMJ8GaxvKv/1mwPO6xq3RaOSjNWSNRuOPwvZvKM3C60ZeegpwhKSrgdOBtSStOfI1TwJOro//feS1y2z/zPa9wNXAI3uvfa73+5N6f1b3Z3wG2HEe5V9m+0dzvOdGwI9s/0f9muOAnZZzfON6/MYa+/LZedSBpEslfU/SYb3DJ9u+pza7D7F9/sh7zcXXbf/K9u+BzzO/f5NGoxFAa8gajcbK4CPAfsAavWOrANvZ3rz+erjt28d/+1ju7D2+h7IC1eFZHo/jD7UWJK0CrNZ77bcr8J4rm+spK3QA2N4W+Gegv9I4Wt84pv5+FKfzPqP/Ns14stFISmvIGo3GH43t/6IMqO/XO3wWcED3RNLmY771EsqWGsALVuAt9+79/q36+OLen7EPcEF9/GPK1iHAnsD9V+B9AG4AHtnNqgEvAc5fzvHv1+PdcP4LZ/lzjwReJmn73rFF477Q9m3AryX9zch7wcy/314j3/pUSX8m6YHAs4GLZv1bNhqNUFpD1mg0VhYfosSfdLwO2KoOoX8X2H/M9xwIvEHStcCjgNvm+V4Prd+zhGlBwQHAy+vxl9TXoMxzPVnSNZRtzfmsOk1h+w7g5cDJkq4D7gU+NsfxfwS+Uof6fznLn/sLSkN5qKSbJF1MaaiOmKWUfYEP1L/f5sAh9fgHKbNr32bmvz/AZcCpwLXAqbavWJG/e6PRGI4WndRoNMKQtIiSX2dJLwBeaPtZ0XX9KSDpZcBWtl8bXUuj0Zib5m3TaDQieSJl8F/ArcDfB9fTaDQaIbQVskaj0Wg0Go1g2gxZo9FoNBqNRjCtIWs0Go1Go9EIpjVkjUaj0Wg0GsG0hqzRaDQajUYjmNaQNRqNRqPRaATz/wG0dq/gsag6kgAAAABJRU5ErkJggg==" id="131" name="Google Shape;131;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9"/>
          <p:cNvPicPr preferRelativeResize="0"/>
          <p:nvPr/>
        </p:nvPicPr>
        <p:blipFill rotWithShape="1">
          <a:blip r:embed="rId3">
            <a:alphaModFix/>
          </a:blip>
          <a:srcRect b="0" l="0" r="0" t="0"/>
          <a:stretch/>
        </p:blipFill>
        <p:spPr>
          <a:xfrm>
            <a:off x="1037689" y="1017800"/>
            <a:ext cx="7130265" cy="42117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Most expensive neighbourhood</a:t>
            </a:r>
            <a:br>
              <a:rPr lang="en"/>
            </a:br>
            <a:endParaRPr/>
          </a:p>
        </p:txBody>
      </p:sp>
      <p:pic>
        <p:nvPicPr>
          <p:cNvPr id="138" name="Google Shape;138;p10"/>
          <p:cNvPicPr preferRelativeResize="0"/>
          <p:nvPr/>
        </p:nvPicPr>
        <p:blipFill rotWithShape="1">
          <a:blip r:embed="rId3">
            <a:alphaModFix/>
          </a:blip>
          <a:srcRect b="0" l="0" r="0" t="0"/>
          <a:stretch/>
        </p:blipFill>
        <p:spPr>
          <a:xfrm>
            <a:off x="750014" y="942974"/>
            <a:ext cx="7972746" cy="37317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cw</dc:creator>
</cp:coreProperties>
</file>