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19"/>
  </p:notesMasterIdLst>
  <p:sldIdLst>
    <p:sldId id="270" r:id="rId3"/>
    <p:sldId id="269" r:id="rId4"/>
    <p:sldId id="257" r:id="rId5"/>
    <p:sldId id="271" r:id="rId6"/>
    <p:sldId id="274" r:id="rId7"/>
    <p:sldId id="258" r:id="rId8"/>
    <p:sldId id="259" r:id="rId9"/>
    <p:sldId id="260" r:id="rId10"/>
    <p:sldId id="261" r:id="rId11"/>
    <p:sldId id="262" r:id="rId12"/>
    <p:sldId id="263" r:id="rId13"/>
    <p:sldId id="264" r:id="rId14"/>
    <p:sldId id="265" r:id="rId15"/>
    <p:sldId id="272"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14614-1659-4AFB-86A7-3210A6339375}" type="datetimeFigureOut">
              <a:rPr lang="en-US" smtClean="0"/>
              <a:pPr/>
              <a:t>7/29/2020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C515F-E79C-4B29-8B08-8B05A8E2855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F26616-D361-43F6-88C6-DFE5BCF78135}"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r>
              <a:rPr lang="en-US" smtClean="0"/>
              <a:t>2018-19</a:t>
            </a:r>
            <a:endParaRPr lang="en-US"/>
          </a:p>
        </p:txBody>
      </p:sp>
    </p:spTree>
    <p:extLst>
      <p:ext uri="{BB962C8B-B14F-4D97-AF65-F5344CB8AC3E}">
        <p14:creationId xmlns:p14="http://schemas.microsoft.com/office/powerpoint/2010/main" xmlns="" val="121575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820DCBD-CB6C-4D2E-B17A-489E0AAEE3F2}" type="datetimeFigureOut">
              <a:rPr lang="en-US" smtClean="0"/>
              <a:pPr/>
              <a:t>7/29/2020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19B204F-DCC4-4271-B534-4D8C56FC794F}"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20DCBD-CB6C-4D2E-B17A-489E0AAEE3F2}"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20DCBD-CB6C-4D2E-B17A-489E0AAEE3F2}" type="datetimeFigureOut">
              <a:rPr lang="en-US" smtClean="0"/>
              <a:pPr/>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20DCBD-CB6C-4D2E-B17A-489E0AAEE3F2}" type="datetimeFigureOut">
              <a:rPr lang="en-US" smtClean="0"/>
              <a:pPr/>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0DCBD-CB6C-4D2E-B17A-489E0AAEE3F2}" type="datetimeFigureOut">
              <a:rPr lang="en-US" smtClean="0"/>
              <a:pPr/>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0DCBD-CB6C-4D2E-B17A-489E0AAEE3F2}"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0DCBD-CB6C-4D2E-B17A-489E0AAEE3F2}"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5"/>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5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20DCBD-CB6C-4D2E-B17A-489E0AAEE3F2}" type="datetimeFigureOut">
              <a:rPr lang="en-US" smtClean="0"/>
              <a:pPr/>
              <a:t>7/29/2020</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B19B204F-DCC4-4271-B534-4D8C56FC79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20DCBD-CB6C-4D2E-B17A-489E0AAEE3F2}"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204F-DCC4-4271-B534-4D8C56FC794F}"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820DCBD-CB6C-4D2E-B17A-489E0AAEE3F2}" type="datetimeFigureOut">
              <a:rPr lang="en-US" smtClean="0"/>
              <a:pPr/>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204F-DCC4-4271-B534-4D8C56FC794F}"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20DCBD-CB6C-4D2E-B17A-489E0AAEE3F2}" type="datetimeFigureOut">
              <a:rPr lang="en-US" smtClean="0"/>
              <a:pPr/>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0DCBD-CB6C-4D2E-B17A-489E0AAEE3F2}" type="datetimeFigureOut">
              <a:rPr lang="en-US" smtClean="0"/>
              <a:pPr/>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204F-DCC4-4271-B534-4D8C56FC79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20DCBD-CB6C-4D2E-B17A-489E0AAEE3F2}"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204F-DCC4-4271-B534-4D8C56FC794F}"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20DCBD-CB6C-4D2E-B17A-489E0AAEE3F2}" type="datetimeFigureOut">
              <a:rPr lang="en-US" smtClean="0"/>
              <a:pPr/>
              <a:t>7/29/2020</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19B204F-DCC4-4271-B534-4D8C56FC794F}"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820DCBD-CB6C-4D2E-B17A-489E0AAEE3F2}" type="datetimeFigureOut">
              <a:rPr lang="en-US" smtClean="0"/>
              <a:pPr/>
              <a:t>7/29/2020</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9B204F-DCC4-4271-B534-4D8C56FC79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0DCBD-CB6C-4D2E-B17A-489E0AAEE3F2}" type="datetimeFigureOut">
              <a:rPr lang="en-US" smtClean="0"/>
              <a:pPr/>
              <a:t>7/29/2020</a:t>
            </a:fld>
            <a:endParaRPr lang="en-US"/>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204F-DCC4-4271-B534-4D8C56FC79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7316A-237C-436D-943B-F6ED3A3947AE}"/>
              </a:ext>
            </a:extLst>
          </p:cNvPr>
          <p:cNvSpPr>
            <a:spLocks noGrp="1"/>
          </p:cNvSpPr>
          <p:nvPr>
            <p:ph type="ctrTitle"/>
          </p:nvPr>
        </p:nvSpPr>
        <p:spPr>
          <a:xfrm>
            <a:off x="1914605" y="765743"/>
            <a:ext cx="7924209" cy="4844090"/>
          </a:xfrm>
        </p:spPr>
        <p:txBody>
          <a:bodyPr>
            <a:normAutofit/>
          </a:bodyPr>
          <a:lstStyle/>
          <a:p>
            <a:r>
              <a:rPr lang="en-IN" sz="2800" dirty="0" smtClean="0"/>
              <a:t>   </a:t>
            </a:r>
            <a:r>
              <a:rPr lang="en-US" sz="2800" dirty="0" smtClean="0">
                <a:latin typeface="Times New Roman" pitchFamily="18" charset="0"/>
                <a:cs typeface="Times New Roman" pitchFamily="18" charset="0"/>
              </a:rPr>
              <a:t>Department </a:t>
            </a:r>
            <a:r>
              <a:rPr lang="en-US" sz="2800" dirty="0">
                <a:latin typeface="Times New Roman" pitchFamily="18" charset="0"/>
                <a:cs typeface="Times New Roman" pitchFamily="18" charset="0"/>
              </a:rPr>
              <a:t>of </a:t>
            </a:r>
            <a:r>
              <a:rPr lang="en-US" sz="2800" dirty="0" smtClean="0">
                <a:latin typeface="Times New Roman" pitchFamily="18" charset="0"/>
                <a:cs typeface="Times New Roman" pitchFamily="18" charset="0"/>
              </a:rPr>
              <a:t>Computer Science and Engineeri</a:t>
            </a:r>
            <a:r>
              <a:rPr lang="en-US" sz="2200" dirty="0" smtClean="0">
                <a:latin typeface="Times New Roman" pitchFamily="18" charset="0"/>
                <a:cs typeface="Times New Roman" pitchFamily="18" charset="0"/>
              </a:rPr>
              <a:t>ng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Kodava </a:t>
            </a:r>
            <a:r>
              <a:rPr lang="en-US" sz="2200" dirty="0">
                <a:latin typeface="Times New Roman" pitchFamily="18" charset="0"/>
                <a:cs typeface="Times New Roman" pitchFamily="18" charset="0"/>
              </a:rPr>
              <a:t>Education Society®</a:t>
            </a:r>
            <a:r>
              <a:rPr lang="en-IN" sz="2200" dirty="0">
                <a:latin typeface="Times New Roman" pitchFamily="18" charset="0"/>
                <a:cs typeface="Times New Roman" pitchFamily="18" charset="0"/>
              </a:rPr>
              <a:t/>
            </a:r>
            <a:br>
              <a:rPr lang="en-IN" sz="2200" dirty="0">
                <a:latin typeface="Times New Roman" pitchFamily="18" charset="0"/>
                <a:cs typeface="Times New Roman" pitchFamily="18" charset="0"/>
              </a:rPr>
            </a:br>
            <a:r>
              <a:rPr lang="en-US" sz="2800" b="1" dirty="0" smtClean="0">
                <a:latin typeface="Times New Roman" pitchFamily="18" charset="0"/>
                <a:cs typeface="Times New Roman" pitchFamily="18" charset="0"/>
              </a:rPr>
              <a:t>COORG </a:t>
            </a:r>
            <a:r>
              <a:rPr lang="en-US" sz="2800" b="1" dirty="0">
                <a:latin typeface="Times New Roman" pitchFamily="18" charset="0"/>
                <a:cs typeface="Times New Roman" pitchFamily="18" charset="0"/>
              </a:rPr>
              <a:t>INSTITUTE OF TECHNOLOGY</a:t>
            </a:r>
            <a:r>
              <a:rPr lang="en-IN" sz="2200" dirty="0">
                <a:latin typeface="Times New Roman" pitchFamily="18" charset="0"/>
                <a:cs typeface="Times New Roman" pitchFamily="18" charset="0"/>
              </a:rPr>
              <a:t/>
            </a:r>
            <a:br>
              <a:rPr lang="en-IN" sz="2200" dirty="0">
                <a:latin typeface="Times New Roman" pitchFamily="18" charset="0"/>
                <a:cs typeface="Times New Roman" pitchFamily="18" charset="0"/>
              </a:rPr>
            </a:br>
            <a:r>
              <a:rPr lang="en-US" sz="2200" dirty="0" smtClean="0">
                <a:latin typeface="Times New Roman" pitchFamily="18" charset="0"/>
                <a:cs typeface="Times New Roman" pitchFamily="18" charset="0"/>
              </a:rPr>
              <a:t>Halligattu</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Ponnampet-571216</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Seminar on</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a:t>
            </a:r>
            <a:r>
              <a:rPr lang="en-US" sz="2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AOTUNOMOUS TRASH REMOVAL DRONE</a:t>
            </a:r>
            <a:r>
              <a:rPr lang="en-US" sz="2200" b="1" dirty="0" smtClean="0">
                <a:effectLst/>
                <a:latin typeface="Times New Roman" panose="02020603050405020304" pitchFamily="18" charset="0"/>
                <a:cs typeface="Times New Roman" panose="02020603050405020304" pitchFamily="18" charset="0"/>
              </a:rPr>
              <a:t>”</a:t>
            </a:r>
            <a:r>
              <a:rPr lang="en-US" sz="2200" dirty="0" smtClean="0">
                <a:effectLst/>
                <a:latin typeface="Times New Roman" panose="02020603050405020304" pitchFamily="18" charset="0"/>
                <a:cs typeface="Times New Roman" panose="02020603050405020304" pitchFamily="18" charset="0"/>
              </a:rPr>
              <a:t/>
            </a:r>
            <a:br>
              <a:rPr lang="en-US" sz="2200" dirty="0" smtClean="0">
                <a:effectLst/>
                <a:latin typeface="Times New Roman" panose="02020603050405020304" pitchFamily="18" charset="0"/>
                <a:cs typeface="Times New Roman" panose="02020603050405020304" pitchFamily="18" charset="0"/>
              </a:rPr>
            </a:br>
            <a:r>
              <a:rPr lang="en-US" sz="2200" dirty="0" smtClean="0">
                <a:effectLst/>
                <a:latin typeface="Times New Roman" panose="02020603050405020304" pitchFamily="18" charset="0"/>
                <a:cs typeface="Times New Roman" panose="02020603050405020304" pitchFamily="18" charset="0"/>
              </a:rPr>
              <a:t/>
            </a:r>
            <a:br>
              <a:rPr lang="en-US" sz="2200" dirty="0" smtClean="0">
                <a:effectLst/>
                <a:latin typeface="Times New Roman" panose="02020603050405020304" pitchFamily="18" charset="0"/>
                <a:cs typeface="Times New Roman" panose="02020603050405020304" pitchFamily="18" charset="0"/>
              </a:rPr>
            </a:br>
            <a:r>
              <a:rPr lang="en-US" sz="2200" dirty="0" smtClean="0">
                <a:effectLst/>
                <a:latin typeface="Times New Roman" panose="02020603050405020304" pitchFamily="18" charset="0"/>
                <a:cs typeface="Times New Roman" panose="02020603050405020304" pitchFamily="18" charset="0"/>
              </a:rPr>
              <a:t>Under the Guidance of </a:t>
            </a:r>
            <a:br>
              <a:rPr lang="en-US" sz="2200" dirty="0" smtClean="0">
                <a:effectLst/>
                <a:latin typeface="Times New Roman" panose="02020603050405020304" pitchFamily="18" charset="0"/>
                <a:cs typeface="Times New Roman" panose="02020603050405020304" pitchFamily="18" charset="0"/>
              </a:rPr>
            </a:br>
            <a:r>
              <a:rPr lang="en-US" sz="2400" b="1" spc="-1" dirty="0">
                <a:effectLst/>
                <a:uFill>
                  <a:solidFill>
                    <a:srgbClr val="FFFFFF"/>
                  </a:solidFill>
                </a:uFill>
                <a:latin typeface="Times New Roman" panose="02020603050405020304" pitchFamily="18" charset="0"/>
                <a:cs typeface="Times New Roman" panose="02020603050405020304" pitchFamily="18" charset="0"/>
              </a:rPr>
              <a:t>M</a:t>
            </a:r>
            <a:r>
              <a:rPr lang="en-US" sz="2400" b="1" spc="-1" dirty="0" smtClean="0">
                <a:uFill>
                  <a:solidFill>
                    <a:srgbClr val="FFFFFF"/>
                  </a:solidFill>
                </a:uFill>
                <a:latin typeface="Times New Roman" panose="02020603050405020304" pitchFamily="18" charset="0"/>
                <a:cs typeface="Times New Roman" panose="02020603050405020304" pitchFamily="18" charset="0"/>
              </a:rPr>
              <a:t>r</a:t>
            </a:r>
            <a:r>
              <a:rPr lang="en-US" sz="2400" b="1" dirty="0" smtClean="0">
                <a:effectLst/>
                <a:latin typeface="Times New Roman" panose="02020603050405020304" pitchFamily="18" charset="0"/>
                <a:cs typeface="Times New Roman" panose="02020603050405020304" pitchFamily="18" charset="0"/>
              </a:rPr>
              <a:t>. Muralidhar B M</a:t>
            </a:r>
            <a:r>
              <a:rPr lang="en-US" sz="2200" dirty="0" smtClean="0">
                <a:solidFill>
                  <a:srgbClr val="00B050"/>
                </a:solidFill>
                <a:effectLst/>
                <a:latin typeface="Times New Roman" panose="02020603050405020304" pitchFamily="18" charset="0"/>
                <a:cs typeface="Times New Roman" panose="02020603050405020304" pitchFamily="18" charset="0"/>
              </a:rPr>
              <a:t/>
            </a:r>
            <a:br>
              <a:rPr lang="en-US" sz="2200" dirty="0" smtClean="0">
                <a:solidFill>
                  <a:srgbClr val="00B050"/>
                </a:solidFill>
                <a:effectLst/>
                <a:latin typeface="Times New Roman" panose="02020603050405020304" pitchFamily="18" charset="0"/>
                <a:cs typeface="Times New Roman" panose="02020603050405020304" pitchFamily="18" charset="0"/>
              </a:rPr>
            </a:br>
            <a:r>
              <a:rPr lang="en-US" sz="2200" b="0" dirty="0" smtClean="0">
                <a:effectLst/>
                <a:latin typeface="Times New Roman" panose="02020603050405020304" pitchFamily="18" charset="0"/>
                <a:cs typeface="Times New Roman" panose="02020603050405020304" pitchFamily="18" charset="0"/>
              </a:rPr>
              <a:t>Assistant Professor</a:t>
            </a:r>
            <a:br>
              <a:rPr lang="en-US" sz="2200" b="0" dirty="0" smtClean="0">
                <a:effectLst/>
                <a:latin typeface="Times New Roman" panose="02020603050405020304" pitchFamily="18" charset="0"/>
                <a:cs typeface="Times New Roman" panose="02020603050405020304" pitchFamily="18" charset="0"/>
              </a:rPr>
            </a:br>
            <a:r>
              <a:rPr lang="en-US" sz="2200" b="0" dirty="0" smtClean="0">
                <a:effectLst/>
                <a:latin typeface="Times New Roman" panose="02020603050405020304" pitchFamily="18" charset="0"/>
                <a:cs typeface="Times New Roman" panose="02020603050405020304" pitchFamily="18" charset="0"/>
              </a:rPr>
              <a:t> Dept. of CS&amp;E</a:t>
            </a:r>
            <a:r>
              <a:rPr lang="en-IN" sz="2400" dirty="0" smtClean="0"/>
              <a:t/>
            </a:r>
            <a:br>
              <a:rPr lang="en-IN" sz="2400" dirty="0" smtClean="0"/>
            </a:br>
            <a:endParaRPr lang="en-IN" sz="2400" dirty="0"/>
          </a:p>
        </p:txBody>
      </p:sp>
      <p:sp>
        <p:nvSpPr>
          <p:cNvPr id="3" name="Subtitle 2">
            <a:extLst>
              <a:ext uri="{FF2B5EF4-FFF2-40B4-BE49-F238E27FC236}">
                <a16:creationId xmlns:a16="http://schemas.microsoft.com/office/drawing/2014/main" xmlns="" id="{D60AADC9-C3F2-48D2-AC24-72853BF7A616}"/>
              </a:ext>
            </a:extLst>
          </p:cNvPr>
          <p:cNvSpPr>
            <a:spLocks noGrp="1"/>
          </p:cNvSpPr>
          <p:nvPr>
            <p:ph type="subTitle" idx="1"/>
          </p:nvPr>
        </p:nvSpPr>
        <p:spPr>
          <a:xfrm>
            <a:off x="6400801" y="5120640"/>
            <a:ext cx="6213955" cy="1894114"/>
          </a:xfrm>
        </p:spPr>
        <p:txBody>
          <a:bodyPr>
            <a:noAutofit/>
          </a:bodyPr>
          <a:lstStyle/>
          <a:p>
            <a:pPr algn="just"/>
            <a:r>
              <a:rPr lang="en-IN" sz="1600" b="1" dirty="0" smtClean="0">
                <a:solidFill>
                  <a:srgbClr val="C00000"/>
                </a:solidFill>
              </a:rPr>
              <a:t>                       Presented By,</a:t>
            </a:r>
            <a:endParaRPr lang="en-IN" sz="1600" spc="-1" dirty="0" smtClean="0">
              <a:solidFill>
                <a:srgbClr val="C00000"/>
              </a:solidFill>
              <a:uFill>
                <a:solidFill>
                  <a:srgbClr val="FFFFFF"/>
                </a:solidFill>
              </a:uFill>
              <a:latin typeface="Times New Roman" panose="02020603050405020304" pitchFamily="18" charset="0"/>
              <a:ea typeface="DejaVu Sans"/>
              <a:cs typeface="Times New Roman" panose="02020603050405020304" pitchFamily="18" charset="0"/>
            </a:endParaRPr>
          </a:p>
          <a:p>
            <a:pPr algn="just"/>
            <a:r>
              <a:rPr lang="en-IN" sz="1600" b="1" spc="-1" dirty="0" smtClean="0">
                <a:solidFill>
                  <a:srgbClr val="C00000"/>
                </a:solidFill>
                <a:uFill>
                  <a:solidFill>
                    <a:srgbClr val="FFFFFF"/>
                  </a:solidFill>
                </a:uFill>
                <a:latin typeface="Times New Roman" panose="02020603050405020304" pitchFamily="18" charset="0"/>
                <a:cs typeface="Times New Roman" panose="02020603050405020304" pitchFamily="18" charset="0"/>
              </a:rPr>
              <a:t>                                          CHETHAN  G A           </a:t>
            </a:r>
            <a:r>
              <a:rPr lang="en-IN" sz="1600" b="1" spc="-1" dirty="0">
                <a:solidFill>
                  <a:srgbClr val="C00000"/>
                </a:solidFill>
                <a:uFill>
                  <a:solidFill>
                    <a:srgbClr val="FFFFFF"/>
                  </a:solidFill>
                </a:uFill>
                <a:latin typeface="Times New Roman" panose="02020603050405020304" pitchFamily="18" charset="0"/>
                <a:cs typeface="Times New Roman" panose="02020603050405020304" pitchFamily="18" charset="0"/>
              </a:rPr>
              <a:t>-</a:t>
            </a:r>
            <a:r>
              <a:rPr lang="en-IN" sz="1600" b="1" spc="-1" dirty="0" smtClean="0">
                <a:solidFill>
                  <a:srgbClr val="C00000"/>
                </a:solidFill>
                <a:uFill>
                  <a:solidFill>
                    <a:srgbClr val="FFFFFF"/>
                  </a:solidFill>
                </a:uFill>
                <a:latin typeface="Times New Roman" panose="02020603050405020304" pitchFamily="18" charset="0"/>
                <a:cs typeface="Times New Roman" panose="02020603050405020304" pitchFamily="18" charset="0"/>
              </a:rPr>
              <a:t> 4CI15CS008</a:t>
            </a:r>
            <a:endParaRPr lang="en-IN" sz="1600" b="1" dirty="0" smtClean="0">
              <a:solidFill>
                <a:srgbClr val="C00000"/>
              </a:solidFill>
            </a:endParaRPr>
          </a:p>
          <a:p>
            <a:pPr algn="just"/>
            <a:r>
              <a:rPr lang="en-IN" sz="1600" b="1" spc="-1" dirty="0" smtClean="0">
                <a:solidFill>
                  <a:srgbClr val="C00000"/>
                </a:solidFill>
                <a:uFill>
                  <a:solidFill>
                    <a:srgbClr val="FFFFFF"/>
                  </a:solidFill>
                </a:uFill>
                <a:latin typeface="Times New Roman" panose="02020603050405020304" pitchFamily="18" charset="0"/>
                <a:ea typeface="DejaVu Sans"/>
                <a:cs typeface="Times New Roman" panose="02020603050405020304" pitchFamily="18" charset="0"/>
              </a:rPr>
              <a:t>                                          CHANDAN  W U          - 4CI16CS010</a:t>
            </a:r>
          </a:p>
          <a:p>
            <a:pPr algn="just"/>
            <a:r>
              <a:rPr lang="en-IN" sz="1600" b="1" spc="-1" dirty="0" smtClean="0">
                <a:solidFill>
                  <a:srgbClr val="C00000"/>
                </a:solidFill>
                <a:uFill>
                  <a:solidFill>
                    <a:srgbClr val="FFFFFF"/>
                  </a:solidFill>
                </a:uFill>
                <a:latin typeface="Times New Roman" panose="02020603050405020304" pitchFamily="18" charset="0"/>
                <a:ea typeface="DejaVu Sans"/>
                <a:cs typeface="Times New Roman" panose="02020603050405020304" pitchFamily="18" charset="0"/>
              </a:rPr>
              <a:t>                                          CHETHAN  S                - 4CI16CS012</a:t>
            </a:r>
          </a:p>
          <a:p>
            <a:pPr algn="just"/>
            <a:r>
              <a:rPr lang="en-IN" sz="1600" b="1" spc="-1" dirty="0" smtClean="0">
                <a:solidFill>
                  <a:srgbClr val="C00000"/>
                </a:solidFill>
                <a:uFill>
                  <a:solidFill>
                    <a:srgbClr val="FFFFFF"/>
                  </a:solidFill>
                </a:uFill>
                <a:latin typeface="Times New Roman" panose="02020603050405020304" pitchFamily="18" charset="0"/>
                <a:ea typeface="DejaVu Sans"/>
                <a:cs typeface="Times New Roman" panose="02020603050405020304" pitchFamily="18" charset="0"/>
              </a:rPr>
              <a:t>                                           RATHAN  H C             - 4CI17CS401</a:t>
            </a:r>
            <a:endParaRPr lang="en-IN" sz="1600" b="1" dirty="0" smtClean="0">
              <a:solidFill>
                <a:srgbClr val="C00000"/>
              </a:solidFill>
              <a:latin typeface="Times New Roman" panose="02020603050405020304" pitchFamily="18" charset="0"/>
              <a:cs typeface="Times New Roman" panose="02020603050405020304" pitchFamily="18" charset="0"/>
            </a:endParaRPr>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just"/>
            <a:endParaRPr lang="en-IN" sz="1600" b="1" dirty="0" smtClean="0"/>
          </a:p>
          <a:p>
            <a:pPr algn="ctr"/>
            <a:endParaRPr lang="en-IN" sz="1600" b="1" dirty="0" smtClean="0">
              <a:latin typeface="Times New Roman" panose="02020603050405020304" pitchFamily="18" charset="0"/>
              <a:cs typeface="Times New Roman" panose="02020603050405020304" pitchFamily="18" charset="0"/>
            </a:endParaRPr>
          </a:p>
          <a:p>
            <a:pPr algn="just"/>
            <a:endParaRPr lang="en-IN" sz="1600" dirty="0" smtClean="0">
              <a:latin typeface="Times New Roman" panose="02020603050405020304" pitchFamily="18" charset="0"/>
              <a:cs typeface="Times New Roman" panose="02020603050405020304" pitchFamily="18" charset="0"/>
            </a:endParaRPr>
          </a:p>
          <a:p>
            <a:pPr algn="just"/>
            <a:r>
              <a:rPr lang="en-IN" sz="1600" dirty="0" smtClean="0"/>
              <a:t>		</a:t>
            </a:r>
            <a:r>
              <a:rPr lang="en-IN" sz="1600" dirty="0" smtClean="0">
                <a:latin typeface="Times New Roman" panose="02020603050405020304" pitchFamily="18" charset="0"/>
                <a:cs typeface="Times New Roman" panose="02020603050405020304" pitchFamily="18" charset="0"/>
              </a:rPr>
              <a:t>                     </a:t>
            </a:r>
          </a:p>
          <a:p>
            <a:pPr algn="just"/>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                                  </a:t>
            </a:r>
          </a:p>
          <a:p>
            <a:pPr algn="just"/>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				</a:t>
            </a:r>
          </a:p>
          <a:p>
            <a:pPr algn="just"/>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98FCDF58-B3EB-4AF5-94F3-217904F8557A}"/>
              </a:ext>
            </a:extLst>
          </p:cNvPr>
          <p:cNvPicPr>
            <a:picLocks noChangeAspect="1"/>
          </p:cNvPicPr>
          <p:nvPr/>
        </p:nvPicPr>
        <p:blipFill>
          <a:blip r:embed="rId3" cstate="print"/>
          <a:stretch>
            <a:fillRect/>
          </a:stretch>
        </p:blipFill>
        <p:spPr>
          <a:xfrm>
            <a:off x="105349" y="101433"/>
            <a:ext cx="2158705" cy="147667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xmlns="" id="{2DD308E3-2A46-4E17-8FA7-51C4D7CB3086}"/>
              </a:ext>
            </a:extLst>
          </p:cNvPr>
          <p:cNvPicPr>
            <a:picLocks noChangeAspect="1"/>
          </p:cNvPicPr>
          <p:nvPr/>
        </p:nvPicPr>
        <p:blipFill>
          <a:blip r:embed="rId4" cstate="print"/>
          <a:stretch>
            <a:fillRect/>
          </a:stretch>
        </p:blipFill>
        <p:spPr>
          <a:xfrm>
            <a:off x="9964074" y="101433"/>
            <a:ext cx="2137116" cy="1476674"/>
          </a:xfrm>
          <a:prstGeom prst="rect">
            <a:avLst/>
          </a:prstGeom>
        </p:spPr>
      </p:pic>
    </p:spTree>
    <p:extLst>
      <p:ext uri="{BB962C8B-B14F-4D97-AF65-F5344CB8AC3E}">
        <p14:creationId xmlns:p14="http://schemas.microsoft.com/office/powerpoint/2010/main" xmlns="" val="258598801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70616" y="744583"/>
            <a:ext cx="5621383" cy="5342707"/>
          </a:xfrm>
        </p:spPr>
        <p:txBody>
          <a:bodyPr>
            <a:norm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p>
        </p:txBody>
      </p:sp>
      <p:pic>
        <p:nvPicPr>
          <p:cNvPr id="7" name="Content Placeholder 6"/>
          <p:cNvPicPr>
            <a:picLocks noGrp="1"/>
          </p:cNvPicPr>
          <p:nvPr>
            <p:ph sz="quarter" idx="1"/>
          </p:nvPr>
        </p:nvPicPr>
        <p:blipFill rotWithShape="1">
          <a:blip r:embed="rId2">
            <a:extLst>
              <a:ext uri="{28A0092B-C50C-407E-A947-70E740481C1C}">
                <a14:useLocalDpi xmlns:a14="http://schemas.microsoft.com/office/drawing/2010/main" xmlns="" val="0"/>
              </a:ext>
            </a:extLst>
          </a:blip>
          <a:srcRect l="3071" r="8370" b="-1897"/>
          <a:stretch/>
        </p:blipFill>
        <p:spPr>
          <a:xfrm>
            <a:off x="313507" y="169817"/>
            <a:ext cx="6779623" cy="6439988"/>
          </a:xfrm>
          <a:prstGeom prst="rect">
            <a:avLst/>
          </a:prstGeom>
        </p:spPr>
      </p:pic>
      <p:sp>
        <p:nvSpPr>
          <p:cNvPr id="8" name="Rectangle 7"/>
          <p:cNvSpPr/>
          <p:nvPr/>
        </p:nvSpPr>
        <p:spPr>
          <a:xfrm>
            <a:off x="7119257" y="1593668"/>
            <a:ext cx="4898571" cy="2862322"/>
          </a:xfrm>
          <a:prstGeom prst="rect">
            <a:avLst/>
          </a:prstGeom>
        </p:spPr>
        <p:txBody>
          <a:bodyPr wrap="square">
            <a:spAutoFit/>
          </a:bodyPr>
          <a:lstStyle/>
          <a:p>
            <a:r>
              <a:rPr lang="en-US" sz="3600" dirty="0" smtClean="0">
                <a:latin typeface="Times New Roman" panose="02020603050405020304" pitchFamily="18" charset="0"/>
                <a:cs typeface="Times New Roman" panose="02020603050405020304" pitchFamily="18" charset="0"/>
              </a:rPr>
              <a:t>The flowchart will help us to know the working procedure of the proposed system in a simple manner</a:t>
            </a:r>
            <a:endParaRPr lang="en-IN" sz="3600" dirty="0"/>
          </a:p>
        </p:txBody>
      </p:sp>
    </p:spTree>
    <p:extLst>
      <p:ext uri="{BB962C8B-B14F-4D97-AF65-F5344CB8AC3E}">
        <p14:creationId xmlns:p14="http://schemas.microsoft.com/office/powerpoint/2010/main" xmlns="" val="137680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8160" y="182881"/>
            <a:ext cx="10972800" cy="796834"/>
          </a:xfrm>
        </p:spPr>
        <p:txBody>
          <a:bodyPr>
            <a:normAutofit fontScale="90000"/>
          </a:bodyPr>
          <a:lstStyle/>
          <a:p>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RESULTS AND ADVANTAGES</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Content Placeholder 5"/>
          <p:cNvSpPr>
            <a:spLocks noGrp="1"/>
          </p:cNvSpPr>
          <p:nvPr>
            <p:ph sz="quarter" idx="1"/>
          </p:nvPr>
        </p:nvSpPr>
        <p:spPr>
          <a:xfrm>
            <a:off x="352696" y="1407523"/>
            <a:ext cx="11443063" cy="5280660"/>
          </a:xfrm>
        </p:spPr>
        <p:txBody>
          <a:bodyPr/>
          <a:lstStyle/>
          <a:p>
            <a:pPr>
              <a:buNone/>
            </a:pPr>
            <a:r>
              <a:rPr lang="en-US" sz="3200" dirty="0" smtClean="0">
                <a:solidFill>
                  <a:srgbClr val="0070C0"/>
                </a:solidFill>
              </a:rPr>
              <a:t>Results :</a:t>
            </a:r>
          </a:p>
          <a:p>
            <a:pPr marL="285750" lvl="0" indent="-285750">
              <a:buNone/>
            </a:pPr>
            <a:endParaRPr lang="en-US" dirty="0" smtClean="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dirty="0" smtClean="0">
                <a:latin typeface="Times New Roman" panose="02020603050405020304" pitchFamily="18" charset="0"/>
                <a:cs typeface="Times New Roman" panose="02020603050405020304" pitchFamily="18" charset="0"/>
              </a:rPr>
              <a:t>It will identify solid waste disposed at inappropriate places.</a:t>
            </a:r>
          </a:p>
          <a:p>
            <a:pPr lvl="0">
              <a:buNone/>
            </a:pPr>
            <a:endParaRPr lang="en-US" dirty="0" smtClean="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dirty="0" smtClean="0">
                <a:latin typeface="Times New Roman" panose="02020603050405020304" pitchFamily="18" charset="0"/>
                <a:cs typeface="Times New Roman" panose="02020603050405020304" pitchFamily="18" charset="0"/>
              </a:rPr>
              <a:t>It will collect the solid wastes and transport it to the dustbins or dump yards.</a:t>
            </a:r>
          </a:p>
          <a:p>
            <a:pPr lvl="0">
              <a:buFont typeface="Wingdings" pitchFamily="2" charset="2"/>
              <a:buChar char="q"/>
            </a:pPr>
            <a:endParaRPr lang="en-US" dirty="0" smtClean="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dirty="0" smtClean="0">
                <a:latin typeface="Times New Roman" panose="02020603050405020304" pitchFamily="18" charset="0"/>
                <a:cs typeface="Times New Roman" panose="02020603050405020304" pitchFamily="18" charset="0"/>
              </a:rPr>
              <a:t>Helps to maintain cleanliness in places such as parks, beaches, roads, institutions, cities etc.</a:t>
            </a:r>
          </a:p>
          <a:p>
            <a:endParaRPr lang="en-IN" dirty="0"/>
          </a:p>
        </p:txBody>
      </p:sp>
    </p:spTree>
    <p:extLst>
      <p:ext uri="{BB962C8B-B14F-4D97-AF65-F5344CB8AC3E}">
        <p14:creationId xmlns:p14="http://schemas.microsoft.com/office/powerpoint/2010/main" xmlns="" val="142441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
          </p:nvPr>
        </p:nvSpPr>
        <p:spPr>
          <a:xfrm>
            <a:off x="243841" y="287383"/>
            <a:ext cx="11682548" cy="6387737"/>
          </a:xfrm>
        </p:spPr>
        <p:txBody>
          <a:bodyPr>
            <a:normAutofit/>
          </a:bodyPr>
          <a:lstStyle/>
          <a:p>
            <a:pPr>
              <a:buNone/>
            </a:pPr>
            <a:endParaRPr lang="en-US" dirty="0" smtClean="0">
              <a:solidFill>
                <a:srgbClr val="FFFF00"/>
              </a:solidFill>
            </a:endParaRPr>
          </a:p>
          <a:p>
            <a:pPr>
              <a:buNone/>
            </a:pPr>
            <a:r>
              <a:rPr lang="en-US" sz="3200" dirty="0" smtClean="0">
                <a:solidFill>
                  <a:srgbClr val="0070C0"/>
                </a:solidFill>
              </a:rPr>
              <a:t>Advantages :</a:t>
            </a:r>
          </a:p>
          <a:p>
            <a:pPr>
              <a:buNone/>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Through the system built architecture of the drone , it is useful to control the solid waste management from the place.</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By building these kind of controlling devices many countries are getting free from the damage of waste.</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Not only for the waste management system , it can be build for the other </a:t>
            </a:r>
            <a:r>
              <a:rPr lang="en-US" sz="2400" dirty="0" err="1" smtClean="0">
                <a:latin typeface="Times New Roman" panose="02020603050405020304" pitchFamily="18" charset="0"/>
                <a:cs typeface="Times New Roman" panose="02020603050405020304" pitchFamily="18" charset="0"/>
              </a:rPr>
              <a:t>usefull</a:t>
            </a:r>
            <a:r>
              <a:rPr lang="en-US" sz="2400" dirty="0" smtClean="0">
                <a:latin typeface="Times New Roman" panose="02020603050405020304" pitchFamily="18" charset="0"/>
                <a:cs typeface="Times New Roman" panose="02020603050405020304" pitchFamily="18" charset="0"/>
              </a:rPr>
              <a:t> purposes.</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It helps to maintain cleanliness , so that the surroundings can be kept clean.</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It is one of the concept of SWATCH BHARATH MISSION in India.</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4287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9783" y="157072"/>
            <a:ext cx="10972800" cy="874894"/>
          </a:xfrm>
        </p:spPr>
        <p:txBody>
          <a:bodyPr/>
          <a:lstStyle/>
          <a:p>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CONCLUSION</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Content Placeholder 8"/>
          <p:cNvSpPr>
            <a:spLocks noGrp="1"/>
          </p:cNvSpPr>
          <p:nvPr>
            <p:ph sz="quarter" idx="1"/>
          </p:nvPr>
        </p:nvSpPr>
        <p:spPr>
          <a:xfrm>
            <a:off x="235131" y="1286691"/>
            <a:ext cx="11547566" cy="5310051"/>
          </a:xfrm>
        </p:spPr>
        <p:txBody>
          <a:bodyPr>
            <a:normAutofit/>
          </a:bodyPr>
          <a:lstStyle/>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As this system is entirely automated, it is efficient and applicable to all environments.</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The use of a drone adds a effective monitoring and removal of waste as it removes the need for  humans to manually travel to places for surveillance.</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This system offers the benefits of maintaining cleanliness in the surroundings and the environment. Waste accumulation in undesirable places can be minimized, even eliminated and waste management can be improved to a great extent.</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400" dirty="0" smtClean="0">
                <a:latin typeface="Times New Roman" panose="02020603050405020304" pitchFamily="18" charset="0"/>
                <a:cs typeface="Times New Roman" panose="02020603050405020304" pitchFamily="18" charset="0"/>
              </a:rPr>
              <a:t>The implementation of this system will also assist organizations in effectively managing waste in remote places.</a:t>
            </a: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IN" sz="2400" dirty="0"/>
          </a:p>
        </p:txBody>
      </p:sp>
    </p:spTree>
    <p:extLst>
      <p:ext uri="{BB962C8B-B14F-4D97-AF65-F5344CB8AC3E}">
        <p14:creationId xmlns:p14="http://schemas.microsoft.com/office/powerpoint/2010/main" xmlns="" val="195264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74893"/>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REFERENCES</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sz="quarter" idx="1"/>
          </p:nvPr>
        </p:nvSpPr>
        <p:spPr>
          <a:xfrm>
            <a:off x="391886" y="1447799"/>
            <a:ext cx="11190514" cy="5083629"/>
          </a:xfrm>
        </p:spPr>
        <p:txBody>
          <a:bodyPr>
            <a:noAutofit/>
          </a:bodyPr>
          <a:lstStyle/>
          <a:p>
            <a:pPr algn="just">
              <a:buNone/>
            </a:pP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Central </a:t>
            </a:r>
            <a:r>
              <a:rPr lang="en-US" sz="1800" dirty="0" smtClean="0">
                <a:latin typeface="Times New Roman" pitchFamily="18" charset="0"/>
                <a:cs typeface="Times New Roman" pitchFamily="18" charset="0"/>
              </a:rPr>
              <a:t>Pollution Control Board (CPCB), 2004. Management of Municipal Solid Waste. Ministry of Environment and Forests, New Delhi, </a:t>
            </a:r>
            <a:r>
              <a:rPr lang="en-US" sz="1800" dirty="0" smtClean="0">
                <a:latin typeface="Times New Roman" pitchFamily="18" charset="0"/>
                <a:cs typeface="Times New Roman" pitchFamily="18" charset="0"/>
              </a:rPr>
              <a:t>India</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[2] </a:t>
            </a:r>
            <a:r>
              <a:rPr lang="en-US" sz="1800" dirty="0" smtClean="0">
                <a:latin typeface="Times New Roman" pitchFamily="18" charset="0"/>
                <a:cs typeface="Times New Roman" pitchFamily="18" charset="0"/>
              </a:rPr>
              <a:t>  Shekdar</a:t>
            </a:r>
            <a:r>
              <a:rPr lang="en-US" sz="1800" dirty="0" smtClean="0">
                <a:latin typeface="Times New Roman" pitchFamily="18" charset="0"/>
                <a:cs typeface="Times New Roman" pitchFamily="18" charset="0"/>
              </a:rPr>
              <a:t>, A.V., Krshnawamy, K.N., Tikekar, V.G., Bhide, A.D., 1992. Indian urban solid waste management systems – jaded systems in need of resource augmentation. Journal of Waste Management 12 (4), </a:t>
            </a:r>
            <a:r>
              <a:rPr lang="en-US" sz="1800" dirty="0" smtClean="0">
                <a:latin typeface="Times New Roman" pitchFamily="18" charset="0"/>
                <a:cs typeface="Times New Roman" pitchFamily="18" charset="0"/>
              </a:rPr>
              <a:t>379–387.</a:t>
            </a:r>
          </a:p>
          <a:p>
            <a:pPr algn="just">
              <a:buNone/>
            </a:pPr>
            <a:endParaRPr lang="en-IN"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Anjali </a:t>
            </a:r>
            <a:r>
              <a:rPr lang="en-US" sz="1800" dirty="0" smtClean="0">
                <a:latin typeface="Times New Roman" pitchFamily="18" charset="0"/>
                <a:cs typeface="Times New Roman" pitchFamily="18" charset="0"/>
              </a:rPr>
              <a:t>PradipbhaiAnadkat, B V Monisha, ManasaPuthineedi, Ankit Kumar Patnaik, Dr. Shekhar R, Riyaz Syed ,</a:t>
            </a:r>
            <a:r>
              <a:rPr lang="en-US" sz="1800" dirty="0" smtClean="0">
                <a:latin typeface="Times New Roman" pitchFamily="18" charset="0"/>
                <a:cs typeface="Times New Roman" pitchFamily="18" charset="0"/>
              </a:rPr>
              <a:t>2019 </a:t>
            </a:r>
            <a:r>
              <a:rPr lang="en-US" sz="1800" dirty="0" smtClean="0">
                <a:latin typeface="Times New Roman" pitchFamily="18" charset="0"/>
                <a:cs typeface="Times New Roman" pitchFamily="18" charset="0"/>
              </a:rPr>
              <a:t>,Drone based Solid Waste Detection using Deep Learning &amp; Image Processing</a:t>
            </a:r>
            <a:r>
              <a:rPr lang="en-US"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[4</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Gaurav Mittal, Kaushal B. Yagnik, MohitGarg, and Narayanan C. Krishnan, </a:t>
            </a:r>
            <a:r>
              <a:rPr lang="en-US" sz="1800" dirty="0" smtClean="0">
                <a:latin typeface="Times New Roman" pitchFamily="18" charset="0"/>
                <a:cs typeface="Times New Roman" pitchFamily="18" charset="0"/>
              </a:rPr>
              <a:t>“Spot Garbage: </a:t>
            </a:r>
            <a:r>
              <a:rPr lang="en-US" sz="1800" dirty="0" smtClean="0">
                <a:latin typeface="Times New Roman" pitchFamily="18" charset="0"/>
                <a:cs typeface="Times New Roman" pitchFamily="18" charset="0"/>
              </a:rPr>
              <a:t>Smartphone App to Detect Garbage Using Deep Learning”, UBICOMP '16, SEPTEMBER 12–16, 2016, HEIDELBERG, </a:t>
            </a:r>
            <a:r>
              <a:rPr lang="en-US" sz="1800" dirty="0" smtClean="0">
                <a:latin typeface="Times New Roman" pitchFamily="18" charset="0"/>
                <a:cs typeface="Times New Roman" pitchFamily="18" charset="0"/>
              </a:rPr>
              <a:t>GERMANY</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[5] </a:t>
            </a:r>
            <a:r>
              <a:rPr lang="en-US" sz="1800" dirty="0" smtClean="0">
                <a:latin typeface="Times New Roman" pitchFamily="18" charset="0"/>
                <a:cs typeface="Times New Roman" pitchFamily="18" charset="0"/>
              </a:rPr>
              <a:t>  Samruddhi </a:t>
            </a:r>
            <a:r>
              <a:rPr lang="en-US" sz="1800" dirty="0" smtClean="0">
                <a:latin typeface="Times New Roman" pitchFamily="18" charset="0"/>
                <a:cs typeface="Times New Roman" pitchFamily="18" charset="0"/>
              </a:rPr>
              <a:t>There, ChetanShinde, Ashish Kumar Nath, Shubhangi A Joshi “Garbage Detection And Collection Of Garbage Using Computer Vision</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193" y="300447"/>
            <a:ext cx="11691257" cy="5632311"/>
          </a:xfrm>
          <a:prstGeom prst="rect">
            <a:avLst/>
          </a:prstGeom>
        </p:spPr>
        <p:txBody>
          <a:bodyPr wrap="square">
            <a:spAutoFit/>
          </a:bodyPr>
          <a:lstStyle/>
          <a:p>
            <a:pPr marL="342900" indent="-342900" algn="just"/>
            <a:endParaRPr lang="en-US" sz="2000" dirty="0" smtClean="0">
              <a:latin typeface="Times New Roman" pitchFamily="18" charset="0"/>
              <a:cs typeface="Times New Roman" pitchFamily="18" charset="0"/>
            </a:endParaRPr>
          </a:p>
          <a:p>
            <a:pPr marL="342900" indent="-342900" algn="just"/>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G.Maria, E.Baccaglini, D.Brevi, M.Gavelli, R.Scopigno “A drone-based image processing system for car </a:t>
            </a:r>
            <a:r>
              <a:rPr lang="en-US" sz="2000" dirty="0" smtClean="0">
                <a:latin typeface="Times New Roman" pitchFamily="18" charset="0"/>
                <a:cs typeface="Times New Roman" pitchFamily="18" charset="0"/>
              </a:rPr>
              <a:t>  detection </a:t>
            </a:r>
            <a:r>
              <a:rPr lang="en-US" sz="2000" dirty="0" smtClean="0">
                <a:latin typeface="Times New Roman" pitchFamily="18" charset="0"/>
                <a:cs typeface="Times New Roman" pitchFamily="18" charset="0"/>
              </a:rPr>
              <a:t>in a smart transport infrastructure” Proceedings of the 18th Mediterranean </a:t>
            </a:r>
            <a:r>
              <a:rPr lang="en-US" sz="2000" dirty="0" smtClean="0">
                <a:latin typeface="Times New Roman" pitchFamily="18" charset="0"/>
                <a:cs typeface="Times New Roman" pitchFamily="18" charset="0"/>
              </a:rPr>
              <a:t>Electro technical </a:t>
            </a:r>
            <a:r>
              <a:rPr lang="en-US" sz="2000" dirty="0" smtClean="0">
                <a:latin typeface="Times New Roman" pitchFamily="18" charset="0"/>
                <a:cs typeface="Times New Roman" pitchFamily="18" charset="0"/>
              </a:rPr>
              <a:t>Conference MELECON 2016, </a:t>
            </a:r>
            <a:r>
              <a:rPr lang="en-US" sz="2000" dirty="0" smtClean="0">
                <a:latin typeface="Times New Roman" pitchFamily="18" charset="0"/>
                <a:cs typeface="Times New Roman" pitchFamily="18" charset="0"/>
              </a:rPr>
              <a:t>Limas sol, </a:t>
            </a:r>
            <a:r>
              <a:rPr lang="en-US" sz="2000" dirty="0" smtClean="0">
                <a:latin typeface="Times New Roman" pitchFamily="18" charset="0"/>
                <a:cs typeface="Times New Roman" pitchFamily="18" charset="0"/>
              </a:rPr>
              <a:t>Cyprus, 18-20 April 2016</a:t>
            </a:r>
            <a:endParaRPr lang="en-IN" sz="2000" dirty="0" smtClean="0">
              <a:latin typeface="Times New Roman" pitchFamily="18" charset="0"/>
              <a:cs typeface="Times New Roman" pitchFamily="18" charset="0"/>
            </a:endParaRPr>
          </a:p>
          <a:p>
            <a:pPr marL="342900" indent="-342900" algn="just"/>
            <a:endParaRPr lang="en-IN" sz="2000" dirty="0" smtClean="0">
              <a:latin typeface="Times New Roman" pitchFamily="18" charset="0"/>
              <a:cs typeface="Times New Roman" pitchFamily="18" charset="0"/>
            </a:endParaRPr>
          </a:p>
          <a:p>
            <a:pPr marL="342900" indent="-342900" algn="just"/>
            <a:r>
              <a:rPr lang="en-IN" sz="2000" dirty="0" smtClean="0">
                <a:latin typeface="Times New Roman" pitchFamily="18" charset="0"/>
                <a:cs typeface="Times New Roman" pitchFamily="18" charset="0"/>
              </a:rPr>
              <a:t>7]    </a:t>
            </a:r>
            <a:r>
              <a:rPr lang="en-IN" sz="2000" dirty="0" smtClean="0">
                <a:latin typeface="Times New Roman" pitchFamily="18" charset="0"/>
                <a:cs typeface="Times New Roman" pitchFamily="18" charset="0"/>
              </a:rPr>
              <a:t> V. N. Bhat, "A model for the optimal allocation of trucks for solid waste management", </a:t>
            </a:r>
            <a:r>
              <a:rPr lang="en-IN" sz="2000" i="1" dirty="0" smtClean="0">
                <a:latin typeface="Times New Roman" pitchFamily="18" charset="0"/>
                <a:cs typeface="Times New Roman" pitchFamily="18" charset="0"/>
              </a:rPr>
              <a:t>Waste Management </a:t>
            </a:r>
            <a:r>
              <a:rPr lang="en-IN" sz="2000" i="1" dirty="0" smtClean="0">
                <a:latin typeface="Times New Roman" pitchFamily="18" charset="0"/>
                <a:cs typeface="Times New Roman" pitchFamily="18" charset="0"/>
              </a:rPr>
              <a:t>           &amp; </a:t>
            </a:r>
            <a:r>
              <a:rPr lang="en-IN" sz="2000" i="1" dirty="0" smtClean="0">
                <a:latin typeface="Times New Roman" pitchFamily="18" charset="0"/>
                <a:cs typeface="Times New Roman" pitchFamily="18" charset="0"/>
              </a:rPr>
              <a:t>Research</a:t>
            </a:r>
            <a:r>
              <a:rPr lang="en-IN" sz="2000" dirty="0" smtClean="0">
                <a:latin typeface="Times New Roman" pitchFamily="18" charset="0"/>
                <a:cs typeface="Times New Roman" pitchFamily="18" charset="0"/>
              </a:rPr>
              <a:t>, vol. </a:t>
            </a:r>
            <a:r>
              <a:rPr lang="en-IN" sz="2000" dirty="0" smtClean="0">
                <a:latin typeface="Times New Roman" pitchFamily="18" charset="0"/>
                <a:cs typeface="Times New Roman" pitchFamily="18" charset="0"/>
              </a:rPr>
              <a:t>        14</a:t>
            </a:r>
            <a:r>
              <a:rPr lang="en-IN" sz="2000" dirty="0" smtClean="0">
                <a:latin typeface="Times New Roman" pitchFamily="18" charset="0"/>
                <a:cs typeface="Times New Roman" pitchFamily="18" charset="0"/>
              </a:rPr>
              <a:t>, no. 1, pp. </a:t>
            </a:r>
            <a:r>
              <a:rPr lang="en-IN" sz="2000" dirty="0" smtClean="0">
                <a:latin typeface="Times New Roman" pitchFamily="18" charset="0"/>
                <a:cs typeface="Times New Roman" pitchFamily="18" charset="0"/>
              </a:rPr>
              <a:t>87-96</a:t>
            </a:r>
            <a:r>
              <a:rPr lang="en-IN" sz="2000" dirty="0" smtClean="0">
                <a:latin typeface="Times New Roman" pitchFamily="18" charset="0"/>
                <a:cs typeface="Times New Roman" pitchFamily="18" charset="0"/>
              </a:rPr>
              <a:t>, 1996</a:t>
            </a:r>
            <a:r>
              <a:rPr lang="en-IN" sz="2000" dirty="0" smtClean="0">
                <a:latin typeface="Times New Roman" pitchFamily="18" charset="0"/>
                <a:cs typeface="Times New Roman" pitchFamily="18" charset="0"/>
              </a:rPr>
              <a:t>.</a:t>
            </a:r>
          </a:p>
          <a:p>
            <a:pPr marL="342900" indent="-342900" algn="just"/>
            <a:endParaRPr lang="en-IN" sz="2000" dirty="0" smtClean="0">
              <a:latin typeface="Times New Roman" pitchFamily="18" charset="0"/>
              <a:cs typeface="Times New Roman" pitchFamily="18" charset="0"/>
            </a:endParaRPr>
          </a:p>
          <a:p>
            <a:pPr marL="342900" indent="-342900" algn="just"/>
            <a:r>
              <a:rPr lang="en-IN" sz="2000" dirty="0" smtClean="0">
                <a:latin typeface="Times New Roman" pitchFamily="18" charset="0"/>
                <a:cs typeface="Times New Roman" pitchFamily="18" charset="0"/>
              </a:rPr>
              <a:t>8]     Brown</a:t>
            </a:r>
            <a:r>
              <a:rPr lang="en-IN" sz="2000" dirty="0" smtClean="0">
                <a:latin typeface="Times New Roman" pitchFamily="18" charset="0"/>
                <a:cs typeface="Times New Roman" pitchFamily="18" charset="0"/>
              </a:rPr>
              <a:t>, Charlotte, Mark Milke, and Erica Seville. (2011). "Disaster waste management: A review  </a:t>
            </a:r>
            <a:r>
              <a:rPr lang="en-IN" sz="2000" dirty="0" smtClean="0">
                <a:latin typeface="Times New Roman" pitchFamily="18" charset="0"/>
                <a:cs typeface="Times New Roman" pitchFamily="18" charset="0"/>
              </a:rPr>
              <a:t>article</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Waste </a:t>
            </a:r>
            <a:r>
              <a:rPr lang="en-IN" sz="2000" dirty="0" smtClean="0">
                <a:latin typeface="Times New Roman" pitchFamily="18" charset="0"/>
                <a:cs typeface="Times New Roman" pitchFamily="18" charset="0"/>
              </a:rPr>
              <a:t>management, 31(6), 1085-1098</a:t>
            </a:r>
            <a:r>
              <a:rPr lang="en-IN" sz="2000" dirty="0" smtClean="0">
                <a:latin typeface="Times New Roman" pitchFamily="18" charset="0"/>
                <a:cs typeface="Times New Roman" pitchFamily="18" charset="0"/>
              </a:rPr>
              <a:t>.</a:t>
            </a:r>
          </a:p>
          <a:p>
            <a:pPr marL="342900" indent="-342900"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9]      T</a:t>
            </a:r>
            <a:r>
              <a:rPr lang="en-IN" sz="2000" dirty="0" smtClean="0">
                <a:latin typeface="Times New Roman" pitchFamily="18" charset="0"/>
                <a:cs typeface="Times New Roman" pitchFamily="18" charset="0"/>
              </a:rPr>
              <a:t>. Anagnostopoulos, A. Zaslavsky, K. Kolomvatsos, A. Medvedev, P. Amirian, J. Morley and S. </a:t>
            </a:r>
            <a:r>
              <a:rPr lang="en-IN" sz="2000" dirty="0" smtClean="0">
                <a:latin typeface="Times New Roman" pitchFamily="18" charset="0"/>
                <a:cs typeface="Times New Roman" pitchFamily="18" charset="0"/>
              </a:rPr>
              <a:t>Hadjieftymiades</a:t>
            </a:r>
            <a:r>
              <a:rPr lang="en-IN" sz="2000" dirty="0" smtClean="0">
                <a:latin typeface="Times New Roman" pitchFamily="18" charset="0"/>
                <a:cs typeface="Times New Roman" pitchFamily="18" charset="0"/>
              </a:rPr>
              <a:t>, "Challenges and Opportunities of Waste Management in IoT-Enabled Smart Cities: A Survey," IEEE Trans. on Sust. Comp., vol. 2, no. 3, pp. 275-289, 2017.</a:t>
            </a:r>
          </a:p>
          <a:p>
            <a:pPr marL="342900" indent="-342900" algn="just"/>
            <a:endParaRPr lang="en-IN" sz="2000" b="1" dirty="0" smtClean="0">
              <a:latin typeface="Times New Roman" pitchFamily="18" charset="0"/>
              <a:cs typeface="Times New Roman" pitchFamily="18" charset="0"/>
            </a:endParaRPr>
          </a:p>
          <a:p>
            <a:pPr marL="342900" indent="-342900" algn="just"/>
            <a:r>
              <a:rPr lang="en-IN" sz="2000" dirty="0" smtClean="0">
                <a:latin typeface="Times New Roman" pitchFamily="18" charset="0"/>
                <a:cs typeface="Times New Roman" pitchFamily="18" charset="0"/>
              </a:rPr>
              <a:t>10]   </a:t>
            </a:r>
            <a:r>
              <a:rPr lang="en-IN" sz="2000" dirty="0" smtClean="0">
                <a:latin typeface="Times New Roman" pitchFamily="18" charset="0"/>
                <a:cs typeface="Times New Roman" pitchFamily="18" charset="0"/>
              </a:rPr>
              <a:t> M. Sharholy et al., "Municipal solid waste management in Indian cities-A review", </a:t>
            </a:r>
            <a:r>
              <a:rPr lang="en-IN" sz="2000" i="1" dirty="0" smtClean="0">
                <a:latin typeface="Times New Roman" pitchFamily="18" charset="0"/>
                <a:cs typeface="Times New Roman" pitchFamily="18" charset="0"/>
              </a:rPr>
              <a:t>Waste Management</a:t>
            </a:r>
            <a:r>
              <a:rPr lang="en-IN" sz="2000" dirty="0" smtClean="0">
                <a:latin typeface="Times New Roman" pitchFamily="18" charset="0"/>
                <a:cs typeface="Times New Roman" pitchFamily="18" charset="0"/>
              </a:rPr>
              <a:t>, vol. 28, no. 2, pp. 459-467, </a:t>
            </a:r>
            <a:r>
              <a:rPr lang="en-IN" sz="2000" dirty="0" smtClean="0">
                <a:latin typeface="Times New Roman" pitchFamily="18" charset="0"/>
                <a:cs typeface="Times New Roman" pitchFamily="18" charset="0"/>
              </a:rPr>
              <a:t>2008.</a:t>
            </a:r>
          </a:p>
          <a:p>
            <a:pPr marL="342900" indent="-342900" algn="just"/>
            <a:endParaRPr lang="en-IN" sz="20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9" y="1084217"/>
            <a:ext cx="8673989" cy="144655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THANK YOU</a:t>
            </a:r>
            <a:endParaRPr lang="en-US" sz="8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23360" y="3148150"/>
            <a:ext cx="3030584" cy="1918396"/>
          </a:xfrm>
          <a:prstGeom prst="rect">
            <a:avLst/>
          </a:prstGeom>
        </p:spPr>
      </p:pic>
    </p:spTree>
    <p:extLst>
      <p:ext uri="{BB962C8B-B14F-4D97-AF65-F5344CB8AC3E}">
        <p14:creationId xmlns:p14="http://schemas.microsoft.com/office/powerpoint/2010/main" xmlns="" val="1661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260"/>
            <a:ext cx="10972800" cy="922084"/>
          </a:xfrm>
        </p:spPr>
        <p:txBody>
          <a:bodyPr>
            <a:norm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CONTENTS</a:t>
            </a:r>
            <a:endParaRPr lang="en-US" sz="4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 name="Subtitle 2"/>
          <p:cNvSpPr>
            <a:spLocks noGrp="1"/>
          </p:cNvSpPr>
          <p:nvPr>
            <p:ph sz="quarter" idx="1"/>
          </p:nvPr>
        </p:nvSpPr>
        <p:spPr/>
        <p:txBody>
          <a:bodyPr>
            <a:normAutofit fontScale="92500" lnSpcReduction="10000"/>
          </a:bodyPr>
          <a:lstStyle/>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Literature survey</a:t>
            </a:r>
          </a:p>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Implementation</a:t>
            </a:r>
          </a:p>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Results &amp; Advantages</a:t>
            </a:r>
          </a:p>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Conclusion</a:t>
            </a:r>
          </a:p>
          <a:p>
            <a:pPr marL="342900" indent="-342900">
              <a:lnSpc>
                <a:spcPct val="150000"/>
              </a:lnSpc>
              <a:buFont typeface="Wingdings" pitchFamily="2" charset="2"/>
              <a:buChar char="Ø"/>
            </a:pPr>
            <a:r>
              <a:rPr lang="en-US" sz="2800" dirty="0" smtClean="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quarter" idx="2"/>
          </p:nvPr>
        </p:nvPicPr>
        <p:blipFill>
          <a:blip r:embed="rId2">
            <a:extLst>
              <a:ext uri="{28A0092B-C50C-407E-A947-70E740481C1C}">
                <a14:useLocalDpi xmlns:a14="http://schemas.microsoft.com/office/drawing/2010/main" xmlns="" val="0"/>
              </a:ext>
            </a:extLst>
          </a:blip>
          <a:stretch>
            <a:fillRect/>
          </a:stretch>
        </p:blipFill>
        <p:spPr>
          <a:xfrm>
            <a:off x="6739500" y="1447800"/>
            <a:ext cx="4677238" cy="4572000"/>
          </a:xfrm>
          <a:prstGeom prst="rect">
            <a:avLst/>
          </a:prstGeom>
        </p:spPr>
      </p:pic>
    </p:spTree>
    <p:extLst>
      <p:ext uri="{BB962C8B-B14F-4D97-AF65-F5344CB8AC3E}">
        <p14:creationId xmlns:p14="http://schemas.microsoft.com/office/powerpoint/2010/main" xmlns="" val="232477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44286" y="170137"/>
            <a:ext cx="10972800" cy="835704"/>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Content Placeholder 7"/>
          <p:cNvSpPr>
            <a:spLocks noGrp="1"/>
          </p:cNvSpPr>
          <p:nvPr>
            <p:ph sz="quarter" idx="1"/>
          </p:nvPr>
        </p:nvSpPr>
        <p:spPr>
          <a:xfrm>
            <a:off x="465908" y="1345474"/>
            <a:ext cx="11212285" cy="5120640"/>
          </a:xfrm>
        </p:spPr>
        <p:txBody>
          <a:bodyPr>
            <a:noAutofit/>
          </a:bodyPr>
          <a:lstStyle/>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This  is  an IOT  based drone model which is used for autonomous trash removal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The drone is made up of several  IOT products ,which works in the connectivity of both artificial intelligence and remote control process.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It is actually made for environmental process .The drone works with the connectivity of a Android 4G setup connection.</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This Project is a complete solution for waste/trash removal problems using remote controlled process , using the Artificial Intelligence and IOT.</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This system  is implemented on Divide and rule technique and works on master slave technology.</a:t>
            </a:r>
          </a:p>
          <a:p>
            <a:pPr marL="285750" indent="-285750">
              <a:buFont typeface="Wingdings"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16674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87956"/>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LITERATURE SURVEY</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sz="quarter" idx="1"/>
          </p:nvPr>
        </p:nvSpPr>
        <p:spPr>
          <a:xfrm>
            <a:off x="330926" y="1175657"/>
            <a:ext cx="11621588" cy="5486400"/>
          </a:xfrm>
        </p:spPr>
        <p:txBody>
          <a:bodyPr>
            <a:noAutofit/>
          </a:bodyPr>
          <a:lstStyle/>
          <a:p>
            <a:pPr>
              <a:buFont typeface="Wingdings" pitchFamily="2" charset="2"/>
              <a:buChar char="q"/>
            </a:pPr>
            <a:r>
              <a:rPr lang="en-IN" sz="1800" dirty="0" smtClean="0">
                <a:latin typeface="Times New Roman" pitchFamily="18" charset="0"/>
                <a:cs typeface="Times New Roman" pitchFamily="18" charset="0"/>
              </a:rPr>
              <a:t>city vision. Raffaele Carli et al. [3] describe due to the continuous increase of the world population living in cities, it is crucial to identify strategic plans and perform associated actions to make cities smarter, i.e., more operationally efficient, socially friendly, and environmentally sustainable, in a cost effective manner. To achieve these goals, emerging smart cities need to be optimally and intelligently measured, monitored, and managed. In this context the paper proposes the development of a framework for classifying performance indicators of a smart city. It is based on two dimensions: the degree of objectivity of observed variables and the level of technological advancement for data collection. The paper shows an application of the presented framework to the case of the Bari municipality (Italy). </a:t>
            </a:r>
            <a:endParaRPr lang="en-IN" sz="1800" dirty="0" smtClean="0">
              <a:latin typeface="Times New Roman" pitchFamily="18" charset="0"/>
              <a:cs typeface="Times New Roman" pitchFamily="18" charset="0"/>
            </a:endParaRPr>
          </a:p>
          <a:p>
            <a:pPr>
              <a:buFont typeface="Wingdings" pitchFamily="2" charset="2"/>
              <a:buChar char="q"/>
            </a:pPr>
            <a:endParaRPr lang="en-IN" sz="1800" dirty="0" smtClean="0">
              <a:latin typeface="Times New Roman" pitchFamily="18" charset="0"/>
              <a:cs typeface="Times New Roman" pitchFamily="18" charset="0"/>
            </a:endParaRPr>
          </a:p>
          <a:p>
            <a:pPr>
              <a:buFont typeface="Wingdings" pitchFamily="2" charset="2"/>
              <a:buChar char="q"/>
            </a:pPr>
            <a:r>
              <a:rPr lang="en-IN" sz="1800" dirty="0" smtClean="0">
                <a:latin typeface="Times New Roman" pitchFamily="18" charset="0"/>
                <a:cs typeface="Times New Roman" pitchFamily="18" charset="0"/>
              </a:rPr>
              <a:t>The </a:t>
            </a:r>
            <a:r>
              <a:rPr lang="en-IN" sz="1800" dirty="0" smtClean="0">
                <a:latin typeface="Times New Roman" pitchFamily="18" charset="0"/>
                <a:cs typeface="Times New Roman" pitchFamily="18" charset="0"/>
              </a:rPr>
              <a:t>work in (Glouche and Couderc, 2013) talked about the use of Radio Frequency Identification (RFID) to improve waste management by providing early automatic identification of waste at bin level. The work proposed a smart bin application based on information self-contained in tags associated to each waste item. The wastes are tracked by smart bins using a RFID-based system without requiring the support of an external information system. This system cannot be easily implemented in developing nations where goods do not have RFID tags. It will also be expensive to implement. </a:t>
            </a:r>
            <a:r>
              <a:rPr lang="en-IN" sz="1800" dirty="0" err="1" smtClean="0">
                <a:latin typeface="Times New Roman" pitchFamily="18" charset="0"/>
                <a:cs typeface="Times New Roman" pitchFamily="18" charset="0"/>
              </a:rPr>
              <a:t>Bashir</a:t>
            </a:r>
            <a:r>
              <a:rPr lang="en-IN" sz="1800" dirty="0" smtClean="0">
                <a:latin typeface="Times New Roman" pitchFamily="18" charset="0"/>
                <a:cs typeface="Times New Roman" pitchFamily="18" charset="0"/>
              </a:rPr>
              <a:t> et al (2013) proposed an advanced method in which waste management is automated. The system makes use of radio frequency (RF) tags and web support. The proposed system would be able to automate the solid waste monitoring process and management of the overall collection process.</a:t>
            </a:r>
            <a:endParaRPr lang="en-IN"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193" y="261257"/>
            <a:ext cx="11625943" cy="6463308"/>
          </a:xfrm>
          <a:prstGeom prst="rect">
            <a:avLst/>
          </a:prstGeom>
        </p:spPr>
        <p:txBody>
          <a:bodyPr wrap="square">
            <a:spAutoFit/>
          </a:bodyPr>
          <a:lstStyle/>
          <a:p>
            <a:pPr>
              <a:buFont typeface="Wingdings" pitchFamily="2" charset="2"/>
              <a:buChar char="q"/>
            </a:pP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authors in (Mahajan and Chitode, 2014) used Zigbee and Global System for Mobile Communication (GSM) in the design of waste management system. In the system, the sensors are placed in the common garbage bins placed at the public places. When the garbage reaches the level of the sensor, then that indication will be given to ARM 7 Controller. The controller will give indication to the driver of garbage collection truck as to which garbage bin is completely filled and needs urgent attention. ARM 7 will give indication by sending SMS using GSM technology. </a:t>
            </a:r>
            <a:endParaRPr lang="en-IN" dirty="0" smtClean="0">
              <a:latin typeface="Times New Roman" pitchFamily="18" charset="0"/>
              <a:cs typeface="Times New Roman" pitchFamily="18" charset="0"/>
            </a:endParaRPr>
          </a:p>
          <a:p>
            <a:pPr>
              <a:buFont typeface="Wingdings" pitchFamily="2" charset="2"/>
              <a:buChar char="q"/>
            </a:pPr>
            <a:endParaRPr lang="en-IN" dirty="0" smtClean="0">
              <a:latin typeface="Times New Roman" pitchFamily="18" charset="0"/>
              <a:cs typeface="Times New Roman" pitchFamily="18" charset="0"/>
            </a:endParaRPr>
          </a:p>
          <a:p>
            <a:pPr>
              <a:buFont typeface="Wingdings" pitchFamily="2" charset="2"/>
              <a:buChar char="q"/>
            </a:pPr>
            <a:r>
              <a:rPr lang="en-IN" dirty="0" smtClean="0">
                <a:latin typeface="Times New Roman" pitchFamily="18" charset="0"/>
                <a:cs typeface="Times New Roman" pitchFamily="18" charset="0"/>
              </a:rPr>
              <a:t>      Samir </a:t>
            </a:r>
            <a:r>
              <a:rPr lang="en-IN" dirty="0" smtClean="0">
                <a:latin typeface="Times New Roman" pitchFamily="18" charset="0"/>
                <a:cs typeface="Times New Roman" pitchFamily="18" charset="0"/>
              </a:rPr>
              <a:t>Atkar et al. [5] describe the method of connecting the objects or things through wireless connectivity, Internet called Internet of Things. Nowadays a variety of tasks are based on IOT. Cities in the world are becoming smarter by implementing the things around using IOT. This is a new trend in technology. One of the objectives of smart cities is keeping the environment clean and neat. This aim is not fulfilled without the garbage bin management system. Hence the paper “IOT Based Intelligent Bin for Smart Cities” has been developed. Bin management is one of the major applications of IOT. Here sensors are connected to the all the bins at different areas. It senses the level of garbage in bin. When it reaches threshold a message is sent via GSM to the concerned person to clean it as soon as </a:t>
            </a:r>
            <a:r>
              <a:rPr lang="en-IN" dirty="0" smtClean="0">
                <a:latin typeface="Times New Roman" pitchFamily="18" charset="0"/>
                <a:cs typeface="Times New Roman" pitchFamily="18" charset="0"/>
              </a:rPr>
              <a:t>possible.</a:t>
            </a:r>
          </a:p>
          <a:p>
            <a:pPr>
              <a:buFont typeface="Wingdings" pitchFamily="2" charset="2"/>
              <a:buChar char="q"/>
            </a:pPr>
            <a:endParaRPr lang="en-IN" dirty="0" smtClean="0">
              <a:latin typeface="Times New Roman" pitchFamily="18" charset="0"/>
              <a:cs typeface="Times New Roman" pitchFamily="18" charset="0"/>
            </a:endParaRPr>
          </a:p>
          <a:p>
            <a:pPr>
              <a:buFont typeface="Wingdings" pitchFamily="2" charset="2"/>
              <a:buChar char="q"/>
            </a:pPr>
            <a:r>
              <a:rPr lang="en-IN" dirty="0" smtClean="0">
                <a:latin typeface="Times New Roman" pitchFamily="18" charset="0"/>
                <a:cs typeface="Times New Roman" pitchFamily="18" charset="0"/>
              </a:rPr>
              <a:t>       Ashiya </a:t>
            </a:r>
            <a:r>
              <a:rPr lang="en-IN" dirty="0" smtClean="0">
                <a:latin typeface="Times New Roman" pitchFamily="18" charset="0"/>
                <a:cs typeface="Times New Roman" pitchFamily="18" charset="0"/>
              </a:rPr>
              <a:t>Malak et al. [1] describe the present day scenario, many times we see that the garbage bins or Dust bin are placed at public places in the cities are overflowing due to increase in the waste every day. It creates unhygienic condition for the people and creates bad smell around the surroundings this leads in spreading some deadly diseases &amp; human illness; to avoid such a situation we are planning t design “IOT Based Waste Management for Smart Cities”. In this proposed System there are multiple dustbins located throughout the city or the Campus, these dustbins are provided with low cost embedded device which helps in tracking the level of the garbage bins and an unique ID will be provided for every dust bin in the city so that it is easy to identify which garbage bin is full. When the level reaches the threshold limit, the device will transmit the level along with the unique ID provided. These details can be accessed by the concern authorities from their place with the help of Internet and an immediate action can be made to clean the dustbins.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61852" y="222386"/>
            <a:ext cx="10972800" cy="901020"/>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PROBLEM IDENTIFICATION</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Content Placeholder 7"/>
          <p:cNvSpPr>
            <a:spLocks noGrp="1"/>
          </p:cNvSpPr>
          <p:nvPr>
            <p:ph sz="quarter" idx="1"/>
          </p:nvPr>
        </p:nvSpPr>
        <p:spPr>
          <a:xfrm>
            <a:off x="287382" y="1365068"/>
            <a:ext cx="11717383" cy="5336178"/>
          </a:xfrm>
        </p:spPr>
        <p:txBody>
          <a:bodyPr>
            <a:normAutofit/>
          </a:bodyPr>
          <a:lstStyle/>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Drones are Unmanned Aerial Vehicles (UAV) which operates without a human pilot aboard. They can either be flown using a ground-based remote controller operated by a human or autonomously by onboard computers.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They are mostly used in military, commercial, scientific, agricultural, peacekeeping and other applications.</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They have the ability to navigate through large and remote places with security cameras otherwise fail to cover.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Image Stitching is a technique used for attaining high-resolution panoramic image from multiple images combined together.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Image stitching techniques can either be direct intensity-based or feature based. This project focuses on using feature-based image stitching algorithms such as Scale Invariant Feature Transformation (SIFT) to determine a relationship between the images through distinct features extracted from the processed images.</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IN" sz="2000" dirty="0"/>
          </a:p>
        </p:txBody>
      </p:sp>
    </p:spTree>
    <p:extLst>
      <p:ext uri="{BB962C8B-B14F-4D97-AF65-F5344CB8AC3E}">
        <p14:creationId xmlns:p14="http://schemas.microsoft.com/office/powerpoint/2010/main" xmlns="" val="1683565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 y="524581"/>
            <a:ext cx="11782697" cy="4585871"/>
          </a:xfrm>
          <a:prstGeom prst="rect">
            <a:avLst/>
          </a:prstGeom>
        </p:spPr>
        <p:txBody>
          <a:bodyPr wrap="square">
            <a:spAutoFit/>
          </a:bodyPr>
          <a:lstStyle/>
          <a:p>
            <a:pPr marL="285750" indent="-285750"/>
            <a:r>
              <a:rPr lang="en-US" sz="3200" dirty="0" smtClean="0">
                <a:solidFill>
                  <a:srgbClr val="C00000"/>
                </a:solidFill>
                <a:latin typeface="Times New Roman" panose="02020603050405020304" pitchFamily="18" charset="0"/>
                <a:cs typeface="Times New Roman" panose="02020603050405020304" pitchFamily="18" charset="0"/>
              </a:rPr>
              <a:t>Contd..,</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Concepts of Deep Learning and Computer Vision have been used in this project to achieve the automated detection of litter.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Raspberry-Pi is a programmable controller which can be used for handling file transfer operations. It can transmit or receive data via a serial channel, so any other device with serial capabilities can communicate with Raspberry-Pi.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2000" dirty="0" smtClean="0">
                <a:latin typeface="Times New Roman" panose="02020603050405020304" pitchFamily="18" charset="0"/>
                <a:cs typeface="Times New Roman" panose="02020603050405020304" pitchFamily="18" charset="0"/>
              </a:rPr>
              <a:t>The drone will be fixed with an Raspberry-Pi  to facilitate the interfacing of other hardware components such as a Global System for Mobile Communication (GSM) and Global Positioning System (GPS) modules. </a:t>
            </a:r>
          </a:p>
          <a:p>
            <a:pPr marL="285750" indent="-28575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8992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25" y="170135"/>
            <a:ext cx="10972800" cy="1143000"/>
          </a:xfrm>
        </p:spPr>
        <p:txBody>
          <a:bodyPr>
            <a:normAutofit fontScale="90000"/>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  DETECTION &amp; IMAGE RECOGNITION</a:t>
            </a:r>
            <a:b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FLOW CHART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8" name="Content Placeholder 7"/>
          <p:cNvPicPr>
            <a:picLocks noGrp="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4095750" y="2038350"/>
            <a:ext cx="4610100" cy="3390900"/>
          </a:xfrm>
          <a:prstGeom prst="rect">
            <a:avLst/>
          </a:prstGeom>
        </p:spPr>
      </p:pic>
    </p:spTree>
    <p:extLst>
      <p:ext uri="{BB962C8B-B14F-4D97-AF65-F5344CB8AC3E}">
        <p14:creationId xmlns:p14="http://schemas.microsoft.com/office/powerpoint/2010/main" xmlns="" val="251149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5098" y="170136"/>
            <a:ext cx="10972800" cy="1018584"/>
          </a:xfrm>
        </p:spPr>
        <p:txBody>
          <a:bodyPr/>
          <a:lstStyle/>
          <a:p>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IMPLEMENTATION</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Content Placeholder 7"/>
          <p:cNvSpPr>
            <a:spLocks noGrp="1"/>
          </p:cNvSpPr>
          <p:nvPr>
            <p:ph sz="quarter" idx="1"/>
          </p:nvPr>
        </p:nvSpPr>
        <p:spPr>
          <a:xfrm>
            <a:off x="326571" y="1495695"/>
            <a:ext cx="11599818" cy="5101047"/>
          </a:xfrm>
        </p:spPr>
        <p:txBody>
          <a:bodyPr>
            <a:noAutofit/>
          </a:bodyPr>
          <a:lstStyle/>
          <a:p>
            <a:pPr>
              <a:buFont typeface="Wingdings" pitchFamily="2" charset="2"/>
              <a:buChar char="q"/>
            </a:pPr>
            <a:r>
              <a:rPr lang="en-US" sz="2000" dirty="0" smtClean="0">
                <a:latin typeface="Times New Roman" panose="02020603050405020304" pitchFamily="18" charset="0"/>
                <a:cs typeface="Times New Roman" panose="02020603050405020304" pitchFamily="18" charset="0"/>
              </a:rPr>
              <a:t>After the detection of the solid wastes in terms of objects ,the algorithm will acknowledges to the Raspberry pi that a solid object has detected.</a:t>
            </a:r>
          </a:p>
          <a:p>
            <a:pPr>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000" dirty="0" smtClean="0">
                <a:latin typeface="Times New Roman" panose="02020603050405020304" pitchFamily="18" charset="0"/>
                <a:cs typeface="Times New Roman" panose="02020603050405020304" pitchFamily="18" charset="0"/>
              </a:rPr>
              <a:t>A python script will make the drone moves towards the detected object. The python script is written for the purpose of automatic movement of the drones. Here the flight-controller board(KK-Board) and Raspberry-pi are embedded.</a:t>
            </a:r>
          </a:p>
          <a:p>
            <a:pPr>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000" dirty="0" smtClean="0">
                <a:latin typeface="Times New Roman" panose="02020603050405020304" pitchFamily="18" charset="0"/>
                <a:cs typeface="Times New Roman" panose="02020603050405020304" pitchFamily="18" charset="0"/>
              </a:rPr>
              <a:t>An attached robotic hand which is built with the help of Servo motors, which will picks up the solid wastes, and one of the Magnetic contact switch sensor which is placed within the robotic hand will informs the system for the next process.</a:t>
            </a:r>
          </a:p>
          <a:p>
            <a:pPr>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000" dirty="0" smtClean="0">
                <a:latin typeface="Times New Roman" panose="02020603050405020304" pitchFamily="18" charset="0"/>
                <a:cs typeface="Times New Roman" panose="02020603050405020304" pitchFamily="18" charset="0"/>
              </a:rPr>
              <a:t>The drone will moves towards the dustbin on the basis of GPS tracker which is attached to the dustbin. The drone will releases the captured waste into the dustbin and continue its scanning until it finds the next solid waste.</a:t>
            </a:r>
          </a:p>
          <a:p>
            <a:pPr>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sz="2000" dirty="0" smtClean="0">
                <a:latin typeface="Times New Roman" panose="02020603050405020304" pitchFamily="18" charset="0"/>
                <a:cs typeface="Times New Roman" panose="02020603050405020304" pitchFamily="18" charset="0"/>
              </a:rPr>
              <a:t> </a:t>
            </a:r>
          </a:p>
          <a:p>
            <a:pPr>
              <a:buFont typeface="Wingdings" pitchFamily="2" charset="2"/>
              <a:buChar char="q"/>
            </a:pPr>
            <a:endParaRPr lang="en-IN" sz="2000" dirty="0"/>
          </a:p>
        </p:txBody>
      </p:sp>
    </p:spTree>
    <p:extLst>
      <p:ext uri="{BB962C8B-B14F-4D97-AF65-F5344CB8AC3E}">
        <p14:creationId xmlns:p14="http://schemas.microsoft.com/office/powerpoint/2010/main" xmlns="" val="783146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280</TotalTime>
  <Words>1640</Words>
  <Application>Microsoft Office PowerPoint</Application>
  <PresentationFormat>Custom</PresentationFormat>
  <Paragraphs>140</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Equity</vt:lpstr>
      <vt:lpstr>Office Theme</vt:lpstr>
      <vt:lpstr>   Department of Computer Science and Engineering  Kodava Education Society® COORG INSTITUTE OF TECHNOLOGY Halligattu, Ponnampet-571216  Seminar on     “AOTUNOMOUS TRASH REMOVAL DRONE”  Under the Guidance of  Mr. Muralidhar B M Assistant Professor  Dept. of CS&amp;E </vt:lpstr>
      <vt:lpstr>CONTENTS</vt:lpstr>
      <vt:lpstr>INTRODUCTION</vt:lpstr>
      <vt:lpstr>LITERATURE SURVEY</vt:lpstr>
      <vt:lpstr>Slide 5</vt:lpstr>
      <vt:lpstr>PROBLEM IDENTIFICATION</vt:lpstr>
      <vt:lpstr>Slide 7</vt:lpstr>
      <vt:lpstr>OBJECT  DETECTION &amp; IMAGE RECOGNITION   FLOW CHART</vt:lpstr>
      <vt:lpstr>IMPLEMENTATION</vt:lpstr>
      <vt:lpstr> </vt:lpstr>
      <vt:lpstr>            RESULTS AND ADVANTAGES</vt:lpstr>
      <vt:lpstr>Slide 12</vt:lpstr>
      <vt:lpstr>CONCLUSION</vt:lpstr>
      <vt:lpstr>REFERENCES</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Chandan</dc:creator>
  <cp:lastModifiedBy>admin1</cp:lastModifiedBy>
  <cp:revision>59</cp:revision>
  <dcterms:created xsi:type="dcterms:W3CDTF">2020-07-28T16:36:57Z</dcterms:created>
  <dcterms:modified xsi:type="dcterms:W3CDTF">2020-07-29T04:37:47Z</dcterms:modified>
</cp:coreProperties>
</file>