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59" r:id="rId4"/>
    <p:sldId id="260" r:id="rId5"/>
    <p:sldId id="261" r:id="rId6"/>
    <p:sldId id="262" r:id="rId7"/>
    <p:sldId id="265" r:id="rId8"/>
    <p:sldId id="266" r:id="rId9"/>
    <p:sldId id="268" r:id="rId10"/>
    <p:sldId id="269" r:id="rId11"/>
    <p:sldId id="270" r:id="rId12"/>
    <p:sldId id="271" r:id="rId13"/>
    <p:sldId id="267"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D2D71-B607-45D6-B138-3D4341F4372F}" type="datetimeFigureOut">
              <a:rPr lang="en-US" smtClean="0"/>
              <a:t>14-Mar-17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C5672-705F-4304-BFCD-6BC16AD80C2B}" type="slidenum">
              <a:rPr lang="en-US" smtClean="0"/>
              <a:t>‹#›</a:t>
            </a:fld>
            <a:endParaRPr lang="en-US"/>
          </a:p>
        </p:txBody>
      </p:sp>
    </p:spTree>
    <p:extLst>
      <p:ext uri="{BB962C8B-B14F-4D97-AF65-F5344CB8AC3E}">
        <p14:creationId xmlns:p14="http://schemas.microsoft.com/office/powerpoint/2010/main" val="326053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50C5672-705F-4304-BFCD-6BC16AD80C2B}" type="slidenum">
              <a:rPr lang="en-US" smtClean="0"/>
              <a:t>7</a:t>
            </a:fld>
            <a:endParaRPr lang="en-US"/>
          </a:p>
        </p:txBody>
      </p:sp>
    </p:spTree>
    <p:extLst>
      <p:ext uri="{BB962C8B-B14F-4D97-AF65-F5344CB8AC3E}">
        <p14:creationId xmlns:p14="http://schemas.microsoft.com/office/powerpoint/2010/main" val="2016337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0C5672-705F-4304-BFCD-6BC16AD80C2B}" type="slidenum">
              <a:rPr lang="en-US" smtClean="0"/>
              <a:t>8</a:t>
            </a:fld>
            <a:endParaRPr lang="en-US"/>
          </a:p>
        </p:txBody>
      </p:sp>
    </p:spTree>
    <p:extLst>
      <p:ext uri="{BB962C8B-B14F-4D97-AF65-F5344CB8AC3E}">
        <p14:creationId xmlns:p14="http://schemas.microsoft.com/office/powerpoint/2010/main" val="402121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50C5672-705F-4304-BFCD-6BC16AD80C2B}" type="slidenum">
              <a:rPr lang="en-US" smtClean="0"/>
              <a:t>14</a:t>
            </a:fld>
            <a:endParaRPr lang="en-US"/>
          </a:p>
        </p:txBody>
      </p:sp>
    </p:spTree>
    <p:extLst>
      <p:ext uri="{BB962C8B-B14F-4D97-AF65-F5344CB8AC3E}">
        <p14:creationId xmlns:p14="http://schemas.microsoft.com/office/powerpoint/2010/main" val="2747541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9450602-A803-4D7C-B123-BCD1991CB556}" type="datetimeFigureOut">
              <a:rPr lang="en-US" smtClean="0"/>
              <a:t>14-Mar-17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F0C3DD5-1546-4C69-8132-F8C0A16AEE3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50602-A803-4D7C-B123-BCD1991CB556}" type="datetimeFigureOut">
              <a:rPr lang="en-US" smtClean="0"/>
              <a:t>14-Mar-17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50602-A803-4D7C-B123-BCD1991CB556}" type="datetimeFigureOut">
              <a:rPr lang="en-US" smtClean="0"/>
              <a:t>14-Mar-17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50602-A803-4D7C-B123-BCD1991CB556}" type="datetimeFigureOut">
              <a:rPr lang="en-US" smtClean="0"/>
              <a:t>14-Mar-17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9450602-A803-4D7C-B123-BCD1991CB556}" type="datetimeFigureOut">
              <a:rPr lang="en-US" smtClean="0"/>
              <a:t>14-Mar-17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0C3DD5-1546-4C69-8132-F8C0A16AEE3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450602-A803-4D7C-B123-BCD1991CB556}" type="datetimeFigureOut">
              <a:rPr lang="en-US" smtClean="0"/>
              <a:t>14-Mar-17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9450602-A803-4D7C-B123-BCD1991CB556}" type="datetimeFigureOut">
              <a:rPr lang="en-US" smtClean="0"/>
              <a:t>14-Mar-17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9450602-A803-4D7C-B123-BCD1991CB556}" type="datetimeFigureOut">
              <a:rPr lang="en-US" smtClean="0"/>
              <a:t>14-Mar-17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9450602-A803-4D7C-B123-BCD1991CB556}" type="datetimeFigureOut">
              <a:rPr lang="en-US" smtClean="0"/>
              <a:t>14-Mar-17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F0C3DD5-1546-4C69-8132-F8C0A16AEE3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450602-A803-4D7C-B123-BCD1991CB556}" type="datetimeFigureOut">
              <a:rPr lang="en-US" smtClean="0"/>
              <a:t>14-Mar-17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9450602-A803-4D7C-B123-BCD1991CB556}" type="datetimeFigureOut">
              <a:rPr lang="en-US" smtClean="0"/>
              <a:t>14-Mar-17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0C3DD5-1546-4C69-8132-F8C0A16AEE3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9450602-A803-4D7C-B123-BCD1991CB556}" type="datetimeFigureOut">
              <a:rPr lang="en-US" smtClean="0"/>
              <a:t>14-Mar-17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F0C3DD5-1546-4C69-8132-F8C0A16AEE3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sciencedirect.com/science/article/pii/S1878029612002575" TargetMode="External"/><Relationship Id="rId2" Type="http://schemas.openxmlformats.org/officeDocument/2006/relationships/hyperlink" Target="http://www.ecs.umass.edu/~irwin/smartgridcomm.pdf" TargetMode="External"/><Relationship Id="rId1" Type="http://schemas.openxmlformats.org/officeDocument/2006/relationships/slideLayout" Target="../slideLayouts/slideLayout2.xml"/><Relationship Id="rId6" Type="http://schemas.openxmlformats.org/officeDocument/2006/relationships/hyperlink" Target="https://hpi.de/friedrich/docs/paper/RE1.pdf" TargetMode="External"/><Relationship Id="rId5" Type="http://schemas.openxmlformats.org/officeDocument/2006/relationships/hyperlink" Target="http://research.ijcaonline.org/volume88/number15/pxc3893841.pdf" TargetMode="External"/><Relationship Id="rId4" Type="http://schemas.openxmlformats.org/officeDocument/2006/relationships/hyperlink" Target="http://www.iaeng.org/publication/IMECS2013/IMECS2013_pp295-300.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4800"/>
            <a:ext cx="7747700" cy="228600"/>
          </a:xfrm>
        </p:spPr>
        <p:txBody>
          <a:bodyPr>
            <a:normAutofit fontScale="90000"/>
          </a:bodyPr>
          <a:lstStyle/>
          <a:p>
            <a:pPr algn="l"/>
            <a:r>
              <a:rPr lang="en-US" sz="2000" dirty="0" smtClean="0"/>
              <a:t>Data Analytics </a:t>
            </a:r>
            <a:endParaRPr lang="en-US" sz="2000" dirty="0"/>
          </a:p>
        </p:txBody>
      </p:sp>
      <p:sp>
        <p:nvSpPr>
          <p:cNvPr id="6" name="Subtitle 5"/>
          <p:cNvSpPr>
            <a:spLocks noGrp="1"/>
          </p:cNvSpPr>
          <p:nvPr>
            <p:ph type="subTitle" idx="1"/>
          </p:nvPr>
        </p:nvSpPr>
        <p:spPr>
          <a:xfrm>
            <a:off x="1432560" y="1219200"/>
            <a:ext cx="7559040" cy="5029200"/>
          </a:xfrm>
        </p:spPr>
        <p:txBody>
          <a:bodyPr>
            <a:normAutofit lnSpcReduction="10000"/>
          </a:bodyPr>
          <a:lstStyle/>
          <a:p>
            <a:pPr algn="ctr"/>
            <a:r>
              <a:rPr lang="en-US" sz="4400" dirty="0" smtClean="0"/>
              <a:t>Prediction </a:t>
            </a:r>
            <a:r>
              <a:rPr lang="en-US" sz="4400" dirty="0"/>
              <a:t>of </a:t>
            </a:r>
            <a:endParaRPr lang="en-US" sz="4400" dirty="0" smtClean="0"/>
          </a:p>
          <a:p>
            <a:pPr algn="ctr"/>
            <a:r>
              <a:rPr lang="en-US" sz="4400" dirty="0" smtClean="0"/>
              <a:t>Electricity Generation for </a:t>
            </a:r>
          </a:p>
          <a:p>
            <a:pPr algn="ctr"/>
            <a:r>
              <a:rPr lang="en-US" sz="4400" dirty="0" smtClean="0"/>
              <a:t>Better Decision Making</a:t>
            </a:r>
          </a:p>
          <a:p>
            <a:pPr algn="ctr"/>
            <a:endParaRPr lang="en-US" sz="4400" dirty="0"/>
          </a:p>
          <a:p>
            <a:pPr algn="ctr"/>
            <a:endParaRPr lang="en-US" sz="4400" dirty="0"/>
          </a:p>
          <a:p>
            <a:pPr algn="r"/>
            <a:endParaRPr lang="en-US" dirty="0"/>
          </a:p>
          <a:p>
            <a:r>
              <a:rPr lang="en-US" sz="1900" dirty="0" err="1" smtClean="0"/>
              <a:t>Parag</a:t>
            </a:r>
            <a:r>
              <a:rPr lang="en-US" sz="1900" dirty="0" smtClean="0"/>
              <a:t> </a:t>
            </a:r>
            <a:r>
              <a:rPr lang="en-US" sz="1900" dirty="0" err="1" smtClean="0"/>
              <a:t>Karguppikar</a:t>
            </a:r>
            <a:r>
              <a:rPr lang="en-US" sz="1900" dirty="0" smtClean="0"/>
              <a:t>     – </a:t>
            </a:r>
            <a:r>
              <a:rPr lang="en-US" sz="1900" dirty="0" err="1" smtClean="0"/>
              <a:t>1PI13CS103</a:t>
            </a:r>
            <a:r>
              <a:rPr lang="en-US" sz="1900" dirty="0" smtClean="0"/>
              <a:t>			Guide</a:t>
            </a:r>
          </a:p>
          <a:p>
            <a:r>
              <a:rPr lang="en-US" sz="1900" dirty="0" err="1" smtClean="0"/>
              <a:t>Parikshit</a:t>
            </a:r>
            <a:r>
              <a:rPr lang="en-US" sz="1900" dirty="0" smtClean="0"/>
              <a:t> </a:t>
            </a:r>
            <a:r>
              <a:rPr lang="en-US" sz="1900" dirty="0" err="1" smtClean="0"/>
              <a:t>Maheshwari</a:t>
            </a:r>
            <a:r>
              <a:rPr lang="en-US" sz="1900" dirty="0" smtClean="0"/>
              <a:t> – </a:t>
            </a:r>
            <a:r>
              <a:rPr lang="en-US" sz="1900" dirty="0" err="1" smtClean="0"/>
              <a:t>1PI13CS104</a:t>
            </a:r>
            <a:r>
              <a:rPr lang="en-US" sz="1900" dirty="0" smtClean="0"/>
              <a:t>	   	  Prof.  V. R. </a:t>
            </a:r>
            <a:r>
              <a:rPr lang="en-US" sz="1900" dirty="0" err="1" smtClean="0"/>
              <a:t>Badri</a:t>
            </a:r>
            <a:r>
              <a:rPr lang="en-US" sz="1900" dirty="0" smtClean="0"/>
              <a:t> Prasad</a:t>
            </a:r>
          </a:p>
          <a:p>
            <a:r>
              <a:rPr lang="en-US" sz="1900" dirty="0" smtClean="0"/>
              <a:t>Rathan </a:t>
            </a:r>
            <a:r>
              <a:rPr lang="en-US" sz="1900" dirty="0" err="1" smtClean="0"/>
              <a:t>Naik</a:t>
            </a:r>
            <a:r>
              <a:rPr lang="en-US" sz="1900" dirty="0" smtClean="0"/>
              <a:t>              – </a:t>
            </a:r>
            <a:r>
              <a:rPr lang="en-US" sz="1900" dirty="0" err="1" smtClean="0"/>
              <a:t>1PI13CS121</a:t>
            </a:r>
            <a:endParaRPr lang="en-US" sz="19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1</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Implementation </a:t>
            </a:r>
            <a:endParaRPr lang="en-US" dirty="0"/>
          </a:p>
        </p:txBody>
      </p:sp>
      <p:sp>
        <p:nvSpPr>
          <p:cNvPr id="3" name="Content Placeholder 2"/>
          <p:cNvSpPr>
            <a:spLocks noGrp="1"/>
          </p:cNvSpPr>
          <p:nvPr>
            <p:ph idx="1"/>
          </p:nvPr>
        </p:nvSpPr>
        <p:spPr/>
        <p:txBody>
          <a:bodyPr/>
          <a:lstStyle/>
          <a:p>
            <a:r>
              <a:rPr lang="en-US" dirty="0" smtClean="0"/>
              <a:t>We are using the maximum probability concept to find out the next outcome.</a:t>
            </a:r>
          </a:p>
          <a:p>
            <a:r>
              <a:rPr lang="en-US" dirty="0" smtClean="0"/>
              <a:t>Input:</a:t>
            </a:r>
          </a:p>
          <a:p>
            <a:pPr lvl="1"/>
            <a:r>
              <a:rPr lang="en-US" dirty="0" smtClean="0"/>
              <a:t>A = state matrix</a:t>
            </a:r>
          </a:p>
          <a:p>
            <a:pPr lvl="1"/>
            <a:r>
              <a:rPr lang="en-US" dirty="0" smtClean="0"/>
              <a:t>B = observation matrix</a:t>
            </a:r>
          </a:p>
          <a:p>
            <a:pPr lvl="1"/>
            <a:r>
              <a:rPr lang="en-US" dirty="0" smtClean="0"/>
              <a:t>T = number of events</a:t>
            </a:r>
          </a:p>
          <a:p>
            <a:pPr lvl="1"/>
            <a:r>
              <a:rPr lang="en-US" dirty="0" smtClean="0"/>
              <a:t>Pi = initial matrix (individual matrix)</a:t>
            </a:r>
          </a:p>
          <a:p>
            <a:pPr lvl="1"/>
            <a:r>
              <a:rPr lang="en-US" dirty="0" smtClean="0"/>
              <a:t>O(t</a:t>
            </a:r>
            <a:r>
              <a:rPr lang="en-US" baseline="-25000" dirty="0" smtClean="0"/>
              <a:t>0</a:t>
            </a:r>
            <a:r>
              <a:rPr lang="en-US" dirty="0" smtClean="0"/>
              <a:t>,t</a:t>
            </a:r>
            <a:r>
              <a:rPr lang="en-US" baseline="-25000" dirty="0" smtClean="0"/>
              <a:t>T</a:t>
            </a:r>
            <a:r>
              <a:rPr lang="en-US" dirty="0" smtClean="0"/>
              <a:t>) = observation </a:t>
            </a:r>
            <a:endParaRPr lang="en-US" baseline="-25000" dirty="0"/>
          </a:p>
        </p:txBody>
      </p:sp>
    </p:spTree>
    <p:extLst>
      <p:ext uri="{BB962C8B-B14F-4D97-AF65-F5344CB8AC3E}">
        <p14:creationId xmlns:p14="http://schemas.microsoft.com/office/powerpoint/2010/main" val="175816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Used</a:t>
            </a:r>
            <a:endParaRPr lang="en-US" dirty="0"/>
          </a:p>
        </p:txBody>
      </p:sp>
      <p:sp>
        <p:nvSpPr>
          <p:cNvPr id="3" name="Content Placeholder 2"/>
          <p:cNvSpPr>
            <a:spLocks noGrp="1"/>
          </p:cNvSpPr>
          <p:nvPr>
            <p:ph idx="1"/>
          </p:nvPr>
        </p:nvSpPr>
        <p:spPr/>
        <p:txBody>
          <a:bodyPr/>
          <a:lstStyle/>
          <a:p>
            <a:r>
              <a:rPr lang="en-US" dirty="0"/>
              <a:t>P(X;O) = </a:t>
            </a:r>
            <a:r>
              <a:rPr lang="en-US" dirty="0" smtClean="0"/>
              <a:t>pi</a:t>
            </a:r>
            <a:r>
              <a:rPr lang="en-US" baseline="-25000" dirty="0" smtClean="0"/>
              <a:t>x0</a:t>
            </a:r>
            <a:r>
              <a:rPr lang="en-US" dirty="0" smtClean="0"/>
              <a:t>b</a:t>
            </a:r>
            <a:r>
              <a:rPr lang="en-US" baseline="-25000" dirty="0" smtClean="0"/>
              <a:t>x0</a:t>
            </a:r>
            <a:r>
              <a:rPr lang="en-US" dirty="0" smtClean="0"/>
              <a:t>(O</a:t>
            </a:r>
            <a:r>
              <a:rPr lang="en-US" baseline="-25000" dirty="0" smtClean="0"/>
              <a:t>0</a:t>
            </a:r>
            <a:r>
              <a:rPr lang="en-US" dirty="0" smtClean="0"/>
              <a:t>)a</a:t>
            </a:r>
            <a:r>
              <a:rPr lang="en-US" baseline="-25000" dirty="0" smtClean="0"/>
              <a:t>x0,x1</a:t>
            </a:r>
            <a:r>
              <a:rPr lang="en-US" dirty="0" smtClean="0"/>
              <a:t>b</a:t>
            </a:r>
            <a:r>
              <a:rPr lang="en-US" baseline="-25000" dirty="0" smtClean="0"/>
              <a:t>x1</a:t>
            </a:r>
            <a:r>
              <a:rPr lang="en-US" dirty="0" smtClean="0"/>
              <a:t>(O</a:t>
            </a:r>
            <a:r>
              <a:rPr lang="en-US" baseline="-25000" dirty="0" smtClean="0"/>
              <a:t>1</a:t>
            </a:r>
            <a:r>
              <a:rPr lang="en-US" dirty="0" smtClean="0"/>
              <a:t>)a</a:t>
            </a:r>
            <a:r>
              <a:rPr lang="en-US" baseline="-25000" dirty="0" smtClean="0"/>
              <a:t>x1,x2</a:t>
            </a:r>
            <a:r>
              <a:rPr lang="en-US" dirty="0" smtClean="0"/>
              <a:t>b</a:t>
            </a:r>
            <a:r>
              <a:rPr lang="en-US" baseline="-25000" dirty="0" smtClean="0"/>
              <a:t>x2</a:t>
            </a:r>
            <a:r>
              <a:rPr lang="en-US" dirty="0" smtClean="0"/>
              <a:t>(O</a:t>
            </a:r>
            <a:r>
              <a:rPr lang="en-US" baseline="-25000" dirty="0" smtClean="0"/>
              <a:t>2</a:t>
            </a:r>
            <a:r>
              <a:rPr lang="en-US" dirty="0" smtClean="0"/>
              <a:t>)a</a:t>
            </a:r>
            <a:r>
              <a:rPr lang="en-US" baseline="-25000" dirty="0" smtClean="0"/>
              <a:t>x2,x3</a:t>
            </a:r>
            <a:r>
              <a:rPr lang="en-US" dirty="0" smtClean="0"/>
              <a:t>b</a:t>
            </a:r>
            <a:r>
              <a:rPr lang="en-US" baseline="-25000" dirty="0" smtClean="0"/>
              <a:t>x3</a:t>
            </a:r>
            <a:r>
              <a:rPr lang="en-US" dirty="0" smtClean="0"/>
              <a:t>(O</a:t>
            </a:r>
            <a:r>
              <a:rPr lang="en-US" baseline="-25000" dirty="0" smtClean="0"/>
              <a:t>3</a:t>
            </a:r>
            <a:r>
              <a:rPr lang="en-US" dirty="0" smtClean="0"/>
              <a:t>)</a:t>
            </a:r>
          </a:p>
          <a:p>
            <a:endParaRPr lang="en-US" dirty="0"/>
          </a:p>
          <a:p>
            <a:r>
              <a:rPr lang="en-US" dirty="0" smtClean="0"/>
              <a:t>Where X = {x</a:t>
            </a:r>
            <a:r>
              <a:rPr lang="en-US" baseline="-25000" dirty="0" smtClean="0"/>
              <a:t>0</a:t>
            </a:r>
            <a:r>
              <a:rPr lang="en-US" dirty="0" smtClean="0"/>
              <a:t>,x</a:t>
            </a:r>
            <a:r>
              <a:rPr lang="en-US" baseline="-25000" dirty="0" smtClean="0"/>
              <a:t>1</a:t>
            </a:r>
            <a:r>
              <a:rPr lang="en-US" dirty="0" smtClean="0"/>
              <a:t>,x</a:t>
            </a:r>
            <a:r>
              <a:rPr lang="en-US" baseline="-25000" dirty="0" smtClean="0"/>
              <a:t>2</a:t>
            </a:r>
            <a:r>
              <a:rPr lang="en-US" dirty="0" smtClean="0"/>
              <a:t>,x</a:t>
            </a:r>
            <a:r>
              <a:rPr lang="en-US" baseline="-25000" dirty="0" smtClean="0"/>
              <a:t>3</a:t>
            </a:r>
            <a:r>
              <a:rPr lang="en-US" dirty="0" smtClean="0"/>
              <a:t>} =&gt; states</a:t>
            </a:r>
          </a:p>
          <a:p>
            <a:pPr marL="82296" indent="0">
              <a:buNone/>
            </a:pPr>
            <a:endParaRPr lang="en-US" dirty="0" smtClean="0"/>
          </a:p>
          <a:p>
            <a:r>
              <a:rPr lang="en-US" dirty="0" smtClean="0"/>
              <a:t>O = {</a:t>
            </a:r>
            <a:r>
              <a:rPr lang="en-US" dirty="0"/>
              <a:t>o</a:t>
            </a:r>
            <a:r>
              <a:rPr lang="en-US" baseline="-25000" dirty="0" smtClean="0"/>
              <a:t>0</a:t>
            </a:r>
            <a:r>
              <a:rPr lang="en-US" dirty="0" smtClean="0"/>
              <a:t>,o</a:t>
            </a:r>
            <a:r>
              <a:rPr lang="en-US" baseline="-25000" dirty="0" smtClean="0"/>
              <a:t>1</a:t>
            </a:r>
            <a:r>
              <a:rPr lang="en-US" dirty="0" smtClean="0"/>
              <a:t>,o</a:t>
            </a:r>
            <a:r>
              <a:rPr lang="en-US" baseline="-25000" dirty="0" smtClean="0"/>
              <a:t>2</a:t>
            </a:r>
            <a:r>
              <a:rPr lang="en-US" dirty="0" smtClean="0"/>
              <a:t>,o</a:t>
            </a:r>
            <a:r>
              <a:rPr lang="en-US" baseline="-25000" dirty="0" smtClean="0"/>
              <a:t>3</a:t>
            </a:r>
            <a:r>
              <a:rPr lang="en-US" dirty="0" smtClean="0"/>
              <a:t>} =&gt; observation </a:t>
            </a:r>
            <a:endParaRPr lang="en-US" dirty="0"/>
          </a:p>
        </p:txBody>
      </p:sp>
    </p:spTree>
    <p:extLst>
      <p:ext uri="{BB962C8B-B14F-4D97-AF65-F5344CB8AC3E}">
        <p14:creationId xmlns:p14="http://schemas.microsoft.com/office/powerpoint/2010/main" val="352467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endParaRPr lang="en-US" dirty="0" smtClean="0"/>
          </a:p>
          <a:p>
            <a:endParaRPr lang="en-US" dirty="0"/>
          </a:p>
          <a:p>
            <a:pPr marL="82296" indent="0" algn="ctr">
              <a:buNone/>
            </a:pPr>
            <a:r>
              <a:rPr lang="en-US" dirty="0" smtClean="0">
                <a:latin typeface="Times New Roman" panose="02020603050405020304" pitchFamily="18" charset="0"/>
              </a:rPr>
              <a:t>Demo</a:t>
            </a:r>
            <a:endParaRPr lang="en-US" dirty="0" smtClean="0"/>
          </a:p>
        </p:txBody>
      </p:sp>
    </p:spTree>
    <p:extLst>
      <p:ext uri="{BB962C8B-B14F-4D97-AF65-F5344CB8AC3E}">
        <p14:creationId xmlns:p14="http://schemas.microsoft.com/office/powerpoint/2010/main" val="389780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GB" dirty="0"/>
          </a:p>
        </p:txBody>
      </p:sp>
      <p:sp>
        <p:nvSpPr>
          <p:cNvPr id="3" name="Content Placeholder 2"/>
          <p:cNvSpPr>
            <a:spLocks noGrp="1"/>
          </p:cNvSpPr>
          <p:nvPr>
            <p:ph idx="1"/>
          </p:nvPr>
        </p:nvSpPr>
        <p:spPr/>
        <p:txBody>
          <a:bodyPr>
            <a:normAutofit/>
          </a:bodyPr>
          <a:lstStyle/>
          <a:p>
            <a:r>
              <a:rPr lang="en-GB" dirty="0">
                <a:hlinkClick r:id="rId2"/>
              </a:rPr>
              <a:t>http://www.ecs.umass.edu/~</a:t>
            </a:r>
            <a:r>
              <a:rPr lang="en-GB" dirty="0" smtClean="0">
                <a:hlinkClick r:id="rId2"/>
              </a:rPr>
              <a:t>irwin/smartgridcomm.pdf</a:t>
            </a:r>
            <a:endParaRPr lang="en-GB" dirty="0" smtClean="0"/>
          </a:p>
          <a:p>
            <a:r>
              <a:rPr lang="en-GB" dirty="0">
                <a:hlinkClick r:id="rId3"/>
              </a:rPr>
              <a:t>http://</a:t>
            </a:r>
            <a:r>
              <a:rPr lang="en-GB" dirty="0" smtClean="0">
                <a:hlinkClick r:id="rId3"/>
              </a:rPr>
              <a:t>www.sciencedirect.com/science/article/pii/S1878029612002575</a:t>
            </a:r>
            <a:endParaRPr lang="en-GB" dirty="0" smtClean="0"/>
          </a:p>
          <a:p>
            <a:r>
              <a:rPr lang="en-GB" dirty="0">
                <a:hlinkClick r:id="rId4"/>
              </a:rPr>
              <a:t>http://</a:t>
            </a:r>
            <a:r>
              <a:rPr lang="en-GB" dirty="0" smtClean="0">
                <a:hlinkClick r:id="rId4"/>
              </a:rPr>
              <a:t>www.iaeng.org/publication/IMECS2013/IMECS2013_pp295-300.pdf</a:t>
            </a:r>
            <a:endParaRPr lang="en-GB" dirty="0" smtClean="0"/>
          </a:p>
          <a:p>
            <a:r>
              <a:rPr lang="en-GB" dirty="0">
                <a:hlinkClick r:id="rId5"/>
              </a:rPr>
              <a:t>http://</a:t>
            </a:r>
            <a:r>
              <a:rPr lang="en-GB" dirty="0" smtClean="0">
                <a:hlinkClick r:id="rId5"/>
              </a:rPr>
              <a:t>research.ijcaonline.org/volume88/number15/pxc3893841.pdf</a:t>
            </a:r>
            <a:endParaRPr lang="en-GB" dirty="0" smtClean="0"/>
          </a:p>
          <a:p>
            <a:r>
              <a:rPr lang="en-GB" smtClean="0">
                <a:hlinkClick r:id="rId6"/>
              </a:rPr>
              <a:t>https</a:t>
            </a:r>
            <a:r>
              <a:rPr lang="en-GB" dirty="0" smtClean="0">
                <a:hlinkClick r:id="rId6"/>
              </a:rPr>
              <a:t>://hpi.de/friedrich/docs/paper/RE1.pdf</a:t>
            </a:r>
            <a:endParaRPr lang="en-GB" dirty="0" smtClean="0"/>
          </a:p>
          <a:p>
            <a:endParaRPr lang="en-GB" dirty="0"/>
          </a:p>
        </p:txBody>
      </p:sp>
    </p:spTree>
    <p:extLst>
      <p:ext uri="{BB962C8B-B14F-4D97-AF65-F5344CB8AC3E}">
        <p14:creationId xmlns:p14="http://schemas.microsoft.com/office/powerpoint/2010/main" val="694253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319"/>
            <a:ext cx="7498080" cy="563562"/>
          </a:xfrm>
        </p:spPr>
        <p:txBody>
          <a:bodyPr>
            <a:normAutofit/>
          </a:bodyPr>
          <a:lstStyle/>
          <a:p>
            <a:r>
              <a:rPr lang="en-US" sz="1400" dirty="0"/>
              <a:t>Prediction of Electricity Generation for Better Decision Making</a:t>
            </a:r>
            <a:br>
              <a:rPr lang="en-US" sz="1400" dirty="0"/>
            </a:br>
            <a:endParaRPr lang="en-US" sz="1400" dirty="0"/>
          </a:p>
        </p:txBody>
      </p:sp>
      <p:sp>
        <p:nvSpPr>
          <p:cNvPr id="8" name="Content Placeholder 7"/>
          <p:cNvSpPr>
            <a:spLocks noGrp="1"/>
          </p:cNvSpPr>
          <p:nvPr>
            <p:ph idx="1"/>
          </p:nvPr>
        </p:nvSpPr>
        <p:spPr>
          <a:xfrm>
            <a:off x="1371600" y="1143000"/>
            <a:ext cx="7498080" cy="4953000"/>
          </a:xfrm>
        </p:spPr>
        <p:txBody>
          <a:bodyPr/>
          <a:lstStyle/>
          <a:p>
            <a:pPr marL="82296" indent="0">
              <a:buNone/>
            </a:pPr>
            <a:endParaRPr lang="en-US" dirty="0"/>
          </a:p>
          <a:p>
            <a:pPr marL="82296" indent="0">
              <a:buNone/>
            </a:pPr>
            <a:r>
              <a:rPr lang="en-US" sz="4000" dirty="0" smtClean="0"/>
              <a:t>		   Thank You</a:t>
            </a:r>
          </a:p>
          <a:p>
            <a:pPr marL="82296" indent="0">
              <a:buNone/>
            </a:pPr>
            <a:endParaRPr lang="en-US" sz="4000" dirty="0"/>
          </a:p>
          <a:p>
            <a:pPr marL="82296" indent="0">
              <a:buNone/>
            </a:pPr>
            <a:endParaRPr lang="en-US" sz="4000" dirty="0" smtClean="0"/>
          </a:p>
          <a:p>
            <a:pPr marL="82296" indent="0">
              <a:buNone/>
            </a:pPr>
            <a:r>
              <a:rPr lang="en-US" sz="4000" dirty="0" smtClean="0"/>
              <a:t>		 Suggestions!!</a:t>
            </a:r>
          </a:p>
          <a:p>
            <a:pPr marL="82296" indent="0">
              <a:buNone/>
            </a:pPr>
            <a:endParaRPr lang="en-US" sz="2400" dirty="0" smtClean="0"/>
          </a:p>
          <a:p>
            <a:pPr marL="82296" indent="0">
              <a:buNone/>
            </a:pPr>
            <a:endParaRPr lang="en-US" sz="2400" dirty="0" smtClean="0"/>
          </a:p>
          <a:p>
            <a:endParaRPr lang="en-US" sz="24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14</a:t>
            </a:fld>
            <a:r>
              <a:rPr lang="en-US" dirty="0" smtClean="0"/>
              <a:t>/8</a:t>
            </a:r>
            <a:endParaRPr lang="en-US" dirty="0"/>
          </a:p>
        </p:txBody>
      </p:sp>
      <p:pic>
        <p:nvPicPr>
          <p:cNvPr id="7" name="Picture 6" descr="PESIT-NEW-LOGO"/>
          <p:cNvPicPr>
            <a:picLocks noChangeAspect="1" noChangeArrowheads="1"/>
          </p:cNvPicPr>
          <p:nvPr/>
        </p:nvPicPr>
        <p:blipFill>
          <a:blip r:embed="rId3"/>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3921160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7319"/>
            <a:ext cx="7498080" cy="563562"/>
          </a:xfrm>
        </p:spPr>
        <p:txBody>
          <a:bodyPr>
            <a:normAutofit/>
          </a:bodyPr>
          <a:lstStyle/>
          <a:p>
            <a:r>
              <a:rPr lang="en-US" sz="1400" dirty="0"/>
              <a:t>Prediction of Electricity Generation for Better Decision Making</a:t>
            </a:r>
            <a:br>
              <a:rPr lang="en-US" sz="1400" dirty="0"/>
            </a:br>
            <a:endParaRPr lang="en-US" sz="1400" dirty="0"/>
          </a:p>
        </p:txBody>
      </p:sp>
      <p:sp>
        <p:nvSpPr>
          <p:cNvPr id="8" name="Content Placeholder 7"/>
          <p:cNvSpPr>
            <a:spLocks noGrp="1"/>
          </p:cNvSpPr>
          <p:nvPr>
            <p:ph idx="1"/>
          </p:nvPr>
        </p:nvSpPr>
        <p:spPr>
          <a:xfrm>
            <a:off x="1371600" y="838200"/>
            <a:ext cx="7498080" cy="5257800"/>
          </a:xfrm>
        </p:spPr>
        <p:txBody>
          <a:bodyPr/>
          <a:lstStyle/>
          <a:p>
            <a:pPr marL="82296" indent="0">
              <a:buNone/>
            </a:pPr>
            <a:r>
              <a:rPr lang="en-US" dirty="0" smtClean="0"/>
              <a:t>		Problem Statement</a:t>
            </a:r>
          </a:p>
          <a:p>
            <a:pPr marL="82296" indent="0" algn="ctr">
              <a:buNone/>
            </a:pPr>
            <a:endParaRPr lang="en-US" dirty="0"/>
          </a:p>
          <a:p>
            <a:pPr marL="82296" indent="0" algn="just">
              <a:buNone/>
            </a:pPr>
            <a:r>
              <a:rPr lang="en-US" sz="2400" dirty="0" smtClean="0"/>
              <a:t>This project will extract data from past years and will analyze as well as predict the electric power generation keeping in mind the various parameters that directly or indirectly affects the sources of power generation.</a:t>
            </a:r>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2</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3442064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319"/>
            <a:ext cx="7498080" cy="563562"/>
          </a:xfrm>
        </p:spPr>
        <p:txBody>
          <a:bodyPr>
            <a:noAutofit/>
          </a:bodyPr>
          <a:lstStyle/>
          <a:p>
            <a:r>
              <a:rPr lang="en-US" sz="1600" dirty="0"/>
              <a:t>Prediction of Electricity Generation for Better Decision Making</a:t>
            </a:r>
            <a:br>
              <a:rPr lang="en-US" sz="1600" dirty="0"/>
            </a:br>
            <a:endParaRPr lang="en-US" sz="1600" dirty="0"/>
          </a:p>
        </p:txBody>
      </p:sp>
      <p:sp>
        <p:nvSpPr>
          <p:cNvPr id="8" name="Content Placeholder 7"/>
          <p:cNvSpPr>
            <a:spLocks noGrp="1"/>
          </p:cNvSpPr>
          <p:nvPr>
            <p:ph idx="1"/>
          </p:nvPr>
        </p:nvSpPr>
        <p:spPr>
          <a:xfrm>
            <a:off x="1371600" y="1143000"/>
            <a:ext cx="7498080" cy="4953000"/>
          </a:xfrm>
        </p:spPr>
        <p:txBody>
          <a:bodyPr/>
          <a:lstStyle/>
          <a:p>
            <a:pPr marL="82296" indent="0">
              <a:buNone/>
            </a:pPr>
            <a:r>
              <a:rPr lang="en-US" dirty="0" smtClean="0"/>
              <a:t>		Datasets Considered</a:t>
            </a:r>
          </a:p>
          <a:p>
            <a:pPr marL="82296" indent="0" algn="ctr">
              <a:buNone/>
            </a:pPr>
            <a:endParaRPr lang="en-US" dirty="0"/>
          </a:p>
          <a:p>
            <a:pPr algn="just"/>
            <a:r>
              <a:rPr lang="en-US" sz="2400" dirty="0" smtClean="0"/>
              <a:t>Electricity Generation</a:t>
            </a:r>
          </a:p>
          <a:p>
            <a:pPr algn="just"/>
            <a:r>
              <a:rPr lang="en-US" sz="2400" dirty="0" smtClean="0"/>
              <a:t>Coal Stock</a:t>
            </a:r>
          </a:p>
          <a:p>
            <a:pPr algn="just"/>
            <a:r>
              <a:rPr lang="en-US" sz="2400" dirty="0" smtClean="0"/>
              <a:t>Renewable Resources</a:t>
            </a:r>
          </a:p>
          <a:p>
            <a:pPr algn="just"/>
            <a:r>
              <a:rPr lang="en-US" sz="2400" dirty="0" smtClean="0"/>
              <a:t>Rainfall</a:t>
            </a:r>
          </a:p>
          <a:p>
            <a:pPr algn="just"/>
            <a:r>
              <a:rPr lang="en-US" sz="2400" dirty="0" smtClean="0"/>
              <a:t>Nuclear Power plants</a:t>
            </a:r>
          </a:p>
          <a:p>
            <a:pPr algn="just"/>
            <a:r>
              <a:rPr lang="en-US" sz="2400" dirty="0" smtClean="0"/>
              <a:t>Requirement and Peak Demand</a:t>
            </a:r>
          </a:p>
          <a:p>
            <a:pPr algn="just"/>
            <a:endParaRPr lang="en-US" sz="2400" dirty="0"/>
          </a:p>
        </p:txBody>
      </p:sp>
      <p:sp>
        <p:nvSpPr>
          <p:cNvPr id="5" name="Footer Placeholder 4"/>
          <p:cNvSpPr>
            <a:spLocks noGrp="1"/>
          </p:cNvSpPr>
          <p:nvPr>
            <p:ph type="ftr" sz="quarter" idx="11"/>
          </p:nvPr>
        </p:nvSpPr>
        <p:spPr>
          <a:xfrm>
            <a:off x="1066800" y="6305550"/>
            <a:ext cx="75438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3</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3121244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5845"/>
            <a:ext cx="7498080" cy="563562"/>
          </a:xfrm>
        </p:spPr>
        <p:txBody>
          <a:bodyPr>
            <a:normAutofit/>
          </a:bodyPr>
          <a:lstStyle/>
          <a:p>
            <a:r>
              <a:rPr lang="en-US" sz="1400" dirty="0"/>
              <a:t>Prediction of Electricity Generation for Better Decision Making</a:t>
            </a:r>
            <a:br>
              <a:rPr lang="en-US" sz="1400" dirty="0"/>
            </a:br>
            <a:endParaRPr lang="en-US" sz="1400" dirty="0"/>
          </a:p>
        </p:txBody>
      </p:sp>
      <p:sp>
        <p:nvSpPr>
          <p:cNvPr id="8" name="Content Placeholder 7"/>
          <p:cNvSpPr>
            <a:spLocks noGrp="1"/>
          </p:cNvSpPr>
          <p:nvPr>
            <p:ph idx="1"/>
          </p:nvPr>
        </p:nvSpPr>
        <p:spPr>
          <a:xfrm>
            <a:off x="1371600" y="685800"/>
            <a:ext cx="7498080" cy="5410200"/>
          </a:xfrm>
        </p:spPr>
        <p:txBody>
          <a:bodyPr/>
          <a:lstStyle/>
          <a:p>
            <a:pPr marL="82296" indent="0" algn="ctr">
              <a:buNone/>
            </a:pPr>
            <a:r>
              <a:rPr lang="en-US" dirty="0" smtClean="0"/>
              <a:t>Basic Flow Diagram</a:t>
            </a:r>
            <a:endParaRPr lang="en-US" sz="2400" dirty="0" smtClean="0"/>
          </a:p>
          <a:p>
            <a:pPr algn="just"/>
            <a:endParaRPr lang="en-US" sz="24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4</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
        <p:nvSpPr>
          <p:cNvPr id="26" name="Rectangle 25"/>
          <p:cNvSpPr/>
          <p:nvPr/>
        </p:nvSpPr>
        <p:spPr>
          <a:xfrm>
            <a:off x="6983657" y="3486835"/>
            <a:ext cx="1768780" cy="1109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p:cNvCxnSpPr/>
          <p:nvPr/>
        </p:nvCxnSpPr>
        <p:spPr>
          <a:xfrm>
            <a:off x="3750162" y="2458657"/>
            <a:ext cx="1828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5599839" y="2025336"/>
            <a:ext cx="2489548" cy="866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5622803" y="2258602"/>
            <a:ext cx="2466584" cy="400110"/>
          </a:xfrm>
          <a:prstGeom prst="rect">
            <a:avLst/>
          </a:prstGeom>
          <a:noFill/>
        </p:spPr>
        <p:txBody>
          <a:bodyPr wrap="square" rtlCol="0">
            <a:spAutoFit/>
          </a:bodyPr>
          <a:lstStyle/>
          <a:p>
            <a:pPr algn="ctr"/>
            <a:r>
              <a:rPr lang="en-US" sz="2000" dirty="0" smtClean="0">
                <a:latin typeface="Alaska" pitchFamily="34" charset="0"/>
              </a:rPr>
              <a:t>Programmable Data</a:t>
            </a:r>
            <a:endParaRPr lang="en-US" sz="2000" dirty="0">
              <a:latin typeface="Alaska" pitchFamily="34" charset="0"/>
            </a:endParaRPr>
          </a:p>
        </p:txBody>
      </p:sp>
      <p:cxnSp>
        <p:nvCxnSpPr>
          <p:cNvPr id="6" name="Straight Arrow Connector 5"/>
          <p:cNvCxnSpPr/>
          <p:nvPr/>
        </p:nvCxnSpPr>
        <p:spPr>
          <a:xfrm>
            <a:off x="6909591" y="2908679"/>
            <a:ext cx="1060015" cy="48792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5578962" y="5486400"/>
            <a:ext cx="2510425" cy="774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Analysis of Data</a:t>
            </a:r>
            <a:endParaRPr lang="en-US" sz="2400" dirty="0"/>
          </a:p>
        </p:txBody>
      </p:sp>
      <p:cxnSp>
        <p:nvCxnSpPr>
          <p:cNvPr id="16" name="Straight Arrow Connector 15"/>
          <p:cNvCxnSpPr/>
          <p:nvPr/>
        </p:nvCxnSpPr>
        <p:spPr>
          <a:xfrm flipH="1">
            <a:off x="4035911" y="5873663"/>
            <a:ext cx="154305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1978512" y="5486400"/>
            <a:ext cx="2057400" cy="8256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laska" pitchFamily="34" charset="0"/>
              </a:rPr>
              <a:t>Results</a:t>
            </a:r>
            <a:endParaRPr lang="en-US" sz="2400" dirty="0">
              <a:latin typeface="Alaska" pitchFamily="34" charset="0"/>
            </a:endParaRPr>
          </a:p>
        </p:txBody>
      </p:sp>
      <p:sp>
        <p:nvSpPr>
          <p:cNvPr id="18" name="TextBox 17"/>
          <p:cNvSpPr txBox="1"/>
          <p:nvPr/>
        </p:nvSpPr>
        <p:spPr>
          <a:xfrm>
            <a:off x="3940662" y="1752600"/>
            <a:ext cx="1638300" cy="646331"/>
          </a:xfrm>
          <a:prstGeom prst="rect">
            <a:avLst/>
          </a:prstGeom>
          <a:noFill/>
        </p:spPr>
        <p:txBody>
          <a:bodyPr wrap="square" rtlCol="0">
            <a:spAutoFit/>
          </a:bodyPr>
          <a:lstStyle/>
          <a:p>
            <a:pPr algn="ctr"/>
            <a:r>
              <a:rPr lang="en-US" dirty="0" smtClean="0"/>
              <a:t>Data preprocessing</a:t>
            </a:r>
            <a:endParaRPr lang="en-US" dirty="0"/>
          </a:p>
        </p:txBody>
      </p:sp>
      <p:sp>
        <p:nvSpPr>
          <p:cNvPr id="19" name="TextBox 18"/>
          <p:cNvSpPr txBox="1"/>
          <p:nvPr/>
        </p:nvSpPr>
        <p:spPr>
          <a:xfrm>
            <a:off x="4035912" y="2568812"/>
            <a:ext cx="1447799" cy="646331"/>
          </a:xfrm>
          <a:prstGeom prst="rect">
            <a:avLst/>
          </a:prstGeom>
          <a:noFill/>
        </p:spPr>
        <p:txBody>
          <a:bodyPr wrap="square" rtlCol="0">
            <a:spAutoFit/>
          </a:bodyPr>
          <a:lstStyle/>
          <a:p>
            <a:pPr algn="ctr"/>
            <a:r>
              <a:rPr lang="en-US" dirty="0" smtClean="0"/>
              <a:t>Data extraction</a:t>
            </a:r>
            <a:endParaRPr lang="en-US" dirty="0"/>
          </a:p>
        </p:txBody>
      </p:sp>
      <p:sp>
        <p:nvSpPr>
          <p:cNvPr id="20" name="Flowchart: Magnetic Disk 19"/>
          <p:cNvSpPr/>
          <p:nvPr/>
        </p:nvSpPr>
        <p:spPr>
          <a:xfrm>
            <a:off x="7131712" y="3990760"/>
            <a:ext cx="609600" cy="56370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7960779" y="4004524"/>
            <a:ext cx="589076" cy="56370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a:off x="7133585" y="4623460"/>
            <a:ext cx="863070" cy="73952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288" y="1429435"/>
            <a:ext cx="2057400"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8" name="TextBox 27"/>
          <p:cNvSpPr txBox="1"/>
          <p:nvPr/>
        </p:nvSpPr>
        <p:spPr>
          <a:xfrm>
            <a:off x="7189984" y="3486835"/>
            <a:ext cx="1359871" cy="369332"/>
          </a:xfrm>
          <a:prstGeom prst="rect">
            <a:avLst/>
          </a:prstGeom>
          <a:noFill/>
        </p:spPr>
        <p:txBody>
          <a:bodyPr wrap="square" rtlCol="0">
            <a:spAutoFit/>
          </a:bodyPr>
          <a:lstStyle/>
          <a:p>
            <a:pPr algn="ctr"/>
            <a:r>
              <a:rPr lang="en-US" dirty="0" smtClean="0"/>
              <a:t>Storage</a:t>
            </a:r>
            <a:endParaRPr lang="en-US" dirty="0"/>
          </a:p>
        </p:txBody>
      </p:sp>
    </p:spTree>
    <p:extLst>
      <p:ext uri="{BB962C8B-B14F-4D97-AF65-F5344CB8AC3E}">
        <p14:creationId xmlns:p14="http://schemas.microsoft.com/office/powerpoint/2010/main" val="3452882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7319"/>
            <a:ext cx="7498080" cy="563562"/>
          </a:xfrm>
        </p:spPr>
        <p:txBody>
          <a:bodyPr>
            <a:normAutofit fontScale="90000"/>
          </a:bodyPr>
          <a:lstStyle/>
          <a:p>
            <a:r>
              <a:rPr lang="en-US" sz="2000" dirty="0"/>
              <a:t>Prediction of Electricity Generation for Better Decision Making</a:t>
            </a:r>
            <a:br>
              <a:rPr lang="en-US" sz="2000" dirty="0"/>
            </a:br>
            <a:endParaRPr lang="en-US" sz="2000" dirty="0"/>
          </a:p>
        </p:txBody>
      </p:sp>
      <p:sp>
        <p:nvSpPr>
          <p:cNvPr id="8" name="Content Placeholder 7"/>
          <p:cNvSpPr>
            <a:spLocks noGrp="1"/>
          </p:cNvSpPr>
          <p:nvPr>
            <p:ph idx="1"/>
          </p:nvPr>
        </p:nvSpPr>
        <p:spPr>
          <a:xfrm>
            <a:off x="1371600" y="1143000"/>
            <a:ext cx="7498080" cy="4953000"/>
          </a:xfrm>
        </p:spPr>
        <p:txBody>
          <a:bodyPr/>
          <a:lstStyle/>
          <a:p>
            <a:pPr marL="82296" indent="0">
              <a:buNone/>
            </a:pPr>
            <a:r>
              <a:rPr lang="en-US" dirty="0" smtClean="0"/>
              <a:t>		    Deliverables</a:t>
            </a:r>
          </a:p>
          <a:p>
            <a:pPr marL="82296" indent="0" algn="ctr">
              <a:buNone/>
            </a:pPr>
            <a:endParaRPr lang="en-US" sz="2400" dirty="0"/>
          </a:p>
          <a:p>
            <a:pPr algn="just"/>
            <a:r>
              <a:rPr lang="en-US" sz="2400" dirty="0" smtClean="0"/>
              <a:t>Analyzing monthly contribution of each state.</a:t>
            </a:r>
          </a:p>
          <a:p>
            <a:pPr algn="just"/>
            <a:r>
              <a:rPr lang="en-US" sz="2400" dirty="0" smtClean="0"/>
              <a:t>Analyzing contribution of various fuels.</a:t>
            </a:r>
          </a:p>
          <a:p>
            <a:pPr algn="just"/>
            <a:r>
              <a:rPr lang="en-US" sz="2400" dirty="0"/>
              <a:t>Prediction of electricity generation for upcoming years</a:t>
            </a:r>
          </a:p>
          <a:p>
            <a:pPr marL="82296" indent="0" algn="just">
              <a:buNone/>
            </a:pPr>
            <a:endParaRPr lang="en-US" sz="2400" dirty="0" smtClean="0"/>
          </a:p>
          <a:p>
            <a:pPr algn="just"/>
            <a:endParaRPr lang="en-US" sz="2400" dirty="0" smtClean="0"/>
          </a:p>
          <a:p>
            <a:pPr marL="82296" indent="0" algn="just">
              <a:buNone/>
            </a:pPr>
            <a:endParaRPr lang="en-US" sz="2400" dirty="0" smtClean="0"/>
          </a:p>
          <a:p>
            <a:pPr algn="just"/>
            <a:endParaRPr lang="en-US" sz="2400" dirty="0"/>
          </a:p>
        </p:txBody>
      </p:sp>
      <p:sp>
        <p:nvSpPr>
          <p:cNvPr id="5" name="Footer Placeholder 4"/>
          <p:cNvSpPr>
            <a:spLocks noGrp="1"/>
          </p:cNvSpPr>
          <p:nvPr>
            <p:ph type="ftr" sz="quarter" idx="11"/>
          </p:nvPr>
        </p:nvSpPr>
        <p:spPr>
          <a:xfrm>
            <a:off x="1219200" y="6305550"/>
            <a:ext cx="73914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5</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3487053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319"/>
            <a:ext cx="7498080" cy="563562"/>
          </a:xfrm>
        </p:spPr>
        <p:txBody>
          <a:bodyPr>
            <a:normAutofit/>
          </a:bodyPr>
          <a:lstStyle/>
          <a:p>
            <a:r>
              <a:rPr lang="en-US" sz="1400" dirty="0"/>
              <a:t>Prediction of Electricity Generation for Better Decision Making</a:t>
            </a:r>
            <a:br>
              <a:rPr lang="en-US" sz="1400" dirty="0"/>
            </a:br>
            <a:endParaRPr lang="en-US" sz="1400" dirty="0"/>
          </a:p>
        </p:txBody>
      </p:sp>
      <p:sp>
        <p:nvSpPr>
          <p:cNvPr id="8" name="Content Placeholder 7"/>
          <p:cNvSpPr>
            <a:spLocks noGrp="1"/>
          </p:cNvSpPr>
          <p:nvPr>
            <p:ph idx="1"/>
          </p:nvPr>
        </p:nvSpPr>
        <p:spPr>
          <a:xfrm>
            <a:off x="1371600" y="1143000"/>
            <a:ext cx="7498080" cy="4953000"/>
          </a:xfrm>
        </p:spPr>
        <p:txBody>
          <a:bodyPr/>
          <a:lstStyle/>
          <a:p>
            <a:pPr marL="82296" indent="0">
              <a:buNone/>
            </a:pPr>
            <a:r>
              <a:rPr lang="en-US" dirty="0" smtClean="0"/>
              <a:t>		</a:t>
            </a:r>
            <a:r>
              <a:rPr lang="en-US" smtClean="0"/>
              <a:t>    Use </a:t>
            </a:r>
            <a:r>
              <a:rPr lang="en-US" dirty="0" smtClean="0"/>
              <a:t>Cases</a:t>
            </a:r>
          </a:p>
          <a:p>
            <a:pPr marL="82296" indent="0" algn="ctr">
              <a:buNone/>
            </a:pPr>
            <a:endParaRPr lang="en-US" sz="2400" dirty="0"/>
          </a:p>
          <a:p>
            <a:pPr algn="just"/>
            <a:r>
              <a:rPr lang="en-US" sz="2400" dirty="0" smtClean="0"/>
              <a:t>To avoid the upcoming power crisis, if any.</a:t>
            </a:r>
          </a:p>
          <a:p>
            <a:pPr algn="just"/>
            <a:r>
              <a:rPr lang="en-US" sz="2400" dirty="0" smtClean="0"/>
              <a:t>From the prediction, devise the management strategy for surplus/deficient states.</a:t>
            </a:r>
          </a:p>
          <a:p>
            <a:pPr algn="just"/>
            <a:r>
              <a:rPr lang="en-US" sz="2400" dirty="0" smtClean="0"/>
              <a:t>Statistical analysis of the ongoing state contribution in the power generation</a:t>
            </a:r>
          </a:p>
          <a:p>
            <a:pPr algn="just"/>
            <a:r>
              <a:rPr lang="en-US" sz="2400" dirty="0" smtClean="0"/>
              <a:t>Statistical analysis of the usage of fuels.</a:t>
            </a:r>
          </a:p>
          <a:p>
            <a:pPr algn="just"/>
            <a:endParaRPr lang="en-US" sz="2400" dirty="0" smtClean="0"/>
          </a:p>
          <a:p>
            <a:pPr algn="just"/>
            <a:endParaRPr lang="en-US" sz="2400" dirty="0" smtClean="0"/>
          </a:p>
          <a:p>
            <a:pPr algn="just"/>
            <a:endParaRPr lang="en-US" sz="2400" dirty="0" smtClean="0"/>
          </a:p>
          <a:p>
            <a:pPr marL="82296" indent="0" algn="just">
              <a:buNone/>
            </a:pPr>
            <a:endParaRPr lang="en-US" sz="2400" dirty="0" smtClean="0"/>
          </a:p>
          <a:p>
            <a:pPr algn="just"/>
            <a:endParaRPr lang="en-US" sz="24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6</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2290769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Handling</a:t>
            </a:r>
            <a:endParaRPr lang="en-GB" dirty="0"/>
          </a:p>
        </p:txBody>
      </p:sp>
      <p:sp>
        <p:nvSpPr>
          <p:cNvPr id="3" name="Content Placeholder 2"/>
          <p:cNvSpPr>
            <a:spLocks noGrp="1"/>
          </p:cNvSpPr>
          <p:nvPr>
            <p:ph idx="1"/>
          </p:nvPr>
        </p:nvSpPr>
        <p:spPr>
          <a:xfrm>
            <a:off x="1435608" y="1447800"/>
            <a:ext cx="7498080" cy="2362200"/>
          </a:xfrm>
        </p:spPr>
        <p:txBody>
          <a:bodyPr/>
          <a:lstStyle/>
          <a:p>
            <a:pPr marL="82296" indent="0">
              <a:buNone/>
            </a:pPr>
            <a:r>
              <a:rPr lang="en-US" dirty="0" smtClean="0"/>
              <a:t>Data Separation</a:t>
            </a:r>
          </a:p>
          <a:p>
            <a:r>
              <a:rPr lang="en-US" sz="2800" dirty="0" smtClean="0"/>
              <a:t>Region</a:t>
            </a:r>
            <a:r>
              <a:rPr lang="en-US" dirty="0" smtClean="0"/>
              <a:t> </a:t>
            </a:r>
          </a:p>
          <a:p>
            <a:pPr lvl="1"/>
            <a:r>
              <a:rPr lang="en-US" sz="2400" dirty="0" smtClean="0"/>
              <a:t>States and </a:t>
            </a:r>
            <a:r>
              <a:rPr lang="en-US" sz="2400" dirty="0"/>
              <a:t>U</a:t>
            </a:r>
            <a:r>
              <a:rPr lang="en-US" sz="2400" dirty="0" smtClean="0"/>
              <a:t>nion </a:t>
            </a:r>
            <a:r>
              <a:rPr lang="en-US" sz="2400" dirty="0"/>
              <a:t>T</a:t>
            </a:r>
            <a:r>
              <a:rPr lang="en-US" sz="2400" dirty="0" smtClean="0"/>
              <a:t>erritories </a:t>
            </a:r>
          </a:p>
          <a:p>
            <a:pPr lvl="2"/>
            <a:r>
              <a:rPr lang="en-US" sz="2000" dirty="0" smtClean="0"/>
              <a:t>Nuclear, Hydro, Thermal</a:t>
            </a:r>
          </a:p>
        </p:txBody>
      </p:sp>
      <p:sp>
        <p:nvSpPr>
          <p:cNvPr id="4" name="TextBox 3"/>
          <p:cNvSpPr txBox="1"/>
          <p:nvPr/>
        </p:nvSpPr>
        <p:spPr>
          <a:xfrm>
            <a:off x="1600200" y="3962400"/>
            <a:ext cx="7086600" cy="1938992"/>
          </a:xfrm>
          <a:prstGeom prst="rect">
            <a:avLst/>
          </a:prstGeom>
          <a:noFill/>
        </p:spPr>
        <p:txBody>
          <a:bodyPr wrap="square" rtlCol="0">
            <a:spAutoFit/>
          </a:bodyPr>
          <a:lstStyle/>
          <a:p>
            <a:r>
              <a:rPr lang="en-US" sz="3200" dirty="0" smtClean="0"/>
              <a:t>Null Values</a:t>
            </a:r>
          </a:p>
          <a:p>
            <a:pPr marL="457200" indent="-457200">
              <a:buFont typeface="Arial" panose="020B0604020202020204" pitchFamily="34" charset="0"/>
              <a:buChar char="•"/>
            </a:pPr>
            <a:r>
              <a:rPr lang="en-US" sz="2800" dirty="0" smtClean="0"/>
              <a:t>Taking mean of the previous and upcoming year for that month.</a:t>
            </a:r>
            <a:endParaRPr lang="en-US" sz="2800" dirty="0"/>
          </a:p>
          <a:p>
            <a:endParaRPr lang="en-GB" sz="3200" dirty="0"/>
          </a:p>
        </p:txBody>
      </p:sp>
    </p:spTree>
    <p:extLst>
      <p:ext uri="{BB962C8B-B14F-4D97-AF65-F5344CB8AC3E}">
        <p14:creationId xmlns:p14="http://schemas.microsoft.com/office/powerpoint/2010/main" val="1147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GB" dirty="0"/>
          </a:p>
        </p:txBody>
      </p:sp>
      <p:sp>
        <p:nvSpPr>
          <p:cNvPr id="3" name="Content Placeholder 2"/>
          <p:cNvSpPr>
            <a:spLocks noGrp="1"/>
          </p:cNvSpPr>
          <p:nvPr>
            <p:ph idx="1"/>
          </p:nvPr>
        </p:nvSpPr>
        <p:spPr>
          <a:xfrm>
            <a:off x="1143000" y="1597779"/>
            <a:ext cx="7498080" cy="4800600"/>
          </a:xfrm>
        </p:spPr>
        <p:txBody>
          <a:bodyPr/>
          <a:lstStyle/>
          <a:p>
            <a:r>
              <a:rPr lang="en-US" dirty="0" smtClean="0"/>
              <a:t>X1+X2+X3+X4 = Predicted Value</a:t>
            </a:r>
          </a:p>
          <a:p>
            <a:pPr marL="82296" indent="0">
              <a:buNone/>
            </a:pPr>
            <a:endParaRPr lang="en-US" dirty="0"/>
          </a:p>
        </p:txBody>
      </p:sp>
      <p:sp>
        <p:nvSpPr>
          <p:cNvPr id="4" name="Rectangle 3"/>
          <p:cNvSpPr/>
          <p:nvPr/>
        </p:nvSpPr>
        <p:spPr>
          <a:xfrm>
            <a:off x="3962400" y="2819400"/>
            <a:ext cx="23622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ln w="0">
                <a:solidFill>
                  <a:schemeClr val="tx1"/>
                </a:solidFill>
              </a:ln>
              <a:solidFill>
                <a:schemeClr val="tx1"/>
              </a:solidFill>
              <a:effectLst>
                <a:outerShdw blurRad="38100" dist="19050" dir="2700000" algn="tl" rotWithShape="0">
                  <a:schemeClr val="dk1">
                    <a:alpha val="40000"/>
                  </a:schemeClr>
                </a:outerShdw>
              </a:effectLst>
            </a:endParaRPr>
          </a:p>
        </p:txBody>
      </p:sp>
      <p:cxnSp>
        <p:nvCxnSpPr>
          <p:cNvPr id="6" name="Straight Arrow Connector 5"/>
          <p:cNvCxnSpPr/>
          <p:nvPr/>
        </p:nvCxnSpPr>
        <p:spPr>
          <a:xfrm>
            <a:off x="2667000" y="2895600"/>
            <a:ext cx="1295400" cy="0"/>
          </a:xfrm>
          <a:prstGeom prst="straightConnector1">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667000" y="3200400"/>
            <a:ext cx="1295400" cy="0"/>
          </a:xfrm>
          <a:prstGeom prst="straightConnector1">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67000" y="3505200"/>
            <a:ext cx="1295400" cy="0"/>
          </a:xfrm>
          <a:prstGeom prst="straightConnector1">
            <a:avLst/>
          </a:prstGeom>
          <a:ln w="571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667000" y="3810000"/>
            <a:ext cx="1295400" cy="0"/>
          </a:xfrm>
          <a:prstGeom prst="straightConnector1">
            <a:avLst/>
          </a:prstGeom>
          <a:ln w="57150">
            <a:solidFill>
              <a:schemeClr val="tx1">
                <a:lumMod val="65000"/>
                <a:lumOff val="3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13104" y="2678669"/>
            <a:ext cx="1676400" cy="369332"/>
          </a:xfrm>
          <a:prstGeom prst="rect">
            <a:avLst/>
          </a:prstGeom>
          <a:noFill/>
        </p:spPr>
        <p:txBody>
          <a:bodyPr wrap="square" rtlCol="0">
            <a:spAutoFit/>
          </a:bodyPr>
          <a:lstStyle/>
          <a:p>
            <a:r>
              <a:rPr lang="en-US" dirty="0" smtClean="0"/>
              <a:t>Fuel Quantity</a:t>
            </a:r>
            <a:endParaRPr lang="en-GB" dirty="0"/>
          </a:p>
        </p:txBody>
      </p:sp>
      <p:sp>
        <p:nvSpPr>
          <p:cNvPr id="15" name="TextBox 14"/>
          <p:cNvSpPr txBox="1"/>
          <p:nvPr/>
        </p:nvSpPr>
        <p:spPr>
          <a:xfrm>
            <a:off x="1816608" y="3010595"/>
            <a:ext cx="1295400" cy="369332"/>
          </a:xfrm>
          <a:prstGeom prst="rect">
            <a:avLst/>
          </a:prstGeom>
          <a:noFill/>
        </p:spPr>
        <p:txBody>
          <a:bodyPr wrap="square" rtlCol="0">
            <a:spAutoFit/>
          </a:bodyPr>
          <a:lstStyle/>
          <a:p>
            <a:r>
              <a:rPr lang="en-US" dirty="0" smtClean="0"/>
              <a:t>Rainfall</a:t>
            </a:r>
            <a:endParaRPr lang="en-GB" dirty="0"/>
          </a:p>
        </p:txBody>
      </p:sp>
      <p:sp>
        <p:nvSpPr>
          <p:cNvPr id="16" name="TextBox 15"/>
          <p:cNvSpPr txBox="1"/>
          <p:nvPr/>
        </p:nvSpPr>
        <p:spPr>
          <a:xfrm>
            <a:off x="1242060" y="3311606"/>
            <a:ext cx="1424940" cy="369332"/>
          </a:xfrm>
          <a:prstGeom prst="rect">
            <a:avLst/>
          </a:prstGeom>
          <a:noFill/>
        </p:spPr>
        <p:txBody>
          <a:bodyPr wrap="square" rtlCol="0">
            <a:spAutoFit/>
          </a:bodyPr>
          <a:lstStyle/>
          <a:p>
            <a:r>
              <a:rPr lang="en-US" dirty="0" smtClean="0"/>
              <a:t>Previous data</a:t>
            </a:r>
            <a:endParaRPr lang="en-GB" dirty="0"/>
          </a:p>
        </p:txBody>
      </p:sp>
      <p:sp>
        <p:nvSpPr>
          <p:cNvPr id="17" name="TextBox 16"/>
          <p:cNvSpPr txBox="1"/>
          <p:nvPr/>
        </p:nvSpPr>
        <p:spPr>
          <a:xfrm>
            <a:off x="1324356" y="3628748"/>
            <a:ext cx="1536192" cy="369331"/>
          </a:xfrm>
          <a:prstGeom prst="rect">
            <a:avLst/>
          </a:prstGeom>
          <a:noFill/>
        </p:spPr>
        <p:txBody>
          <a:bodyPr wrap="square" rtlCol="0">
            <a:spAutoFit/>
          </a:bodyPr>
          <a:lstStyle/>
          <a:p>
            <a:r>
              <a:rPr lang="en-US" dirty="0"/>
              <a:t>T</a:t>
            </a:r>
            <a:r>
              <a:rPr lang="en-US" dirty="0" smtClean="0"/>
              <a:t>emperature</a:t>
            </a:r>
            <a:endParaRPr lang="en-GB" dirty="0"/>
          </a:p>
        </p:txBody>
      </p:sp>
      <p:cxnSp>
        <p:nvCxnSpPr>
          <p:cNvPr id="19" name="Straight Arrow Connector 18"/>
          <p:cNvCxnSpPr>
            <a:stCxn id="4" idx="3"/>
          </p:cNvCxnSpPr>
          <p:nvPr/>
        </p:nvCxnSpPr>
        <p:spPr>
          <a:xfrm>
            <a:off x="6324600" y="3429000"/>
            <a:ext cx="1066800" cy="0"/>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21054" y="2967335"/>
            <a:ext cx="1389888" cy="923330"/>
          </a:xfrm>
          <a:prstGeom prst="rect">
            <a:avLst/>
          </a:prstGeom>
          <a:noFill/>
        </p:spPr>
        <p:txBody>
          <a:bodyPr wrap="square" rtlCol="0">
            <a:spAutoFit/>
          </a:bodyPr>
          <a:lstStyle/>
          <a:p>
            <a:r>
              <a:rPr lang="en-US" sz="5400" dirty="0" smtClean="0"/>
              <a:t>X</a:t>
            </a:r>
            <a:r>
              <a:rPr lang="en-US" sz="5400" i="1" baseline="-25000" dirty="0" smtClean="0"/>
              <a:t>i</a:t>
            </a:r>
            <a:endParaRPr lang="en-GB" sz="5400" i="1" dirty="0"/>
          </a:p>
        </p:txBody>
      </p:sp>
      <p:sp>
        <p:nvSpPr>
          <p:cNvPr id="21" name="TextBox 20"/>
          <p:cNvSpPr txBox="1"/>
          <p:nvPr/>
        </p:nvSpPr>
        <p:spPr>
          <a:xfrm>
            <a:off x="4191000" y="2979003"/>
            <a:ext cx="1905000" cy="830997"/>
          </a:xfrm>
          <a:prstGeom prst="rect">
            <a:avLst/>
          </a:prstGeom>
          <a:noFill/>
        </p:spPr>
        <p:txBody>
          <a:bodyPr wrap="square" rtlCol="0">
            <a:spAutoFit/>
          </a:bodyPr>
          <a:lstStyle/>
          <a:p>
            <a:pPr algn="ctr"/>
            <a:r>
              <a:rPr lang="en-US" sz="2400" dirty="0" smtClean="0"/>
              <a:t>HMM Algorithm</a:t>
            </a:r>
            <a:endParaRPr lang="en-GB" sz="2400" dirty="0"/>
          </a:p>
        </p:txBody>
      </p:sp>
    </p:spTree>
    <p:extLst>
      <p:ext uri="{BB962C8B-B14F-4D97-AF65-F5344CB8AC3E}">
        <p14:creationId xmlns:p14="http://schemas.microsoft.com/office/powerpoint/2010/main" val="1600578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r>
              <a:rPr lang="en-US" dirty="0" smtClean="0"/>
              <a:t>The probabilities we have are,</a:t>
            </a:r>
            <a:endParaRPr lang="en-US" dirty="0"/>
          </a:p>
          <a:p>
            <a:pPr lvl="1"/>
            <a:r>
              <a:rPr lang="en-US" dirty="0" smtClean="0"/>
              <a:t>Individual power plant </a:t>
            </a:r>
          </a:p>
          <a:p>
            <a:pPr marL="402336" lvl="1" indent="0">
              <a:buNone/>
            </a:pPr>
            <a:endParaRPr lang="en-US" dirty="0" smtClean="0"/>
          </a:p>
          <a:p>
            <a:pPr lvl="1"/>
            <a:r>
              <a:rPr lang="en-US" dirty="0" smtClean="0"/>
              <a:t>The state matrix</a:t>
            </a:r>
          </a:p>
          <a:p>
            <a:pPr lvl="1"/>
            <a:endParaRPr lang="en-US" dirty="0" smtClean="0"/>
          </a:p>
          <a:p>
            <a:pPr lvl="1"/>
            <a:r>
              <a:rPr lang="en-US" dirty="0" smtClean="0"/>
              <a:t>The hidden parameter matrix </a:t>
            </a:r>
          </a:p>
          <a:p>
            <a:pPr marL="402336" lvl="1" indent="0">
              <a:buNone/>
            </a:pPr>
            <a:endParaRPr lang="en-US" dirty="0" smtClean="0"/>
          </a:p>
          <a:p>
            <a:pPr lvl="1"/>
            <a:r>
              <a:rPr lang="en-US" dirty="0" smtClean="0"/>
              <a:t>Observation matrix </a:t>
            </a:r>
          </a:p>
        </p:txBody>
      </p:sp>
    </p:spTree>
    <p:extLst>
      <p:ext uri="{BB962C8B-B14F-4D97-AF65-F5344CB8AC3E}">
        <p14:creationId xmlns:p14="http://schemas.microsoft.com/office/powerpoint/2010/main" val="3912091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398</TotalTime>
  <Words>281</Words>
  <Application>Microsoft Office PowerPoint</Application>
  <PresentationFormat>On-screen Show (4:3)</PresentationFormat>
  <Paragraphs>121</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Alaska</vt:lpstr>
      <vt:lpstr>Arial</vt:lpstr>
      <vt:lpstr>Calibri</vt:lpstr>
      <vt:lpstr>Gill Sans MT</vt:lpstr>
      <vt:lpstr>Times New Roman</vt:lpstr>
      <vt:lpstr>Verdana</vt:lpstr>
      <vt:lpstr>Wingdings 2</vt:lpstr>
      <vt:lpstr>Solstice</vt:lpstr>
      <vt:lpstr>Data Analytics </vt:lpstr>
      <vt:lpstr>Prediction of Electricity Generation for Better Decision Making </vt:lpstr>
      <vt:lpstr>Prediction of Electricity Generation for Better Decision Making </vt:lpstr>
      <vt:lpstr>Prediction of Electricity Generation for Better Decision Making </vt:lpstr>
      <vt:lpstr>Prediction of Electricity Generation for Better Decision Making </vt:lpstr>
      <vt:lpstr>Prediction of Electricity Generation for Better Decision Making </vt:lpstr>
      <vt:lpstr>Data Handling</vt:lpstr>
      <vt:lpstr>Implementation</vt:lpstr>
      <vt:lpstr>Implementation </vt:lpstr>
      <vt:lpstr>HMM Implementation </vt:lpstr>
      <vt:lpstr>Logic Used</vt:lpstr>
      <vt:lpstr>Analysis</vt:lpstr>
      <vt:lpstr>References </vt:lpstr>
      <vt:lpstr>Prediction of Electricity Generation for Better Decision Making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Area of the project</dc:title>
  <dc:creator>PESU-CS</dc:creator>
  <cp:lastModifiedBy>Parikshit Maheshwari</cp:lastModifiedBy>
  <cp:revision>95</cp:revision>
  <dcterms:created xsi:type="dcterms:W3CDTF">2017-01-10T11:35:03Z</dcterms:created>
  <dcterms:modified xsi:type="dcterms:W3CDTF">2017-03-14T05:10:44Z</dcterms:modified>
</cp:coreProperties>
</file>