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8" r:id="rId3"/>
    <p:sldId id="257"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4D2D71-B607-45D6-B138-3D4341F4372F}" type="datetimeFigureOut">
              <a:rPr lang="en-US" smtClean="0"/>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C5672-705F-4304-BFCD-6BC16AD80C2B}" type="slidenum">
              <a:rPr lang="en-US" smtClean="0"/>
              <a:t>‹#›</a:t>
            </a:fld>
            <a:endParaRPr lang="en-US"/>
          </a:p>
        </p:txBody>
      </p:sp>
    </p:spTree>
    <p:extLst>
      <p:ext uri="{BB962C8B-B14F-4D97-AF65-F5344CB8AC3E}">
        <p14:creationId xmlns:p14="http://schemas.microsoft.com/office/powerpoint/2010/main" val="326053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9450602-A803-4D7C-B123-BCD1991CB556}" type="datetimeFigureOut">
              <a:rPr lang="en-US" smtClean="0"/>
              <a:t>1/18/2017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F0C3DD5-1546-4C69-8132-F8C0A16AEE3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450602-A803-4D7C-B123-BCD1991CB556}" type="datetimeFigureOut">
              <a:rPr lang="en-US" smtClean="0"/>
              <a:t>1/18/2017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0C3DD5-1546-4C69-8132-F8C0A16AEE3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
            <a:ext cx="7747700" cy="228600"/>
          </a:xfrm>
        </p:spPr>
        <p:txBody>
          <a:bodyPr>
            <a:normAutofit fontScale="90000"/>
          </a:bodyPr>
          <a:lstStyle/>
          <a:p>
            <a:pPr algn="l"/>
            <a:r>
              <a:rPr lang="en-US" sz="2000" dirty="0" smtClean="0"/>
              <a:t>Data Analytics </a:t>
            </a:r>
            <a:endParaRPr lang="en-US" sz="2000" dirty="0"/>
          </a:p>
        </p:txBody>
      </p:sp>
      <p:sp>
        <p:nvSpPr>
          <p:cNvPr id="6" name="Subtitle 5"/>
          <p:cNvSpPr>
            <a:spLocks noGrp="1"/>
          </p:cNvSpPr>
          <p:nvPr>
            <p:ph type="subTitle" idx="1"/>
          </p:nvPr>
        </p:nvSpPr>
        <p:spPr>
          <a:xfrm>
            <a:off x="1432560" y="1219200"/>
            <a:ext cx="7559040" cy="5029200"/>
          </a:xfrm>
        </p:spPr>
        <p:txBody>
          <a:bodyPr>
            <a:normAutofit lnSpcReduction="10000"/>
          </a:bodyPr>
          <a:lstStyle/>
          <a:p>
            <a:pPr algn="ctr"/>
            <a:r>
              <a:rPr lang="en-US" sz="4400" dirty="0" smtClean="0"/>
              <a:t>Prediction </a:t>
            </a:r>
            <a:r>
              <a:rPr lang="en-US" sz="4400" dirty="0"/>
              <a:t>of </a:t>
            </a:r>
            <a:endParaRPr lang="en-US" sz="4400" dirty="0" smtClean="0"/>
          </a:p>
          <a:p>
            <a:pPr algn="ctr"/>
            <a:r>
              <a:rPr lang="en-US" sz="4400" dirty="0" smtClean="0"/>
              <a:t>Electricity Generation for </a:t>
            </a:r>
          </a:p>
          <a:p>
            <a:pPr algn="ctr"/>
            <a:r>
              <a:rPr lang="en-US" sz="4400" dirty="0" smtClean="0"/>
              <a:t>Better Decision Making</a:t>
            </a:r>
          </a:p>
          <a:p>
            <a:pPr algn="ctr"/>
            <a:endParaRPr lang="en-US" sz="4400" dirty="0"/>
          </a:p>
          <a:p>
            <a:pPr algn="ctr"/>
            <a:endParaRPr lang="en-US" sz="4400" dirty="0"/>
          </a:p>
          <a:p>
            <a:pPr algn="r"/>
            <a:endParaRPr lang="en-US" dirty="0"/>
          </a:p>
          <a:p>
            <a:r>
              <a:rPr lang="en-US" sz="1900" dirty="0" err="1" smtClean="0"/>
              <a:t>Parag</a:t>
            </a:r>
            <a:r>
              <a:rPr lang="en-US" sz="1900" dirty="0" smtClean="0"/>
              <a:t> </a:t>
            </a:r>
            <a:r>
              <a:rPr lang="en-US" sz="1900" dirty="0" err="1" smtClean="0"/>
              <a:t>Karguppikar</a:t>
            </a:r>
            <a:r>
              <a:rPr lang="en-US" sz="1900" dirty="0" smtClean="0"/>
              <a:t>     – </a:t>
            </a:r>
            <a:r>
              <a:rPr lang="en-US" sz="1900" dirty="0" err="1" smtClean="0"/>
              <a:t>1PI13CS103</a:t>
            </a:r>
            <a:r>
              <a:rPr lang="en-US" sz="1900" dirty="0" smtClean="0"/>
              <a:t>			Guide</a:t>
            </a:r>
          </a:p>
          <a:p>
            <a:r>
              <a:rPr lang="en-US" sz="1900" dirty="0" err="1" smtClean="0"/>
              <a:t>Parikshit</a:t>
            </a:r>
            <a:r>
              <a:rPr lang="en-US" sz="1900" dirty="0" smtClean="0"/>
              <a:t> </a:t>
            </a:r>
            <a:r>
              <a:rPr lang="en-US" sz="1900" dirty="0" err="1" smtClean="0"/>
              <a:t>Maheshwari</a:t>
            </a:r>
            <a:r>
              <a:rPr lang="en-US" sz="1900" dirty="0" smtClean="0"/>
              <a:t> – </a:t>
            </a:r>
            <a:r>
              <a:rPr lang="en-US" sz="1900" dirty="0" err="1" smtClean="0"/>
              <a:t>1PI13CS104</a:t>
            </a:r>
            <a:r>
              <a:rPr lang="en-US" sz="1900" dirty="0" smtClean="0"/>
              <a:t>	   	  Prof.  V. R. </a:t>
            </a:r>
            <a:r>
              <a:rPr lang="en-US" sz="1900" dirty="0" err="1" smtClean="0"/>
              <a:t>Badri</a:t>
            </a:r>
            <a:r>
              <a:rPr lang="en-US" sz="1900" dirty="0" smtClean="0"/>
              <a:t> Prasad</a:t>
            </a:r>
          </a:p>
          <a:p>
            <a:r>
              <a:rPr lang="en-US" sz="1900" dirty="0" smtClean="0"/>
              <a:t>Rathan </a:t>
            </a:r>
            <a:r>
              <a:rPr lang="en-US" sz="1900" dirty="0" err="1" smtClean="0"/>
              <a:t>Naik</a:t>
            </a:r>
            <a:r>
              <a:rPr lang="en-US" sz="1900" dirty="0" smtClean="0"/>
              <a:t>              – </a:t>
            </a:r>
            <a:r>
              <a:rPr lang="en-US" sz="1900" dirty="0" err="1" smtClean="0"/>
              <a:t>1PI13CS121</a:t>
            </a:r>
            <a:endParaRPr lang="en-US" sz="19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1</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3397" y="419100"/>
            <a:ext cx="7747700" cy="228600"/>
          </a:xfrm>
        </p:spPr>
        <p:txBody>
          <a:bodyPr>
            <a:noAutofit/>
          </a:bodyPr>
          <a:lstStyle/>
          <a:p>
            <a:r>
              <a:rPr lang="en-US" sz="1400" dirty="0"/>
              <a:t>Prediction of </a:t>
            </a:r>
            <a:r>
              <a:rPr lang="en-US" sz="1400" dirty="0" smtClean="0"/>
              <a:t>Electricity </a:t>
            </a:r>
            <a:r>
              <a:rPr lang="en-US" sz="1400" dirty="0"/>
              <a:t>Generation for </a:t>
            </a:r>
            <a:r>
              <a:rPr lang="en-US" sz="1400" dirty="0" smtClean="0"/>
              <a:t>Better </a:t>
            </a:r>
            <a:r>
              <a:rPr lang="en-US" sz="1400" dirty="0"/>
              <a:t>Decision Making</a:t>
            </a:r>
            <a:br>
              <a:rPr lang="en-US" sz="1400" dirty="0"/>
            </a:br>
            <a:endParaRPr lang="en-US" sz="1400" dirty="0"/>
          </a:p>
        </p:txBody>
      </p:sp>
      <p:sp>
        <p:nvSpPr>
          <p:cNvPr id="6" name="Subtitle 5"/>
          <p:cNvSpPr>
            <a:spLocks noGrp="1"/>
          </p:cNvSpPr>
          <p:nvPr>
            <p:ph type="subTitle" idx="1"/>
          </p:nvPr>
        </p:nvSpPr>
        <p:spPr>
          <a:xfrm>
            <a:off x="1432560" y="914400"/>
            <a:ext cx="7348537" cy="5334000"/>
          </a:xfrm>
        </p:spPr>
        <p:txBody>
          <a:bodyPr>
            <a:normAutofit fontScale="92500" lnSpcReduction="10000"/>
          </a:bodyPr>
          <a:lstStyle/>
          <a:p>
            <a:r>
              <a:rPr lang="en-US" sz="3200" dirty="0" smtClean="0"/>
              <a:t>		 Present Situation</a:t>
            </a:r>
          </a:p>
          <a:p>
            <a:pPr algn="ctr"/>
            <a:endParaRPr lang="en-US" dirty="0"/>
          </a:p>
          <a:p>
            <a:pPr marL="484632" indent="-457200">
              <a:buFont typeface="Arial" pitchFamily="34" charset="0"/>
              <a:buChar char="•"/>
            </a:pPr>
            <a:r>
              <a:rPr lang="en-US" dirty="0" smtClean="0"/>
              <a:t>Generation is controlled by three sectors</a:t>
            </a:r>
            <a:endParaRPr lang="en-US" dirty="0"/>
          </a:p>
          <a:p>
            <a:r>
              <a:rPr lang="en-US" dirty="0" smtClean="0"/>
              <a:t>	</a:t>
            </a:r>
            <a:r>
              <a:rPr lang="en-US" dirty="0" smtClean="0">
                <a:latin typeface="Times New Roman" pitchFamily="18" charset="0"/>
                <a:cs typeface="Times New Roman" pitchFamily="18" charset="0"/>
              </a:rPr>
              <a:t>1) Central</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 State</a:t>
            </a:r>
          </a:p>
          <a:p>
            <a:r>
              <a:rPr lang="en-US" dirty="0" smtClean="0">
                <a:latin typeface="Times New Roman" pitchFamily="18" charset="0"/>
                <a:cs typeface="Times New Roman" pitchFamily="18" charset="0"/>
              </a:rPr>
              <a:t>	3) Private</a:t>
            </a:r>
          </a:p>
          <a:p>
            <a:endParaRPr lang="en-US" dirty="0" smtClean="0">
              <a:latin typeface="Times New Roman" pitchFamily="18" charset="0"/>
              <a:cs typeface="Times New Roman" pitchFamily="18" charset="0"/>
            </a:endParaRPr>
          </a:p>
          <a:p>
            <a:pPr marL="484632" indent="-457200">
              <a:buFont typeface="Arial" pitchFamily="34" charset="0"/>
              <a:buChar char="•"/>
            </a:pPr>
            <a:r>
              <a:rPr lang="en-US" dirty="0" smtClean="0">
                <a:cs typeface="Times New Roman" pitchFamily="18" charset="0"/>
              </a:rPr>
              <a:t>Further it is classified into four categories</a:t>
            </a:r>
          </a:p>
          <a:p>
            <a:r>
              <a:rPr lang="en-US" dirty="0">
                <a:cs typeface="Times New Roman" pitchFamily="18" charset="0"/>
              </a:rPr>
              <a:t>	</a:t>
            </a:r>
            <a:r>
              <a:rPr lang="en-US" dirty="0" smtClean="0">
                <a:latin typeface="Times New Roman" pitchFamily="18" charset="0"/>
                <a:cs typeface="Times New Roman" pitchFamily="18" charset="0"/>
              </a:rPr>
              <a:t>1) Thermal</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2) Hydro</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3) Nuclear</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4) Renewable </a:t>
            </a:r>
            <a:endParaRPr lang="en-US" dirty="0" smtClean="0">
              <a:cs typeface="Times New Roman" pitchFamily="18" charset="0"/>
            </a:endParaRPr>
          </a:p>
          <a:p>
            <a:r>
              <a:rPr lang="en-US" dirty="0">
                <a:latin typeface="Times New Roman" pitchFamily="18" charset="0"/>
                <a:cs typeface="Times New Roman" pitchFamily="18" charset="0"/>
              </a:rPr>
              <a:t>	</a:t>
            </a:r>
            <a:endParaRPr lang="en-US" dirty="0" smtClean="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2</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1624067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838200"/>
            <a:ext cx="7498080" cy="5257800"/>
          </a:xfrm>
        </p:spPr>
        <p:txBody>
          <a:bodyPr/>
          <a:lstStyle/>
          <a:p>
            <a:pPr marL="82296" indent="0">
              <a:buNone/>
            </a:pPr>
            <a:r>
              <a:rPr lang="en-US" dirty="0" smtClean="0"/>
              <a:t>		Problem Statement</a:t>
            </a:r>
          </a:p>
          <a:p>
            <a:pPr marL="82296" indent="0" algn="ctr">
              <a:buNone/>
            </a:pPr>
            <a:endParaRPr lang="en-US" dirty="0"/>
          </a:p>
          <a:p>
            <a:pPr marL="82296" indent="0" algn="just">
              <a:buNone/>
            </a:pPr>
            <a:r>
              <a:rPr lang="en-US" sz="2400" dirty="0" smtClean="0"/>
              <a:t>This project will extract data from past years and will analyze as well as predict the electric power generation keeping in mind the various parameters that directly or indirectly affects the sources of power generation.</a:t>
            </a:r>
          </a:p>
          <a:p>
            <a:pPr marL="82296" indent="0" algn="just">
              <a:buNone/>
            </a:pPr>
            <a:endParaRPr lang="en-US" sz="2400" dirty="0" smtClean="0"/>
          </a:p>
          <a:p>
            <a:pPr marL="82296" indent="0" algn="just">
              <a:buNone/>
            </a:pPr>
            <a:r>
              <a:rPr lang="en-US" sz="2400" dirty="0" smtClean="0"/>
              <a:t>Parameters Considered</a:t>
            </a:r>
          </a:p>
          <a:p>
            <a:pPr algn="just"/>
            <a:r>
              <a:rPr lang="en-US" sz="2400" dirty="0" smtClean="0"/>
              <a:t>Coal Stocks</a:t>
            </a:r>
          </a:p>
          <a:p>
            <a:pPr algn="just"/>
            <a:r>
              <a:rPr lang="en-US" sz="2400" dirty="0" smtClean="0"/>
              <a:t>Rainfall Data </a:t>
            </a:r>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3</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4206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Autofit/>
          </a:bodyPr>
          <a:lstStyle/>
          <a:p>
            <a:r>
              <a:rPr lang="en-US" sz="1600" dirty="0"/>
              <a:t>Prediction of Electricity Generation for Better Decision Making</a:t>
            </a:r>
            <a:br>
              <a:rPr lang="en-US" sz="1600" dirty="0"/>
            </a:br>
            <a:endParaRPr lang="en-US" sz="16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Datasets Considered</a:t>
            </a:r>
          </a:p>
          <a:p>
            <a:pPr marL="82296" indent="0" algn="ctr">
              <a:buNone/>
            </a:pPr>
            <a:endParaRPr lang="en-US" dirty="0"/>
          </a:p>
          <a:p>
            <a:pPr algn="just"/>
            <a:r>
              <a:rPr lang="en-US" sz="2400" dirty="0" smtClean="0"/>
              <a:t>Electricity Generation</a:t>
            </a:r>
          </a:p>
          <a:p>
            <a:pPr algn="just"/>
            <a:r>
              <a:rPr lang="en-US" sz="2400" dirty="0" smtClean="0"/>
              <a:t>Coal Stock</a:t>
            </a:r>
          </a:p>
          <a:p>
            <a:pPr algn="just"/>
            <a:r>
              <a:rPr lang="en-US" sz="2400" dirty="0" smtClean="0"/>
              <a:t>Renewable Resources</a:t>
            </a:r>
          </a:p>
          <a:p>
            <a:pPr algn="just"/>
            <a:r>
              <a:rPr lang="en-US" sz="2400" dirty="0" smtClean="0"/>
              <a:t>Rainfall</a:t>
            </a:r>
          </a:p>
          <a:p>
            <a:pPr algn="just"/>
            <a:r>
              <a:rPr lang="en-US" sz="2400" dirty="0" smtClean="0"/>
              <a:t>Nuclear Power plants</a:t>
            </a:r>
          </a:p>
          <a:p>
            <a:pPr algn="just"/>
            <a:r>
              <a:rPr lang="en-US" sz="2400" dirty="0" smtClean="0"/>
              <a:t>Requirement and Peak Demand</a:t>
            </a:r>
          </a:p>
          <a:p>
            <a:pPr algn="just"/>
            <a:endParaRPr lang="en-US" sz="2400" dirty="0"/>
          </a:p>
        </p:txBody>
      </p:sp>
      <p:sp>
        <p:nvSpPr>
          <p:cNvPr id="5" name="Footer Placeholder 4"/>
          <p:cNvSpPr>
            <a:spLocks noGrp="1"/>
          </p:cNvSpPr>
          <p:nvPr>
            <p:ph type="ftr" sz="quarter" idx="11"/>
          </p:nvPr>
        </p:nvSpPr>
        <p:spPr>
          <a:xfrm>
            <a:off x="1066800" y="6305550"/>
            <a:ext cx="75438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4</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121244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5845"/>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685800"/>
            <a:ext cx="7498080" cy="5410200"/>
          </a:xfrm>
        </p:spPr>
        <p:txBody>
          <a:bodyPr/>
          <a:lstStyle/>
          <a:p>
            <a:pPr marL="82296" indent="0" algn="ctr">
              <a:buNone/>
            </a:pPr>
            <a:r>
              <a:rPr lang="en-US" dirty="0" smtClean="0"/>
              <a:t>Basic Flow Diagram</a:t>
            </a: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5</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
        <p:nvSpPr>
          <p:cNvPr id="26" name="Rectangle 25"/>
          <p:cNvSpPr/>
          <p:nvPr/>
        </p:nvSpPr>
        <p:spPr>
          <a:xfrm>
            <a:off x="6983657" y="3486835"/>
            <a:ext cx="1768780" cy="1109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Arrow Connector 10"/>
          <p:cNvCxnSpPr/>
          <p:nvPr/>
        </p:nvCxnSpPr>
        <p:spPr>
          <a:xfrm>
            <a:off x="3750162" y="2458657"/>
            <a:ext cx="1828800"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5599839" y="2025336"/>
            <a:ext cx="2489548" cy="8666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5622803" y="2258602"/>
            <a:ext cx="2466584" cy="400110"/>
          </a:xfrm>
          <a:prstGeom prst="rect">
            <a:avLst/>
          </a:prstGeom>
          <a:noFill/>
        </p:spPr>
        <p:txBody>
          <a:bodyPr wrap="square" rtlCol="0">
            <a:spAutoFit/>
          </a:bodyPr>
          <a:lstStyle/>
          <a:p>
            <a:pPr algn="ctr"/>
            <a:r>
              <a:rPr lang="en-US" sz="2000" dirty="0" smtClean="0">
                <a:latin typeface="Alaska" pitchFamily="34" charset="0"/>
              </a:rPr>
              <a:t>Programmable Data</a:t>
            </a:r>
            <a:endParaRPr lang="en-US" sz="2000" dirty="0">
              <a:latin typeface="Alaska" pitchFamily="34" charset="0"/>
            </a:endParaRPr>
          </a:p>
        </p:txBody>
      </p:sp>
      <p:cxnSp>
        <p:nvCxnSpPr>
          <p:cNvPr id="6" name="Straight Arrow Connector 5"/>
          <p:cNvCxnSpPr/>
          <p:nvPr/>
        </p:nvCxnSpPr>
        <p:spPr>
          <a:xfrm>
            <a:off x="6909591" y="2908679"/>
            <a:ext cx="1060015" cy="48792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5578962" y="5486400"/>
            <a:ext cx="2510425" cy="774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Analysis of Data</a:t>
            </a:r>
            <a:endParaRPr lang="en-US" sz="2400" dirty="0"/>
          </a:p>
        </p:txBody>
      </p:sp>
      <p:cxnSp>
        <p:nvCxnSpPr>
          <p:cNvPr id="16" name="Straight Arrow Connector 15"/>
          <p:cNvCxnSpPr/>
          <p:nvPr/>
        </p:nvCxnSpPr>
        <p:spPr>
          <a:xfrm flipH="1">
            <a:off x="4035911" y="5873663"/>
            <a:ext cx="1543051"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1978512" y="5486400"/>
            <a:ext cx="2057400" cy="8256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Alaska" pitchFamily="34" charset="0"/>
              </a:rPr>
              <a:t>Results</a:t>
            </a:r>
            <a:endParaRPr lang="en-US" sz="2400" dirty="0">
              <a:latin typeface="Alaska" pitchFamily="34" charset="0"/>
            </a:endParaRPr>
          </a:p>
        </p:txBody>
      </p:sp>
      <p:sp>
        <p:nvSpPr>
          <p:cNvPr id="18" name="TextBox 17"/>
          <p:cNvSpPr txBox="1"/>
          <p:nvPr/>
        </p:nvSpPr>
        <p:spPr>
          <a:xfrm>
            <a:off x="3940662" y="1752600"/>
            <a:ext cx="1638300" cy="646331"/>
          </a:xfrm>
          <a:prstGeom prst="rect">
            <a:avLst/>
          </a:prstGeom>
          <a:noFill/>
        </p:spPr>
        <p:txBody>
          <a:bodyPr wrap="square" rtlCol="0">
            <a:spAutoFit/>
          </a:bodyPr>
          <a:lstStyle/>
          <a:p>
            <a:pPr algn="ctr"/>
            <a:r>
              <a:rPr lang="en-US" dirty="0" smtClean="0"/>
              <a:t>Data preprocessing</a:t>
            </a:r>
            <a:endParaRPr lang="en-US" dirty="0"/>
          </a:p>
        </p:txBody>
      </p:sp>
      <p:sp>
        <p:nvSpPr>
          <p:cNvPr id="19" name="TextBox 18"/>
          <p:cNvSpPr txBox="1"/>
          <p:nvPr/>
        </p:nvSpPr>
        <p:spPr>
          <a:xfrm>
            <a:off x="4035912" y="2568812"/>
            <a:ext cx="1447799" cy="646331"/>
          </a:xfrm>
          <a:prstGeom prst="rect">
            <a:avLst/>
          </a:prstGeom>
          <a:noFill/>
        </p:spPr>
        <p:txBody>
          <a:bodyPr wrap="square" rtlCol="0">
            <a:spAutoFit/>
          </a:bodyPr>
          <a:lstStyle/>
          <a:p>
            <a:pPr algn="ctr"/>
            <a:r>
              <a:rPr lang="en-US" dirty="0" smtClean="0"/>
              <a:t>Data extraction</a:t>
            </a:r>
            <a:endParaRPr lang="en-US" dirty="0"/>
          </a:p>
        </p:txBody>
      </p:sp>
      <p:sp>
        <p:nvSpPr>
          <p:cNvPr id="20" name="Flowchart: Magnetic Disk 19"/>
          <p:cNvSpPr/>
          <p:nvPr/>
        </p:nvSpPr>
        <p:spPr>
          <a:xfrm>
            <a:off x="7131712" y="3990760"/>
            <a:ext cx="609600"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7960779" y="4004524"/>
            <a:ext cx="589076" cy="56370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a:off x="7133585" y="4623460"/>
            <a:ext cx="863070" cy="7395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288" y="1429435"/>
            <a:ext cx="2057400"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TextBox 27"/>
          <p:cNvSpPr txBox="1"/>
          <p:nvPr/>
        </p:nvSpPr>
        <p:spPr>
          <a:xfrm>
            <a:off x="7189984" y="3486835"/>
            <a:ext cx="1359871" cy="369332"/>
          </a:xfrm>
          <a:prstGeom prst="rect">
            <a:avLst/>
          </a:prstGeom>
          <a:noFill/>
        </p:spPr>
        <p:txBody>
          <a:bodyPr wrap="square" rtlCol="0">
            <a:spAutoFit/>
          </a:bodyPr>
          <a:lstStyle/>
          <a:p>
            <a:pPr algn="ctr"/>
            <a:r>
              <a:rPr lang="en-US" dirty="0" smtClean="0"/>
              <a:t>Storage</a:t>
            </a:r>
            <a:endParaRPr lang="en-US" dirty="0"/>
          </a:p>
        </p:txBody>
      </p:sp>
    </p:spTree>
    <p:extLst>
      <p:ext uri="{BB962C8B-B14F-4D97-AF65-F5344CB8AC3E}">
        <p14:creationId xmlns:p14="http://schemas.microsoft.com/office/powerpoint/2010/main" val="3452882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37319"/>
            <a:ext cx="7498080" cy="563562"/>
          </a:xfrm>
        </p:spPr>
        <p:txBody>
          <a:bodyPr>
            <a:normAutofit fontScale="90000"/>
          </a:bodyPr>
          <a:lstStyle/>
          <a:p>
            <a:r>
              <a:rPr lang="en-US" sz="2000" dirty="0"/>
              <a:t>Prediction of Electricity Generation for Better Decision Making</a:t>
            </a:r>
            <a:br>
              <a:rPr lang="en-US" sz="2000" dirty="0"/>
            </a:br>
            <a:endParaRPr lang="en-US" sz="20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Deliverables</a:t>
            </a:r>
          </a:p>
          <a:p>
            <a:pPr marL="82296" indent="0" algn="ctr">
              <a:buNone/>
            </a:pPr>
            <a:endParaRPr lang="en-US" sz="2400" dirty="0"/>
          </a:p>
          <a:p>
            <a:pPr algn="just"/>
            <a:r>
              <a:rPr lang="en-US" sz="2400" dirty="0" smtClean="0"/>
              <a:t>Analyzing monthly contribution of each state.</a:t>
            </a:r>
          </a:p>
          <a:p>
            <a:pPr algn="just"/>
            <a:r>
              <a:rPr lang="en-US" sz="2400" dirty="0" smtClean="0"/>
              <a:t>Analyzing contribution of various fuels.</a:t>
            </a:r>
          </a:p>
          <a:p>
            <a:pPr algn="just"/>
            <a:r>
              <a:rPr lang="en-US" sz="2400" dirty="0"/>
              <a:t>Prediction of electricity generation for upcoming years</a:t>
            </a:r>
          </a:p>
          <a:p>
            <a:pPr marL="82296" indent="0" algn="just">
              <a:buNone/>
            </a:pPr>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219200" y="6305550"/>
            <a:ext cx="73914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6</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487053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r>
              <a:rPr lang="en-US" dirty="0" smtClean="0"/>
              <a:t>		</a:t>
            </a:r>
            <a:r>
              <a:rPr lang="en-US" smtClean="0"/>
              <a:t>    Use </a:t>
            </a:r>
            <a:r>
              <a:rPr lang="en-US" dirty="0" smtClean="0"/>
              <a:t>Cases</a:t>
            </a:r>
          </a:p>
          <a:p>
            <a:pPr marL="82296" indent="0" algn="ctr">
              <a:buNone/>
            </a:pPr>
            <a:endParaRPr lang="en-US" sz="2400" dirty="0"/>
          </a:p>
          <a:p>
            <a:pPr algn="just"/>
            <a:r>
              <a:rPr lang="en-US" sz="2400" dirty="0" smtClean="0"/>
              <a:t>To avoid the upcoming power crisis, if any.</a:t>
            </a:r>
          </a:p>
          <a:p>
            <a:pPr algn="just"/>
            <a:r>
              <a:rPr lang="en-US" sz="2400" dirty="0" smtClean="0"/>
              <a:t>From the prediction, devise the management strategy for surplus/deficient states.</a:t>
            </a:r>
          </a:p>
          <a:p>
            <a:pPr algn="just"/>
            <a:r>
              <a:rPr lang="en-US" sz="2400" dirty="0" smtClean="0"/>
              <a:t>Statistical analysis of the ongoing state contribution in the power generation</a:t>
            </a:r>
          </a:p>
          <a:p>
            <a:pPr algn="just"/>
            <a:r>
              <a:rPr lang="en-US" sz="2400" dirty="0" smtClean="0"/>
              <a:t>Statistical analysis of the usage of fuels.</a:t>
            </a:r>
          </a:p>
          <a:p>
            <a:pPr algn="just"/>
            <a:endParaRPr lang="en-US" sz="2400" dirty="0" smtClean="0"/>
          </a:p>
          <a:p>
            <a:pPr algn="just"/>
            <a:endParaRPr lang="en-US" sz="2400" dirty="0" smtClean="0"/>
          </a:p>
          <a:p>
            <a:pPr algn="just"/>
            <a:endParaRPr lang="en-US" sz="2400" dirty="0" smtClean="0"/>
          </a:p>
          <a:p>
            <a:pPr marL="82296" indent="0" algn="just">
              <a:buNone/>
            </a:pPr>
            <a:endParaRPr lang="en-US" sz="2400" dirty="0" smtClean="0"/>
          </a:p>
          <a:p>
            <a:pPr algn="just"/>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7</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2290769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319"/>
            <a:ext cx="7498080" cy="563562"/>
          </a:xfrm>
        </p:spPr>
        <p:txBody>
          <a:bodyPr>
            <a:normAutofit/>
          </a:bodyPr>
          <a:lstStyle/>
          <a:p>
            <a:r>
              <a:rPr lang="en-US" sz="1400" dirty="0"/>
              <a:t>Prediction of Electricity Generation for Better Decision Making</a:t>
            </a:r>
            <a:br>
              <a:rPr lang="en-US" sz="1400" dirty="0"/>
            </a:br>
            <a:endParaRPr lang="en-US" sz="1400" dirty="0"/>
          </a:p>
        </p:txBody>
      </p:sp>
      <p:sp>
        <p:nvSpPr>
          <p:cNvPr id="8" name="Content Placeholder 7"/>
          <p:cNvSpPr>
            <a:spLocks noGrp="1"/>
          </p:cNvSpPr>
          <p:nvPr>
            <p:ph idx="1"/>
          </p:nvPr>
        </p:nvSpPr>
        <p:spPr>
          <a:xfrm>
            <a:off x="1371600" y="1143000"/>
            <a:ext cx="7498080" cy="4953000"/>
          </a:xfrm>
        </p:spPr>
        <p:txBody>
          <a:bodyPr/>
          <a:lstStyle/>
          <a:p>
            <a:pPr marL="82296" indent="0">
              <a:buNone/>
            </a:pPr>
            <a:endParaRPr lang="en-US" dirty="0"/>
          </a:p>
          <a:p>
            <a:pPr marL="82296" indent="0">
              <a:buNone/>
            </a:pPr>
            <a:r>
              <a:rPr lang="en-US" sz="4000" dirty="0" smtClean="0"/>
              <a:t>		   Thank You</a:t>
            </a:r>
          </a:p>
          <a:p>
            <a:pPr marL="82296" indent="0">
              <a:buNone/>
            </a:pPr>
            <a:endParaRPr lang="en-US" sz="4000" dirty="0"/>
          </a:p>
          <a:p>
            <a:pPr marL="82296" indent="0">
              <a:buNone/>
            </a:pPr>
            <a:endParaRPr lang="en-US" sz="4000" dirty="0" smtClean="0"/>
          </a:p>
          <a:p>
            <a:pPr marL="82296" indent="0">
              <a:buNone/>
            </a:pPr>
            <a:r>
              <a:rPr lang="en-US" sz="4000" dirty="0" smtClean="0"/>
              <a:t>		 Suggestions!!</a:t>
            </a:r>
          </a:p>
          <a:p>
            <a:pPr marL="82296" indent="0">
              <a:buNone/>
            </a:pPr>
            <a:endParaRPr lang="en-US" sz="2400" dirty="0" smtClean="0"/>
          </a:p>
          <a:p>
            <a:pPr marL="82296" indent="0">
              <a:buNone/>
            </a:pPr>
            <a:endParaRPr lang="en-US" sz="2400" dirty="0" smtClean="0"/>
          </a:p>
          <a:p>
            <a:endParaRPr lang="en-US" sz="2400" dirty="0"/>
          </a:p>
        </p:txBody>
      </p:sp>
      <p:sp>
        <p:nvSpPr>
          <p:cNvPr id="5" name="Footer Placeholder 4"/>
          <p:cNvSpPr>
            <a:spLocks noGrp="1"/>
          </p:cNvSpPr>
          <p:nvPr>
            <p:ph type="ftr" sz="quarter" idx="11"/>
          </p:nvPr>
        </p:nvSpPr>
        <p:spPr>
          <a:xfrm>
            <a:off x="1143000" y="6305550"/>
            <a:ext cx="7467600" cy="476250"/>
          </a:xfrm>
        </p:spPr>
        <p:txBody>
          <a:bodyPr>
            <a:normAutofit/>
          </a:bodyPr>
          <a:lstStyle/>
          <a:p>
            <a:r>
              <a:rPr lang="en-US" dirty="0" smtClean="0"/>
              <a:t>Dept of </a:t>
            </a:r>
            <a:r>
              <a:rPr lang="en-US" dirty="0" err="1" smtClean="0"/>
              <a:t>CSE</a:t>
            </a:r>
            <a:r>
              <a:rPr lang="en-US" dirty="0" smtClean="0"/>
              <a:t>                                                    Jan - May 2017</a:t>
            </a:r>
            <a:endParaRPr lang="en-US" dirty="0"/>
          </a:p>
        </p:txBody>
      </p:sp>
      <p:sp>
        <p:nvSpPr>
          <p:cNvPr id="4" name="Slide Number Placeholder 3"/>
          <p:cNvSpPr>
            <a:spLocks noGrp="1"/>
          </p:cNvSpPr>
          <p:nvPr>
            <p:ph type="sldNum" sz="quarter" idx="12"/>
          </p:nvPr>
        </p:nvSpPr>
        <p:spPr/>
        <p:txBody>
          <a:bodyPr/>
          <a:lstStyle/>
          <a:p>
            <a:fld id="{4F0C3DD5-1546-4C69-8132-F8C0A16AEE31}" type="slidenum">
              <a:rPr lang="en-US" smtClean="0"/>
              <a:t>8</a:t>
            </a:fld>
            <a:r>
              <a:rPr lang="en-US" dirty="0" smtClean="0"/>
              <a:t>/8</a:t>
            </a:r>
            <a:endParaRPr lang="en-US" dirty="0"/>
          </a:p>
        </p:txBody>
      </p:sp>
      <p:pic>
        <p:nvPicPr>
          <p:cNvPr id="7" name="Picture 6" descr="PESIT-NEW-LOGO"/>
          <p:cNvPicPr>
            <a:picLocks noChangeAspect="1" noChangeArrowheads="1"/>
          </p:cNvPicPr>
          <p:nvPr/>
        </p:nvPicPr>
        <p:blipFill>
          <a:blip r:embed="rId2"/>
          <a:srcRect/>
          <a:stretch>
            <a:fillRect/>
          </a:stretch>
        </p:blipFill>
        <p:spPr bwMode="auto">
          <a:xfrm>
            <a:off x="8418195" y="0"/>
            <a:ext cx="725805" cy="838200"/>
          </a:xfrm>
          <a:prstGeom prst="rect">
            <a:avLst/>
          </a:prstGeom>
          <a:noFill/>
          <a:ln w="9525">
            <a:noFill/>
            <a:miter lim="800000"/>
            <a:headEnd/>
            <a:tailEnd/>
          </a:ln>
        </p:spPr>
      </p:pic>
    </p:spTree>
    <p:extLst>
      <p:ext uri="{BB962C8B-B14F-4D97-AF65-F5344CB8AC3E}">
        <p14:creationId xmlns:p14="http://schemas.microsoft.com/office/powerpoint/2010/main" val="39211606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283</TotalTime>
  <Words>148</Words>
  <Application>Microsoft Office PowerPoint</Application>
  <PresentationFormat>On-screen Show (4:3)</PresentationFormat>
  <Paragraphs>90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Solstice</vt:lpstr>
      <vt:lpstr>Data Analytics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lpstr>Prediction of Electricity Generation for Better Decision Making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Area of the project</dc:title>
  <dc:creator>PESU-CS</dc:creator>
  <cp:lastModifiedBy>Rathan Naik</cp:lastModifiedBy>
  <cp:revision>83</cp:revision>
  <dcterms:created xsi:type="dcterms:W3CDTF">2017-01-10T11:35:03Z</dcterms:created>
  <dcterms:modified xsi:type="dcterms:W3CDTF">2017-01-18T09:04:27Z</dcterms:modified>
</cp:coreProperties>
</file>