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1.jfif"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42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402" r:id="rId60"/>
    <p:sldId id="314" r:id="rId61"/>
    <p:sldId id="315" r:id="rId62"/>
    <p:sldId id="316" r:id="rId63"/>
    <p:sldId id="317" r:id="rId64"/>
    <p:sldId id="318" r:id="rId65"/>
    <p:sldId id="319" r:id="rId66"/>
    <p:sldId id="320" r:id="rId67"/>
    <p:sldId id="321" r:id="rId68"/>
    <p:sldId id="401" r:id="rId69"/>
    <p:sldId id="322" r:id="rId70"/>
    <p:sldId id="323" r:id="rId71"/>
    <p:sldId id="324" r:id="rId72"/>
    <p:sldId id="325" r:id="rId73"/>
    <p:sldId id="403" r:id="rId74"/>
    <p:sldId id="326" r:id="rId75"/>
    <p:sldId id="329" r:id="rId76"/>
    <p:sldId id="330" r:id="rId77"/>
    <p:sldId id="404" r:id="rId78"/>
    <p:sldId id="331" r:id="rId79"/>
    <p:sldId id="332" r:id="rId80"/>
    <p:sldId id="333" r:id="rId81"/>
    <p:sldId id="334" r:id="rId82"/>
    <p:sldId id="335" r:id="rId83"/>
    <p:sldId id="336" r:id="rId84"/>
    <p:sldId id="337" r:id="rId85"/>
    <p:sldId id="338" r:id="rId86"/>
    <p:sldId id="339"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430"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429" r:id="rId125"/>
    <p:sldId id="40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440" r:id="rId149"/>
    <p:sldId id="399" r:id="rId150"/>
    <p:sldId id="400" r:id="rId151"/>
    <p:sldId id="407" r:id="rId152"/>
    <p:sldId id="408" r:id="rId153"/>
    <p:sldId id="427" r:id="rId154"/>
    <p:sldId id="409" r:id="rId155"/>
    <p:sldId id="426" r:id="rId156"/>
    <p:sldId id="410" r:id="rId157"/>
    <p:sldId id="433" r:id="rId158"/>
    <p:sldId id="411" r:id="rId159"/>
    <p:sldId id="412" r:id="rId160"/>
    <p:sldId id="413" r:id="rId161"/>
    <p:sldId id="414" r:id="rId162"/>
    <p:sldId id="415" r:id="rId163"/>
    <p:sldId id="416" r:id="rId164"/>
    <p:sldId id="417" r:id="rId165"/>
    <p:sldId id="432" r:id="rId166"/>
    <p:sldId id="418" r:id="rId167"/>
    <p:sldId id="419" r:id="rId168"/>
    <p:sldId id="420" r:id="rId169"/>
    <p:sldId id="421" r:id="rId170"/>
    <p:sldId id="422" r:id="rId171"/>
    <p:sldId id="423" r:id="rId172"/>
    <p:sldId id="424" r:id="rId173"/>
    <p:sldId id="425" r:id="rId174"/>
    <p:sldId id="436" r:id="rId175"/>
    <p:sldId id="437" r:id="rId176"/>
    <p:sldId id="438" r:id="rId177"/>
    <p:sldId id="439" r:id="rId178"/>
    <p:sldId id="431" r:id="rId179"/>
    <p:sldId id="434" r:id="rId180"/>
    <p:sldId id="435" r:id="rId181"/>
    <p:sldId id="441" r:id="rId18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snapToGrid="0">
      <p:cViewPr varScale="1">
        <p:scale>
          <a:sx n="81" d="100"/>
          <a:sy n="81" d="100"/>
        </p:scale>
        <p:origin x="96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dirty="0"/>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izeof"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Comma_operator" TargetMode="External"/><Relationship Id="rId5" Type="http://schemas.openxmlformats.org/officeDocument/2006/relationships/hyperlink" Target="https://en.wikipedia.org/wiki/Modular_arithmetic" TargetMode="External"/><Relationship Id="rId4" Type="http://schemas.openxmlformats.org/officeDocument/2006/relationships/hyperlink" Target="https://en.wikipedia.org/wiki/Type_conversion"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mailto:pqr@gmail.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5" descr="Picture 5"/>
          <p:cNvPicPr>
            <a:picLocks noChangeAspect="1"/>
          </p:cNvPicPr>
          <p:nvPr/>
        </p:nvPicPr>
        <p:blipFill>
          <a:blip r:embed="rId2"/>
          <a:stretch>
            <a:fillRect/>
          </a:stretch>
        </p:blipFill>
        <p:spPr>
          <a:xfrm>
            <a:off x="103447" y="0"/>
            <a:ext cx="2505438" cy="1219909"/>
          </a:xfrm>
          <a:prstGeom prst="rect">
            <a:avLst/>
          </a:prstGeom>
          <a:ln w="12700">
            <a:miter lim="400000"/>
          </a:ln>
        </p:spPr>
      </p:pic>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u="sng"/>
            </a:lvl1pPr>
          </a:lstStyle>
          <a:p>
            <a:r>
              <a:rPr dirty="0"/>
              <a:t>BASAVANAGUDI</a:t>
            </a:r>
          </a:p>
        </p:txBody>
      </p:sp>
      <p:sp>
        <p:nvSpPr>
          <p:cNvPr id="112" name="Rectangle 8"/>
          <p:cNvSpPr txBox="1"/>
          <p:nvPr/>
        </p:nvSpPr>
        <p:spPr>
          <a:xfrm>
            <a:off x="1008192" y="1674673"/>
            <a:ext cx="9740908"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5400">
                <a:effectLst>
                  <a:outerShdw blurRad="38100" dist="19050" dir="2700000" rotWithShape="0">
                    <a:srgbClr val="000000">
                      <a:alpha val="40000"/>
                    </a:srgbClr>
                  </a:outerShdw>
                </a:effectLst>
              </a:defRPr>
            </a:pPr>
            <a:r>
              <a:rPr dirty="0"/>
              <a:t>Welcome to</a:t>
            </a:r>
          </a:p>
          <a:p>
            <a:pPr algn="ctr">
              <a:defRPr sz="5400">
                <a:effectLst>
                  <a:outerShdw blurRad="38100" dist="19050" dir="2700000" rotWithShape="0">
                    <a:srgbClr val="000000">
                      <a:alpha val="40000"/>
                    </a:srgbClr>
                  </a:outerShdw>
                </a:effectLst>
              </a:defRPr>
            </a:pPr>
            <a:r>
              <a:rPr dirty="0"/>
              <a:t> </a:t>
            </a:r>
            <a:r>
              <a:rPr dirty="0">
                <a:solidFill>
                  <a:srgbClr val="C55A11"/>
                </a:solidFill>
              </a:rPr>
              <a:t>J</a:t>
            </a:r>
            <a:r>
              <a:rPr dirty="0"/>
              <a:t>SPIDERS BASAVANAGUDI</a:t>
            </a: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r>
              <a:rPr dirty="0"/>
              <a:t>www/jspiders.com/placements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Program</a:t>
            </a:r>
          </a:p>
        </p:txBody>
      </p:sp>
      <p:grpSp>
        <p:nvGrpSpPr>
          <p:cNvPr id="220" name="Group 2"/>
          <p:cNvGrpSpPr/>
          <p:nvPr/>
        </p:nvGrpSpPr>
        <p:grpSpPr>
          <a:xfrm>
            <a:off x="10351756" y="5908442"/>
            <a:ext cx="1810867" cy="838732"/>
            <a:chOff x="0" y="0"/>
            <a:chExt cx="1810866" cy="838731"/>
          </a:xfrm>
        </p:grpSpPr>
        <p:pic>
          <p:nvPicPr>
            <p:cNvPr id="21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1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21" name="Rectangle 3"/>
          <p:cNvSpPr txBox="1"/>
          <p:nvPr/>
        </p:nvSpPr>
        <p:spPr>
          <a:xfrm>
            <a:off x="472816" y="1306452"/>
            <a:ext cx="11236653" cy="27853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rPr dirty="0"/>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rPr dirty="0"/>
              <a:t>Program Language :  It is a language to communicate with a computer from a programmer.</a:t>
            </a:r>
            <a:endParaRPr lang="en-IN" dirty="0"/>
          </a:p>
          <a:p>
            <a:pPr marL="465343" indent="-457200">
              <a:buSzPct val="100000"/>
              <a:buFont typeface="Arial"/>
              <a:buChar char="•"/>
              <a:tabLst>
                <a:tab pos="76200" algn="l"/>
              </a:tabLst>
              <a:defRPr sz="2500">
                <a:solidFill>
                  <a:srgbClr val="231F20"/>
                </a:solidFill>
              </a:defRPr>
            </a:pPr>
            <a:r>
              <a:rPr lang="en-IN" dirty="0"/>
              <a:t>Father of programming lang: </a:t>
            </a:r>
            <a:r>
              <a:rPr lang="en-IN" b="1" dirty="0"/>
              <a:t>Dennis Ritchie</a:t>
            </a:r>
            <a:r>
              <a:rPr lang="en-IN" dirty="0"/>
              <a:t>(c and </a:t>
            </a:r>
            <a:r>
              <a:rPr lang="en-IN" dirty="0" err="1"/>
              <a:t>unix</a:t>
            </a:r>
            <a:r>
              <a:rPr lang="en-IN" dirty="0"/>
              <a:t>).</a:t>
            </a:r>
          </a:p>
          <a:p>
            <a:pPr marL="465343" indent="-457200">
              <a:buSzPct val="100000"/>
              <a:buFont typeface="Arial"/>
              <a:buChar char="•"/>
              <a:tabLst>
                <a:tab pos="76200" algn="l"/>
              </a:tabLst>
              <a:defRPr sz="2500">
                <a:solidFill>
                  <a:srgbClr val="231F20"/>
                </a:solidFill>
              </a:defRPr>
            </a:pPr>
            <a:r>
              <a:rPr lang="en-IN" dirty="0"/>
              <a:t>Mother of programming lang: </a:t>
            </a:r>
            <a:r>
              <a:rPr lang="en-IN" b="1" dirty="0"/>
              <a:t>Ada Lovelace</a:t>
            </a:r>
            <a:r>
              <a:rPr lang="en-IN" dirty="0"/>
              <a:t>(mid-1800).</a:t>
            </a:r>
          </a:p>
          <a:p>
            <a:pPr marL="465343" indent="-457200">
              <a:buSzPct val="100000"/>
              <a:buFont typeface="Arial"/>
              <a:buChar char="•"/>
              <a:tabLst>
                <a:tab pos="76200" algn="l"/>
              </a:tabLst>
              <a:defRPr sz="2500">
                <a:solidFill>
                  <a:srgbClr val="231F20"/>
                </a:solidFill>
              </a:defRPr>
            </a:pPr>
            <a:r>
              <a:rPr lang="en-IN" dirty="0"/>
              <a:t>Father of java programming lang: </a:t>
            </a:r>
            <a:r>
              <a:rPr lang="en-IN" b="1" dirty="0"/>
              <a:t>James Gosling </a:t>
            </a:r>
            <a:endParaRPr lang="en-IN"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12" name="Group 31"/>
          <p:cNvGrpSpPr/>
          <p:nvPr/>
        </p:nvGrpSpPr>
        <p:grpSpPr>
          <a:xfrm>
            <a:off x="10355320" y="5908440"/>
            <a:ext cx="1810866" cy="603236"/>
            <a:chOff x="0" y="0"/>
            <a:chExt cx="1810864" cy="603234"/>
          </a:xfrm>
        </p:grpSpPr>
        <p:pic>
          <p:nvPicPr>
            <p:cNvPr id="13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13"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1314" name="Rectangle 11"/>
          <p:cNvSpPr txBox="1"/>
          <p:nvPr/>
        </p:nvSpPr>
        <p:spPr>
          <a:xfrm>
            <a:off x="392253" y="1689818"/>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1315" name="Rectangle 12"/>
          <p:cNvSpPr txBox="1"/>
          <p:nvPr/>
        </p:nvSpPr>
        <p:spPr>
          <a:xfrm>
            <a:off x="388909" y="900197"/>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1316" name="Rectangle 14"/>
          <p:cNvSpPr txBox="1"/>
          <p:nvPr/>
        </p:nvSpPr>
        <p:spPr>
          <a:xfrm>
            <a:off x="388909" y="2454473"/>
            <a:ext cx="10198897" cy="404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rPr dirty="0"/>
              <a:t>Application</a:t>
            </a:r>
          </a:p>
        </p:txBody>
      </p:sp>
      <p:sp>
        <p:nvSpPr>
          <p:cNvPr id="1321" name="Rectangle 18"/>
          <p:cNvSpPr txBox="1"/>
          <p:nvPr/>
        </p:nvSpPr>
        <p:spPr>
          <a:xfrm>
            <a:off x="388909" y="2988865"/>
            <a:ext cx="10112503" cy="1290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pPr>
              <a:buFont typeface="Arial" panose="020B0604020202020204" pitchFamily="34" charset="0"/>
              <a:buChar char="•"/>
            </a:pPr>
            <a:r>
              <a:rPr lang="en-US" dirty="0">
                <a:solidFill>
                  <a:srgbClr val="202124"/>
                </a:solidFill>
                <a:latin typeface="arial" panose="020B0604020202020204" pitchFamily="34" charset="0"/>
              </a:rPr>
              <a:t>It is used to achieve total abstraction.</a:t>
            </a:r>
          </a:p>
          <a:p>
            <a:pPr>
              <a:buFont typeface="Arial" panose="020B0604020202020204" pitchFamily="34" charset="0"/>
              <a:buChar char="•"/>
            </a:pPr>
            <a:r>
              <a:rPr lang="en-US" dirty="0">
                <a:solidFill>
                  <a:srgbClr val="202124"/>
                </a:solidFill>
                <a:latin typeface="arial" panose="020B0604020202020204" pitchFamily="34" charset="0"/>
              </a:rPr>
              <a:t>Since java does not support multiple inheritance in case of class, but by using interface it can achieve multiple inheritance .</a:t>
            </a:r>
          </a:p>
          <a:p>
            <a:pPr>
              <a:buFont typeface="Arial" panose="020B0604020202020204" pitchFamily="34" charset="0"/>
              <a:buChar char="•"/>
            </a:pPr>
            <a:r>
              <a:rPr lang="en-US" dirty="0"/>
              <a:t>From JDK 8 interfaces now on supports concrete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3"/>
                                        </p:tgtEl>
                                        <p:attrNameLst>
                                          <p:attrName>style.visibility</p:attrName>
                                        </p:attrNameLst>
                                      </p:cBhvr>
                                      <p:to>
                                        <p:strVal val="visible"/>
                                      </p:to>
                                    </p:set>
                                    <p:animEffect transition="in" filter="fade">
                                      <p:cBhvr>
                                        <p:cTn id="12" dur="500"/>
                                        <p:tgtEl>
                                          <p:spTgt spid="1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5"/>
                                        </p:tgtEl>
                                        <p:attrNameLst>
                                          <p:attrName>style.visibility</p:attrName>
                                        </p:attrNameLst>
                                      </p:cBhvr>
                                      <p:to>
                                        <p:strVal val="visible"/>
                                      </p:to>
                                    </p:set>
                                    <p:animEffect transition="in" filter="fade">
                                      <p:cBhvr>
                                        <p:cTn id="17" dur="500"/>
                                        <p:tgtEl>
                                          <p:spTgt spid="1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14"/>
                                        </p:tgtEl>
                                        <p:attrNameLst>
                                          <p:attrName>style.visibility</p:attrName>
                                        </p:attrNameLst>
                                      </p:cBhvr>
                                      <p:to>
                                        <p:strVal val="visible"/>
                                      </p:to>
                                    </p:set>
                                    <p:animEffect transition="in" filter="fade">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16"/>
                                        </p:tgtEl>
                                        <p:attrNameLst>
                                          <p:attrName>style.visibility</p:attrName>
                                        </p:attrNameLst>
                                      </p:cBhvr>
                                      <p:to>
                                        <p:strVal val="visible"/>
                                      </p:to>
                                    </p:set>
                                    <p:animEffect transition="in" filter="fade">
                                      <p:cBhvr>
                                        <p:cTn id="27" dur="500"/>
                                        <p:tgtEl>
                                          <p:spTgt spid="1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10" nodeType="clickEffect">
                                  <p:stCondLst>
                                    <p:cond delay="0"/>
                                  </p:stCondLst>
                                  <p:iterate>
                                    <p:tmAbs val="0"/>
                                  </p:iterate>
                                  <p:childTnLst>
                                    <p:set>
                                      <p:cBhvr>
                                        <p:cTn id="31" fill="hold"/>
                                        <p:tgtEl>
                                          <p:spTgt spid="1321"/>
                                        </p:tgtEl>
                                        <p:attrNameLst>
                                          <p:attrName>style.visibility</p:attrName>
                                        </p:attrNameLst>
                                      </p:cBhvr>
                                      <p:to>
                                        <p:strVal val="visible"/>
                                      </p:to>
                                    </p:set>
                                    <p:animEffect transition="in" filter="fade">
                                      <p:cBhvr>
                                        <p:cTn id="32" dur="5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1" animBg="1" advAuto="0"/>
      <p:bldP spid="1313" grpId="2" animBg="1" advAuto="0"/>
      <p:bldP spid="1314" grpId="4" animBg="1" advAuto="0"/>
      <p:bldP spid="1315" grpId="3" animBg="1" advAuto="0"/>
      <p:bldP spid="1316" grpId="5" animBg="1" advAuto="0"/>
      <p:bldP spid="1321" grpId="10" animBg="1" advAuto="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29" name="Group 31"/>
          <p:cNvGrpSpPr/>
          <p:nvPr/>
        </p:nvGrpSpPr>
        <p:grpSpPr>
          <a:xfrm>
            <a:off x="10355320" y="5908440"/>
            <a:ext cx="1810866" cy="603236"/>
            <a:chOff x="0" y="0"/>
            <a:chExt cx="1810864" cy="603234"/>
          </a:xfrm>
        </p:grpSpPr>
        <p:pic>
          <p:nvPicPr>
            <p:cNvPr id="132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2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30"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331" name="Rectangle 11"/>
          <p:cNvSpPr txBox="1"/>
          <p:nvPr/>
        </p:nvSpPr>
        <p:spPr>
          <a:xfrm>
            <a:off x="388639" y="2610523"/>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default methods of interface can be accessed by using Object of its implementation class ONLY.</a:t>
            </a:r>
          </a:p>
        </p:txBody>
      </p:sp>
      <p:sp>
        <p:nvSpPr>
          <p:cNvPr id="1332" name="Rectangle 12"/>
          <p:cNvSpPr txBox="1"/>
          <p:nvPr/>
        </p:nvSpPr>
        <p:spPr>
          <a:xfrm>
            <a:off x="388639" y="1463679"/>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static methods of interface can be accessed by using interface name with dot(.) operator.</a:t>
            </a:r>
          </a:p>
        </p:txBody>
      </p:sp>
      <p:sp>
        <p:nvSpPr>
          <p:cNvPr id="1333" name="Rectangle 14"/>
          <p:cNvSpPr txBox="1"/>
          <p:nvPr/>
        </p:nvSpPr>
        <p:spPr>
          <a:xfrm>
            <a:off x="388638" y="3342596"/>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two interfaces contains static methods with the same name and same arguments then , we differentiate them with help of Interface Name.</a:t>
            </a:r>
          </a:p>
        </p:txBody>
      </p:sp>
      <p:sp>
        <p:nvSpPr>
          <p:cNvPr id="1334" name="Rectangle 13"/>
          <p:cNvSpPr txBox="1"/>
          <p:nvPr/>
        </p:nvSpPr>
        <p:spPr>
          <a:xfrm>
            <a:off x="384019" y="4305925"/>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32"/>
                                        </p:tgtEl>
                                        <p:attrNameLst>
                                          <p:attrName>style.visibility</p:attrName>
                                        </p:attrNameLst>
                                      </p:cBhvr>
                                      <p:to>
                                        <p:strVal val="visible"/>
                                      </p:to>
                                    </p:set>
                                    <p:animEffect transition="in" filter="fade">
                                      <p:cBhvr>
                                        <p:cTn id="17" dur="500"/>
                                        <p:tgtEl>
                                          <p:spTgt spid="13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31"/>
                                        </p:tgtEl>
                                        <p:attrNameLst>
                                          <p:attrName>style.visibility</p:attrName>
                                        </p:attrNameLst>
                                      </p:cBhvr>
                                      <p:to>
                                        <p:strVal val="visible"/>
                                      </p:to>
                                    </p:set>
                                    <p:animEffect transition="in" filter="fade">
                                      <p:cBhvr>
                                        <p:cTn id="22" dur="500"/>
                                        <p:tgtEl>
                                          <p:spTgt spid="1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3"/>
                                        </p:tgtEl>
                                        <p:attrNameLst>
                                          <p:attrName>style.visibility</p:attrName>
                                        </p:attrNameLst>
                                      </p:cBhvr>
                                      <p:to>
                                        <p:strVal val="visible"/>
                                      </p:to>
                                    </p:set>
                                    <p:animEffect transition="in" filter="fade">
                                      <p:cBhvr>
                                        <p:cTn id="27" dur="500"/>
                                        <p:tgtEl>
                                          <p:spTgt spid="13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4"/>
                                        </p:tgtEl>
                                        <p:attrNameLst>
                                          <p:attrName>style.visibility</p:attrName>
                                        </p:attrNameLst>
                                      </p:cBhvr>
                                      <p:to>
                                        <p:strVal val="visible"/>
                                      </p:to>
                                    </p:set>
                                    <p:animEffect transition="in" filter="fade">
                                      <p:cBhvr>
                                        <p:cTn id="32"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30" grpId="2" animBg="1" advAuto="0"/>
      <p:bldP spid="1331" grpId="4" animBg="1" advAuto="0"/>
      <p:bldP spid="1332" grpId="3" animBg="1" advAuto="0"/>
      <p:bldP spid="1333" grpId="5" animBg="1" advAuto="0"/>
      <p:bldP spid="1334" grpId="6" animBg="1" advAuto="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344"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10</a:t>
            </a:r>
          </a:p>
        </p:txBody>
      </p:sp>
      <p:sp>
        <p:nvSpPr>
          <p:cNvPr id="1345"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TypeCasting </a:t>
            </a:r>
          </a:p>
        </p:txBody>
      </p:sp>
      <p:sp>
        <p:nvSpPr>
          <p:cNvPr id="1346"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349" name="Group 8"/>
          <p:cNvGrpSpPr/>
          <p:nvPr/>
        </p:nvGrpSpPr>
        <p:grpSpPr>
          <a:xfrm>
            <a:off x="3741397" y="3610618"/>
            <a:ext cx="4208342" cy="3136956"/>
            <a:chOff x="0" y="0"/>
            <a:chExt cx="4208341" cy="3136954"/>
          </a:xfrm>
        </p:grpSpPr>
        <p:sp>
          <p:nvSpPr>
            <p:cNvPr id="1347" name="Rectangle 11"/>
            <p:cNvSpPr txBox="1"/>
            <p:nvPr/>
          </p:nvSpPr>
          <p:spPr>
            <a:xfrm>
              <a:off x="0" y="1836164"/>
              <a:ext cx="4208342" cy="1300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348" name="Picture 7" descr="Picture 7"/>
            <p:cNvPicPr>
              <a:picLocks noChangeAspect="1"/>
            </p:cNvPicPr>
            <p:nvPr/>
          </p:nvPicPr>
          <p:blipFill>
            <a:blip r:embed="rId2"/>
            <a:stretch>
              <a:fillRect/>
            </a:stretch>
          </p:blipFill>
          <p:spPr>
            <a:xfrm>
              <a:off x="88546" y="0"/>
              <a:ext cx="4026213" cy="2074887"/>
            </a:xfrm>
            <a:prstGeom prst="rect">
              <a:avLst/>
            </a:prstGeom>
            <a:ln w="12700" cap="flat">
              <a:noFill/>
              <a:miter lim="400000"/>
            </a:ln>
            <a:effectLst/>
          </p:spPr>
        </p:pic>
      </p:gr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57" name="Group 31"/>
          <p:cNvGrpSpPr/>
          <p:nvPr/>
        </p:nvGrpSpPr>
        <p:grpSpPr>
          <a:xfrm>
            <a:off x="10355320" y="5908440"/>
            <a:ext cx="1810866" cy="603236"/>
            <a:chOff x="0" y="0"/>
            <a:chExt cx="1810864" cy="603234"/>
          </a:xfrm>
        </p:grpSpPr>
        <p:pic>
          <p:nvPicPr>
            <p:cNvPr id="135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5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58" name="Rectangle 1"/>
          <p:cNvSpPr txBox="1"/>
          <p:nvPr/>
        </p:nvSpPr>
        <p:spPr>
          <a:xfrm>
            <a:off x="406985" y="754653"/>
            <a:ext cx="9403911"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one Type to another Type is called is </a:t>
            </a:r>
            <a:r>
              <a:rPr b="1" dirty="0" err="1"/>
              <a:t>TypeCasting</a:t>
            </a:r>
            <a:r>
              <a:rPr dirty="0"/>
              <a:t>.</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dirty="0"/>
              <a:t>Widening</a:t>
            </a:r>
            <a:r>
              <a:rPr dirty="0"/>
              <a:t>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Widening is done implicitly by the compiler.</a:t>
            </a:r>
          </a:p>
        </p:txBody>
      </p:sp>
      <p:sp>
        <p:nvSpPr>
          <p:cNvPr id="1363" name="Rectangle 2"/>
          <p:cNvSpPr txBox="1"/>
          <p:nvPr/>
        </p:nvSpPr>
        <p:spPr>
          <a:xfrm>
            <a:off x="388910" y="5269226"/>
            <a:ext cx="9283444" cy="1290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dirty="0"/>
              <a:t>Narrowing</a:t>
            </a:r>
            <a:r>
              <a:rPr dirty="0"/>
              <a:t>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Narrowing should be done explicitly by the programmer by </a:t>
            </a:r>
            <a:r>
              <a:rPr dirty="0" err="1"/>
              <a:t>writting</a:t>
            </a: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casting statement.</a:t>
            </a:r>
          </a:p>
          <a:p>
            <a:pPr marR="3257" indent="12700" defTabSz="293216">
              <a:defRPr sz="2000" spc="-3">
                <a:solidFill>
                  <a:srgbClr val="231F20"/>
                </a:solidFill>
                <a:latin typeface="Arial"/>
                <a:ea typeface="Arial"/>
                <a:cs typeface="Arial"/>
                <a:sym typeface="Arial"/>
              </a:defRPr>
            </a:pPr>
            <a:r>
              <a:rPr dirty="0"/>
              <a:t>      Syntax : (datatype) </a:t>
            </a:r>
            <a:r>
              <a:rPr dirty="0" err="1"/>
              <a:t>val</a:t>
            </a:r>
            <a:r>
              <a:rPr dirty="0"/>
              <a:t>/var;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2" animBg="1" advAuto="0"/>
      <p:bldP spid="1354" grpId="1" animBg="1" advAuto="0"/>
      <p:bldP spid="1358" grpId="3" animBg="1" advAuto="0"/>
      <p:bldP spid="1359" grpId="5" animBg="1" advAuto="0"/>
      <p:bldP spid="1360" grpId="4" animBg="1" advAuto="0"/>
      <p:bldP spid="1361" grpId="6" animBg="1" advAuto="0"/>
      <p:bldP spid="1362" grpId="7" animBg="1" advAuto="0"/>
      <p:bldP spid="1363" grpId="8" animBg="1" advAuto="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67" name="Group 31"/>
          <p:cNvGrpSpPr/>
          <p:nvPr/>
        </p:nvGrpSpPr>
        <p:grpSpPr>
          <a:xfrm>
            <a:off x="10355320" y="5908440"/>
            <a:ext cx="1810866" cy="603236"/>
            <a:chOff x="0" y="0"/>
            <a:chExt cx="1810864" cy="603234"/>
          </a:xfrm>
        </p:grpSpPr>
        <p:pic>
          <p:nvPicPr>
            <p:cNvPr id="13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68" name="Rectangle 1"/>
          <p:cNvSpPr txBox="1"/>
          <p:nvPr/>
        </p:nvSpPr>
        <p:spPr>
          <a:xfrm>
            <a:off x="406985" y="754653"/>
            <a:ext cx="10558433"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
        <p:nvSpPr>
          <p:cNvPr id="1369" name="Rectangle 11"/>
          <p:cNvSpPr txBox="1"/>
          <p:nvPr/>
        </p:nvSpPr>
        <p:spPr>
          <a:xfrm>
            <a:off x="406984" y="646049"/>
            <a:ext cx="9969085" cy="3444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Even though int and float have same capacity the data is  represented in a different format.</a:t>
            </a:r>
            <a:endParaRPr lang="en-US" dirty="0"/>
          </a:p>
          <a:p>
            <a:r>
              <a:rPr lang="en-US" dirty="0"/>
              <a:t>Compared to float and int , float is higher data type  and int is lower data type.</a:t>
            </a:r>
          </a:p>
          <a:p>
            <a:r>
              <a:rPr lang="en-US" dirty="0"/>
              <a:t>Even though long and double have same capacity the data is represented in a different format.</a:t>
            </a:r>
          </a:p>
          <a:p>
            <a:r>
              <a:rPr lang="en-US" dirty="0"/>
              <a:t>Compared to double and long , double is higher data type and long is lower data type.</a:t>
            </a:r>
          </a:p>
          <a:p>
            <a:pPr marL="12700" indent="0">
              <a:buNone/>
            </a:pPr>
            <a:endParaRPr lang="en-US" dirty="0"/>
          </a:p>
          <a:p>
            <a:endParaRPr lang="en-US" dirty="0"/>
          </a:p>
          <a:p>
            <a:endParaRPr lang="en-US" dirty="0"/>
          </a:p>
          <a:p>
            <a:endParaRPr dirty="0"/>
          </a:p>
        </p:txBody>
      </p:sp>
      <p:sp>
        <p:nvSpPr>
          <p:cNvPr id="1370" name="Rectangle 12"/>
          <p:cNvSpPr txBox="1"/>
          <p:nvPr/>
        </p:nvSpPr>
        <p:spPr>
          <a:xfrm>
            <a:off x="365820" y="1331172"/>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p:txBody>
      </p:sp>
      <p:sp>
        <p:nvSpPr>
          <p:cNvPr id="1371" name="Rectangle 14"/>
          <p:cNvSpPr txBox="1"/>
          <p:nvPr/>
        </p:nvSpPr>
        <p:spPr>
          <a:xfrm>
            <a:off x="365820" y="3437497"/>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
        <p:nvSpPr>
          <p:cNvPr id="1372" name="Rectangle 13"/>
          <p:cNvSpPr txBox="1"/>
          <p:nvPr/>
        </p:nvSpPr>
        <p:spPr>
          <a:xfrm>
            <a:off x="343057" y="3859098"/>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
        <p:nvSpPr>
          <p:cNvPr id="1378" name="Rectangle 20"/>
          <p:cNvSpPr txBox="1"/>
          <p:nvPr/>
        </p:nvSpPr>
        <p:spPr>
          <a:xfrm>
            <a:off x="365819" y="5248033"/>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2" animBg="1" advAuto="0"/>
      <p:bldP spid="1369" grpId="4" animBg="1" advAuto="0"/>
      <p:bldP spid="1370" grpId="3" animBg="1" advAuto="0"/>
      <p:bldP spid="1371" grpId="5" animBg="1" advAuto="0"/>
      <p:bldP spid="1372" grpId="6" animBg="1" advAuto="0"/>
      <p:bldP spid="1376" grpId="1" animBg="1" advAuto="0"/>
      <p:bldP spid="1377" grpId="7" animBg="1" advAuto="0"/>
      <p:bldP spid="1378" grpId="8"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86" name="Group 31"/>
          <p:cNvGrpSpPr/>
          <p:nvPr/>
        </p:nvGrpSpPr>
        <p:grpSpPr>
          <a:xfrm>
            <a:off x="10355320" y="5908440"/>
            <a:ext cx="1810866" cy="603236"/>
            <a:chOff x="0" y="0"/>
            <a:chExt cx="1810864" cy="603234"/>
          </a:xfrm>
        </p:grpSpPr>
        <p:pic>
          <p:nvPicPr>
            <p:cNvPr id="138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8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87" name="Rectangle 1"/>
          <p:cNvSpPr txBox="1"/>
          <p:nvPr/>
        </p:nvSpPr>
        <p:spPr>
          <a:xfrm>
            <a:off x="406985" y="576853"/>
            <a:ext cx="940391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one object reference type to another object reference type is called as </a:t>
            </a:r>
            <a:r>
              <a:rPr b="1" dirty="0"/>
              <a:t>Derived casting.</a:t>
            </a:r>
          </a:p>
        </p:txBody>
      </p:sp>
      <p:sp>
        <p:nvSpPr>
          <p:cNvPr id="1388" name="Rectangle 11"/>
          <p:cNvSpPr txBox="1"/>
          <p:nvPr/>
        </p:nvSpPr>
        <p:spPr>
          <a:xfrm>
            <a:off x="388910" y="2338246"/>
            <a:ext cx="1001942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subclass object reference to superclass object reference is called </a:t>
            </a:r>
            <a:r>
              <a:rPr b="1" dirty="0"/>
              <a:t>Upcasting</a:t>
            </a:r>
          </a:p>
        </p:txBody>
      </p:sp>
      <p:sp>
        <p:nvSpPr>
          <p:cNvPr id="1389" name="Rectangle 12"/>
          <p:cNvSpPr txBox="1"/>
          <p:nvPr/>
        </p:nvSpPr>
        <p:spPr>
          <a:xfrm>
            <a:off x="388907" y="983103"/>
            <a:ext cx="10198898" cy="1290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Derived casting is of 2 types</a:t>
            </a:r>
          </a:p>
          <a:p>
            <a:pPr marR="3257" indent="12700" defTabSz="293216">
              <a:defRPr sz="2000" spc="-3">
                <a:solidFill>
                  <a:srgbClr val="231F20"/>
                </a:solidFill>
                <a:latin typeface="Arial"/>
                <a:ea typeface="Arial"/>
                <a:cs typeface="Arial"/>
                <a:sym typeface="Arial"/>
              </a:defRPr>
            </a:pPr>
            <a:r>
              <a:rPr dirty="0"/>
              <a:t>         1. Upcasting</a:t>
            </a:r>
          </a:p>
          <a:p>
            <a:pPr marR="3257" indent="12700" defTabSz="293216">
              <a:defRPr sz="2000" spc="-3">
                <a:solidFill>
                  <a:srgbClr val="231F20"/>
                </a:solidFill>
                <a:latin typeface="Arial"/>
                <a:ea typeface="Arial"/>
                <a:cs typeface="Arial"/>
                <a:sym typeface="Arial"/>
              </a:defRPr>
            </a:pPr>
            <a:r>
              <a:rPr dirty="0"/>
              <a:t>         2. </a:t>
            </a:r>
            <a:r>
              <a:rPr dirty="0" err="1"/>
              <a:t>Downcasting</a:t>
            </a:r>
            <a:endParaRPr dirty="0"/>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Upcasting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superclass reference variable pointing to subclass object is called as Upcasted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
        <p:nvSpPr>
          <p:cNvPr id="1393" name="Rectangle 15"/>
          <p:cNvSpPr txBox="1"/>
          <p:nvPr/>
        </p:nvSpPr>
        <p:spPr>
          <a:xfrm>
            <a:off x="407440" y="5105530"/>
            <a:ext cx="9283444"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Upcasted object reference back to subclass object reference is called </a:t>
            </a:r>
            <a:r>
              <a:rPr b="1" dirty="0" err="1"/>
              <a:t>Downcasting</a:t>
            </a:r>
            <a:r>
              <a:rPr dirty="0"/>
              <a:t>.</a:t>
            </a:r>
          </a:p>
        </p:txBody>
      </p:sp>
      <p:sp>
        <p:nvSpPr>
          <p:cNvPr id="1394" name="Rectangle 16"/>
          <p:cNvSpPr txBox="1"/>
          <p:nvPr/>
        </p:nvSpPr>
        <p:spPr>
          <a:xfrm>
            <a:off x="399960" y="5816074"/>
            <a:ext cx="928344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Downcasted reference we can access properties of superclass and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393"/>
                                        </p:tgtEl>
                                        <p:attrNameLst>
                                          <p:attrName>style.visibility</p:attrName>
                                        </p:attrNameLst>
                                      </p:cBhvr>
                                      <p:to>
                                        <p:strVal val="visible"/>
                                      </p:to>
                                    </p:set>
                                    <p:animEffect transition="in" filter="fade">
                                      <p:cBhvr>
                                        <p:cTn id="46" dur="500"/>
                                        <p:tgtEl>
                                          <p:spTgt spid="13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394"/>
                                        </p:tgtEl>
                                        <p:attrNameLst>
                                          <p:attrName>style.visibility</p:attrName>
                                        </p:attrNameLst>
                                      </p:cBhvr>
                                      <p:to>
                                        <p:strVal val="visible"/>
                                      </p:to>
                                    </p:set>
                                    <p:animEffect transition="in" filter="fade">
                                      <p:cBhvr>
                                        <p:cTn id="51"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2" animBg="1" advAuto="0"/>
      <p:bldP spid="1383" grpId="1" animBg="1" advAuto="0"/>
      <p:bldP spid="1387" grpId="3" animBg="1" advAuto="0"/>
      <p:bldP spid="1388" grpId="5" animBg="1" advAuto="0"/>
      <p:bldP spid="1389" grpId="4" animBg="1" advAuto="0"/>
      <p:bldP spid="1390" grpId="6" animBg="1" advAuto="0"/>
      <p:bldP spid="1391" grpId="7" animBg="1" advAuto="0"/>
      <p:bldP spid="1392" grpId="8" animBg="1" advAuto="0"/>
      <p:bldP spid="1393" grpId="9" animBg="1" advAuto="0"/>
      <p:bldP spid="1394" grpId="10" animBg="1" advAuto="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402" name="Group 31"/>
          <p:cNvGrpSpPr/>
          <p:nvPr/>
        </p:nvGrpSpPr>
        <p:grpSpPr>
          <a:xfrm>
            <a:off x="10355320" y="5908440"/>
            <a:ext cx="1810866" cy="603236"/>
            <a:chOff x="0" y="0"/>
            <a:chExt cx="1810864" cy="603234"/>
          </a:xfrm>
        </p:grpSpPr>
        <p:pic>
          <p:nvPicPr>
            <p:cNvPr id="140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0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19058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Whenever we try downcast an upcasted reference to a different class reference which do not contains the properties of given object, then </a:t>
            </a:r>
            <a:r>
              <a:rPr dirty="0" err="1"/>
              <a:t>jvm</a:t>
            </a:r>
            <a:r>
              <a:rPr dirty="0"/>
              <a:t> will throw </a:t>
            </a:r>
            <a:r>
              <a:rPr dirty="0" err="1"/>
              <a:t>ClassCastException</a:t>
            </a:r>
            <a:r>
              <a:rPr lang="en-US" dirty="0"/>
              <a:t>.</a:t>
            </a:r>
          </a:p>
          <a:p>
            <a:pPr marL="12700" indent="0">
              <a:buNone/>
            </a:pPr>
            <a:endParaRPr lang="en-US" dirty="0"/>
          </a:p>
          <a:p>
            <a:r>
              <a:rPr lang="en-US" b="1" dirty="0" err="1">
                <a:solidFill>
                  <a:srgbClr val="0433FF"/>
                </a:solidFill>
              </a:rPr>
              <a:t>instanceof</a:t>
            </a:r>
            <a:r>
              <a:rPr lang="en-US" dirty="0"/>
              <a:t> operator compares given object reference with the given class returns true if it contains the given class properties else it returns false..</a:t>
            </a:r>
          </a:p>
          <a:p>
            <a:pPr marL="12700" indent="0">
              <a:buNone/>
            </a:pPr>
            <a:endParaRPr dirty="0"/>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55600" marR="3257" indent="-342900" defTabSz="293216">
              <a:buSzPct val="100000"/>
              <a:buFont typeface="Arial"/>
              <a:buChar char="•"/>
              <a:defRPr sz="2400" b="1" spc="-3">
                <a:solidFill>
                  <a:srgbClr val="231F20"/>
                </a:solidFill>
                <a:latin typeface="Arial"/>
                <a:ea typeface="Arial"/>
                <a:cs typeface="Arial"/>
                <a:sym typeface="Arial"/>
              </a:defRPr>
            </a:pPr>
            <a:r>
              <a:t>what is ClassCastException?</a:t>
            </a:r>
          </a:p>
        </p:txBody>
      </p:sp>
      <p:sp>
        <p:nvSpPr>
          <p:cNvPr id="1406" name="Rectangle 14"/>
          <p:cNvSpPr txBox="1"/>
          <p:nvPr/>
        </p:nvSpPr>
        <p:spPr>
          <a:xfrm>
            <a:off x="396383" y="2559613"/>
            <a:ext cx="11399234"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
        <p:nvSpPr>
          <p:cNvPr id="1407" name="Rectangle 17"/>
          <p:cNvSpPr txBox="1"/>
          <p:nvPr/>
        </p:nvSpPr>
        <p:spPr>
          <a:xfrm>
            <a:off x="388908" y="3371067"/>
            <a:ext cx="11414183"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p:txBody>
      </p:sp>
      <p:sp>
        <p:nvSpPr>
          <p:cNvPr id="1408" name="Rectangle 15"/>
          <p:cNvSpPr txBox="1"/>
          <p:nvPr/>
        </p:nvSpPr>
        <p:spPr>
          <a:xfrm>
            <a:off x="396383" y="4559819"/>
            <a:ext cx="11670320"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p:txBody>
      </p:sp>
      <p:sp>
        <p:nvSpPr>
          <p:cNvPr id="1409" name="Rectangle 16"/>
          <p:cNvSpPr txBox="1"/>
          <p:nvPr/>
        </p:nvSpPr>
        <p:spPr>
          <a:xfrm>
            <a:off x="546652" y="3528893"/>
            <a:ext cx="11238362"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rPr dirty="0"/>
              <a:t>*** If you want to access Parent class properties which is common to all Sub-class then, there is no need of performing any </a:t>
            </a:r>
            <a:r>
              <a:rPr dirty="0" err="1"/>
              <a:t>downcasting</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2" animBg="1" advAuto="0"/>
      <p:bldP spid="1399" grpId="1" animBg="1" advAuto="0"/>
      <p:bldP spid="1403" grpId="3" animBg="1" advAuto="0"/>
      <p:bldP spid="1404" grpId="5" animBg="1" advAuto="0"/>
      <p:bldP spid="1405" grpId="4" animBg="1" advAuto="0"/>
      <p:bldP spid="1406" grpId="6" animBg="1" advAuto="0"/>
      <p:bldP spid="1407" grpId="7" animBg="1" advAuto="0"/>
      <p:bldP spid="1408" grpId="8" animBg="1" advAuto="0"/>
      <p:bldP spid="1409" grpId="9" animBg="1" advAuto="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19"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11</a:t>
            </a:r>
          </a:p>
        </p:txBody>
      </p:sp>
      <p:sp>
        <p:nvSpPr>
          <p:cNvPr id="1420"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Polymorphism </a:t>
            </a:r>
          </a:p>
        </p:txBody>
      </p:sp>
      <p:sp>
        <p:nvSpPr>
          <p:cNvPr id="1421"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24" name="Group 8"/>
          <p:cNvGrpSpPr/>
          <p:nvPr/>
        </p:nvGrpSpPr>
        <p:grpSpPr>
          <a:xfrm>
            <a:off x="3712345" y="3659232"/>
            <a:ext cx="4266446" cy="3180267"/>
            <a:chOff x="0" y="0"/>
            <a:chExt cx="4266445" cy="3180266"/>
          </a:xfrm>
        </p:grpSpPr>
        <p:sp>
          <p:nvSpPr>
            <p:cNvPr id="1422" name="Rectangle 11"/>
            <p:cNvSpPr txBox="1"/>
            <p:nvPr/>
          </p:nvSpPr>
          <p:spPr>
            <a:xfrm>
              <a:off x="0" y="1861516"/>
              <a:ext cx="4266446" cy="13187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23" name="Picture 7" descr="Picture 7"/>
            <p:cNvPicPr>
              <a:picLocks noChangeAspect="1"/>
            </p:cNvPicPr>
            <p:nvPr/>
          </p:nvPicPr>
          <p:blipFill>
            <a:blip r:embed="rId2"/>
            <a:stretch>
              <a:fillRect/>
            </a:stretch>
          </p:blipFill>
          <p:spPr>
            <a:xfrm>
              <a:off x="89769" y="0"/>
              <a:ext cx="4081803" cy="2103535"/>
            </a:xfrm>
            <a:prstGeom prst="rect">
              <a:avLst/>
            </a:prstGeom>
            <a:ln w="12700" cap="flat">
              <a:noFill/>
              <a:miter lim="400000"/>
            </a:ln>
            <a:effectLst/>
          </p:spPr>
        </p:pic>
      </p:gr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grpSp>
        <p:nvGrpSpPr>
          <p:cNvPr id="1432" name="Group 31"/>
          <p:cNvGrpSpPr/>
          <p:nvPr/>
        </p:nvGrpSpPr>
        <p:grpSpPr>
          <a:xfrm>
            <a:off x="10355320" y="5908440"/>
            <a:ext cx="1810866" cy="603236"/>
            <a:chOff x="0" y="0"/>
            <a:chExt cx="1810864" cy="603234"/>
          </a:xfrm>
        </p:grpSpPr>
        <p:pic>
          <p:nvPicPr>
            <p:cNvPr id="143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3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33" name="Rectangle 1"/>
          <p:cNvSpPr txBox="1"/>
          <p:nvPr/>
        </p:nvSpPr>
        <p:spPr>
          <a:xfrm>
            <a:off x="406985" y="754653"/>
            <a:ext cx="10558433"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One entity showing different behaviors at different places is called Polymorphism</a:t>
            </a:r>
            <a:endParaRPr lang="en-US" dirty="0"/>
          </a:p>
          <a:p>
            <a:r>
              <a:rPr lang="en-IN" dirty="0"/>
              <a:t>It is the ability of an object to take many forms.</a:t>
            </a:r>
            <a:endParaRPr dirty="0"/>
          </a:p>
        </p:txBody>
      </p:sp>
      <p:sp>
        <p:nvSpPr>
          <p:cNvPr id="1434" name="Rectangle 11"/>
          <p:cNvSpPr txBox="1"/>
          <p:nvPr/>
        </p:nvSpPr>
        <p:spPr>
          <a:xfrm>
            <a:off x="263204" y="3556351"/>
            <a:ext cx="1001942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Binding the method declaration to method definition by the compiler at the compile time based on the arguments is called as </a:t>
            </a:r>
            <a:r>
              <a:rPr b="1" dirty="0"/>
              <a:t>compile time Polymorphism</a:t>
            </a:r>
            <a:r>
              <a:rPr dirty="0"/>
              <a:t>.</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Polymorphism is of two types</a:t>
            </a:r>
          </a:p>
          <a:p>
            <a:pPr marR="3257" indent="12700" defTabSz="293216">
              <a:defRPr sz="2000" spc="-3">
                <a:solidFill>
                  <a:srgbClr val="231F20"/>
                </a:solidFill>
                <a:latin typeface="Arial"/>
                <a:ea typeface="Arial"/>
                <a:cs typeface="Arial"/>
                <a:sym typeface="Arial"/>
              </a:defRPr>
            </a:pPr>
            <a:r>
              <a:t>        1. Compile time Polymorphism</a:t>
            </a:r>
          </a:p>
          <a:p>
            <a:pPr marR="3257" indent="12700" defTabSz="293216">
              <a:defRPr sz="2000" spc="-3">
                <a:solidFill>
                  <a:srgbClr val="231F20"/>
                </a:solidFill>
                <a:latin typeface="Arial"/>
                <a:ea typeface="Arial"/>
                <a:cs typeface="Arial"/>
                <a:sym typeface="Arial"/>
              </a:defRPr>
            </a:pPr>
            <a:r>
              <a:t>        2. Runtime Polymorphism</a:t>
            </a:r>
          </a:p>
        </p:txBody>
      </p:sp>
      <p:sp>
        <p:nvSpPr>
          <p:cNvPr id="1436" name="Rectangle 14"/>
          <p:cNvSpPr txBox="1"/>
          <p:nvPr/>
        </p:nvSpPr>
        <p:spPr>
          <a:xfrm>
            <a:off x="277258" y="4320213"/>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Since the binding is done before the execution it is called as </a:t>
            </a:r>
            <a:r>
              <a:rPr b="1" dirty="0"/>
              <a:t>early binding</a:t>
            </a:r>
            <a:r>
              <a:rPr dirty="0"/>
              <a:t>.</a:t>
            </a:r>
          </a:p>
        </p:txBody>
      </p:sp>
      <p:sp>
        <p:nvSpPr>
          <p:cNvPr id="1437" name="Rectangle 13"/>
          <p:cNvSpPr txBox="1"/>
          <p:nvPr/>
        </p:nvSpPr>
        <p:spPr>
          <a:xfrm>
            <a:off x="277258" y="4885113"/>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Once the binding is done it cannot be changed at the Runtime and hence it is also called as </a:t>
            </a:r>
            <a:r>
              <a:rPr b="1" dirty="0"/>
              <a:t>Static Binding</a:t>
            </a:r>
            <a:r>
              <a:rPr lang="en-US" b="1" dirty="0"/>
              <a:t>.</a:t>
            </a:r>
            <a:endParaRPr b="1" dirty="0"/>
          </a:p>
        </p:txBody>
      </p:sp>
      <p:grpSp>
        <p:nvGrpSpPr>
          <p:cNvPr id="1440" name="Group 15"/>
          <p:cNvGrpSpPr/>
          <p:nvPr/>
        </p:nvGrpSpPr>
        <p:grpSpPr>
          <a:xfrm>
            <a:off x="-13692" y="2759729"/>
            <a:ext cx="4355681"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12789" y="2810408"/>
            <a:ext cx="4090654" cy="321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rPr dirty="0"/>
              <a:t> </a:t>
            </a:r>
            <a:r>
              <a:rPr sz="2000" b="1" dirty="0"/>
              <a:t>Compile Time Polymorphism </a:t>
            </a:r>
          </a:p>
        </p:txBody>
      </p:sp>
      <p:sp>
        <p:nvSpPr>
          <p:cNvPr id="1442" name="Rectangle 19"/>
          <p:cNvSpPr txBox="1"/>
          <p:nvPr/>
        </p:nvSpPr>
        <p:spPr>
          <a:xfrm>
            <a:off x="276541" y="5654888"/>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Method Overloading is the best example for Compile time Polymorphism</a:t>
            </a:r>
            <a:r>
              <a:rPr lang="en-IN" dirty="0"/>
              <a:t> ,</a:t>
            </a:r>
            <a:endParaRPr lang="en-US" dirty="0"/>
          </a:p>
          <a:p>
            <a:pPr marL="12700" indent="0">
              <a:buNone/>
            </a:pPr>
            <a:r>
              <a:rPr lang="en-IN" dirty="0"/>
              <a:t>		because the decision of which the method is to be called is at </a:t>
            </a:r>
            <a:r>
              <a:rPr lang="en-IN" b="1" dirty="0"/>
              <a:t>CT</a:t>
            </a:r>
            <a:r>
              <a:rPr lang="en-IN" dirty="0"/>
              <a: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1" animBg="1" advAuto="0"/>
      <p:bldP spid="1433" grpId="2" animBg="1" advAuto="0"/>
      <p:bldP spid="1434" grpId="5" animBg="1" advAuto="0"/>
      <p:bldP spid="1435" grpId="3" animBg="1" advAuto="0"/>
      <p:bldP spid="1436" grpId="6" animBg="1" advAuto="0"/>
      <p:bldP spid="1437" grpId="7" animBg="1" advAuto="0"/>
      <p:bldP spid="1441" grpId="4" animBg="1" advAuto="0"/>
      <p:bldP spid="1442" grpId="8" animBg="1" advAuto="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46" name="Group 31"/>
          <p:cNvGrpSpPr/>
          <p:nvPr/>
        </p:nvGrpSpPr>
        <p:grpSpPr>
          <a:xfrm>
            <a:off x="10355320" y="5908440"/>
            <a:ext cx="1810866" cy="603236"/>
            <a:chOff x="0" y="0"/>
            <a:chExt cx="1810864" cy="603234"/>
          </a:xfrm>
        </p:grpSpPr>
        <p:pic>
          <p:nvPicPr>
            <p:cNvPr id="144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4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47" name="Rectangle 1"/>
          <p:cNvSpPr txBox="1"/>
          <p:nvPr/>
        </p:nvSpPr>
        <p:spPr>
          <a:xfrm>
            <a:off x="406985" y="754653"/>
            <a:ext cx="10558433"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Binding the method declaration to method definition by the JVM at the run time based on the objects is called as </a:t>
            </a:r>
            <a:r>
              <a:rPr b="1" dirty="0"/>
              <a:t>run time Polymorphism</a:t>
            </a:r>
            <a:r>
              <a:rPr lang="en-US" b="1" dirty="0"/>
              <a:t>.</a:t>
            </a:r>
            <a:endParaRPr b="1" dirty="0"/>
          </a:p>
        </p:txBody>
      </p:sp>
      <p:sp>
        <p:nvSpPr>
          <p:cNvPr id="1448" name="Rectangle 11"/>
          <p:cNvSpPr txBox="1"/>
          <p:nvPr/>
        </p:nvSpPr>
        <p:spPr>
          <a:xfrm>
            <a:off x="406985" y="2499357"/>
            <a:ext cx="1001942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Once the binding is done it can be changed at the Runtime and hence it is also called as </a:t>
            </a:r>
            <a:r>
              <a:rPr b="1" dirty="0"/>
              <a:t>dynamic Binding.</a:t>
            </a:r>
          </a:p>
        </p:txBody>
      </p:sp>
      <p:sp>
        <p:nvSpPr>
          <p:cNvPr id="1449" name="Rectangle 12"/>
          <p:cNvSpPr txBox="1"/>
          <p:nvPr/>
        </p:nvSpPr>
        <p:spPr>
          <a:xfrm>
            <a:off x="406985" y="1466404"/>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 Since the binding is done during the execution it is called as </a:t>
            </a:r>
            <a:r>
              <a:rPr b="1" dirty="0"/>
              <a:t>late binding</a:t>
            </a:r>
            <a:r>
              <a:rPr lang="en-US" b="1" dirty="0"/>
              <a:t>.</a:t>
            </a:r>
            <a:endParaRPr b="1" dirty="0"/>
          </a:p>
        </p:txBody>
      </p:sp>
      <p:sp>
        <p:nvSpPr>
          <p:cNvPr id="1450" name="Rectangle 14"/>
          <p:cNvSpPr txBox="1"/>
          <p:nvPr/>
        </p:nvSpPr>
        <p:spPr>
          <a:xfrm>
            <a:off x="406985" y="3528569"/>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Method Overriding is the best example for Run time Polymorphism</a:t>
            </a:r>
            <a:r>
              <a:rPr lang="en-US" dirty="0"/>
              <a:t>.</a:t>
            </a:r>
          </a:p>
          <a:p>
            <a:pPr marL="12700" indent="0">
              <a:buNone/>
            </a:pPr>
            <a:r>
              <a:rPr lang="en-US" dirty="0"/>
              <a:t>			because the methods get resolved at </a:t>
            </a:r>
            <a:r>
              <a:rPr lang="en-US" b="1" dirty="0"/>
              <a:t>RT</a:t>
            </a:r>
            <a:r>
              <a:rPr lang="en-US" dirty="0"/>
              <a:t>.</a:t>
            </a:r>
            <a:endParaRPr dirty="0"/>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2" animBg="1" advAuto="0"/>
      <p:bldP spid="1448" grpId="4" animBg="1" advAuto="0"/>
      <p:bldP spid="1449" grpId="3" animBg="1" advAuto="0"/>
      <p:bldP spid="1450" grpId="5" animBg="1" advAuto="0"/>
      <p:bldP spid="1451" grpId="6" animBg="1" advAuto="0"/>
      <p:bldP spid="1455"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
          <p:cNvGrpSpPr/>
          <p:nvPr/>
        </p:nvGrpSpPr>
        <p:grpSpPr>
          <a:xfrm>
            <a:off x="10351756" y="5908442"/>
            <a:ext cx="1810867" cy="838732"/>
            <a:chOff x="0" y="0"/>
            <a:chExt cx="1810866" cy="838731"/>
          </a:xfrm>
        </p:grpSpPr>
        <p:pic>
          <p:nvPicPr>
            <p:cNvPr id="22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2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3"/>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pPr>
              <a:r>
                <a:t>Take a</a:t>
              </a:r>
            </a:p>
            <a:p>
              <a:pPr>
                <a:defRPr sz="1400"/>
              </a:pPr>
              <a:r>
                <a:t>Take b</a:t>
              </a:r>
            </a:p>
            <a:p>
              <a:pPr>
                <a:defRPr sz="1400"/>
              </a:pPr>
              <a:r>
                <a:t>Store 10,a</a:t>
              </a:r>
            </a:p>
            <a:p>
              <a:pPr>
                <a:defRPr sz="1400"/>
              </a:pPr>
              <a:r>
                <a:t>Store 10,b</a:t>
              </a:r>
            </a:p>
            <a:p>
              <a:pPr>
                <a:defRPr sz="1400"/>
              </a:pPr>
              <a:r>
                <a:t>Take c</a:t>
              </a:r>
            </a:p>
            <a:p>
              <a:pPr>
                <a:defRPr sz="1400"/>
              </a:pPr>
              <a:r>
                <a:t>Add a,b</a:t>
              </a:r>
            </a:p>
            <a:p>
              <a:pPr>
                <a:defRPr sz="1400"/>
              </a:pPr>
              <a:r>
                <a:t>Store c</a:t>
              </a:r>
            </a:p>
            <a:p>
              <a:pPr>
                <a:defRPr sz="1400"/>
              </a:pPr>
              <a:r>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593005" y="277637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46655" y="2166641"/>
            <a:ext cx="1106659" cy="1867856"/>
            <a:chOff x="0" y="0"/>
            <a:chExt cx="1106657" cy="1867854"/>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48894" y="348457"/>
              <a:ext cx="1008869" cy="1170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pPr>
              <a:r>
                <a:t>a=10</a:t>
              </a:r>
            </a:p>
            <a:p>
              <a:pPr>
                <a:defRPr sz="1400"/>
              </a:pPr>
              <a:r>
                <a:t>b=10</a:t>
              </a:r>
            </a:p>
            <a:p>
              <a:pPr>
                <a:defRPr sz="1400"/>
              </a:pPr>
              <a:r>
                <a:t>c=a+b</a:t>
              </a:r>
            </a:p>
            <a:p>
              <a:pPr>
                <a:defRPr sz="1400"/>
              </a:pPr>
              <a:r>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b="1">
                <a:solidFill>
                  <a:srgbClr val="231F20"/>
                </a:solidFill>
              </a:defRPr>
            </a:pPr>
            <a:r>
              <a:t>High level language</a:t>
            </a:r>
          </a:p>
          <a:p>
            <a:pPr indent="8144">
              <a:tabLst>
                <a:tab pos="76200" algn="l"/>
              </a:tabLst>
              <a:defRPr b="1">
                <a:solidFill>
                  <a:srgbClr val="231F20"/>
                </a:solidFill>
              </a:defRPr>
            </a:pPr>
            <a:r>
              <a:t>C, C++,java ,python ,JS, SQl</a:t>
            </a:r>
          </a:p>
        </p:txBody>
      </p:sp>
      <p:sp>
        <p:nvSpPr>
          <p:cNvPr id="253" name="TextBox 81"/>
          <p:cNvSpPr txBox="1"/>
          <p:nvPr/>
        </p:nvSpPr>
        <p:spPr>
          <a:xfrm>
            <a:off x="3321868" y="4201366"/>
            <a:ext cx="2680596"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b="1">
                <a:solidFill>
                  <a:srgbClr val="231F20"/>
                </a:solidFill>
              </a:defRPr>
            </a:pPr>
            <a:r>
              <a:t>Assembly level language</a:t>
            </a:r>
          </a:p>
          <a:p>
            <a:pPr indent="8144">
              <a:tabLst>
                <a:tab pos="76200" algn="l"/>
              </a:tabLst>
              <a:defRPr b="1">
                <a:solidFill>
                  <a:srgbClr val="231F20"/>
                </a:solidFill>
              </a:defRPr>
            </a:pPr>
            <a:r>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4"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12"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13"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14"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15"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16"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17"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18"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9"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2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6" animBg="1" advAuto="0"/>
      <p:bldP spid="229" grpId="1" animBg="1" advAuto="0"/>
      <p:bldP spid="232" grpId="5" animBg="1" advAuto="0"/>
      <p:bldP spid="233" grpId="4" animBg="1" advAuto="0"/>
      <p:bldP spid="234" grpId="3" animBg="1" advAuto="0"/>
      <p:bldP spid="235" grpId="2" animBg="1" advAuto="0"/>
      <p:bldP spid="238" grpId="7" animBg="1" advAuto="0"/>
      <p:bldP spid="239" grpId="9" animBg="1" advAuto="0"/>
      <p:bldP spid="242" grpId="8" animBg="1" advAuto="0"/>
      <p:bldP spid="258" grpId="11" animBg="1" advAuto="0"/>
      <p:bldP spid="246" grpId="13" animBg="1" advAuto="0"/>
      <p:bldP spid="259" grpId="12" animBg="1" advAuto="0"/>
      <p:bldP spid="250" grpId="15" animBg="1" advAuto="0"/>
      <p:bldP spid="251" grpId="14" animBg="1" advAuto="0"/>
      <p:bldP spid="252" grpId="16" animBg="1" advAuto="0"/>
      <p:bldP spid="253" grpId="10" animBg="1" advAuto="0"/>
      <p:bldP spid="260" grpId="19" animBg="1" advAuto="0"/>
      <p:bldP spid="255" grpId="20" animBg="1" advAuto="0"/>
      <p:bldP spid="256" grpId="17" animBg="1" advAuto="0"/>
      <p:bldP spid="257" grpId="18"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50DB4F-5ADC-40A8-950F-2B470B10016E}"/>
              </a:ext>
            </a:extLst>
          </p:cNvPr>
          <p:cNvSpPr txBox="1"/>
          <p:nvPr/>
        </p:nvSpPr>
        <p:spPr>
          <a:xfrm>
            <a:off x="301659" y="141402"/>
            <a:ext cx="11359298" cy="66787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rtl="0" fontAlgn="base"/>
            <a:endParaRPr lang="en-IN" sz="2400" b="1" i="0" dirty="0">
              <a:effectLst/>
              <a:latin typeface="Monaco"/>
            </a:endParaRPr>
          </a:p>
          <a:p>
            <a:pPr algn="l" rtl="0" fontAlgn="base"/>
            <a:r>
              <a:rPr lang="en-IN" sz="2400" b="1" dirty="0">
                <a:solidFill>
                  <a:srgbClr val="FF0000"/>
                </a:solidFill>
                <a:latin typeface="Monaco"/>
              </a:rPr>
              <a:t>Polymorphism program:</a:t>
            </a:r>
          </a:p>
          <a:p>
            <a:pPr algn="l" rtl="0" fontAlgn="base"/>
            <a:endParaRPr lang="en-IN" sz="2000" dirty="0">
              <a:latin typeface="Monaco"/>
            </a:endParaRPr>
          </a:p>
          <a:p>
            <a:pPr algn="l" rtl="0" fontAlgn="base"/>
            <a:r>
              <a:rPr lang="en-IN" sz="2000" b="0" i="0" dirty="0">
                <a:effectLst/>
                <a:latin typeface="Monaco"/>
              </a:rPr>
              <a:t>Public class Manipulation(){ //Super class</a:t>
            </a:r>
          </a:p>
          <a:p>
            <a:pPr algn="l" rtl="0" fontAlgn="base"/>
            <a:r>
              <a:rPr lang="en-IN" sz="2000" b="0" i="0" dirty="0">
                <a:effectLst/>
                <a:latin typeface="Monaco"/>
              </a:rPr>
              <a:t>public void add(){</a:t>
            </a:r>
          </a:p>
          <a:p>
            <a:pPr algn="l" rtl="0" fontAlgn="base"/>
            <a:r>
              <a:rPr lang="en-IN" sz="2000" b="0" i="0" dirty="0">
                <a:effectLst/>
                <a:latin typeface="Monaco"/>
              </a:rPr>
              <a:t>}</a:t>
            </a:r>
          </a:p>
          <a:p>
            <a:pPr algn="l" rtl="0" fontAlgn="base"/>
            <a:r>
              <a:rPr lang="en-IN" sz="2000" b="0" i="0" dirty="0">
                <a:effectLst/>
                <a:latin typeface="Monaco"/>
              </a:rPr>
              <a:t>}</a:t>
            </a:r>
          </a:p>
          <a:p>
            <a:pPr algn="l" rtl="0" fontAlgn="base"/>
            <a:r>
              <a:rPr lang="en-IN" sz="2000" b="0" i="0" dirty="0">
                <a:effectLst/>
                <a:latin typeface="Monaco"/>
              </a:rPr>
              <a:t>public class Addition extends Manipulation(){ // Sub class</a:t>
            </a:r>
          </a:p>
          <a:p>
            <a:pPr algn="l" rtl="0" fontAlgn="base"/>
            <a:r>
              <a:rPr lang="en-IN" sz="2000" b="0" i="0" dirty="0">
                <a:effectLst/>
                <a:latin typeface="Monaco"/>
              </a:rPr>
              <a:t>public void add(){</a:t>
            </a:r>
          </a:p>
          <a:p>
            <a:pPr algn="l" rtl="0" fontAlgn="base"/>
            <a:r>
              <a:rPr lang="en-IN" sz="2000" b="0" i="0" dirty="0">
                <a:effectLst/>
                <a:latin typeface="Monaco"/>
              </a:rPr>
              <a:t>}</a:t>
            </a:r>
          </a:p>
          <a:p>
            <a:pPr algn="l" rtl="0" fontAlgn="base"/>
            <a:r>
              <a:rPr lang="en-IN" sz="2000" b="0" i="0" dirty="0">
                <a:effectLst/>
                <a:latin typeface="Monaco"/>
              </a:rPr>
              <a:t>public static void main(String </a:t>
            </a:r>
            <a:r>
              <a:rPr lang="en-IN" sz="2000" b="0" i="0" dirty="0" err="1">
                <a:effectLst/>
                <a:latin typeface="Monaco"/>
              </a:rPr>
              <a:t>args</a:t>
            </a:r>
            <a:r>
              <a:rPr lang="en-IN" sz="2000" b="0" i="0" dirty="0">
                <a:effectLst/>
                <a:latin typeface="Monaco"/>
              </a:rPr>
              <a:t>[]){</a:t>
            </a:r>
          </a:p>
          <a:p>
            <a:pPr algn="l" rtl="0" fontAlgn="base"/>
            <a:r>
              <a:rPr lang="en-IN" sz="2000" b="0" i="0" dirty="0">
                <a:effectLst/>
                <a:latin typeface="Monaco"/>
              </a:rPr>
              <a:t>Manipulation addition = new Addition();//Manipulation is reference type and Addition is reference type</a:t>
            </a:r>
          </a:p>
          <a:p>
            <a:pPr algn="l" rtl="0" fontAlgn="base"/>
            <a:r>
              <a:rPr lang="en-IN" sz="2000" b="0" i="0" dirty="0" err="1">
                <a:effectLst/>
                <a:latin typeface="Monaco"/>
              </a:rPr>
              <a:t>addition.add</a:t>
            </a:r>
            <a:r>
              <a:rPr lang="en-IN" sz="2000" b="0" i="0" dirty="0">
                <a:effectLst/>
                <a:latin typeface="Monaco"/>
              </a:rPr>
              <a:t>();</a:t>
            </a:r>
          </a:p>
          <a:p>
            <a:pPr algn="l" rtl="0" fontAlgn="base"/>
            <a:r>
              <a:rPr lang="en-IN" sz="2000" b="0" i="0" dirty="0">
                <a:effectLst/>
                <a:latin typeface="Monaco"/>
              </a:rPr>
              <a:t>}</a:t>
            </a:r>
          </a:p>
          <a:p>
            <a:pPr algn="l" rtl="0" fontAlgn="base"/>
            <a:r>
              <a:rPr lang="en-IN" sz="2000" b="0" i="0" dirty="0">
                <a:effectLst/>
                <a:latin typeface="Monaco"/>
              </a:rPr>
              <a:t>}</a:t>
            </a:r>
          </a:p>
          <a:p>
            <a:pPr algn="l" rtl="0" fontAlgn="base"/>
            <a:endParaRPr lang="en-IN" sz="2000" b="0" i="0" dirty="0">
              <a:effectLst/>
              <a:latin typeface="Monaco"/>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cap="none" normalizeH="0" baseline="0" dirty="0">
                <a:ln>
                  <a:noFill/>
                </a:ln>
                <a:solidFill>
                  <a:srgbClr val="3A3A3A"/>
                </a:solidFill>
                <a:effectLst/>
                <a:latin typeface="Work Sans" panose="020B0604020202020204" pitchFamily="2" charset="0"/>
              </a:rPr>
              <a:t>Using the Manipulation reference type we can call the Addition class “add()” method. This ability is known as Polymorphism. Polymorphism is applicable for </a:t>
            </a:r>
            <a:r>
              <a:rPr kumimoji="0" lang="en-US" altLang="en-US" sz="2000" b="1" i="0" u="none" strike="noStrike" cap="none" normalizeH="0" baseline="0" dirty="0">
                <a:ln>
                  <a:noFill/>
                </a:ln>
                <a:solidFill>
                  <a:srgbClr val="3A3A3A"/>
                </a:solidFill>
                <a:effectLst/>
                <a:latin typeface="Work Sans" panose="020B0604020202020204" pitchFamily="2" charset="0"/>
              </a:rPr>
              <a:t>overriding </a:t>
            </a:r>
            <a:r>
              <a:rPr kumimoji="0" lang="en-US" altLang="en-US" sz="2000" b="0" i="0" u="none" strike="noStrike" cap="none" normalizeH="0" baseline="0" dirty="0">
                <a:ln>
                  <a:noFill/>
                </a:ln>
                <a:solidFill>
                  <a:srgbClr val="3A3A3A"/>
                </a:solidFill>
                <a:effectLst/>
                <a:latin typeface="Work Sans" panose="020B0604020202020204" pitchFamily="2" charset="0"/>
              </a:rPr>
              <a:t>and not for </a:t>
            </a:r>
            <a:r>
              <a:rPr kumimoji="0" lang="en-US" altLang="en-US" sz="2000" b="1" i="0" u="none" strike="noStrike" cap="none" normalizeH="0" baseline="0" dirty="0">
                <a:ln>
                  <a:noFill/>
                </a:ln>
                <a:solidFill>
                  <a:srgbClr val="3A3A3A"/>
                </a:solidFill>
                <a:effectLst/>
                <a:latin typeface="Work Sans" panose="020B0604020202020204" pitchFamily="2" charset="0"/>
              </a:rPr>
              <a:t>overloading</a:t>
            </a:r>
            <a:r>
              <a:rPr kumimoji="0" lang="en-US" altLang="en-US" sz="2000" b="0" i="0" u="none" strike="noStrike" cap="none" normalizeH="0" baseline="0" dirty="0">
                <a:ln>
                  <a:noFill/>
                </a:ln>
                <a:solidFill>
                  <a:srgbClr val="3A3A3A"/>
                </a:solidFill>
                <a:effectLst/>
                <a:latin typeface="Work Sans" panose="020B0604020202020204" pitchFamily="2" charset="0"/>
              </a:rPr>
              <a:t>.</a:t>
            </a:r>
          </a:p>
          <a:p>
            <a:pPr marR="0" lvl="0" algn="l" defTabSz="914400" rtl="0" eaLnBrk="1" fontAlgn="base" latinLnBrk="0" hangingPunct="1">
              <a:lnSpc>
                <a:spcPct val="100000"/>
              </a:lnSpc>
              <a:spcBef>
                <a:spcPts val="0"/>
              </a:spcBef>
              <a:spcAft>
                <a:spcPts val="0"/>
              </a:spcAft>
              <a:buClrTx/>
              <a:buSzTx/>
              <a:tabLst/>
              <a:defRPr/>
            </a:pPr>
            <a:endParaRPr kumimoji="0" lang="en-US" altLang="en-US" sz="2000" b="0" i="0" u="none" strike="noStrike" cap="none" normalizeH="0" baseline="0" dirty="0">
              <a:ln>
                <a:noFill/>
              </a:ln>
              <a:solidFill>
                <a:srgbClr val="3A3A3A"/>
              </a:solidFill>
              <a:effectLst/>
              <a:latin typeface="Work Sans" panose="020B0604020202020204" pitchFamily="2" charset="0"/>
            </a:endParaRP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1" i="0" dirty="0">
                <a:solidFill>
                  <a:srgbClr val="202124"/>
                </a:solidFill>
                <a:effectLst/>
                <a:latin typeface="arial" panose="020B0604020202020204" pitchFamily="34" charset="0"/>
              </a:rPr>
              <a:t>Reference datatypes : </a:t>
            </a:r>
            <a:r>
              <a:rPr lang="en-US" sz="2000" i="0" dirty="0">
                <a:solidFill>
                  <a:srgbClr val="202124"/>
                </a:solidFill>
                <a:effectLst/>
                <a:latin typeface="arial" panose="020B0604020202020204" pitchFamily="34" charset="0"/>
              </a:rPr>
              <a:t>those which contains reference/address of dynamically created objects. These are not predefined like primitive data types these are non primitive datatypes.</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309677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65"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12</a:t>
            </a:r>
          </a:p>
        </p:txBody>
      </p:sp>
      <p:sp>
        <p:nvSpPr>
          <p:cNvPr id="1466"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Abstraction </a:t>
            </a:r>
          </a:p>
        </p:txBody>
      </p:sp>
      <p:sp>
        <p:nvSpPr>
          <p:cNvPr id="1467"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70" name="Group 8"/>
          <p:cNvGrpSpPr/>
          <p:nvPr/>
        </p:nvGrpSpPr>
        <p:grpSpPr>
          <a:xfrm>
            <a:off x="3707950" y="3796495"/>
            <a:ext cx="4275236" cy="3186820"/>
            <a:chOff x="0" y="0"/>
            <a:chExt cx="4275235" cy="3186818"/>
          </a:xfrm>
        </p:grpSpPr>
        <p:sp>
          <p:nvSpPr>
            <p:cNvPr id="1468" name="Rectangle 11"/>
            <p:cNvSpPr txBox="1"/>
            <p:nvPr/>
          </p:nvSpPr>
          <p:spPr>
            <a:xfrm>
              <a:off x="0" y="1865351"/>
              <a:ext cx="4275236" cy="13214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69" name="Picture 7" descr="Picture 7"/>
            <p:cNvPicPr>
              <a:picLocks noChangeAspect="1"/>
            </p:cNvPicPr>
            <p:nvPr/>
          </p:nvPicPr>
          <p:blipFill>
            <a:blip r:embed="rId2"/>
            <a:stretch>
              <a:fillRect/>
            </a:stretch>
          </p:blipFill>
          <p:spPr>
            <a:xfrm>
              <a:off x="89954" y="0"/>
              <a:ext cx="4090212" cy="2107868"/>
            </a:xfrm>
            <a:prstGeom prst="rect">
              <a:avLst/>
            </a:prstGeom>
            <a:ln w="12700" cap="flat">
              <a:noFill/>
              <a:miter lim="400000"/>
            </a:ln>
            <a:effectLst/>
          </p:spPr>
        </p:pic>
      </p:gr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74" name="Group 31"/>
          <p:cNvGrpSpPr/>
          <p:nvPr/>
        </p:nvGrpSpPr>
        <p:grpSpPr>
          <a:xfrm>
            <a:off x="10355320" y="5908440"/>
            <a:ext cx="1810866" cy="603236"/>
            <a:chOff x="0" y="0"/>
            <a:chExt cx="1810864" cy="603234"/>
          </a:xfrm>
        </p:grpSpPr>
        <p:pic>
          <p:nvPicPr>
            <p:cNvPr id="14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7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utilization layer</a:t>
            </a:r>
          </a:p>
        </p:txBody>
      </p:sp>
      <p:sp>
        <p:nvSpPr>
          <p:cNvPr id="1477" name="Rectangle 12"/>
          <p:cNvSpPr txBox="1"/>
          <p:nvPr/>
        </p:nvSpPr>
        <p:spPr>
          <a:xfrm>
            <a:off x="406985" y="1226497"/>
            <a:ext cx="10198897" cy="982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Hiding the implementation details of a class and exposing only the services or </a:t>
            </a:r>
            <a:r>
              <a:rPr dirty="0" err="1"/>
              <a:t>behaviour</a:t>
            </a:r>
            <a:r>
              <a:rPr lang="en-US" dirty="0" err="1"/>
              <a:t>s</a:t>
            </a:r>
            <a:r>
              <a:rPr lang="en-US" dirty="0"/>
              <a:t> of an object </a:t>
            </a:r>
            <a:r>
              <a:rPr dirty="0"/>
              <a:t>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Create Object creation layer by Creating a class that will create the objects of implementation class and upcast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Within the Object utilization layer utilize upcasted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2" animBg="1" advAuto="0"/>
      <p:bldP spid="1476" grpId="4" animBg="1" advAuto="0"/>
      <p:bldP spid="1477" grpId="3" animBg="1" advAuto="0"/>
      <p:bldP spid="1478" grpId="5" animBg="1" advAuto="0"/>
      <p:bldP spid="1479" grpId="6" animBg="1" advAuto="0"/>
      <p:bldP spid="1483" grpId="1" animBg="1" advAuto="0"/>
      <p:bldP spid="1484" grpId="7"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8" name="Group 31"/>
          <p:cNvGrpSpPr/>
          <p:nvPr/>
        </p:nvGrpSpPr>
        <p:grpSpPr>
          <a:xfrm>
            <a:off x="10355320" y="5908440"/>
            <a:ext cx="1810866" cy="603236"/>
            <a:chOff x="0" y="0"/>
            <a:chExt cx="1810864" cy="603234"/>
          </a:xfrm>
        </p:grpSpPr>
        <p:pic>
          <p:nvPicPr>
            <p:cNvPr id="14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89" name="Rectangle 1"/>
          <p:cNvSpPr txBox="1"/>
          <p:nvPr/>
        </p:nvSpPr>
        <p:spPr>
          <a:xfrm>
            <a:off x="406985" y="754653"/>
            <a:ext cx="10558433" cy="1413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pPr marL="12700" indent="0">
              <a:buNone/>
            </a:pPr>
            <a:r>
              <a:rPr lang="en-US" sz="2800" b="1" dirty="0"/>
              <a:t>Applications</a:t>
            </a:r>
            <a:endParaRPr lang="en-US" b="1" dirty="0"/>
          </a:p>
          <a:p>
            <a:pPr marL="12700" indent="0">
              <a:buNone/>
            </a:pPr>
            <a:endParaRPr lang="en-US" dirty="0"/>
          </a:p>
          <a:p>
            <a:r>
              <a:rPr dirty="0"/>
              <a:t>By using Abstraction we can achieve loose coupling where changes done in object implementation layer will not have any impact on object utilization layer</a:t>
            </a:r>
            <a:r>
              <a:rPr lang="en-US" dirty="0"/>
              <a:t>.</a:t>
            </a:r>
            <a:endParaRPr dirty="0"/>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2" animBg="1" advAuto="0"/>
      <p:bldP spid="1493" grpId="1" animBg="1" advAuto="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03"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13</a:t>
            </a:r>
          </a:p>
        </p:txBody>
      </p:sp>
      <p:sp>
        <p:nvSpPr>
          <p:cNvPr id="1504"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Packages </a:t>
            </a:r>
          </a:p>
        </p:txBody>
      </p:sp>
      <p:sp>
        <p:nvSpPr>
          <p:cNvPr id="1505"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08" name="Group 8"/>
          <p:cNvGrpSpPr/>
          <p:nvPr/>
        </p:nvGrpSpPr>
        <p:grpSpPr>
          <a:xfrm>
            <a:off x="3645407" y="3830286"/>
            <a:ext cx="4184572" cy="3119237"/>
            <a:chOff x="0" y="0"/>
            <a:chExt cx="4184570" cy="3119235"/>
          </a:xfrm>
        </p:grpSpPr>
        <p:sp>
          <p:nvSpPr>
            <p:cNvPr id="1506" name="Rectangle 11"/>
            <p:cNvSpPr txBox="1"/>
            <p:nvPr/>
          </p:nvSpPr>
          <p:spPr>
            <a:xfrm>
              <a:off x="0" y="1825793"/>
              <a:ext cx="4184571" cy="12934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07" name="Picture 7" descr="Picture 7"/>
            <p:cNvPicPr>
              <a:picLocks noChangeAspect="1"/>
            </p:cNvPicPr>
            <p:nvPr/>
          </p:nvPicPr>
          <p:blipFill>
            <a:blip r:embed="rId2"/>
            <a:stretch>
              <a:fillRect/>
            </a:stretch>
          </p:blipFill>
          <p:spPr>
            <a:xfrm>
              <a:off x="88046" y="0"/>
              <a:ext cx="4003471" cy="2063167"/>
            </a:xfrm>
            <a:prstGeom prst="rect">
              <a:avLst/>
            </a:prstGeom>
            <a:ln w="12700" cap="flat">
              <a:noFill/>
              <a:miter lim="400000"/>
            </a:ln>
            <a:effectLst/>
          </p:spPr>
        </p:pic>
      </p:gr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2" name="Group 31"/>
          <p:cNvGrpSpPr/>
          <p:nvPr/>
        </p:nvGrpSpPr>
        <p:grpSpPr>
          <a:xfrm>
            <a:off x="10355320" y="5908440"/>
            <a:ext cx="1810866" cy="603236"/>
            <a:chOff x="0" y="0"/>
            <a:chExt cx="1810864" cy="603234"/>
          </a:xfrm>
        </p:grpSpPr>
        <p:pic>
          <p:nvPicPr>
            <p:cNvPr id="15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13" name="Rectangle 1"/>
          <p:cNvSpPr txBox="1"/>
          <p:nvPr/>
        </p:nvSpPr>
        <p:spPr>
          <a:xfrm>
            <a:off x="406985" y="754653"/>
            <a:ext cx="10558433" cy="1115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t>Managing Source code is difficult </a:t>
            </a:r>
          </a:p>
          <a:p>
            <a:pPr marL="287019" marR="3257" indent="-274319" defTabSz="293216">
              <a:buSzPct val="100000"/>
              <a:buFont typeface="Arial"/>
              <a:buChar char="•"/>
              <a:defRPr sz="2400">
                <a:latin typeface="Arial"/>
                <a:ea typeface="Arial"/>
                <a:cs typeface="Arial"/>
                <a:sym typeface="Arial"/>
              </a:defRPr>
            </a:pPr>
            <a:r>
              <a:t>Creates Naming collisions </a:t>
            </a:r>
          </a:p>
          <a:p>
            <a:pPr marL="287019" marR="3257" indent="-274319" defTabSz="293216">
              <a:buSzPct val="100000"/>
              <a:buFont typeface="Arial"/>
              <a:buChar char="•"/>
              <a:defRPr sz="2400">
                <a:latin typeface="Arial"/>
                <a:ea typeface="Arial"/>
                <a:cs typeface="Arial"/>
                <a:sym typeface="Arial"/>
              </a:defRPr>
            </a:pPr>
            <a:r>
              <a:t>Security for classes and its members is not guaranteed</a:t>
            </a:r>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18" name="Picture 3" descr="Picture 3"/>
          <p:cNvPicPr>
            <a:picLocks noChangeAspect="1"/>
          </p:cNvPicPr>
          <p:nvPr/>
        </p:nvPicPr>
        <p:blipFill>
          <a:blip r:embed="rId3"/>
          <a:stretch>
            <a:fillRect/>
          </a:stretch>
        </p:blipFill>
        <p:spPr>
          <a:xfrm>
            <a:off x="1735748" y="1901832"/>
            <a:ext cx="8299122" cy="471541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8"/>
                                        </p:tgtEl>
                                        <p:attrNameLst>
                                          <p:attrName>style.visibility</p:attrName>
                                        </p:attrNameLst>
                                      </p:cBhvr>
                                      <p:to>
                                        <p:strVal val="visible"/>
                                      </p:to>
                                    </p:set>
                                    <p:animEffect transition="in" filter="fade">
                                      <p:cBhvr>
                                        <p:cTn id="17" dur="500"/>
                                        <p:tgtEl>
                                          <p:spTgt spid="15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13"/>
                                        </p:tgtEl>
                                        <p:attrNameLst>
                                          <p:attrName>style.visibility</p:attrName>
                                        </p:attrNameLst>
                                      </p:cBhvr>
                                      <p:to>
                                        <p:strVal val="visible"/>
                                      </p:to>
                                    </p:set>
                                    <p:animEffect transition="in" filter="fade">
                                      <p:cBhvr>
                                        <p:cTn id="22"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4" animBg="1" advAuto="0"/>
      <p:bldP spid="1516" grpId="2" animBg="1" advAuto="0"/>
      <p:bldP spid="1517" grpId="1" animBg="1" advAuto="0"/>
      <p:bldP spid="1518" grpId="3"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2" name="Group 31"/>
          <p:cNvGrpSpPr/>
          <p:nvPr/>
        </p:nvGrpSpPr>
        <p:grpSpPr>
          <a:xfrm>
            <a:off x="10355320" y="5908440"/>
            <a:ext cx="1810866" cy="603236"/>
            <a:chOff x="0" y="0"/>
            <a:chExt cx="1810864" cy="603234"/>
          </a:xfrm>
        </p:grpSpPr>
        <p:pic>
          <p:nvPicPr>
            <p:cNvPr id="15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3"/>
          <a:stretch>
            <a:fillRect/>
          </a:stretch>
        </p:blipFill>
        <p:spPr>
          <a:xfrm>
            <a:off x="1177952" y="47032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2" animBg="1" advAuto="0"/>
      <p:bldP spid="1526" grpId="1"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1" name="Group 31"/>
          <p:cNvGrpSpPr/>
          <p:nvPr/>
        </p:nvGrpSpPr>
        <p:grpSpPr>
          <a:xfrm>
            <a:off x="10355320" y="5908440"/>
            <a:ext cx="1810866" cy="603236"/>
            <a:chOff x="0" y="0"/>
            <a:chExt cx="1810864" cy="603234"/>
          </a:xfrm>
        </p:grpSpPr>
        <p:pic>
          <p:nvPicPr>
            <p:cNvPr id="152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32" name="Rectangle 1"/>
          <p:cNvSpPr txBox="1"/>
          <p:nvPr/>
        </p:nvSpPr>
        <p:spPr>
          <a:xfrm>
            <a:off x="406985" y="754653"/>
            <a:ext cx="10558433" cy="4983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rPr lang="en-US" dirty="0"/>
              <a:t>a group of </a:t>
            </a:r>
            <a:r>
              <a:rPr lang="en-IN" dirty="0"/>
              <a:t>classes, sub packages and interfaces</a:t>
            </a:r>
            <a:r>
              <a:rPr lang="en-US" dirty="0"/>
              <a:t> are wrapped in a single unit called packages</a:t>
            </a:r>
          </a:p>
          <a:p>
            <a:pPr marL="12700" marR="3257" defTabSz="293216">
              <a:buSzPct val="100000"/>
              <a:defRPr sz="2000" spc="-3">
                <a:solidFill>
                  <a:srgbClr val="231F20"/>
                </a:solidFill>
                <a:latin typeface="Arial"/>
                <a:ea typeface="Arial"/>
                <a:cs typeface="Arial"/>
                <a:sym typeface="Arial"/>
              </a:defRPr>
            </a:pPr>
            <a:endParaRPr dirty="0"/>
          </a:p>
          <a:p>
            <a:pPr marR="3257" indent="12700" defTabSz="293216">
              <a:defRPr sz="2000" b="1" spc="-3">
                <a:solidFill>
                  <a:srgbClr val="231F20"/>
                </a:solidFill>
                <a:latin typeface="Arial"/>
                <a:ea typeface="Arial"/>
                <a:cs typeface="Arial"/>
                <a:sym typeface="Arial"/>
              </a:defRPr>
            </a:pPr>
            <a:r>
              <a:rPr dirty="0"/>
              <a:t>Package naming convention</a:t>
            </a:r>
            <a:r>
              <a:rPr lang="en-US" dirty="0"/>
              <a:t>  (rules)</a:t>
            </a: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package names are always written in reverse order of domain</a:t>
            </a:r>
          </a:p>
          <a:p>
            <a:pPr marR="3257" indent="12700" defTabSz="293216">
              <a:defRPr sz="2000" spc="-3">
                <a:solidFill>
                  <a:srgbClr val="231F20"/>
                </a:solidFill>
                <a:latin typeface="Arial"/>
                <a:ea typeface="Arial"/>
                <a:cs typeface="Arial"/>
                <a:sym typeface="Arial"/>
              </a:defRPr>
            </a:pPr>
            <a:endParaRPr dirty="0"/>
          </a:p>
          <a:p>
            <a:pPr marR="3257" indent="12700" defTabSz="293216">
              <a:defRPr sz="2000" spc="-3">
                <a:solidFill>
                  <a:srgbClr val="231F20"/>
                </a:solidFill>
                <a:latin typeface="Arial"/>
                <a:ea typeface="Arial"/>
                <a:cs typeface="Arial"/>
                <a:sym typeface="Arial"/>
              </a:defRPr>
            </a:pPr>
            <a:r>
              <a:rPr dirty="0"/>
              <a:t> </a:t>
            </a:r>
            <a:r>
              <a:rPr b="1" dirty="0"/>
              <a:t>convention</a:t>
            </a:r>
            <a:r>
              <a:rPr dirty="0"/>
              <a:t> 1</a:t>
            </a:r>
          </a:p>
          <a:p>
            <a:pPr marR="3257" indent="12700" defTabSz="293216">
              <a:defRPr sz="2000" spc="-3">
                <a:solidFill>
                  <a:srgbClr val="231F20"/>
                </a:solidFill>
                <a:latin typeface="Arial"/>
                <a:ea typeface="Arial"/>
                <a:cs typeface="Arial"/>
                <a:sym typeface="Arial"/>
              </a:defRPr>
            </a:pPr>
            <a:r>
              <a:rPr dirty="0"/>
              <a:t>  </a:t>
            </a:r>
            <a:r>
              <a:rPr dirty="0" err="1"/>
              <a:t>domain.appname.modulename</a:t>
            </a:r>
            <a:endParaRPr dirty="0"/>
          </a:p>
          <a:p>
            <a:pPr marR="3257" indent="12700" defTabSz="293216">
              <a:defRPr sz="2000" spc="-3">
                <a:solidFill>
                  <a:srgbClr val="231F20"/>
                </a:solidFill>
                <a:latin typeface="Arial"/>
                <a:ea typeface="Arial"/>
                <a:cs typeface="Arial"/>
                <a:sym typeface="Arial"/>
              </a:defRPr>
            </a:pPr>
            <a:r>
              <a:rPr dirty="0"/>
              <a:t>  </a:t>
            </a:r>
            <a:r>
              <a:rPr dirty="0" err="1"/>
              <a:t>com.gmail.inbox</a:t>
            </a:r>
            <a:r>
              <a:rPr dirty="0"/>
              <a:t>  </a:t>
            </a:r>
          </a:p>
          <a:p>
            <a:pPr marR="3257" indent="12700" defTabSz="293216">
              <a:defRPr sz="2000" spc="-3">
                <a:solidFill>
                  <a:srgbClr val="231F20"/>
                </a:solidFill>
                <a:latin typeface="Arial"/>
                <a:ea typeface="Arial"/>
                <a:cs typeface="Arial"/>
                <a:sym typeface="Arial"/>
              </a:defRPr>
            </a:pPr>
            <a:endParaRPr dirty="0"/>
          </a:p>
          <a:p>
            <a:pPr marR="3257" indent="12700" defTabSz="293216">
              <a:defRPr sz="2000" b="1" spc="-3">
                <a:solidFill>
                  <a:srgbClr val="231F20"/>
                </a:solidFill>
                <a:latin typeface="Arial"/>
                <a:ea typeface="Arial"/>
                <a:cs typeface="Arial"/>
                <a:sym typeface="Arial"/>
              </a:defRPr>
            </a:pPr>
            <a:r>
              <a:rPr dirty="0"/>
              <a:t>  convention 2</a:t>
            </a:r>
          </a:p>
          <a:p>
            <a:pPr marR="3257" indent="12700" defTabSz="293216">
              <a:defRPr sz="2000" spc="-3">
                <a:solidFill>
                  <a:srgbClr val="231F20"/>
                </a:solidFill>
                <a:latin typeface="Arial"/>
                <a:ea typeface="Arial"/>
                <a:cs typeface="Arial"/>
                <a:sym typeface="Arial"/>
              </a:defRPr>
            </a:pPr>
            <a:r>
              <a:rPr dirty="0"/>
              <a:t>  </a:t>
            </a:r>
            <a:r>
              <a:rPr dirty="0" err="1"/>
              <a:t>domain.companyname.appname.modulename</a:t>
            </a:r>
            <a:endParaRPr dirty="0"/>
          </a:p>
          <a:p>
            <a:pPr marR="3257" indent="12700" defTabSz="293216">
              <a:defRPr sz="2000" spc="-3">
                <a:solidFill>
                  <a:srgbClr val="231F20"/>
                </a:solidFill>
                <a:latin typeface="Arial"/>
                <a:ea typeface="Arial"/>
                <a:cs typeface="Arial"/>
                <a:sym typeface="Arial"/>
              </a:defRPr>
            </a:pPr>
            <a:r>
              <a:rPr dirty="0"/>
              <a:t>  </a:t>
            </a:r>
            <a:r>
              <a:rPr dirty="0" err="1"/>
              <a:t>com.google.gmail.inbox</a:t>
            </a:r>
            <a:endParaRPr dirty="0"/>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2" animBg="1" advAuto="0"/>
      <p:bldP spid="1535" grpId="3" animBg="1" advAuto="0"/>
      <p:bldP spid="1536" grpId="1"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40" name="Group 31"/>
          <p:cNvGrpSpPr/>
          <p:nvPr/>
        </p:nvGrpSpPr>
        <p:grpSpPr>
          <a:xfrm>
            <a:off x="10355320" y="5908440"/>
            <a:ext cx="1810866" cy="603236"/>
            <a:chOff x="0" y="0"/>
            <a:chExt cx="1810864" cy="603234"/>
          </a:xfrm>
        </p:grpSpPr>
        <p:pic>
          <p:nvPicPr>
            <p:cNvPr id="15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41" name="Rectangle 1"/>
          <p:cNvSpPr txBox="1"/>
          <p:nvPr/>
        </p:nvSpPr>
        <p:spPr>
          <a:xfrm>
            <a:off x="406985" y="754653"/>
            <a:ext cx="10558433" cy="2521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rPr dirty="0"/>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rPr dirty="0"/>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rPr dirty="0"/>
              <a:t>Using import statement</a:t>
            </a:r>
          </a:p>
          <a:p>
            <a:pPr marR="3257" indent="12700" defTabSz="293216">
              <a:defRPr sz="2000" spc="-3">
                <a:solidFill>
                  <a:srgbClr val="231F20"/>
                </a:solidFill>
                <a:latin typeface="Arial"/>
                <a:ea typeface="Arial"/>
                <a:cs typeface="Arial"/>
                <a:sym typeface="Arial"/>
              </a:defRPr>
            </a:pPr>
            <a:endParaRPr dirty="0"/>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 A class name which is written with its package name is called as fully qualified class name.</a:t>
            </a:r>
            <a:endParaRPr lang="en-US" dirty="0"/>
          </a:p>
          <a:p>
            <a:pPr marL="298450" marR="3257" indent="-285750" defTabSz="293216">
              <a:buSzPct val="100000"/>
              <a:buFont typeface="Arial"/>
              <a:buChar char="•"/>
              <a:defRPr sz="2000" spc="-3">
                <a:solidFill>
                  <a:srgbClr val="231F20"/>
                </a:solidFill>
                <a:latin typeface="Arial"/>
                <a:ea typeface="Arial"/>
                <a:cs typeface="Arial"/>
                <a:sym typeface="Arial"/>
              </a:defRPr>
            </a:pPr>
            <a:r>
              <a:rPr lang="en-IN" dirty="0"/>
              <a:t>an import statement will tells the compiler about the path of a class or entire package</a:t>
            </a:r>
            <a:endParaRPr dirty="0"/>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3"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3"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3"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fill="hold" grpId="3" nodeType="clickEffect">
                                  <p:stCondLst>
                                    <p:cond delay="0"/>
                                  </p:stCondLst>
                                  <p:iterate>
                                    <p:tmAbs val="0"/>
                                  </p:iterate>
                                  <p:childTnLst>
                                    <p:set>
                                      <p:cBhvr>
                                        <p:cTn id="33" fill="hold"/>
                                        <p:tgtEl>
                                          <p:spTgt spid="1541">
                                            <p:txEl>
                                              <p:pRg st="4" end="4"/>
                                            </p:txEl>
                                          </p:spTgt>
                                        </p:tgtEl>
                                        <p:attrNameLst>
                                          <p:attrName>style.visibility</p:attrName>
                                        </p:attrNameLst>
                                      </p:cBhvr>
                                      <p:to>
                                        <p:strVal val="visible"/>
                                      </p:to>
                                    </p:set>
                                    <p:animEffect transition="in" filter="fade">
                                      <p:cBhvr>
                                        <p:cTn id="34" dur="500"/>
                                        <p:tgtEl>
                                          <p:spTgt spid="1541">
                                            <p:txEl>
                                              <p:pRg st="4" end="4"/>
                                            </p:txEl>
                                          </p:spTgt>
                                        </p:tgtEl>
                                      </p:cBhvr>
                                    </p:animEffect>
                                  </p:childTnLst>
                                </p:cTn>
                              </p:par>
                            </p:childTnLst>
                          </p:cTn>
                        </p:par>
                        <p:par>
                          <p:cTn id="35" fill="hold">
                            <p:stCondLst>
                              <p:cond delay="500"/>
                            </p:stCondLst>
                            <p:childTnLst>
                              <p:par>
                                <p:cTn id="36" presetID="10" presetClass="entr" fill="hold" grpId="3" nodeType="afterEffect">
                                  <p:stCondLst>
                                    <p:cond delay="0"/>
                                  </p:stCondLst>
                                  <p:iterate>
                                    <p:tmAbs val="0"/>
                                  </p:iterate>
                                  <p:childTnLst>
                                    <p:set>
                                      <p:cBhvr>
                                        <p:cTn id="37" fill="hold"/>
                                        <p:tgtEl>
                                          <p:spTgt spid="1541">
                                            <p:txEl>
                                              <p:pRg st="5" end="5"/>
                                            </p:txEl>
                                          </p:spTgt>
                                        </p:tgtEl>
                                        <p:attrNameLst>
                                          <p:attrName>style.visibility</p:attrName>
                                        </p:attrNameLst>
                                      </p:cBhvr>
                                      <p:to>
                                        <p:strVal val="visible"/>
                                      </p:to>
                                    </p:set>
                                    <p:animEffect transition="in" filter="fade">
                                      <p:cBhvr>
                                        <p:cTn id="38" dur="500"/>
                                        <p:tgtEl>
                                          <p:spTgt spid="15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3" build="p" bldLvl="5" animBg="1" advAuto="0"/>
      <p:bldP spid="1544" grpId="2" animBg="1" advAuto="0"/>
      <p:bldP spid="1545" grpId="1" animBg="1" advAuto="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55"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14</a:t>
            </a:r>
          </a:p>
        </p:txBody>
      </p:sp>
      <p:sp>
        <p:nvSpPr>
          <p:cNvPr id="1556"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Access Specifier</a:t>
            </a:r>
          </a:p>
        </p:txBody>
      </p:sp>
      <p:sp>
        <p:nvSpPr>
          <p:cNvPr id="1557"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60" name="Group 8"/>
          <p:cNvGrpSpPr/>
          <p:nvPr/>
        </p:nvGrpSpPr>
        <p:grpSpPr>
          <a:xfrm>
            <a:off x="3696243" y="3789010"/>
            <a:ext cx="4106781" cy="3061250"/>
            <a:chOff x="0" y="0"/>
            <a:chExt cx="4106779" cy="3061249"/>
          </a:xfrm>
        </p:grpSpPr>
        <p:sp>
          <p:nvSpPr>
            <p:cNvPr id="1558" name="Rectangle 11"/>
            <p:cNvSpPr txBox="1"/>
            <p:nvPr/>
          </p:nvSpPr>
          <p:spPr>
            <a:xfrm>
              <a:off x="0" y="1791851"/>
              <a:ext cx="4106780" cy="12693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59" name="Picture 7" descr="Picture 7"/>
            <p:cNvPicPr>
              <a:picLocks noChangeAspect="1"/>
            </p:cNvPicPr>
            <p:nvPr/>
          </p:nvPicPr>
          <p:blipFill>
            <a:blip r:embed="rId2"/>
            <a:stretch>
              <a:fillRect/>
            </a:stretch>
          </p:blipFill>
          <p:spPr>
            <a:xfrm>
              <a:off x="86409" y="0"/>
              <a:ext cx="3929047" cy="2024813"/>
            </a:xfrm>
            <a:prstGeom prst="rect">
              <a:avLst/>
            </a:prstGeom>
            <a:ln w="12700" cap="flat">
              <a:noFill/>
              <a:miter lim="400000"/>
            </a:ln>
            <a:effectLst/>
          </p:spPr>
        </p:pic>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dirty="0"/>
              <a:t>Assembly level language created by the assembler can be executed only the same computer which has same OS and CPU in which program was </a:t>
            </a:r>
            <a:r>
              <a:rPr dirty="0" err="1"/>
              <a:t>develped</a:t>
            </a:r>
            <a:r>
              <a:rPr dirty="0"/>
              <a:t> and this makes all S/W developed using this language dependent on the platform.</a:t>
            </a:r>
          </a:p>
          <a:p>
            <a:pPr indent="8144">
              <a:tabLst>
                <a:tab pos="76200" algn="l"/>
              </a:tabLst>
              <a:defRPr sz="2400"/>
            </a:pPr>
            <a:endParaRPr dirty="0"/>
          </a:p>
          <a:p>
            <a:pPr marL="81851" indent="-73708">
              <a:buSzPct val="100000"/>
              <a:buChar char="•"/>
              <a:tabLst>
                <a:tab pos="76200" algn="l"/>
              </a:tabLst>
              <a:defRPr sz="2400">
                <a:solidFill>
                  <a:srgbClr val="231F20"/>
                </a:solidFill>
              </a:defRPr>
            </a:pPr>
            <a:r>
              <a:rPr dirty="0"/>
              <a:t> </a:t>
            </a:r>
            <a:r>
              <a:rPr dirty="0" err="1"/>
              <a:t>SunMicroSystems</a:t>
            </a:r>
            <a:r>
              <a:rPr dirty="0"/>
              <a:t> a software development company had the vision of developing a programming language which was completely platform independent.</a:t>
            </a:r>
          </a:p>
          <a:p>
            <a:pPr indent="8144">
              <a:tabLst>
                <a:tab pos="76200" algn="l"/>
              </a:tabLst>
              <a:defRPr sz="2400">
                <a:solidFill>
                  <a:srgbClr val="231F20"/>
                </a:solidFill>
              </a:defRPr>
            </a:pPr>
            <a:endParaRPr dirty="0"/>
          </a:p>
          <a:p>
            <a:pPr marL="81851" indent="-73708">
              <a:buSzPct val="100000"/>
              <a:buChar char="•"/>
              <a:tabLst>
                <a:tab pos="76200" algn="l"/>
              </a:tabLst>
              <a:defRPr sz="2400">
                <a:solidFill>
                  <a:srgbClr val="231F20"/>
                </a:solidFill>
              </a:defRPr>
            </a:pPr>
            <a:r>
              <a:rPr dirty="0"/>
              <a:t>In 1990 a team of Researchers led by </a:t>
            </a:r>
            <a:r>
              <a:rPr b="1" dirty="0">
                <a:solidFill>
                  <a:srgbClr val="000000"/>
                </a:solidFill>
              </a:rPr>
              <a:t>James Gosling </a:t>
            </a:r>
            <a:r>
              <a:rPr dirty="0">
                <a:solidFill>
                  <a:srgbClr val="000000"/>
                </a:solidFill>
              </a:rPr>
              <a:t>starts research to develop a platform independent programming language.</a:t>
            </a:r>
          </a:p>
          <a:p>
            <a:pPr indent="8144">
              <a:tabLst>
                <a:tab pos="76200" algn="l"/>
              </a:tabLst>
              <a:defRPr sz="2400"/>
            </a:pPr>
            <a:endParaRPr dirty="0">
              <a:solidFill>
                <a:srgbClr val="000000"/>
              </a:solidFill>
            </a:endParaRPr>
          </a:p>
          <a:p>
            <a:pPr marL="81851" indent="-73708">
              <a:buSzPct val="100000"/>
              <a:buChar char="•"/>
              <a:tabLst>
                <a:tab pos="76200" algn="l"/>
              </a:tabLst>
              <a:defRPr sz="2400">
                <a:solidFill>
                  <a:srgbClr val="231F20"/>
                </a:solidFill>
              </a:defRPr>
            </a:pPr>
            <a:r>
              <a:rPr dirty="0"/>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3"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3"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3"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3"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3"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4"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5"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3"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3"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1" animBg="1" advAuto="0"/>
      <p:bldP spid="265" grpId="3" build="p" bldLvl="5" animBg="1" advAuto="0"/>
      <p:bldP spid="266" grpId="2" animBg="1" advAuto="0"/>
      <p:bldP spid="267" grpId="4" animBg="1" advAuto="0"/>
      <p:bldP spid="268" grpId="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64" name="Group 31"/>
          <p:cNvGrpSpPr/>
          <p:nvPr/>
        </p:nvGrpSpPr>
        <p:grpSpPr>
          <a:xfrm>
            <a:off x="10355320" y="5908440"/>
            <a:ext cx="1810866" cy="603236"/>
            <a:chOff x="0" y="0"/>
            <a:chExt cx="1810864" cy="603234"/>
          </a:xfrm>
        </p:grpSpPr>
        <p:pic>
          <p:nvPicPr>
            <p:cNvPr id="156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6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65" name="Rectangle 1"/>
          <p:cNvSpPr txBox="1"/>
          <p:nvPr/>
        </p:nvSpPr>
        <p:spPr>
          <a:xfrm>
            <a:off x="406985" y="754653"/>
            <a:ext cx="10558433"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rPr dirty="0"/>
              <a:t>Access specifiers are used to provide security for the classes and its members by controlling the visibility.</a:t>
            </a:r>
            <a:r>
              <a:rPr lang="en-US" dirty="0"/>
              <a:t>( </a:t>
            </a:r>
            <a:r>
              <a:rPr lang="en-US" b="1" dirty="0"/>
              <a:t>about their </a:t>
            </a:r>
            <a:r>
              <a:rPr lang="en-US" b="1" dirty="0" err="1"/>
              <a:t>visiblity</a:t>
            </a:r>
            <a:r>
              <a:rPr lang="en-US" b="1" dirty="0"/>
              <a:t> </a:t>
            </a:r>
            <a:r>
              <a:rPr lang="en-US" dirty="0"/>
              <a:t>)</a:t>
            </a:r>
            <a:endParaRPr dirty="0"/>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
        <p:nvSpPr>
          <p:cNvPr id="1570" name="Isosceles Triangle 2"/>
          <p:cNvSpPr/>
          <p:nvPr/>
        </p:nvSpPr>
        <p:spPr>
          <a:xfrm rot="10800000">
            <a:off x="2537785" y="1625490"/>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rPr dirty="0"/>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2" cy="2043878"/>
            <a:chOff x="0" y="0"/>
            <a:chExt cx="1286821" cy="2043877"/>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grpSp>
        <p:nvGrpSpPr>
          <p:cNvPr id="1583" name="Arrow: Down 24"/>
          <p:cNvGrpSpPr/>
          <p:nvPr/>
        </p:nvGrpSpPr>
        <p:grpSpPr>
          <a:xfrm>
            <a:off x="1452127" y="227713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5"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6"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7"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1"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2"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3"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4"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2" animBg="1" advAuto="0"/>
      <p:bldP spid="1569" grpId="1" animBg="1" advAuto="0"/>
      <p:bldP spid="1570" grpId="3" animBg="1" advAuto="0"/>
      <p:bldP spid="1571" grpId="7" animBg="1" advAuto="0"/>
      <p:bldP spid="1572" grpId="8" animBg="1" advAuto="0"/>
      <p:bldP spid="1573" grpId="9" animBg="1" advAuto="0"/>
      <p:bldP spid="1574" grpId="10" animBg="1" advAuto="0"/>
      <p:bldP spid="1575" grpId="4" animBg="1" advAuto="0"/>
      <p:bldP spid="1576" grpId="5" animBg="1" advAuto="0"/>
      <p:bldP spid="1577" grpId="6" animBg="1" advAuto="0"/>
      <p:bldP spid="1580" grpId="11" animBg="1" advAuto="0"/>
      <p:bldP spid="1583" grpId="12" animBg="1" advAuto="0"/>
      <p:bldP spid="1586" grpId="13" animBg="1" advAuto="0"/>
      <p:bldP spid="1589" grpId="14" animBg="1" advAuto="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3" name="Group 31"/>
          <p:cNvGrpSpPr/>
          <p:nvPr/>
        </p:nvGrpSpPr>
        <p:grpSpPr>
          <a:xfrm>
            <a:off x="10355320" y="5908440"/>
            <a:ext cx="1810866" cy="603236"/>
            <a:chOff x="0" y="0"/>
            <a:chExt cx="1810864" cy="603234"/>
          </a:xfrm>
        </p:grpSpPr>
        <p:pic>
          <p:nvPicPr>
            <p:cNvPr id="159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9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94" name="Rectangle 1"/>
          <p:cNvSpPr txBox="1"/>
          <p:nvPr/>
        </p:nvSpPr>
        <p:spPr>
          <a:xfrm>
            <a:off x="32942" y="542746"/>
            <a:ext cx="12133244" cy="5892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defTabSz="293216">
              <a:defRPr sz="2000" b="1">
                <a:latin typeface="Arial"/>
                <a:ea typeface="Arial"/>
                <a:cs typeface="Arial"/>
                <a:sym typeface="Arial"/>
              </a:defRPr>
            </a:pPr>
            <a:r>
              <a:t>public :   </a:t>
            </a:r>
          </a:p>
          <a:p>
            <a:pPr marL="285750" indent="-285750" defTabSz="293216">
              <a:buSzPct val="100000"/>
              <a:buFont typeface="Arial"/>
              <a:buChar char="•"/>
              <a:defRPr sz="2000">
                <a:latin typeface="Arial"/>
                <a:ea typeface="Arial"/>
                <a:cs typeface="Arial"/>
                <a:sym typeface="Arial"/>
              </a:defRPr>
            </a:pPr>
            <a:r>
              <a:t>if you declare any entity as public, then it can be accessed by the classes present in same  or different package.</a:t>
            </a:r>
          </a:p>
          <a:p>
            <a:pPr marL="285750" indent="-285750" defTabSz="293216">
              <a:buSzPct val="100000"/>
              <a:buFont typeface="Arial"/>
              <a:buChar char="•"/>
              <a:defRPr sz="2000">
                <a:latin typeface="Arial"/>
                <a:ea typeface="Arial"/>
                <a:cs typeface="Arial"/>
                <a:sym typeface="Arial"/>
              </a:defRPr>
            </a:pPr>
            <a:r>
              <a:t> public entities will have highest visibility and lowest security. </a:t>
            </a:r>
          </a:p>
          <a:p>
            <a:pPr defTabSz="293216">
              <a:defRPr sz="2000">
                <a:latin typeface="Arial"/>
                <a:ea typeface="Arial"/>
                <a:cs typeface="Arial"/>
                <a:sym typeface="Arial"/>
              </a:defRPr>
            </a:pPr>
            <a:r>
              <a:t>         </a:t>
            </a:r>
          </a:p>
          <a:p>
            <a:pPr defTabSz="293216">
              <a:defRPr sz="2000" b="1">
                <a:latin typeface="Arial"/>
                <a:ea typeface="Arial"/>
                <a:cs typeface="Arial"/>
                <a:sym typeface="Arial"/>
              </a:defRPr>
            </a:pPr>
            <a:r>
              <a:t>protected : </a:t>
            </a:r>
          </a:p>
          <a:p>
            <a:pPr marL="285750" indent="-285750" defTabSz="293216">
              <a:buSzPct val="100000"/>
              <a:buFont typeface="Arial"/>
              <a:buChar char="•"/>
              <a:defRPr sz="2000">
                <a:latin typeface="Arial"/>
                <a:ea typeface="Arial"/>
                <a:cs typeface="Arial"/>
                <a:sym typeface="Arial"/>
              </a:defRPr>
            </a:pPr>
            <a:r>
              <a:t>If you declare any entity as protected, then it can be accessed by the classes present in same package.</a:t>
            </a:r>
          </a:p>
          <a:p>
            <a:pPr marL="285750" indent="-285750" defTabSz="293216">
              <a:buSzPct val="100000"/>
              <a:buFont typeface="Arial"/>
              <a:buChar char="•"/>
              <a:defRPr sz="2000">
                <a:latin typeface="Arial"/>
                <a:ea typeface="Arial"/>
                <a:cs typeface="Arial"/>
                <a:sym typeface="Arial"/>
              </a:defRPr>
            </a:pPr>
            <a:r>
              <a:t>protected entity can be accessed by other class present in different package through inheritance and creating the object of </a:t>
            </a:r>
            <a:r>
              <a:rPr b="1"/>
              <a:t>SUBCLASS ONLY</a:t>
            </a:r>
            <a:r>
              <a:t>.</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pkg-level(default) </a:t>
            </a:r>
            <a:r>
              <a:rPr b="0"/>
              <a:t>:</a:t>
            </a:r>
          </a:p>
          <a:p>
            <a:pPr marL="285750" indent="-285750" defTabSz="293216">
              <a:buSzPct val="100000"/>
              <a:buFont typeface="Arial"/>
              <a:buChar char="•"/>
              <a:defRPr sz="2000">
                <a:latin typeface="Arial"/>
                <a:ea typeface="Arial"/>
                <a:cs typeface="Arial"/>
                <a:sym typeface="Arial"/>
              </a:defRPr>
            </a:pPr>
            <a:r>
              <a:t>if you declare any entity without using any access specifier keyword then it is considered as pkg-level member(default member).</a:t>
            </a:r>
          </a:p>
          <a:p>
            <a:pPr marL="285750" indent="-285750" defTabSz="293216">
              <a:buSzPct val="100000"/>
              <a:buFont typeface="Arial"/>
              <a:buChar char="•"/>
              <a:defRPr sz="2000">
                <a:latin typeface="Arial"/>
                <a:ea typeface="Arial"/>
                <a:cs typeface="Arial"/>
                <a:sym typeface="Arial"/>
              </a:defRPr>
            </a:pPr>
            <a:r>
              <a:t>if you declare any entity as pkg-level(default), then it can be STRCITLY accessed ONLY by the classes present in SAME package.</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private : </a:t>
            </a:r>
          </a:p>
          <a:p>
            <a:pPr marL="285750" indent="-285750" defTabSz="293216">
              <a:buSzPct val="100000"/>
              <a:buFont typeface="Arial"/>
              <a:buChar char="•"/>
              <a:defRPr sz="2000">
                <a:latin typeface="Arial"/>
                <a:ea typeface="Arial"/>
                <a:cs typeface="Arial"/>
                <a:sym typeface="Arial"/>
              </a:defRPr>
            </a:pPr>
            <a:r>
              <a:t>if you declare any entity as private, then it can be accesses ONLY by the class within which they are declared.</a:t>
            </a:r>
          </a:p>
          <a:p>
            <a:pPr marL="285750" indent="-285750" defTabSz="293216">
              <a:buSzPct val="100000"/>
              <a:buFont typeface="Arial"/>
              <a:buChar char="•"/>
              <a:defRPr sz="2000">
                <a:latin typeface="Arial"/>
                <a:ea typeface="Arial"/>
                <a:cs typeface="Arial"/>
                <a:sym typeface="Arial"/>
              </a:defRPr>
            </a:pPr>
            <a:r>
              <a:t>private entities will have highest 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1"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par>
                          <p:cTn id="41" fill="hold">
                            <p:stCondLst>
                              <p:cond delay="500"/>
                            </p:stCondLst>
                            <p:childTnLst>
                              <p:par>
                                <p:cTn id="42" presetID="10" presetClass="entr" fill="hold" grpId="1" nodeType="afterEffect">
                                  <p:stCondLst>
                                    <p:cond delay="0"/>
                                  </p:stCondLst>
                                  <p:iterate>
                                    <p:tmAbs val="0"/>
                                  </p:iterate>
                                  <p:childTnLst>
                                    <p:set>
                                      <p:cBhvr>
                                        <p:cTn id="43" fill="hold"/>
                                        <p:tgtEl>
                                          <p:spTgt spid="1594">
                                            <p:txEl>
                                              <p:pRg st="7" end="7"/>
                                            </p:txEl>
                                          </p:spTgt>
                                        </p:tgtEl>
                                        <p:attrNameLst>
                                          <p:attrName>style.visibility</p:attrName>
                                        </p:attrNameLst>
                                      </p:cBhvr>
                                      <p:to>
                                        <p:strVal val="visible"/>
                                      </p:to>
                                    </p:set>
                                    <p:animEffect transition="in" filter="fade">
                                      <p:cBhvr>
                                        <p:cTn id="44" dur="500"/>
                                        <p:tgtEl>
                                          <p:spTgt spid="15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594">
                                            <p:txEl>
                                              <p:pRg st="8" end="8"/>
                                            </p:txEl>
                                          </p:spTgt>
                                        </p:tgtEl>
                                        <p:attrNameLst>
                                          <p:attrName>style.visibility</p:attrName>
                                        </p:attrNameLst>
                                      </p:cBhvr>
                                      <p:to>
                                        <p:strVal val="visible"/>
                                      </p:to>
                                    </p:set>
                                    <p:animEffect transition="in" filter="fade">
                                      <p:cBhvr>
                                        <p:cTn id="49" dur="500"/>
                                        <p:tgtEl>
                                          <p:spTgt spid="15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594">
                                            <p:txEl>
                                              <p:pRg st="9" end="9"/>
                                            </p:txEl>
                                          </p:spTgt>
                                        </p:tgtEl>
                                        <p:attrNameLst>
                                          <p:attrName>style.visibility</p:attrName>
                                        </p:attrNameLst>
                                      </p:cBhvr>
                                      <p:to>
                                        <p:strVal val="visible"/>
                                      </p:to>
                                    </p:set>
                                    <p:animEffect transition="in" filter="fade">
                                      <p:cBhvr>
                                        <p:cTn id="54" dur="500"/>
                                        <p:tgtEl>
                                          <p:spTgt spid="159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594">
                                            <p:txEl>
                                              <p:pRg st="10" end="10"/>
                                            </p:txEl>
                                          </p:spTgt>
                                        </p:tgtEl>
                                        <p:attrNameLst>
                                          <p:attrName>style.visibility</p:attrName>
                                        </p:attrNameLst>
                                      </p:cBhvr>
                                      <p:to>
                                        <p:strVal val="visible"/>
                                      </p:to>
                                    </p:set>
                                    <p:animEffect transition="in" filter="fade">
                                      <p:cBhvr>
                                        <p:cTn id="59" dur="500"/>
                                        <p:tgtEl>
                                          <p:spTgt spid="1594">
                                            <p:txEl>
                                              <p:pRg st="10" end="10"/>
                                            </p:txEl>
                                          </p:spTgt>
                                        </p:tgtEl>
                                      </p:cBhvr>
                                    </p:animEffect>
                                  </p:childTnLst>
                                </p:cTn>
                              </p:par>
                            </p:childTnLst>
                          </p:cTn>
                        </p:par>
                        <p:par>
                          <p:cTn id="60" fill="hold">
                            <p:stCondLst>
                              <p:cond delay="500"/>
                            </p:stCondLst>
                            <p:childTnLst>
                              <p:par>
                                <p:cTn id="61" presetID="10" presetClass="entr" fill="hold" grpId="1" nodeType="afterEffect">
                                  <p:stCondLst>
                                    <p:cond delay="0"/>
                                  </p:stCondLst>
                                  <p:iterate>
                                    <p:tmAbs val="0"/>
                                  </p:iterate>
                                  <p:childTnLst>
                                    <p:set>
                                      <p:cBhvr>
                                        <p:cTn id="62" fill="hold"/>
                                        <p:tgtEl>
                                          <p:spTgt spid="1594">
                                            <p:txEl>
                                              <p:pRg st="11" end="11"/>
                                            </p:txEl>
                                          </p:spTgt>
                                        </p:tgtEl>
                                        <p:attrNameLst>
                                          <p:attrName>style.visibility</p:attrName>
                                        </p:attrNameLst>
                                      </p:cBhvr>
                                      <p:to>
                                        <p:strVal val="visible"/>
                                      </p:to>
                                    </p:set>
                                    <p:animEffect transition="in" filter="fade">
                                      <p:cBhvr>
                                        <p:cTn id="63" dur="500"/>
                                        <p:tgtEl>
                                          <p:spTgt spid="15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1" nodeType="clickEffect">
                                  <p:stCondLst>
                                    <p:cond delay="0"/>
                                  </p:stCondLst>
                                  <p:iterate>
                                    <p:tmAbs val="0"/>
                                  </p:iterate>
                                  <p:childTnLst>
                                    <p:set>
                                      <p:cBhvr>
                                        <p:cTn id="67" fill="hold"/>
                                        <p:tgtEl>
                                          <p:spTgt spid="1594">
                                            <p:txEl>
                                              <p:pRg st="12" end="12"/>
                                            </p:txEl>
                                          </p:spTgt>
                                        </p:tgtEl>
                                        <p:attrNameLst>
                                          <p:attrName>style.visibility</p:attrName>
                                        </p:attrNameLst>
                                      </p:cBhvr>
                                      <p:to>
                                        <p:strVal val="visible"/>
                                      </p:to>
                                    </p:set>
                                    <p:animEffect transition="in" filter="fade">
                                      <p:cBhvr>
                                        <p:cTn id="68" dur="500"/>
                                        <p:tgtEl>
                                          <p:spTgt spid="15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grpId="1" nodeType="clickEffect">
                                  <p:stCondLst>
                                    <p:cond delay="0"/>
                                  </p:stCondLst>
                                  <p:iterate>
                                    <p:tmAbs val="0"/>
                                  </p:iterate>
                                  <p:childTnLst>
                                    <p:set>
                                      <p:cBhvr>
                                        <p:cTn id="72" fill="hold"/>
                                        <p:tgtEl>
                                          <p:spTgt spid="1594">
                                            <p:txEl>
                                              <p:pRg st="13" end="13"/>
                                            </p:txEl>
                                          </p:spTgt>
                                        </p:tgtEl>
                                        <p:attrNameLst>
                                          <p:attrName>style.visibility</p:attrName>
                                        </p:attrNameLst>
                                      </p:cBhvr>
                                      <p:to>
                                        <p:strVal val="visible"/>
                                      </p:to>
                                    </p:set>
                                    <p:animEffect transition="in" filter="fade">
                                      <p:cBhvr>
                                        <p:cTn id="73" dur="500"/>
                                        <p:tgtEl>
                                          <p:spTgt spid="15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grpId="1" nodeType="clickEffect">
                                  <p:stCondLst>
                                    <p:cond delay="0"/>
                                  </p:stCondLst>
                                  <p:iterate>
                                    <p:tmAbs val="0"/>
                                  </p:iterate>
                                  <p:childTnLst>
                                    <p:set>
                                      <p:cBhvr>
                                        <p:cTn id="77" fill="hold"/>
                                        <p:tgtEl>
                                          <p:spTgt spid="1594">
                                            <p:txEl>
                                              <p:pRg st="14" end="14"/>
                                            </p:txEl>
                                          </p:spTgt>
                                        </p:tgtEl>
                                        <p:attrNameLst>
                                          <p:attrName>style.visibility</p:attrName>
                                        </p:attrNameLst>
                                      </p:cBhvr>
                                      <p:to>
                                        <p:strVal val="visible"/>
                                      </p:to>
                                    </p:set>
                                    <p:animEffect transition="in" filter="fade">
                                      <p:cBhvr>
                                        <p:cTn id="78"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1" build="p" bldLvl="5" animBg="1" advAuto="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08"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09" name="object 18"/>
          <p:cNvSpPr txBox="1"/>
          <p:nvPr/>
        </p:nvSpPr>
        <p:spPr>
          <a:xfrm>
            <a:off x="1127158"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Encapsulation</a:t>
            </a:r>
          </a:p>
        </p:txBody>
      </p:sp>
      <p:sp>
        <p:nvSpPr>
          <p:cNvPr id="1610"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13" name="Group 8"/>
          <p:cNvGrpSpPr/>
          <p:nvPr/>
        </p:nvGrpSpPr>
        <p:grpSpPr>
          <a:xfrm>
            <a:off x="4015240" y="3715668"/>
            <a:ext cx="4152730" cy="3095503"/>
            <a:chOff x="0" y="0"/>
            <a:chExt cx="4152729" cy="3095501"/>
          </a:xfrm>
        </p:grpSpPr>
        <p:sp>
          <p:nvSpPr>
            <p:cNvPr id="1611"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12"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17" name="Group 31"/>
          <p:cNvGrpSpPr/>
          <p:nvPr/>
        </p:nvGrpSpPr>
        <p:grpSpPr>
          <a:xfrm>
            <a:off x="10355320" y="5908440"/>
            <a:ext cx="1810866" cy="603236"/>
            <a:chOff x="0" y="0"/>
            <a:chExt cx="1810864" cy="603234"/>
          </a:xfrm>
        </p:grpSpPr>
        <p:pic>
          <p:nvPicPr>
            <p:cNvPr id="161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1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618" name="Rectangle 1"/>
          <p:cNvSpPr txBox="1"/>
          <p:nvPr/>
        </p:nvSpPr>
        <p:spPr>
          <a:xfrm>
            <a:off x="324071" y="598341"/>
            <a:ext cx="10558434" cy="5599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rPr lang="en-US" dirty="0"/>
              <a:t>Variables and methods are wrapped in a single unit called encapsulation.</a:t>
            </a:r>
          </a:p>
          <a:p>
            <a:pPr marL="342900" indent="-342900" defTabSz="293216">
              <a:buSzPct val="100000"/>
              <a:buFont typeface="Arial"/>
              <a:buChar char="•"/>
              <a:defRPr sz="2400">
                <a:latin typeface="Arial"/>
                <a:ea typeface="Arial"/>
                <a:cs typeface="Arial"/>
                <a:sym typeface="Arial"/>
              </a:defRPr>
            </a:pPr>
            <a:endParaRPr lang="en-US" dirty="0"/>
          </a:p>
          <a:p>
            <a:pPr marL="342900" indent="-342900" defTabSz="293216">
              <a:buSzPct val="100000"/>
              <a:buFont typeface="Arial"/>
              <a:buChar char="•"/>
              <a:defRPr sz="2400">
                <a:latin typeface="Arial"/>
                <a:ea typeface="Arial"/>
                <a:cs typeface="Arial"/>
                <a:sym typeface="Arial"/>
              </a:defRPr>
            </a:pPr>
            <a:r>
              <a:rPr dirty="0"/>
              <a:t>Declaring data members as private and grant the access through getter and setter methods is called encapsulation</a:t>
            </a:r>
            <a:endParaRPr lang="en-US" dirty="0"/>
          </a:p>
          <a:p>
            <a:pPr defTabSz="293216">
              <a:defRPr sz="2400">
                <a:latin typeface="Arial"/>
                <a:ea typeface="Arial"/>
                <a:cs typeface="Arial"/>
                <a:sym typeface="Arial"/>
              </a:defRPr>
            </a:pPr>
            <a:endParaRPr dirty="0"/>
          </a:p>
          <a:p>
            <a:pPr marL="342900" indent="-342900" defTabSz="293216">
              <a:buSzPct val="100000"/>
              <a:buFont typeface="Arial"/>
              <a:buChar char="•"/>
              <a:defRPr sz="2400">
                <a:latin typeface="Arial"/>
                <a:ea typeface="Arial"/>
                <a:cs typeface="Arial"/>
                <a:sym typeface="Arial"/>
              </a:defRPr>
            </a:pPr>
            <a:r>
              <a:rPr dirty="0"/>
              <a:t>getter method returns the current value of the data member</a:t>
            </a:r>
            <a:endParaRPr lang="en-US" dirty="0"/>
          </a:p>
          <a:p>
            <a:pPr marL="342900" indent="-342900" defTabSz="293216">
              <a:buSzPct val="100000"/>
              <a:buFont typeface="Arial"/>
              <a:buChar char="•"/>
              <a:defRPr sz="2400">
                <a:latin typeface="Arial"/>
                <a:ea typeface="Arial"/>
                <a:cs typeface="Arial"/>
                <a:sym typeface="Arial"/>
              </a:defRPr>
            </a:pPr>
            <a:endParaRPr lang="en-US" dirty="0"/>
          </a:p>
          <a:p>
            <a:pPr marL="342900" indent="-342900" defTabSz="293216">
              <a:buSzPct val="100000"/>
              <a:buFont typeface="Arial"/>
              <a:buChar char="•"/>
              <a:defRPr sz="2400">
                <a:latin typeface="Arial"/>
                <a:ea typeface="Arial"/>
                <a:cs typeface="Arial"/>
                <a:sym typeface="Arial"/>
              </a:defRPr>
            </a:pPr>
            <a:r>
              <a:rPr lang="en-US" dirty="0"/>
              <a:t> setter method updates the value of the data member.</a:t>
            </a:r>
            <a:endParaRPr dirty="0"/>
          </a:p>
          <a:p>
            <a:pPr marL="342900" indent="-342900" defTabSz="293216">
              <a:buSzPct val="100000"/>
              <a:buFont typeface="Arial"/>
              <a:buChar char="•"/>
              <a:defRPr sz="2400">
                <a:latin typeface="Arial"/>
                <a:ea typeface="Arial"/>
                <a:cs typeface="Arial"/>
                <a:sym typeface="Arial"/>
              </a:defRPr>
            </a:pPr>
            <a:endParaRPr dirty="0"/>
          </a:p>
          <a:p>
            <a:pPr marL="342900" indent="-342900" defTabSz="293216">
              <a:buSzPct val="100000"/>
              <a:buFont typeface="Arial"/>
              <a:buChar char="•"/>
              <a:defRPr sz="2400">
                <a:latin typeface="Arial"/>
                <a:ea typeface="Arial"/>
                <a:cs typeface="Arial"/>
                <a:sym typeface="Arial"/>
              </a:defRPr>
            </a:pPr>
            <a:r>
              <a:rPr dirty="0"/>
              <a:t>return type of getter method depends on the data type of the data member who's value will be returned </a:t>
            </a:r>
          </a:p>
          <a:p>
            <a:pPr defTabSz="293216">
              <a:defRPr sz="2400">
                <a:latin typeface="Arial"/>
                <a:ea typeface="Arial"/>
                <a:cs typeface="Arial"/>
                <a:sym typeface="Arial"/>
              </a:defRPr>
            </a:pPr>
            <a:r>
              <a:rPr dirty="0"/>
              <a:t>  </a:t>
            </a:r>
          </a:p>
          <a:p>
            <a:pPr marL="342900" indent="-342900" defTabSz="293216">
              <a:buSzPct val="100000"/>
              <a:buFont typeface="Arial"/>
              <a:buChar char="•"/>
              <a:defRPr sz="2400">
                <a:latin typeface="Arial"/>
                <a:ea typeface="Arial"/>
                <a:cs typeface="Arial"/>
                <a:sym typeface="Arial"/>
              </a:defRPr>
            </a:pPr>
            <a:r>
              <a:rPr dirty="0"/>
              <a:t>return type of setter method will be usually void because  it doesn't return any value.</a:t>
            </a:r>
          </a:p>
          <a:p>
            <a:pPr defTabSz="293216">
              <a:buSzPct val="100000"/>
              <a:defRPr sz="2400">
                <a:latin typeface="Arial"/>
                <a:ea typeface="Arial"/>
                <a:cs typeface="Arial"/>
                <a:sym typeface="Arial"/>
              </a:defRPr>
            </a:pPr>
            <a:endParaRPr dirty="0"/>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2" animBg="1" advAuto="0"/>
      <p:bldP spid="1622" grpId="1" animBg="1" advAuto="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C3213D-4E16-4093-BD04-F718F982CA4C}"/>
              </a:ext>
            </a:extLst>
          </p:cNvPr>
          <p:cNvSpPr txBox="1"/>
          <p:nvPr/>
        </p:nvSpPr>
        <p:spPr>
          <a:xfrm>
            <a:off x="546754" y="153536"/>
            <a:ext cx="11085921" cy="74789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FF6600"/>
                </a:solidFill>
                <a:effectLst/>
                <a:latin typeface="Work Sans" panose="020B0604020202020204" pitchFamily="2" charset="0"/>
              </a:rPr>
              <a:t>Example: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A3A3A"/>
                </a:solidFill>
                <a:effectLst/>
                <a:latin typeface="Work Sans" panose="020B0604020202020204" pitchFamily="2" charset="0"/>
              </a:rPr>
              <a:t>We are declaring ‘a’ as an integer variable and it should not be negative.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A3A3A"/>
              </a:solidFill>
              <a:latin typeface="Work Sans" panose="020B0604020202020204" pitchFamily="2" charset="0"/>
            </a:endParaRPr>
          </a:p>
          <a:p>
            <a:r>
              <a:rPr lang="en-US" sz="2400" dirty="0">
                <a:latin typeface="Monaco"/>
              </a:rPr>
              <a:t>public class Addition(){</a:t>
            </a:r>
          </a:p>
          <a:p>
            <a:r>
              <a:rPr lang="en-US" sz="2400" dirty="0">
                <a:latin typeface="Monaco"/>
              </a:rPr>
              <a:t>int a=5;</a:t>
            </a:r>
          </a:p>
          <a:p>
            <a:r>
              <a:rPr lang="en-US" sz="2400" dirty="0">
                <a:latin typeface="Monaco"/>
              </a:rPr>
              <a:t>}</a:t>
            </a:r>
            <a:endParaRPr kumimoji="0" lang="en-US" altLang="en-US" sz="2400" b="0" i="0" u="none" strike="noStrike" cap="none" normalizeH="0" baseline="0" dirty="0">
              <a:ln>
                <a:noFill/>
              </a:ln>
              <a:solidFill>
                <a:srgbClr val="3A3A3A"/>
              </a:solidFill>
              <a:effectLst/>
              <a:latin typeface="Work Sans"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A3A3A"/>
                </a:solidFill>
                <a:effectLst/>
                <a:latin typeface="Work Sans" panose="020B0604020202020204" pitchFamily="2" charset="0"/>
              </a:rPr>
              <a:t>If someone changes the exact variable as “</a:t>
            </a:r>
            <a:r>
              <a:rPr kumimoji="0" lang="en-US" altLang="en-US" sz="2400" b="1" i="1" u="none" strike="noStrike" cap="none" normalizeH="0" baseline="0" dirty="0">
                <a:ln>
                  <a:noFill/>
                </a:ln>
                <a:solidFill>
                  <a:srgbClr val="3A3A3A"/>
                </a:solidFill>
                <a:effectLst/>
                <a:latin typeface="Work Sans" panose="020B0604020202020204" pitchFamily="2" charset="0"/>
              </a:rPr>
              <a:t>a = -5” </a:t>
            </a:r>
            <a:r>
              <a:rPr kumimoji="0" lang="en-US" altLang="en-US" sz="2400" b="0" i="0" u="none" strike="noStrike" cap="none" normalizeH="0" baseline="0" dirty="0">
                <a:ln>
                  <a:noFill/>
                </a:ln>
                <a:solidFill>
                  <a:srgbClr val="3A3A3A"/>
                </a:solidFill>
                <a:effectLst/>
                <a:latin typeface="Work Sans" panose="020B0604020202020204" pitchFamily="2" charset="0"/>
              </a:rPr>
              <a:t>then it is bad.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6600"/>
                </a:solidFill>
                <a:effectLst/>
                <a:latin typeface="Work Sans" panose="020B0604020202020204" pitchFamily="2" charset="0"/>
              </a:rPr>
              <a:t>In order to overcome the problem we need to follow the steps below: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A3A3A"/>
                </a:solidFill>
                <a:effectLst/>
                <a:latin typeface="Work Sans" panose="020B0604020202020204" pitchFamily="2" charset="0"/>
              </a:rPr>
              <a:t>We can make the variable private or protected.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3A3A3A"/>
                </a:solidFill>
                <a:effectLst/>
                <a:latin typeface="Work Sans" panose="020B0604020202020204" pitchFamily="2" charset="0"/>
              </a:rPr>
              <a:t>Use public accessor methods such as set&lt;property&gt; and get&lt;property&gt;.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rgbClr val="3A3A3A"/>
              </a:solidFill>
              <a:latin typeface="Work Sans" panose="020B0604020202020204" pitchFamily="2" charset="0"/>
            </a:endParaRPr>
          </a:p>
          <a:p>
            <a:pPr lvl="0"/>
            <a:r>
              <a:rPr lang="en-US" altLang="en-US" sz="2400" b="1" dirty="0">
                <a:solidFill>
                  <a:srgbClr val="3A3A3A"/>
                </a:solidFill>
                <a:latin typeface="Work Sans" panose="020B0604020202020204" pitchFamily="2" charset="0"/>
              </a:rPr>
              <a:t>So that the above code can be modified as:</a:t>
            </a:r>
          </a:p>
          <a:p>
            <a:r>
              <a:rPr lang="en-US" sz="2400" dirty="0">
                <a:latin typeface="Monaco"/>
              </a:rPr>
              <a:t>public class Addition(){</a:t>
            </a:r>
          </a:p>
          <a:p>
            <a:r>
              <a:rPr lang="en-US" sz="2400" dirty="0">
                <a:latin typeface="Monaco"/>
              </a:rPr>
              <a:t>private int a = 5; //Here the variable is marked as private</a:t>
            </a:r>
          </a:p>
          <a:p>
            <a:r>
              <a:rPr lang="en-US" sz="2400" dirty="0">
                <a:latin typeface="Monaco"/>
              </a:rPr>
              <a:t>}</a:t>
            </a:r>
          </a:p>
          <a:p>
            <a:pPr lvl="0"/>
            <a:endParaRPr lang="en-US" altLang="en-US" sz="2400" dirty="0"/>
          </a:p>
          <a:p>
            <a:pPr lvl="0"/>
            <a:endParaRPr lang="en-US" altLang="en-US" sz="2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3A3A3A"/>
              </a:solidFill>
              <a:effectLst/>
              <a:latin typeface="Work Sans"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84405293"/>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B7F0D1-0313-4165-B284-91861958FA32}"/>
              </a:ext>
            </a:extLst>
          </p:cNvPr>
          <p:cNvSpPr txBox="1"/>
          <p:nvPr/>
        </p:nvSpPr>
        <p:spPr>
          <a:xfrm>
            <a:off x="487017" y="546652"/>
            <a:ext cx="10863470"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293216">
              <a:buSzPct val="100000"/>
              <a:defRPr sz="2400">
                <a:latin typeface="Arial"/>
                <a:ea typeface="Arial"/>
                <a:cs typeface="Arial"/>
                <a:sym typeface="Arial"/>
              </a:defRPr>
            </a:pPr>
            <a:r>
              <a:rPr lang="en-US" sz="2800" b="1" dirty="0"/>
              <a:t>Applications</a:t>
            </a:r>
          </a:p>
          <a:p>
            <a:pPr marL="342900" indent="-342900" defTabSz="293216">
              <a:buSzPct val="100000"/>
              <a:buFont typeface="Arial"/>
              <a:buChar char="•"/>
              <a:defRPr sz="2400">
                <a:latin typeface="Arial"/>
                <a:ea typeface="Arial"/>
                <a:cs typeface="Arial"/>
                <a:sym typeface="Arial"/>
              </a:defRPr>
            </a:pPr>
            <a:r>
              <a:rPr lang="en-US" dirty="0"/>
              <a:t>Encapsulation is used to provide security for data members against the invalid values.  </a:t>
            </a:r>
          </a:p>
          <a:p>
            <a:pPr marL="342900" indent="-342900" defTabSz="293216">
              <a:buSzPct val="100000"/>
              <a:buFont typeface="Arial"/>
              <a:buChar char="•"/>
              <a:defRPr sz="2400">
                <a:latin typeface="Arial"/>
                <a:ea typeface="Arial"/>
                <a:cs typeface="Arial"/>
                <a:sym typeface="Arial"/>
              </a:defRPr>
            </a:pPr>
            <a:r>
              <a:rPr lang="en-IN" b="0" i="0" dirty="0">
                <a:solidFill>
                  <a:srgbClr val="3A3A3A"/>
                </a:solidFill>
                <a:effectLst/>
                <a:latin typeface="Work Sans" panose="020B0604020202020204" pitchFamily="2" charset="0"/>
              </a:rPr>
              <a:t>Code maintainability.</a:t>
            </a:r>
          </a:p>
        </p:txBody>
      </p:sp>
    </p:spTree>
    <p:extLst>
      <p:ext uri="{BB962C8B-B14F-4D97-AF65-F5344CB8AC3E}">
        <p14:creationId xmlns:p14="http://schemas.microsoft.com/office/powerpoint/2010/main" val="4135824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32"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33" name="object 18"/>
          <p:cNvSpPr txBox="1"/>
          <p:nvPr/>
        </p:nvSpPr>
        <p:spPr>
          <a:xfrm>
            <a:off x="1127158"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SECTION 3 </a:t>
            </a:r>
          </a:p>
        </p:txBody>
      </p:sp>
      <p:sp>
        <p:nvSpPr>
          <p:cNvPr id="1634"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37" name="Group 8"/>
          <p:cNvGrpSpPr/>
          <p:nvPr/>
        </p:nvGrpSpPr>
        <p:grpSpPr>
          <a:xfrm>
            <a:off x="4015240" y="3715668"/>
            <a:ext cx="4152730" cy="3095503"/>
            <a:chOff x="0" y="0"/>
            <a:chExt cx="4152729" cy="3095501"/>
          </a:xfrm>
        </p:grpSpPr>
        <p:sp>
          <p:nvSpPr>
            <p:cNvPr id="1635"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36"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47"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48" name="object 18"/>
          <p:cNvSpPr txBox="1"/>
          <p:nvPr/>
        </p:nvSpPr>
        <p:spPr>
          <a:xfrm>
            <a:off x="1127158"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Libraries</a:t>
            </a:r>
          </a:p>
        </p:txBody>
      </p:sp>
      <p:sp>
        <p:nvSpPr>
          <p:cNvPr id="1649"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52" name="Group 8"/>
          <p:cNvGrpSpPr/>
          <p:nvPr/>
        </p:nvGrpSpPr>
        <p:grpSpPr>
          <a:xfrm>
            <a:off x="4015240" y="3715668"/>
            <a:ext cx="4152730" cy="3095503"/>
            <a:chOff x="0" y="0"/>
            <a:chExt cx="4152729" cy="3095501"/>
          </a:xfrm>
        </p:grpSpPr>
        <p:sp>
          <p:nvSpPr>
            <p:cNvPr id="1650"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51"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grpSp>
        <p:nvGrpSpPr>
          <p:cNvPr id="1660" name="Group 2"/>
          <p:cNvGrpSpPr/>
          <p:nvPr/>
        </p:nvGrpSpPr>
        <p:grpSpPr>
          <a:xfrm>
            <a:off x="10635092" y="5999069"/>
            <a:ext cx="1810867" cy="838732"/>
            <a:chOff x="0" y="0"/>
            <a:chExt cx="1810866" cy="838731"/>
          </a:xfrm>
        </p:grpSpPr>
        <p:pic>
          <p:nvPicPr>
            <p:cNvPr id="1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61" name="object 11"/>
          <p:cNvSpPr txBox="1"/>
          <p:nvPr/>
        </p:nvSpPr>
        <p:spPr>
          <a:xfrm>
            <a:off x="221035" y="1025380"/>
            <a:ext cx="11755618" cy="5539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lang="en-US" b="1" dirty="0"/>
              <a:t>Library</a:t>
            </a:r>
            <a:r>
              <a:rPr lang="en-US" dirty="0"/>
              <a:t> : It is a set of classes and interfaces which is use to perform a specific task.</a:t>
            </a:r>
            <a:r>
              <a:rPr dirty="0"/>
              <a:t> </a:t>
            </a:r>
            <a:endParaRPr lang="en-US" dirty="0"/>
          </a:p>
          <a:p>
            <a:pPr defTabSz="457200">
              <a:defRPr sz="2400">
                <a:latin typeface="+mn-lt"/>
                <a:ea typeface="+mn-ea"/>
                <a:cs typeface="+mn-cs"/>
                <a:sym typeface="Helvetica"/>
              </a:defRPr>
            </a:pPr>
            <a:endParaRPr lang="en-US" dirty="0"/>
          </a:p>
          <a:p>
            <a:pPr defTabSz="457200">
              <a:defRPr sz="2400">
                <a:latin typeface="+mn-lt"/>
                <a:ea typeface="+mn-ea"/>
                <a:cs typeface="+mn-cs"/>
                <a:sym typeface="Helvetica"/>
              </a:defRPr>
            </a:pPr>
            <a:r>
              <a:rPr dirty="0"/>
              <a:t>* </a:t>
            </a:r>
            <a:r>
              <a:rPr dirty="0" err="1"/>
              <a:t>java.lang</a:t>
            </a:r>
            <a:endParaRPr dirty="0"/>
          </a:p>
          <a:p>
            <a:pPr marL="240631" indent="-240631" defTabSz="457200">
              <a:buSzPct val="100000"/>
              <a:buChar char="*"/>
              <a:defRPr sz="2400">
                <a:latin typeface="+mn-lt"/>
                <a:ea typeface="+mn-ea"/>
                <a:cs typeface="+mn-cs"/>
                <a:sym typeface="Helvetica"/>
              </a:defRPr>
            </a:pPr>
            <a:r>
              <a:rPr dirty="0"/>
              <a:t>It contains all the classes which are essential to write simple </a:t>
            </a:r>
          </a:p>
          <a:p>
            <a:pPr marL="240631" indent="-240631" defTabSz="457200">
              <a:buSzPct val="100000"/>
              <a:buChar char="*"/>
              <a:defRPr sz="2400">
                <a:latin typeface="+mn-lt"/>
                <a:ea typeface="+mn-ea"/>
                <a:cs typeface="+mn-cs"/>
                <a:sym typeface="Helvetica"/>
              </a:defRPr>
            </a:pPr>
            <a:r>
              <a:rPr dirty="0"/>
              <a:t>to develop complicated java applications.</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To use classes of </a:t>
            </a:r>
            <a:r>
              <a:rPr dirty="0" err="1"/>
              <a:t>java.lang</a:t>
            </a:r>
            <a:r>
              <a:rPr dirty="0"/>
              <a:t> package we need not write any import statement of fully qualified class names.</a:t>
            </a:r>
          </a:p>
          <a:p>
            <a:pPr defTabSz="457200">
              <a:defRPr sz="2400">
                <a:latin typeface="+mn-lt"/>
                <a:ea typeface="+mn-ea"/>
                <a:cs typeface="+mn-cs"/>
                <a:sym typeface="Helvetica"/>
              </a:defRPr>
            </a:pPr>
            <a:endParaRPr dirty="0"/>
          </a:p>
          <a:p>
            <a:pPr defTabSz="457200">
              <a:defRPr sz="2400" b="1">
                <a:latin typeface="+mn-lt"/>
                <a:ea typeface="+mn-ea"/>
                <a:cs typeface="+mn-cs"/>
                <a:sym typeface="Helvetica"/>
              </a:defRPr>
            </a:pPr>
            <a:r>
              <a:rPr dirty="0"/>
              <a:t>Object class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Object </a:t>
            </a:r>
            <a:r>
              <a:rPr lang="en-US" dirty="0"/>
              <a:t>class </a:t>
            </a:r>
            <a:r>
              <a:rPr dirty="0"/>
              <a:t>is super-most class in java</a:t>
            </a:r>
          </a:p>
          <a:p>
            <a:pPr defTabSz="457200">
              <a:defRPr sz="2400">
                <a:latin typeface="+mn-lt"/>
                <a:ea typeface="+mn-ea"/>
                <a:cs typeface="+mn-cs"/>
                <a:sym typeface="Helvetica"/>
              </a:defRPr>
            </a:pPr>
            <a:r>
              <a:rPr dirty="0"/>
              <a:t>* Each and every class directly or indirectly inherits from object class</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u="sng" dirty="0"/>
              <a:t>docs</a:t>
            </a:r>
            <a:r>
              <a:rPr dirty="0"/>
              <a:t> : https://docs.oracle.com/javase/8/docs/api/java/lang/Object.html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1"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par>
                                <p:cTn id="11" presetID="10" presetClass="entr" presetSubtype="0" fill="hold" grpId="1" nodeType="withEffect">
                                  <p:stCondLst>
                                    <p:cond delay="0"/>
                                  </p:stCondLst>
                                  <p:iterate>
                                    <p:tmAbs val="0"/>
                                  </p:iterate>
                                  <p:childTnLst>
                                    <p:set>
                                      <p:cBhvr>
                                        <p:cTn id="12" fill="hold"/>
                                        <p:tgtEl>
                                          <p:spTgt spid="1661">
                                            <p:txEl>
                                              <p:pRg st="2" end="2"/>
                                            </p:txEl>
                                          </p:spTgt>
                                        </p:tgtEl>
                                        <p:attrNameLst>
                                          <p:attrName>style.visibility</p:attrName>
                                        </p:attrNameLst>
                                      </p:cBhvr>
                                      <p:to>
                                        <p:strVal val="visible"/>
                                      </p:to>
                                    </p:set>
                                    <p:animEffect transition="in" filter="fade">
                                      <p:cBhvr>
                                        <p:cTn id="13" dur="0"/>
                                        <p:tgtEl>
                                          <p:spTgt spid="16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fill="hold" grpId="1" nodeType="clickEffect">
                                  <p:stCondLst>
                                    <p:cond delay="0"/>
                                  </p:stCondLst>
                                  <p:iterate>
                                    <p:tmAbs val="0"/>
                                  </p:iterate>
                                  <p:childTnLst>
                                    <p:set>
                                      <p:cBhvr>
                                        <p:cTn id="17" fill="hold"/>
                                        <p:tgtEl>
                                          <p:spTgt spid="1661">
                                            <p:txEl>
                                              <p:pRg st="3" end="3"/>
                                            </p:txEl>
                                          </p:spTgt>
                                        </p:tgtEl>
                                        <p:attrNameLst>
                                          <p:attrName>style.visibility</p:attrName>
                                        </p:attrNameLst>
                                      </p:cBhvr>
                                      <p:to>
                                        <p:strVal val="visible"/>
                                      </p:to>
                                    </p:set>
                                    <p:animEffect transition="in" filter="fade">
                                      <p:cBhvr>
                                        <p:cTn id="18" dur="0"/>
                                        <p:tgtEl>
                                          <p:spTgt spid="16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grpId="1" nodeType="clickEffect">
                                  <p:stCondLst>
                                    <p:cond delay="0"/>
                                  </p:stCondLst>
                                  <p:iterate>
                                    <p:tmAbs val="0"/>
                                  </p:iterate>
                                  <p:childTnLst>
                                    <p:set>
                                      <p:cBhvr>
                                        <p:cTn id="22" fill="hold"/>
                                        <p:tgtEl>
                                          <p:spTgt spid="1661">
                                            <p:txEl>
                                              <p:pRg st="4" end="4"/>
                                            </p:txEl>
                                          </p:spTgt>
                                        </p:tgtEl>
                                        <p:attrNameLst>
                                          <p:attrName>style.visibility</p:attrName>
                                        </p:attrNameLst>
                                      </p:cBhvr>
                                      <p:to>
                                        <p:strVal val="visible"/>
                                      </p:to>
                                    </p:set>
                                    <p:animEffect transition="in" filter="fade">
                                      <p:cBhvr>
                                        <p:cTn id="23" dur="0"/>
                                        <p:tgtEl>
                                          <p:spTgt spid="166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1" nodeType="clickEffect">
                                  <p:stCondLst>
                                    <p:cond delay="0"/>
                                  </p:stCondLst>
                                  <p:iterate>
                                    <p:tmAbs val="0"/>
                                  </p:iterate>
                                  <p:childTnLst>
                                    <p:set>
                                      <p:cBhvr>
                                        <p:cTn id="27" fill="hold"/>
                                        <p:tgtEl>
                                          <p:spTgt spid="1661">
                                            <p:txEl>
                                              <p:pRg st="5" end="5"/>
                                            </p:txEl>
                                          </p:spTgt>
                                        </p:tgtEl>
                                        <p:attrNameLst>
                                          <p:attrName>style.visibility</p:attrName>
                                        </p:attrNameLst>
                                      </p:cBhvr>
                                      <p:to>
                                        <p:strVal val="visible"/>
                                      </p:to>
                                    </p:set>
                                    <p:animEffect transition="in" filter="fade">
                                      <p:cBhvr>
                                        <p:cTn id="28" dur="0"/>
                                        <p:tgtEl>
                                          <p:spTgt spid="166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1" nodeType="clickEffect">
                                  <p:stCondLst>
                                    <p:cond delay="0"/>
                                  </p:stCondLst>
                                  <p:iterate>
                                    <p:tmAbs val="0"/>
                                  </p:iterate>
                                  <p:childTnLst>
                                    <p:set>
                                      <p:cBhvr>
                                        <p:cTn id="32" fill="hold"/>
                                        <p:tgtEl>
                                          <p:spTgt spid="1661">
                                            <p:txEl>
                                              <p:pRg st="6" end="6"/>
                                            </p:txEl>
                                          </p:spTgt>
                                        </p:tgtEl>
                                        <p:attrNameLst>
                                          <p:attrName>style.visibility</p:attrName>
                                        </p:attrNameLst>
                                      </p:cBhvr>
                                      <p:to>
                                        <p:strVal val="visible"/>
                                      </p:to>
                                    </p:set>
                                    <p:animEffect transition="in" filter="fade">
                                      <p:cBhvr>
                                        <p:cTn id="33" dur="0"/>
                                        <p:tgtEl>
                                          <p:spTgt spid="166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1" nodeType="clickEffect">
                                  <p:stCondLst>
                                    <p:cond delay="0"/>
                                  </p:stCondLst>
                                  <p:iterate>
                                    <p:tmAbs val="0"/>
                                  </p:iterate>
                                  <p:childTnLst>
                                    <p:set>
                                      <p:cBhvr>
                                        <p:cTn id="37" fill="hold"/>
                                        <p:tgtEl>
                                          <p:spTgt spid="1661">
                                            <p:txEl>
                                              <p:pRg st="8" end="8"/>
                                            </p:txEl>
                                          </p:spTgt>
                                        </p:tgtEl>
                                        <p:attrNameLst>
                                          <p:attrName>style.visibility</p:attrName>
                                        </p:attrNameLst>
                                      </p:cBhvr>
                                      <p:to>
                                        <p:strVal val="visible"/>
                                      </p:to>
                                    </p:set>
                                    <p:animEffect transition="in" filter="fade">
                                      <p:cBhvr>
                                        <p:cTn id="38" dur="0"/>
                                        <p:tgtEl>
                                          <p:spTgt spid="1661">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fill="hold" grpId="1" nodeType="clickEffect">
                                  <p:stCondLst>
                                    <p:cond delay="0"/>
                                  </p:stCondLst>
                                  <p:iterate>
                                    <p:tmAbs val="0"/>
                                  </p:iterate>
                                  <p:childTnLst>
                                    <p:set>
                                      <p:cBhvr>
                                        <p:cTn id="42" fill="hold"/>
                                        <p:tgtEl>
                                          <p:spTgt spid="1661">
                                            <p:txEl>
                                              <p:pRg st="10" end="10"/>
                                            </p:txEl>
                                          </p:spTgt>
                                        </p:tgtEl>
                                        <p:attrNameLst>
                                          <p:attrName>style.visibility</p:attrName>
                                        </p:attrNameLst>
                                      </p:cBhvr>
                                      <p:to>
                                        <p:strVal val="visible"/>
                                      </p:to>
                                    </p:set>
                                    <p:animEffect transition="in" filter="fade">
                                      <p:cBhvr>
                                        <p:cTn id="43" dur="0"/>
                                        <p:tgtEl>
                                          <p:spTgt spid="1661">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fill="hold" grpId="1" nodeType="clickEffect">
                                  <p:stCondLst>
                                    <p:cond delay="0"/>
                                  </p:stCondLst>
                                  <p:iterate>
                                    <p:tmAbs val="0"/>
                                  </p:iterate>
                                  <p:childTnLst>
                                    <p:set>
                                      <p:cBhvr>
                                        <p:cTn id="47" fill="hold"/>
                                        <p:tgtEl>
                                          <p:spTgt spid="1661">
                                            <p:txEl>
                                              <p:pRg st="11" end="11"/>
                                            </p:txEl>
                                          </p:spTgt>
                                        </p:tgtEl>
                                        <p:attrNameLst>
                                          <p:attrName>style.visibility</p:attrName>
                                        </p:attrNameLst>
                                      </p:cBhvr>
                                      <p:to>
                                        <p:strVal val="visible"/>
                                      </p:to>
                                    </p:set>
                                    <p:animEffect transition="in" filter="fade">
                                      <p:cBhvr>
                                        <p:cTn id="48" dur="0"/>
                                        <p:tgtEl>
                                          <p:spTgt spid="1661">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fill="hold" grpId="1" nodeType="clickEffect">
                                  <p:stCondLst>
                                    <p:cond delay="0"/>
                                  </p:stCondLst>
                                  <p:iterate>
                                    <p:tmAbs val="0"/>
                                  </p:iterate>
                                  <p:childTnLst>
                                    <p:set>
                                      <p:cBhvr>
                                        <p:cTn id="52" fill="hold"/>
                                        <p:tgtEl>
                                          <p:spTgt spid="1661">
                                            <p:txEl>
                                              <p:pRg st="12" end="12"/>
                                            </p:txEl>
                                          </p:spTgt>
                                        </p:tgtEl>
                                        <p:attrNameLst>
                                          <p:attrName>style.visibility</p:attrName>
                                        </p:attrNameLst>
                                      </p:cBhvr>
                                      <p:to>
                                        <p:strVal val="visible"/>
                                      </p:to>
                                    </p:set>
                                    <p:animEffect transition="in" filter="fade">
                                      <p:cBhvr>
                                        <p:cTn id="53" dur="0"/>
                                        <p:tgtEl>
                                          <p:spTgt spid="1661">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1" nodeType="clickEffect">
                                  <p:stCondLst>
                                    <p:cond delay="0"/>
                                  </p:stCondLst>
                                  <p:iterate>
                                    <p:tmAbs val="0"/>
                                  </p:iterate>
                                  <p:childTnLst>
                                    <p:set>
                                      <p:cBhvr>
                                        <p:cTn id="57" fill="hold"/>
                                        <p:tgtEl>
                                          <p:spTgt spid="1661">
                                            <p:txEl>
                                              <p:pRg st="13" end="13"/>
                                            </p:txEl>
                                          </p:spTgt>
                                        </p:tgtEl>
                                        <p:attrNameLst>
                                          <p:attrName>style.visibility</p:attrName>
                                        </p:attrNameLst>
                                      </p:cBhvr>
                                      <p:to>
                                        <p:strVal val="visible"/>
                                      </p:to>
                                    </p:set>
                                    <p:animEffect transition="in" filter="fade">
                                      <p:cBhvr>
                                        <p:cTn id="58" dur="0"/>
                                        <p:tgtEl>
                                          <p:spTgt spid="166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1" build="p" bldLvl="5"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grpSp>
        <p:nvGrpSpPr>
          <p:cNvPr id="1669" name="Group 2"/>
          <p:cNvGrpSpPr/>
          <p:nvPr/>
        </p:nvGrpSpPr>
        <p:grpSpPr>
          <a:xfrm>
            <a:off x="10635092" y="5999069"/>
            <a:ext cx="1810867" cy="838732"/>
            <a:chOff x="0" y="0"/>
            <a:chExt cx="1810866" cy="838731"/>
          </a:xfrm>
        </p:grpSpPr>
        <p:pic>
          <p:nvPicPr>
            <p:cNvPr id="16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0" name="object 11"/>
          <p:cNvSpPr txBox="1"/>
          <p:nvPr/>
        </p:nvSpPr>
        <p:spPr>
          <a:xfrm>
            <a:off x="221034" y="1025380"/>
            <a:ext cx="13376301" cy="552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 methods of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-hashCode()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-equals()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-wait()</a:t>
            </a:r>
          </a:p>
          <a:p>
            <a:pPr defTabSz="457200">
              <a:defRPr sz="2400">
                <a:latin typeface="+mn-lt"/>
                <a:ea typeface="+mn-ea"/>
                <a:cs typeface="+mn-cs"/>
                <a:sym typeface="Helvetica"/>
              </a:defRPr>
            </a:pPr>
            <a:r>
              <a:t>  -wait(long)</a:t>
            </a:r>
          </a:p>
          <a:p>
            <a:pPr defTabSz="457200">
              <a:defRPr sz="2400">
                <a:latin typeface="+mn-lt"/>
                <a:ea typeface="+mn-ea"/>
                <a:cs typeface="+mn-cs"/>
                <a:sym typeface="Helvetica"/>
              </a:defRPr>
            </a:pPr>
            <a:r>
              <a:t>  -wait(long,</a:t>
            </a:r>
            <a:r>
              <a:rPr u="sng"/>
              <a:t>int</a:t>
            </a:r>
            <a:r>
              <a:t>)  } --&gt; Threads</a:t>
            </a:r>
          </a:p>
          <a:p>
            <a:pPr defTabSz="457200">
              <a:defRPr sz="2400">
                <a:latin typeface="+mn-lt"/>
                <a:ea typeface="+mn-ea"/>
                <a:cs typeface="+mn-cs"/>
                <a:sym typeface="Helvetica"/>
              </a:defRPr>
            </a:pPr>
            <a:r>
              <a:t>  -notify()</a:t>
            </a:r>
          </a:p>
          <a:p>
            <a:pPr defTabSz="457200">
              <a:defRPr sz="2400">
                <a:latin typeface="+mn-lt"/>
                <a:ea typeface="+mn-ea"/>
                <a:cs typeface="+mn-cs"/>
                <a:sym typeface="Helvetica"/>
              </a:defRPr>
            </a:pPr>
            <a:r>
              <a:t>  -notifyAll()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-clone()     --&gt; Object cloning</a:t>
            </a:r>
          </a:p>
          <a:p>
            <a:pPr defTabSz="457200">
              <a:defRPr sz="2400">
                <a:latin typeface="+mn-lt"/>
                <a:ea typeface="+mn-ea"/>
                <a:cs typeface="+mn-cs"/>
                <a:sym typeface="Helvetica"/>
              </a:defRPr>
            </a:pPr>
            <a:r>
              <a:t>  -getClass()  </a:t>
            </a:r>
          </a:p>
          <a:p>
            <a:pPr defTabSz="457200">
              <a:defRPr sz="2400">
                <a:latin typeface="+mn-lt"/>
                <a:ea typeface="+mn-ea"/>
                <a:cs typeface="+mn-cs"/>
                <a:sym typeface="Helvetica"/>
              </a:defRPr>
            </a:pPr>
            <a: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1"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0">
                                            <p:txEl>
                                              <p:pRg st="5" end="5"/>
                                            </p:txEl>
                                          </p:spTgt>
                                        </p:tgtEl>
                                        <p:attrNameLst>
                                          <p:attrName>style.visibility</p:attrName>
                                        </p:attrNameLst>
                                      </p:cBhvr>
                                      <p:to>
                                        <p:strVal val="visible"/>
                                      </p:to>
                                    </p:set>
                                    <p:animEffect transition="in" filter="fade">
                                      <p:cBhvr>
                                        <p:cTn id="35" dur="500"/>
                                        <p:tgtEl>
                                          <p:spTgt spid="16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0">
                                            <p:txEl>
                                              <p:pRg st="6" end="6"/>
                                            </p:txEl>
                                          </p:spTgt>
                                        </p:tgtEl>
                                        <p:attrNameLst>
                                          <p:attrName>style.visibility</p:attrName>
                                        </p:attrNameLst>
                                      </p:cBhvr>
                                      <p:to>
                                        <p:strVal val="visible"/>
                                      </p:to>
                                    </p:set>
                                    <p:animEffect transition="in" filter="fade">
                                      <p:cBhvr>
                                        <p:cTn id="40" dur="500"/>
                                        <p:tgtEl>
                                          <p:spTgt spid="167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0">
                                            <p:txEl>
                                              <p:pRg st="7" end="7"/>
                                            </p:txEl>
                                          </p:spTgt>
                                        </p:tgtEl>
                                        <p:attrNameLst>
                                          <p:attrName>style.visibility</p:attrName>
                                        </p:attrNameLst>
                                      </p:cBhvr>
                                      <p:to>
                                        <p:strVal val="visible"/>
                                      </p:to>
                                    </p:set>
                                    <p:animEffect transition="in" filter="fade">
                                      <p:cBhvr>
                                        <p:cTn id="45" dur="500"/>
                                        <p:tgtEl>
                                          <p:spTgt spid="167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0">
                                            <p:txEl>
                                              <p:pRg st="8" end="8"/>
                                            </p:txEl>
                                          </p:spTgt>
                                        </p:tgtEl>
                                        <p:attrNameLst>
                                          <p:attrName>style.visibility</p:attrName>
                                        </p:attrNameLst>
                                      </p:cBhvr>
                                      <p:to>
                                        <p:strVal val="visible"/>
                                      </p:to>
                                    </p:set>
                                    <p:animEffect transition="in" filter="fade">
                                      <p:cBhvr>
                                        <p:cTn id="50" dur="500"/>
                                        <p:tgtEl>
                                          <p:spTgt spid="167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0">
                                            <p:txEl>
                                              <p:pRg st="9" end="9"/>
                                            </p:txEl>
                                          </p:spTgt>
                                        </p:tgtEl>
                                        <p:attrNameLst>
                                          <p:attrName>style.visibility</p:attrName>
                                        </p:attrNameLst>
                                      </p:cBhvr>
                                      <p:to>
                                        <p:strVal val="visible"/>
                                      </p:to>
                                    </p:set>
                                    <p:animEffect transition="in" filter="fade">
                                      <p:cBhvr>
                                        <p:cTn id="55" dur="500"/>
                                        <p:tgtEl>
                                          <p:spTgt spid="167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0">
                                            <p:txEl>
                                              <p:pRg st="10" end="10"/>
                                            </p:txEl>
                                          </p:spTgt>
                                        </p:tgtEl>
                                        <p:attrNameLst>
                                          <p:attrName>style.visibility</p:attrName>
                                        </p:attrNameLst>
                                      </p:cBhvr>
                                      <p:to>
                                        <p:strVal val="visible"/>
                                      </p:to>
                                    </p:set>
                                    <p:animEffect transition="in" filter="fade">
                                      <p:cBhvr>
                                        <p:cTn id="60" dur="500"/>
                                        <p:tgtEl>
                                          <p:spTgt spid="167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0">
                                            <p:txEl>
                                              <p:pRg st="11" end="11"/>
                                            </p:txEl>
                                          </p:spTgt>
                                        </p:tgtEl>
                                        <p:attrNameLst>
                                          <p:attrName>style.visibility</p:attrName>
                                        </p:attrNameLst>
                                      </p:cBhvr>
                                      <p:to>
                                        <p:strVal val="visible"/>
                                      </p:to>
                                    </p:set>
                                    <p:animEffect transition="in" filter="fade">
                                      <p:cBhvr>
                                        <p:cTn id="65" dur="500"/>
                                        <p:tgtEl>
                                          <p:spTgt spid="167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0">
                                            <p:txEl>
                                              <p:pRg st="12" end="12"/>
                                            </p:txEl>
                                          </p:spTgt>
                                        </p:tgtEl>
                                        <p:attrNameLst>
                                          <p:attrName>style.visibility</p:attrName>
                                        </p:attrNameLst>
                                      </p:cBhvr>
                                      <p:to>
                                        <p:strVal val="visible"/>
                                      </p:to>
                                    </p:set>
                                    <p:animEffect transition="in" filter="fade">
                                      <p:cBhvr>
                                        <p:cTn id="70" dur="500"/>
                                        <p:tgtEl>
                                          <p:spTgt spid="1670">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0">
                                            <p:txEl>
                                              <p:pRg st="13" end="13"/>
                                            </p:txEl>
                                          </p:spTgt>
                                        </p:tgtEl>
                                        <p:attrNameLst>
                                          <p:attrName>style.visibility</p:attrName>
                                        </p:attrNameLst>
                                      </p:cBhvr>
                                      <p:to>
                                        <p:strVal val="visible"/>
                                      </p:to>
                                    </p:set>
                                    <p:animEffect transition="in" filter="fade">
                                      <p:cBhvr>
                                        <p:cTn id="75" dur="500"/>
                                        <p:tgtEl>
                                          <p:spTgt spid="1670">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0">
                                            <p:txEl>
                                              <p:pRg st="14" end="14"/>
                                            </p:txEl>
                                          </p:spTgt>
                                        </p:tgtEl>
                                        <p:attrNameLst>
                                          <p:attrName>style.visibility</p:attrName>
                                        </p:attrNameLst>
                                      </p:cBhvr>
                                      <p:to>
                                        <p:strVal val="visible"/>
                                      </p:to>
                                    </p:set>
                                    <p:animEffect transition="in" filter="fade">
                                      <p:cBhvr>
                                        <p:cTn id="80"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2"/>
          <p:cNvGrpSpPr/>
          <p:nvPr/>
        </p:nvGrpSpPr>
        <p:grpSpPr>
          <a:xfrm>
            <a:off x="10351756" y="5908442"/>
            <a:ext cx="1810867" cy="838732"/>
            <a:chOff x="0" y="0"/>
            <a:chExt cx="1810866" cy="838731"/>
          </a:xfrm>
        </p:grpSpPr>
        <p:pic>
          <p:nvPicPr>
            <p:cNvPr id="2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456607" y="1101393"/>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800" b="1"/>
              </a:lvl1pPr>
            </a:lstStyle>
            <a:p>
              <a:r>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2800"/>
              </a:pPr>
              <a:r>
                <a:t>Javac</a:t>
              </a:r>
            </a:p>
            <a:p>
              <a:pPr algn="ctr">
                <a:defRPr sz="2800"/>
              </a:pPr>
              <a:r>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solidFill>
                  <a:srgbClr val="231F20"/>
                </a:solidFill>
              </a:defRPr>
            </a:pPr>
            <a:r>
              <a:t>Demo.</a:t>
            </a:r>
            <a:r>
              <a:rPr>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pPr>
            <a:r>
              <a:t>Create java program using</a:t>
            </a:r>
          </a:p>
          <a:p>
            <a:pPr indent="8144">
              <a:tabLst>
                <a:tab pos="76200" algn="l"/>
              </a:tabLst>
              <a:defRPr b="1"/>
            </a:pPr>
            <a:r>
              <a:t>Code Editors : </a:t>
            </a:r>
            <a:r>
              <a:rPr b="0"/>
              <a:t>Sublime text, Notepad++, Editplus etc..</a:t>
            </a:r>
          </a:p>
          <a:p>
            <a:pPr indent="8144">
              <a:tabLst>
                <a:tab pos="76200" algn="l"/>
              </a:tabLst>
              <a:defRPr b="1"/>
            </a:pPr>
            <a:r>
              <a:t>IDE: </a:t>
            </a:r>
            <a:r>
              <a:rPr b="0"/>
              <a:t>NetBeans, Eclipse , IntelliJ , Jcreator</a:t>
            </a:r>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pPr>
            <a:r>
              <a:t>* Check the syntax of the  </a:t>
            </a:r>
          </a:p>
          <a:p>
            <a:pPr indent="8144">
              <a:tabLst>
                <a:tab pos="76200" algn="l"/>
              </a:tabLst>
            </a:pPr>
            <a:r>
              <a:t>   program.</a:t>
            </a:r>
          </a:p>
          <a:p>
            <a:pPr indent="8144">
              <a:tabLst>
                <a:tab pos="76200" algn="l"/>
              </a:tabLst>
            </a:pPr>
            <a:r>
              <a:t>  </a:t>
            </a:r>
            <a:r>
              <a:rPr>
                <a:solidFill>
                  <a:srgbClr val="FF0000"/>
                </a:solidFill>
              </a:rPr>
              <a:t>if</a:t>
            </a:r>
            <a:r>
              <a:t> syntax mistake</a:t>
            </a:r>
          </a:p>
          <a:p>
            <a:pPr indent="8144">
              <a:tabLst>
                <a:tab pos="76200" algn="l"/>
              </a:tabLst>
            </a:pPr>
            <a:r>
              <a:t>     </a:t>
            </a:r>
            <a:r>
              <a:rPr b="1"/>
              <a:t>throw Compile Time Error</a:t>
            </a:r>
          </a:p>
          <a:p>
            <a:pPr indent="8144">
              <a:tabLst>
                <a:tab pos="76200" algn="l"/>
              </a:tabLst>
            </a:pPr>
            <a:r>
              <a:t>  </a:t>
            </a:r>
            <a:r>
              <a:rPr>
                <a:solidFill>
                  <a:srgbClr val="FF0000"/>
                </a:solidFill>
              </a:rPr>
              <a:t>else</a:t>
            </a:r>
          </a:p>
          <a:p>
            <a:pPr indent="8144">
              <a:tabLst>
                <a:tab pos="76200" algn="l"/>
              </a:tabLst>
              <a:defRPr b="1"/>
            </a:pPr>
            <a:r>
              <a:t>    create convert java code to</a:t>
            </a:r>
          </a:p>
          <a:p>
            <a:pPr indent="8144">
              <a:tabLst>
                <a:tab pos="76200" algn="l"/>
              </a:tabLst>
              <a:defRPr b="1"/>
            </a:pPr>
            <a:r>
              <a:t>   bytecode and save it </a:t>
            </a:r>
            <a:r>
              <a:rPr>
                <a:solidFill>
                  <a:srgbClr val="C55A11"/>
                </a:solidFill>
              </a:rPr>
              <a:t>.class</a:t>
            </a:r>
          </a:p>
          <a:p>
            <a:pPr indent="8144">
              <a:tabLst>
                <a:tab pos="76200" algn="l"/>
              </a:tabLst>
              <a:defRPr b="1"/>
            </a:pPr>
            <a:r>
              <a:t>  file. </a:t>
            </a:r>
          </a:p>
          <a:p>
            <a:pPr indent="8144">
              <a:tabLst>
                <a:tab pos="76200" algn="l"/>
              </a:tabLst>
            </a:pPr>
            <a:r>
              <a:t> </a:t>
            </a:r>
          </a:p>
        </p:txBody>
      </p:sp>
      <p:sp>
        <p:nvSpPr>
          <p:cNvPr id="291" name="TextBox 38"/>
          <p:cNvSpPr txBox="1"/>
          <p:nvPr/>
        </p:nvSpPr>
        <p:spPr>
          <a:xfrm>
            <a:off x="6361176" y="4130702"/>
            <a:ext cx="178807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solidFill>
                  <a:srgbClr val="231F20"/>
                </a:solidFill>
              </a:defRPr>
            </a:pPr>
            <a:r>
              <a:t>Demo.</a:t>
            </a:r>
            <a:r>
              <a:rPr>
                <a:solidFill>
                  <a:srgbClr val="C55A11"/>
                </a:solidFill>
              </a:rPr>
              <a:t>class</a:t>
            </a: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93894" indent="-285750">
              <a:buSzPct val="100000"/>
              <a:buFont typeface="Arial"/>
              <a:buChar char="•"/>
              <a:tabLst>
                <a:tab pos="76200" algn="l"/>
              </a:tabLst>
            </a:pPr>
            <a:r>
              <a:t>Read a line of code.</a:t>
            </a:r>
          </a:p>
          <a:p>
            <a:pPr marL="293894" indent="-285750">
              <a:buSzPct val="100000"/>
              <a:buFont typeface="Arial"/>
              <a:buChar char="•"/>
              <a:tabLst>
                <a:tab pos="76200" algn="l"/>
              </a:tabLst>
            </a:pPr>
            <a:r>
              <a:t>Understand a line of code</a:t>
            </a:r>
          </a:p>
          <a:p>
            <a:pPr marL="293894" indent="-285750">
              <a:buSzPct val="100000"/>
              <a:buFont typeface="Arial"/>
              <a:buChar char="•"/>
              <a:tabLst>
                <a:tab pos="76200" algn="l"/>
              </a:tabLst>
            </a:pPr>
            <a:r>
              <a:t>Execute a line of code</a:t>
            </a:r>
          </a:p>
          <a:p>
            <a:pPr indent="8144">
              <a:tabLst>
                <a:tab pos="76200" algn="l"/>
              </a:tabLst>
            </a:pPr>
            <a:r>
              <a:t>  </a:t>
            </a:r>
            <a:r>
              <a:rPr>
                <a:solidFill>
                  <a:srgbClr val="FF0000"/>
                </a:solidFill>
              </a:rPr>
              <a:t>if</a:t>
            </a:r>
            <a:r>
              <a:t> code is not understandable</a:t>
            </a:r>
          </a:p>
          <a:p>
            <a:pPr indent="8144">
              <a:tabLst>
                <a:tab pos="76200" algn="l"/>
              </a:tabLst>
            </a:pPr>
            <a:r>
              <a:t>     </a:t>
            </a:r>
            <a:r>
              <a:rPr b="1"/>
              <a:t>throw Run Time Error</a:t>
            </a:r>
          </a:p>
          <a:p>
            <a:pPr indent="8144">
              <a:tabLst>
                <a:tab pos="76200" algn="l"/>
              </a:tabLst>
              <a:defRPr b="1"/>
            </a:pPr>
            <a:r>
              <a:t>    or Exception</a:t>
            </a:r>
          </a:p>
          <a:p>
            <a:pPr indent="8144">
              <a:tabLst>
                <a:tab pos="76200" algn="l"/>
              </a:tabLst>
            </a:pPr>
            <a:r>
              <a:t>  </a:t>
            </a:r>
            <a:r>
              <a:rPr>
                <a:solidFill>
                  <a:srgbClr val="FF0000"/>
                </a:solidFill>
              </a:rPr>
              <a:t>else</a:t>
            </a:r>
          </a:p>
          <a:p>
            <a:pPr indent="8144">
              <a:tabLst>
                <a:tab pos="76200" algn="l"/>
              </a:tabLst>
              <a:defRPr b="1"/>
            </a:pPr>
            <a:r>
              <a:t>  execute the code</a:t>
            </a:r>
            <a:r>
              <a:rPr b="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741008" y="251317"/>
            <a:ext cx="5028417"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14"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1" animBg="1" advAuto="0"/>
      <p:bldP spid="278" grpId="8" animBg="1" advAuto="0"/>
      <p:bldP spid="295" grpId="10" animBg="1" advAuto="0"/>
      <p:bldP spid="282" grpId="5" animBg="1" advAuto="0"/>
      <p:bldP spid="296" grpId="7" animBg="1" advAuto="0"/>
      <p:bldP spid="286" grpId="1" animBg="1" advAuto="0"/>
      <p:bldP spid="297" grpId="4" animBg="1" advAuto="0"/>
      <p:bldP spid="288" grpId="2" animBg="1" advAuto="0"/>
      <p:bldP spid="289" grpId="3" animBg="1" advAuto="0"/>
      <p:bldP spid="290" grpId="6" animBg="1" advAuto="0"/>
      <p:bldP spid="291" grpId="9" animBg="1" advAuto="0"/>
      <p:bldP spid="292" grpId="12" animBg="1" advAuto="0"/>
      <p:bldP spid="293" grpId="13" animBg="1" advAuto="0"/>
      <p:bldP spid="294" grpId="14"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grpSp>
        <p:nvGrpSpPr>
          <p:cNvPr id="1678" name="Group 2"/>
          <p:cNvGrpSpPr/>
          <p:nvPr/>
        </p:nvGrpSpPr>
        <p:grpSpPr>
          <a:xfrm>
            <a:off x="10635092" y="5999069"/>
            <a:ext cx="1810867" cy="838732"/>
            <a:chOff x="0" y="0"/>
            <a:chExt cx="1810866" cy="838731"/>
          </a:xfrm>
        </p:grpSpPr>
        <p:pic>
          <p:nvPicPr>
            <p:cNvPr id="167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7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9" name="object 11"/>
          <p:cNvSpPr txBox="1"/>
          <p:nvPr/>
        </p:nvSpPr>
        <p:spPr>
          <a:xfrm>
            <a:off x="101309" y="598563"/>
            <a:ext cx="13376301" cy="5539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a:t>
            </a:r>
            <a:r>
              <a:rPr dirty="0" err="1"/>
              <a:t>hashCode</a:t>
            </a:r>
            <a:r>
              <a:rPr dirty="0"/>
              <a:t>()</a:t>
            </a:r>
          </a:p>
          <a:p>
            <a:pPr defTabSz="457200">
              <a:defRPr sz="2400">
                <a:latin typeface="+mn-lt"/>
                <a:ea typeface="+mn-ea"/>
                <a:cs typeface="+mn-cs"/>
                <a:sym typeface="Helvetica"/>
              </a:defRPr>
            </a:pPr>
            <a:r>
              <a:rPr dirty="0"/>
              <a:t>    * Returns a hash code value </a:t>
            </a:r>
            <a:r>
              <a:rPr lang="en-IN" dirty="0"/>
              <a:t>of</a:t>
            </a:r>
            <a:r>
              <a:rPr dirty="0"/>
              <a:t> the object.</a:t>
            </a:r>
          </a:p>
          <a:p>
            <a:pPr defTabSz="457200">
              <a:defRPr sz="2400">
                <a:latin typeface="+mn-lt"/>
                <a:ea typeface="+mn-ea"/>
                <a:cs typeface="+mn-cs"/>
                <a:sym typeface="Helvetica"/>
              </a:defRPr>
            </a:pPr>
            <a:r>
              <a:rPr dirty="0"/>
              <a:t>    * hash code value of an object is an unique integer value  which is generated </a:t>
            </a:r>
          </a:p>
          <a:p>
            <a:pPr defTabSz="457200">
              <a:defRPr sz="2400">
                <a:latin typeface="+mn-lt"/>
                <a:ea typeface="+mn-ea"/>
                <a:cs typeface="+mn-cs"/>
                <a:sym typeface="Helvetica"/>
              </a:defRPr>
            </a:pPr>
            <a:r>
              <a:rPr dirty="0"/>
              <a:t>      by the </a:t>
            </a:r>
            <a:r>
              <a:rPr u="sng" dirty="0" err="1"/>
              <a:t>jvm</a:t>
            </a:r>
            <a:r>
              <a:rPr dirty="0"/>
              <a:t> based on the address of the given 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dirty="0" err="1"/>
              <a:t>toString</a:t>
            </a:r>
            <a:r>
              <a:rPr dirty="0"/>
              <a:t>()</a:t>
            </a:r>
          </a:p>
          <a:p>
            <a:pPr defTabSz="457200">
              <a:defRPr sz="2400">
                <a:latin typeface="+mn-lt"/>
                <a:ea typeface="+mn-ea"/>
                <a:cs typeface="+mn-cs"/>
                <a:sym typeface="Helvetica"/>
              </a:defRPr>
            </a:pPr>
            <a:r>
              <a:rPr dirty="0"/>
              <a:t>    * Returns string representation of the Object</a:t>
            </a:r>
          </a:p>
          <a:p>
            <a:pPr defTabSz="457200">
              <a:defRPr sz="2400">
                <a:latin typeface="+mn-lt"/>
                <a:ea typeface="+mn-ea"/>
                <a:cs typeface="+mn-cs"/>
                <a:sym typeface="Helvetica"/>
              </a:defRPr>
            </a:pPr>
            <a:r>
              <a:rPr dirty="0"/>
              <a:t>    * String representation contains</a:t>
            </a:r>
            <a:endParaRPr lang="en-IN" dirty="0"/>
          </a:p>
          <a:p>
            <a:pPr defTabSz="457200">
              <a:defRPr sz="2400">
                <a:latin typeface="+mn-lt"/>
                <a:ea typeface="+mn-ea"/>
                <a:cs typeface="+mn-cs"/>
                <a:sym typeface="Helvetica"/>
              </a:defRPr>
            </a:pPr>
            <a:r>
              <a:rPr lang="en-IN" dirty="0"/>
              <a:t>		</a:t>
            </a:r>
            <a:r>
              <a:rPr lang="en-IN" dirty="0">
                <a:sym typeface="Wingdings" panose="05000000000000000000" pitchFamily="2" charset="2"/>
              </a:rPr>
              <a:t> </a:t>
            </a:r>
            <a:r>
              <a:rPr lang="en-IN" sz="2400" dirty="0">
                <a:sym typeface="Helvetica"/>
              </a:rPr>
              <a:t>Fully qualified class name</a:t>
            </a:r>
            <a:endParaRPr lang="en-IN" sz="2400" dirty="0">
              <a:sym typeface="Wingdings" panose="05000000000000000000" pitchFamily="2" charset="2"/>
            </a:endParaRPr>
          </a:p>
          <a:p>
            <a:pPr defTabSz="457200">
              <a:defRPr sz="2400">
                <a:latin typeface="+mn-lt"/>
                <a:ea typeface="+mn-ea"/>
                <a:cs typeface="+mn-cs"/>
                <a:sym typeface="Helvetica"/>
              </a:defRPr>
            </a:pPr>
            <a:r>
              <a:rPr lang="en-IN" sz="2400" dirty="0">
                <a:sym typeface="Wingdings" panose="05000000000000000000" pitchFamily="2" charset="2"/>
              </a:rPr>
              <a:t>		 </a:t>
            </a:r>
            <a:r>
              <a:rPr lang="en-IN" sz="2400" dirty="0">
                <a:sym typeface="Helvetica"/>
              </a:rPr>
              <a:t>@ character</a:t>
            </a:r>
            <a:endParaRPr lang="en-IN" sz="2400" dirty="0">
              <a:sym typeface="Wingdings" panose="05000000000000000000" pitchFamily="2" charset="2"/>
            </a:endParaRPr>
          </a:p>
          <a:p>
            <a:pPr defTabSz="457200">
              <a:defRPr sz="2400">
                <a:latin typeface="+mn-lt"/>
                <a:ea typeface="+mn-ea"/>
                <a:cs typeface="+mn-cs"/>
                <a:sym typeface="Helvetica"/>
              </a:defRPr>
            </a:pPr>
            <a:r>
              <a:rPr lang="en-IN" sz="2400" dirty="0">
                <a:sym typeface="Wingdings" panose="05000000000000000000" pitchFamily="2" charset="2"/>
              </a:rPr>
              <a:t>		</a:t>
            </a:r>
            <a:r>
              <a:rPr lang="en-IN" sz="2400" dirty="0">
                <a:sym typeface="Helvetica"/>
              </a:rPr>
              <a:t> hexadecimal value of </a:t>
            </a:r>
            <a:r>
              <a:rPr lang="en-IN" sz="2400" dirty="0" err="1">
                <a:sym typeface="Helvetica"/>
              </a:rPr>
              <a:t>hashCode</a:t>
            </a:r>
            <a:endParaRPr sz="2400" dirty="0"/>
          </a:p>
          <a:p>
            <a:pPr defTabSz="457200">
              <a:defRPr sz="2400">
                <a:latin typeface="+mn-lt"/>
                <a:ea typeface="+mn-ea"/>
                <a:cs typeface="+mn-cs"/>
                <a:sym typeface="Helvetica"/>
              </a:defRPr>
            </a:pPr>
            <a:r>
              <a:rPr dirty="0"/>
              <a:t>  </a:t>
            </a:r>
          </a:p>
          <a:p>
            <a:pPr defTabSz="457200">
              <a:defRPr sz="2400" u="sng">
                <a:latin typeface="+mn-lt"/>
                <a:ea typeface="+mn-ea"/>
                <a:cs typeface="+mn-cs"/>
                <a:sym typeface="Helvetica"/>
              </a:defRPr>
            </a:pPr>
            <a:r>
              <a:rPr u="none" dirty="0"/>
              <a:t>    equals(</a:t>
            </a:r>
            <a:r>
              <a:rPr dirty="0" err="1"/>
              <a:t>anotherobject</a:t>
            </a:r>
            <a:r>
              <a:rPr u="none" dirty="0"/>
              <a:t>)</a:t>
            </a:r>
          </a:p>
          <a:p>
            <a:pPr defTabSz="457200">
              <a:defRPr sz="2400">
                <a:latin typeface="+mn-lt"/>
                <a:ea typeface="+mn-ea"/>
                <a:cs typeface="+mn-cs"/>
                <a:sym typeface="Helvetica"/>
              </a:defRPr>
            </a:pPr>
            <a:r>
              <a:rPr dirty="0"/>
              <a:t>    * it compares the </a:t>
            </a:r>
            <a:r>
              <a:rPr u="sng" dirty="0" err="1"/>
              <a:t>hashcode</a:t>
            </a:r>
            <a:r>
              <a:rPr dirty="0"/>
              <a:t> value of given 2 objects and returns true</a:t>
            </a:r>
          </a:p>
          <a:p>
            <a:pPr defTabSz="457200">
              <a:defRPr sz="2400">
                <a:latin typeface="+mn-lt"/>
                <a:ea typeface="+mn-ea"/>
                <a:cs typeface="+mn-cs"/>
                <a:sym typeface="Helvetica"/>
              </a:defRPr>
            </a:pPr>
            <a:r>
              <a:rPr dirty="0"/>
              <a:t>      if they are same else it returns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1"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1679">
                                            <p:txEl>
                                              <p:pRg st="8" end="8"/>
                                            </p:txEl>
                                          </p:spTgt>
                                        </p:tgtEl>
                                        <p:attrNameLst>
                                          <p:attrName>style.visibility</p:attrName>
                                        </p:attrNameLst>
                                      </p:cBhvr>
                                      <p:to>
                                        <p:strVal val="visible"/>
                                      </p:to>
                                    </p:set>
                                    <p:animEffect transition="in" filter="fade">
                                      <p:cBhvr>
                                        <p:cTn id="49" dur="500"/>
                                        <p:tgtEl>
                                          <p:spTgt spid="1679">
                                            <p:txEl>
                                              <p:pRg st="8" end="8"/>
                                            </p:txEl>
                                          </p:spTgt>
                                        </p:tgtEl>
                                      </p:cBhvr>
                                    </p:animEffect>
                                  </p:childTnLst>
                                </p:cTn>
                              </p:par>
                            </p:childTnLst>
                          </p:cTn>
                        </p:par>
                        <p:par>
                          <p:cTn id="50" fill="hold">
                            <p:stCondLst>
                              <p:cond delay="1000"/>
                            </p:stCondLst>
                            <p:childTnLst>
                              <p:par>
                                <p:cTn id="51" presetID="10" presetClass="entr" fill="hold" grpId="1" nodeType="afterEffect">
                                  <p:stCondLst>
                                    <p:cond delay="0"/>
                                  </p:stCondLst>
                                  <p:iterate>
                                    <p:tmAbs val="0"/>
                                  </p:iterate>
                                  <p:childTnLst>
                                    <p:set>
                                      <p:cBhvr>
                                        <p:cTn id="52" fill="hold"/>
                                        <p:tgtEl>
                                          <p:spTgt spid="1679">
                                            <p:txEl>
                                              <p:pRg st="9" end="9"/>
                                            </p:txEl>
                                          </p:spTgt>
                                        </p:tgtEl>
                                        <p:attrNameLst>
                                          <p:attrName>style.visibility</p:attrName>
                                        </p:attrNameLst>
                                      </p:cBhvr>
                                      <p:to>
                                        <p:strVal val="visible"/>
                                      </p:to>
                                    </p:set>
                                    <p:animEffect transition="in" filter="fade">
                                      <p:cBhvr>
                                        <p:cTn id="53" dur="500"/>
                                        <p:tgtEl>
                                          <p:spTgt spid="1679">
                                            <p:txEl>
                                              <p:pRg st="9" end="9"/>
                                            </p:txEl>
                                          </p:spTgt>
                                        </p:tgtEl>
                                      </p:cBhvr>
                                    </p:animEffect>
                                  </p:childTnLst>
                                </p:cTn>
                              </p:par>
                            </p:childTnLst>
                          </p:cTn>
                        </p:par>
                        <p:par>
                          <p:cTn id="54" fill="hold">
                            <p:stCondLst>
                              <p:cond delay="1500"/>
                            </p:stCondLst>
                            <p:childTnLst>
                              <p:par>
                                <p:cTn id="55" presetID="10" presetClass="entr" fill="hold" grpId="1" nodeType="afterEffect">
                                  <p:stCondLst>
                                    <p:cond delay="0"/>
                                  </p:stCondLst>
                                  <p:iterate>
                                    <p:tmAbs val="0"/>
                                  </p:iterate>
                                  <p:childTnLst>
                                    <p:set>
                                      <p:cBhvr>
                                        <p:cTn id="56" fill="hold"/>
                                        <p:tgtEl>
                                          <p:spTgt spid="1679">
                                            <p:txEl>
                                              <p:pRg st="10" end="10"/>
                                            </p:txEl>
                                          </p:spTgt>
                                        </p:tgtEl>
                                        <p:attrNameLst>
                                          <p:attrName>style.visibility</p:attrName>
                                        </p:attrNameLst>
                                      </p:cBhvr>
                                      <p:to>
                                        <p:strVal val="visible"/>
                                      </p:to>
                                    </p:set>
                                    <p:animEffect transition="in" filter="fade">
                                      <p:cBhvr>
                                        <p:cTn id="57" dur="500"/>
                                        <p:tgtEl>
                                          <p:spTgt spid="16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 nodeType="clickEffect">
                                  <p:stCondLst>
                                    <p:cond delay="0"/>
                                  </p:stCondLst>
                                  <p:iterate>
                                    <p:tmAbs val="0"/>
                                  </p:iterate>
                                  <p:childTnLst>
                                    <p:set>
                                      <p:cBhvr>
                                        <p:cTn id="61" fill="hold"/>
                                        <p:tgtEl>
                                          <p:spTgt spid="1679">
                                            <p:txEl>
                                              <p:pRg st="11" end="11"/>
                                            </p:txEl>
                                          </p:spTgt>
                                        </p:tgtEl>
                                        <p:attrNameLst>
                                          <p:attrName>style.visibility</p:attrName>
                                        </p:attrNameLst>
                                      </p:cBhvr>
                                      <p:to>
                                        <p:strVal val="visible"/>
                                      </p:to>
                                    </p:set>
                                    <p:animEffect transition="in" filter="fade">
                                      <p:cBhvr>
                                        <p:cTn id="62" dur="500"/>
                                        <p:tgtEl>
                                          <p:spTgt spid="167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 nodeType="clickEffect">
                                  <p:stCondLst>
                                    <p:cond delay="0"/>
                                  </p:stCondLst>
                                  <p:iterate>
                                    <p:tmAbs val="0"/>
                                  </p:iterate>
                                  <p:childTnLst>
                                    <p:set>
                                      <p:cBhvr>
                                        <p:cTn id="66" fill="hold"/>
                                        <p:tgtEl>
                                          <p:spTgt spid="1679">
                                            <p:txEl>
                                              <p:pRg st="12" end="12"/>
                                            </p:txEl>
                                          </p:spTgt>
                                        </p:tgtEl>
                                        <p:attrNameLst>
                                          <p:attrName>style.visibility</p:attrName>
                                        </p:attrNameLst>
                                      </p:cBhvr>
                                      <p:to>
                                        <p:strVal val="visible"/>
                                      </p:to>
                                    </p:set>
                                    <p:animEffect transition="in" filter="fade">
                                      <p:cBhvr>
                                        <p:cTn id="67" dur="500"/>
                                        <p:tgtEl>
                                          <p:spTgt spid="167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 nodeType="clickEffect">
                                  <p:stCondLst>
                                    <p:cond delay="0"/>
                                  </p:stCondLst>
                                  <p:iterate>
                                    <p:tmAbs val="0"/>
                                  </p:iterate>
                                  <p:childTnLst>
                                    <p:set>
                                      <p:cBhvr>
                                        <p:cTn id="71" fill="hold"/>
                                        <p:tgtEl>
                                          <p:spTgt spid="1679">
                                            <p:txEl>
                                              <p:pRg st="13" end="13"/>
                                            </p:txEl>
                                          </p:spTgt>
                                        </p:tgtEl>
                                        <p:attrNameLst>
                                          <p:attrName>style.visibility</p:attrName>
                                        </p:attrNameLst>
                                      </p:cBhvr>
                                      <p:to>
                                        <p:strVal val="visible"/>
                                      </p:to>
                                    </p:set>
                                    <p:animEffect transition="in" filter="fade">
                                      <p:cBhvr>
                                        <p:cTn id="72" dur="500"/>
                                        <p:tgtEl>
                                          <p:spTgt spid="167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 nodeType="clickEffect">
                                  <p:stCondLst>
                                    <p:cond delay="0"/>
                                  </p:stCondLst>
                                  <p:iterate>
                                    <p:tmAbs val="0"/>
                                  </p:iterate>
                                  <p:childTnLst>
                                    <p:set>
                                      <p:cBhvr>
                                        <p:cTn id="76" fill="hold"/>
                                        <p:tgtEl>
                                          <p:spTgt spid="1679">
                                            <p:txEl>
                                              <p:pRg st="14" end="14"/>
                                            </p:txEl>
                                          </p:spTgt>
                                        </p:tgtEl>
                                        <p:attrNameLst>
                                          <p:attrName>style.visibility</p:attrName>
                                        </p:attrNameLst>
                                      </p:cBhvr>
                                      <p:to>
                                        <p:strVal val="visible"/>
                                      </p:to>
                                    </p:set>
                                    <p:animEffect transition="in" filter="fade">
                                      <p:cBhvr>
                                        <p:cTn id="77" dur="500"/>
                                        <p:tgtEl>
                                          <p:spTgt spid="167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1" build="p" bldLvl="5"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Strings Class</a:t>
            </a:r>
          </a:p>
        </p:txBody>
      </p:sp>
      <p:grpSp>
        <p:nvGrpSpPr>
          <p:cNvPr id="1691" name="Group 12"/>
          <p:cNvGrpSpPr/>
          <p:nvPr/>
        </p:nvGrpSpPr>
        <p:grpSpPr>
          <a:xfrm>
            <a:off x="4154897" y="4505976"/>
            <a:ext cx="3917203" cy="2862073"/>
            <a:chOff x="0" y="0"/>
            <a:chExt cx="3917202" cy="2862071"/>
          </a:xfrm>
        </p:grpSpPr>
        <p:pic>
          <p:nvPicPr>
            <p:cNvPr id="1689"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690"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Strings</a:t>
            </a:r>
          </a:p>
        </p:txBody>
      </p:sp>
      <p:grpSp>
        <p:nvGrpSpPr>
          <p:cNvPr id="1700" name="Group 2"/>
          <p:cNvGrpSpPr/>
          <p:nvPr/>
        </p:nvGrpSpPr>
        <p:grpSpPr>
          <a:xfrm>
            <a:off x="10635092" y="5999069"/>
            <a:ext cx="1810867" cy="838732"/>
            <a:chOff x="0" y="0"/>
            <a:chExt cx="1810866" cy="838731"/>
          </a:xfrm>
        </p:grpSpPr>
        <p:pic>
          <p:nvPicPr>
            <p:cNvPr id="169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9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01" name="object 11"/>
          <p:cNvSpPr txBox="1"/>
          <p:nvPr/>
        </p:nvSpPr>
        <p:spPr>
          <a:xfrm>
            <a:off x="427095" y="1140335"/>
            <a:ext cx="10932071" cy="157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5" cy="197054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1" animBg="1" advAuto="0"/>
      <p:bldP spid="1702" grpId="2" animBg="1" advAuto="0"/>
      <p:bldP spid="1703" grpId="3" animBg="1"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1712" name="Group 2"/>
          <p:cNvGrpSpPr/>
          <p:nvPr/>
        </p:nvGrpSpPr>
        <p:grpSpPr>
          <a:xfrm>
            <a:off x="10635092" y="5999069"/>
            <a:ext cx="1810867" cy="838732"/>
            <a:chOff x="0" y="0"/>
            <a:chExt cx="1810866" cy="838731"/>
          </a:xfrm>
        </p:grpSpPr>
        <p:pic>
          <p:nvPicPr>
            <p:cNvPr id="171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1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1" animBg="1" advAuto="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1721" name="Group 2"/>
          <p:cNvGrpSpPr/>
          <p:nvPr/>
        </p:nvGrpSpPr>
        <p:grpSpPr>
          <a:xfrm>
            <a:off x="10635092" y="5999069"/>
            <a:ext cx="1810867" cy="838732"/>
            <a:chOff x="0" y="0"/>
            <a:chExt cx="1810866" cy="838731"/>
          </a:xfrm>
        </p:grpSpPr>
        <p:pic>
          <p:nvPicPr>
            <p:cNvPr id="17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1" animBg="1"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30" name="Group 2"/>
          <p:cNvGrpSpPr/>
          <p:nvPr/>
        </p:nvGrpSpPr>
        <p:grpSpPr>
          <a:xfrm>
            <a:off x="10635092" y="5999069"/>
            <a:ext cx="1810867" cy="838732"/>
            <a:chOff x="0" y="0"/>
            <a:chExt cx="1810866" cy="838731"/>
          </a:xfrm>
        </p:grpSpPr>
        <p:pic>
          <p:nvPicPr>
            <p:cNvPr id="172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31" name="object 11"/>
          <p:cNvSpPr txBox="1"/>
          <p:nvPr/>
        </p:nvSpPr>
        <p:spPr>
          <a:xfrm>
            <a:off x="101309" y="865747"/>
            <a:ext cx="11925039" cy="5170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a:t> String value is group of chars written within double quotes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In java String is a class which is used to store group of</a:t>
            </a:r>
          </a:p>
          <a:p>
            <a:pPr defTabSz="457200">
              <a:defRPr sz="2400">
                <a:latin typeface="+mn-lt"/>
                <a:ea typeface="+mn-ea"/>
                <a:cs typeface="+mn-cs"/>
                <a:sym typeface="Helvetica"/>
              </a:defRPr>
            </a:pPr>
            <a:r>
              <a:rPr dirty="0"/>
              <a:t>  chars the String 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String class is immediate sub-class of Object class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String class implements </a:t>
            </a:r>
            <a:r>
              <a:rPr u="sng" dirty="0"/>
              <a:t>Serializable</a:t>
            </a:r>
            <a:r>
              <a:rPr dirty="0"/>
              <a:t>, Comparable&lt;String&gt;, </a:t>
            </a:r>
            <a:r>
              <a:rPr dirty="0" err="1"/>
              <a:t>CharSequence</a:t>
            </a:r>
            <a:r>
              <a:rPr dirty="0"/>
              <a:t> interfaces</a:t>
            </a:r>
          </a:p>
          <a:p>
            <a:pPr defTabSz="457200">
              <a:defRPr sz="2400">
                <a:latin typeface="+mn-lt"/>
                <a:ea typeface="+mn-ea"/>
                <a:cs typeface="+mn-cs"/>
                <a:sym typeface="Helvetica"/>
              </a:defRPr>
            </a:pPr>
            <a:endParaRPr dirty="0"/>
          </a:p>
          <a:p>
            <a:pPr marL="240631" indent="-240631" defTabSz="457200">
              <a:buSzPct val="100000"/>
              <a:buChar char="*"/>
              <a:defRPr sz="2400">
                <a:latin typeface="+mn-lt"/>
                <a:ea typeface="+mn-ea"/>
                <a:cs typeface="+mn-cs"/>
                <a:sym typeface="Helvetica"/>
              </a:defRPr>
            </a:pPr>
            <a:r>
              <a:rPr dirty="0"/>
              <a:t>String class is final and it cannot be inherited.</a:t>
            </a:r>
            <a:endParaRPr lang="en-US" dirty="0"/>
          </a:p>
          <a:p>
            <a:pPr defTabSz="457200">
              <a:buSzPct val="100000"/>
              <a:defRPr sz="2400">
                <a:latin typeface="+mn-lt"/>
                <a:ea typeface="+mn-ea"/>
                <a:cs typeface="+mn-cs"/>
                <a:sym typeface="Helvetica"/>
              </a:defRPr>
            </a:pPr>
            <a:endParaRPr lang="en-US" dirty="0"/>
          </a:p>
          <a:p>
            <a:pPr marL="240631" indent="-240631" defTabSz="457200">
              <a:buSzPct val="100000"/>
              <a:buChar char="*"/>
              <a:defRPr sz="2400">
                <a:latin typeface="+mn-lt"/>
                <a:ea typeface="+mn-ea"/>
                <a:cs typeface="+mn-cs"/>
                <a:sym typeface="Helvetica"/>
              </a:defRPr>
            </a:pPr>
            <a:r>
              <a:rPr lang="en-US" sz="2400" dirty="0" err="1">
                <a:sym typeface="Helvetica"/>
              </a:rPr>
              <a:t>hashCode</a:t>
            </a:r>
            <a:r>
              <a:rPr lang="en-US" sz="2400" dirty="0">
                <a:sym typeface="Helvetica"/>
              </a:rPr>
              <a:t>() of Object class is </a:t>
            </a:r>
            <a:r>
              <a:rPr lang="en-US" sz="2400" u="sng" dirty="0" err="1">
                <a:sym typeface="Helvetica"/>
              </a:rPr>
              <a:t>overriden</a:t>
            </a:r>
            <a:r>
              <a:rPr lang="en-US" sz="2400" dirty="0">
                <a:sym typeface="Helvetica"/>
              </a:rPr>
              <a:t> in String class. </a:t>
            </a:r>
          </a:p>
          <a:p>
            <a:pPr defTabSz="457200">
              <a:buSzPct val="100000"/>
              <a:defRPr sz="2400">
                <a:latin typeface="+mn-lt"/>
                <a:ea typeface="+mn-ea"/>
                <a:cs typeface="+mn-cs"/>
                <a:sym typeface="Helvetica"/>
              </a:defRPr>
            </a:pPr>
            <a:r>
              <a:rPr lang="en-US" sz="2400" dirty="0">
                <a:sym typeface="Helvetica"/>
              </a:rPr>
              <a:t>   Returns a hash code value of the object.it is an unique integer value  which is</a:t>
            </a:r>
          </a:p>
          <a:p>
            <a:pPr defTabSz="457200">
              <a:buSzPct val="100000"/>
              <a:defRPr sz="2400">
                <a:latin typeface="+mn-lt"/>
                <a:ea typeface="+mn-ea"/>
                <a:cs typeface="+mn-cs"/>
                <a:sym typeface="Helvetica"/>
              </a:defRPr>
            </a:pPr>
            <a:r>
              <a:rPr lang="en-US" sz="2400" dirty="0">
                <a:sym typeface="Helvetica"/>
              </a:rPr>
              <a:t>   generated by the </a:t>
            </a:r>
            <a:r>
              <a:rPr lang="en-US" sz="2400" u="sng" dirty="0" err="1">
                <a:sym typeface="Helvetica"/>
              </a:rPr>
              <a:t>jvm</a:t>
            </a:r>
            <a:r>
              <a:rPr lang="en-US" sz="2400" dirty="0">
                <a:sym typeface="Helvetica"/>
              </a:rPr>
              <a:t> based on the address of the given object.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1"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31">
                                            <p:txEl>
                                              <p:pRg st="2" end="2"/>
                                            </p:txEl>
                                          </p:spTgt>
                                        </p:tgtEl>
                                        <p:attrNameLst>
                                          <p:attrName>style.visibility</p:attrName>
                                        </p:attrNameLst>
                                      </p:cBhvr>
                                      <p:to>
                                        <p:strVal val="visible"/>
                                      </p:to>
                                    </p:set>
                                    <p:animEffect transition="in" filter="fade">
                                      <p:cBhvr>
                                        <p:cTn id="15" dur="500"/>
                                        <p:tgtEl>
                                          <p:spTgt spid="1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31">
                                            <p:txEl>
                                              <p:pRg st="3" end="3"/>
                                            </p:txEl>
                                          </p:spTgt>
                                        </p:tgtEl>
                                        <p:attrNameLst>
                                          <p:attrName>style.visibility</p:attrName>
                                        </p:attrNameLst>
                                      </p:cBhvr>
                                      <p:to>
                                        <p:strVal val="visible"/>
                                      </p:to>
                                    </p:set>
                                    <p:animEffect transition="in" filter="fade">
                                      <p:cBhvr>
                                        <p:cTn id="20" dur="500"/>
                                        <p:tgtEl>
                                          <p:spTgt spid="17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31">
                                            <p:txEl>
                                              <p:pRg st="4" end="4"/>
                                            </p:txEl>
                                          </p:spTgt>
                                        </p:tgtEl>
                                        <p:attrNameLst>
                                          <p:attrName>style.visibility</p:attrName>
                                        </p:attrNameLst>
                                      </p:cBhvr>
                                      <p:to>
                                        <p:strVal val="visible"/>
                                      </p:to>
                                    </p:set>
                                    <p:animEffect transition="in" filter="fade">
                                      <p:cBhvr>
                                        <p:cTn id="25" dur="500"/>
                                        <p:tgtEl>
                                          <p:spTgt spid="17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31">
                                            <p:txEl>
                                              <p:pRg st="5" end="5"/>
                                            </p:txEl>
                                          </p:spTgt>
                                        </p:tgtEl>
                                        <p:attrNameLst>
                                          <p:attrName>style.visibility</p:attrName>
                                        </p:attrNameLst>
                                      </p:cBhvr>
                                      <p:to>
                                        <p:strVal val="visible"/>
                                      </p:to>
                                    </p:set>
                                    <p:animEffect transition="in" filter="fade">
                                      <p:cBhvr>
                                        <p:cTn id="30" dur="500"/>
                                        <p:tgtEl>
                                          <p:spTgt spid="173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31">
                                            <p:txEl>
                                              <p:pRg st="7" end="7"/>
                                            </p:txEl>
                                          </p:spTgt>
                                        </p:tgtEl>
                                        <p:attrNameLst>
                                          <p:attrName>style.visibility</p:attrName>
                                        </p:attrNameLst>
                                      </p:cBhvr>
                                      <p:to>
                                        <p:strVal val="visible"/>
                                      </p:to>
                                    </p:set>
                                    <p:animEffect transition="in" filter="fade">
                                      <p:cBhvr>
                                        <p:cTn id="35" dur="500"/>
                                        <p:tgtEl>
                                          <p:spTgt spid="173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31">
                                            <p:txEl>
                                              <p:pRg st="9" end="9"/>
                                            </p:txEl>
                                          </p:spTgt>
                                        </p:tgtEl>
                                        <p:attrNameLst>
                                          <p:attrName>style.visibility</p:attrName>
                                        </p:attrNameLst>
                                      </p:cBhvr>
                                      <p:to>
                                        <p:strVal val="visible"/>
                                      </p:to>
                                    </p:set>
                                    <p:animEffect transition="in" filter="fade">
                                      <p:cBhvr>
                                        <p:cTn id="40" dur="500"/>
                                        <p:tgtEl>
                                          <p:spTgt spid="173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31">
                                            <p:txEl>
                                              <p:pRg st="11" end="11"/>
                                            </p:txEl>
                                          </p:spTgt>
                                        </p:tgtEl>
                                        <p:attrNameLst>
                                          <p:attrName>style.visibility</p:attrName>
                                        </p:attrNameLst>
                                      </p:cBhvr>
                                      <p:to>
                                        <p:strVal val="visible"/>
                                      </p:to>
                                    </p:set>
                                    <p:animEffect transition="in" filter="fade">
                                      <p:cBhvr>
                                        <p:cTn id="45" dur="500"/>
                                        <p:tgtEl>
                                          <p:spTgt spid="1731">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31">
                                            <p:txEl>
                                              <p:pRg st="12" end="12"/>
                                            </p:txEl>
                                          </p:spTgt>
                                        </p:tgtEl>
                                        <p:attrNameLst>
                                          <p:attrName>style.visibility</p:attrName>
                                        </p:attrNameLst>
                                      </p:cBhvr>
                                      <p:to>
                                        <p:strVal val="visible"/>
                                      </p:to>
                                    </p:set>
                                    <p:animEffect transition="in" filter="fade">
                                      <p:cBhvr>
                                        <p:cTn id="50" dur="500"/>
                                        <p:tgtEl>
                                          <p:spTgt spid="1731">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31">
                                            <p:txEl>
                                              <p:pRg st="13" end="13"/>
                                            </p:txEl>
                                          </p:spTgt>
                                        </p:tgtEl>
                                        <p:attrNameLst>
                                          <p:attrName>style.visibility</p:attrName>
                                        </p:attrNameLst>
                                      </p:cBhvr>
                                      <p:to>
                                        <p:strVal val="visible"/>
                                      </p:to>
                                    </p:set>
                                    <p:animEffect transition="in" filter="fade">
                                      <p:cBhvr>
                                        <p:cTn id="55" dur="500"/>
                                        <p:tgtEl>
                                          <p:spTgt spid="17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1" build="p" bldLvl="5"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39" name="Group 2"/>
          <p:cNvGrpSpPr/>
          <p:nvPr/>
        </p:nvGrpSpPr>
        <p:grpSpPr>
          <a:xfrm>
            <a:off x="10635092" y="5999069"/>
            <a:ext cx="1810867" cy="838732"/>
            <a:chOff x="0" y="0"/>
            <a:chExt cx="1810866" cy="838731"/>
          </a:xfrm>
        </p:grpSpPr>
        <p:pic>
          <p:nvPicPr>
            <p:cNvPr id="173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3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0" name="object 11"/>
          <p:cNvSpPr txBox="1"/>
          <p:nvPr/>
        </p:nvSpPr>
        <p:spPr>
          <a:xfrm>
            <a:off x="101310" y="865747"/>
            <a:ext cx="11865404" cy="4801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a:t>* </a:t>
            </a:r>
            <a:r>
              <a:rPr dirty="0" err="1"/>
              <a:t>toString</a:t>
            </a:r>
            <a:r>
              <a:rPr dirty="0"/>
              <a:t>() of Object class is </a:t>
            </a:r>
            <a:r>
              <a:rPr u="sng" dirty="0" err="1"/>
              <a:t>overriden</a:t>
            </a:r>
            <a:r>
              <a:rPr dirty="0"/>
              <a:t> in String class</a:t>
            </a:r>
          </a:p>
          <a:p>
            <a:pPr defTabSz="457200">
              <a:defRPr sz="2400">
                <a:latin typeface="+mn-lt"/>
                <a:ea typeface="+mn-ea"/>
                <a:cs typeface="+mn-cs"/>
                <a:sym typeface="Helvetica"/>
              </a:defRPr>
            </a:pPr>
            <a:r>
              <a:rPr dirty="0"/>
              <a:t>  </a:t>
            </a:r>
            <a:r>
              <a:rPr lang="en-US" dirty="0"/>
              <a:t>	</a:t>
            </a:r>
            <a:r>
              <a:rPr lang="en-US" sz="2400" dirty="0">
                <a:sym typeface="Helvetica"/>
              </a:rPr>
              <a:t>Returns string representation of the Object </a:t>
            </a:r>
            <a:r>
              <a:rPr lang="en-US" sz="2400" b="1" dirty="0">
                <a:sym typeface="Helvetica"/>
              </a:rPr>
              <a:t>or</a:t>
            </a:r>
          </a:p>
          <a:p>
            <a:pPr defTabSz="457200">
              <a:defRPr sz="2400">
                <a:latin typeface="+mn-lt"/>
                <a:ea typeface="+mn-ea"/>
                <a:cs typeface="+mn-cs"/>
                <a:sym typeface="Helvetica"/>
              </a:defRPr>
            </a:pPr>
            <a:r>
              <a:rPr lang="en-US" dirty="0"/>
              <a:t>   	</a:t>
            </a:r>
            <a:r>
              <a:rPr dirty="0"/>
              <a:t>which returns the string value present in given string</a:t>
            </a:r>
            <a:r>
              <a:rPr lang="en-US" dirty="0"/>
              <a:t> </a:t>
            </a:r>
            <a:r>
              <a:rPr dirty="0"/>
              <a:t>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equals() of Object class is </a:t>
            </a:r>
            <a:r>
              <a:rPr u="sng" dirty="0" err="1"/>
              <a:t>overriden</a:t>
            </a:r>
            <a:r>
              <a:rPr dirty="0"/>
              <a:t> in String class</a:t>
            </a:r>
          </a:p>
          <a:p>
            <a:pPr defTabSz="457200">
              <a:defRPr sz="2400">
                <a:latin typeface="+mn-lt"/>
                <a:ea typeface="+mn-ea"/>
                <a:cs typeface="+mn-cs"/>
                <a:sym typeface="Helvetica"/>
              </a:defRPr>
            </a:pPr>
            <a:r>
              <a:rPr dirty="0"/>
              <a:t>  </a:t>
            </a:r>
            <a:r>
              <a:rPr lang="en-US" sz="2400" dirty="0">
                <a:sym typeface="Helvetica"/>
              </a:rPr>
              <a:t>it compares the </a:t>
            </a:r>
            <a:r>
              <a:rPr lang="en-US" sz="2400" u="sng" dirty="0" err="1">
                <a:sym typeface="Helvetica"/>
              </a:rPr>
              <a:t>hashcode</a:t>
            </a:r>
            <a:r>
              <a:rPr lang="en-US" sz="2400" dirty="0">
                <a:sym typeface="Helvetica"/>
              </a:rPr>
              <a:t> value of given 2 objects and returns true if they are same 	else it returns false.</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String objects are created in special memory area called string pool in </a:t>
            </a:r>
            <a:r>
              <a:rPr b="1" dirty="0"/>
              <a:t>heap </a:t>
            </a:r>
            <a:r>
              <a:rPr b="1" u="sng" dirty="0"/>
              <a:t>area</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The String pool consist of two parts </a:t>
            </a:r>
          </a:p>
          <a:p>
            <a:pPr defTabSz="457200">
              <a:defRPr sz="2400">
                <a:latin typeface="+mn-lt"/>
                <a:ea typeface="+mn-ea"/>
                <a:cs typeface="+mn-cs"/>
                <a:sym typeface="Helvetica"/>
              </a:defRPr>
            </a:pPr>
            <a:r>
              <a:rPr dirty="0"/>
              <a:t>  1.Constant pool</a:t>
            </a:r>
          </a:p>
          <a:p>
            <a:pPr defTabSz="457200">
              <a:defRPr sz="2400">
                <a:latin typeface="+mn-lt"/>
                <a:ea typeface="+mn-ea"/>
                <a:cs typeface="+mn-cs"/>
                <a:sym typeface="Helvetica"/>
              </a:defRPr>
            </a:pPr>
            <a:r>
              <a:rPr dirty="0"/>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1"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1740">
                                            <p:txEl>
                                              <p:pRg st="1" end="1"/>
                                            </p:txEl>
                                          </p:spTgt>
                                        </p:tgtEl>
                                        <p:attrNameLst>
                                          <p:attrName>style.visibility</p:attrName>
                                        </p:attrNameLst>
                                      </p:cBhvr>
                                      <p:to>
                                        <p:strVal val="visible"/>
                                      </p:to>
                                    </p:set>
                                    <p:animEffect transition="in" filter="fade">
                                      <p:cBhvr>
                                        <p:cTn id="14" dur="500"/>
                                        <p:tgtEl>
                                          <p:spTgt spid="174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1740">
                                            <p:txEl>
                                              <p:pRg st="2" end="2"/>
                                            </p:txEl>
                                          </p:spTgt>
                                        </p:tgtEl>
                                        <p:attrNameLst>
                                          <p:attrName>style.visibility</p:attrName>
                                        </p:attrNameLst>
                                      </p:cBhvr>
                                      <p:to>
                                        <p:strVal val="visible"/>
                                      </p:to>
                                    </p:set>
                                    <p:animEffect transition="in" filter="fade">
                                      <p:cBhvr>
                                        <p:cTn id="19" dur="500"/>
                                        <p:tgtEl>
                                          <p:spTgt spid="174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1740">
                                            <p:txEl>
                                              <p:pRg st="3" end="3"/>
                                            </p:txEl>
                                          </p:spTgt>
                                        </p:tgtEl>
                                        <p:attrNameLst>
                                          <p:attrName>style.visibility</p:attrName>
                                        </p:attrNameLst>
                                      </p:cBhvr>
                                      <p:to>
                                        <p:strVal val="visible"/>
                                      </p:to>
                                    </p:set>
                                    <p:animEffect transition="in" filter="fade">
                                      <p:cBhvr>
                                        <p:cTn id="24" dur="500"/>
                                        <p:tgtEl>
                                          <p:spTgt spid="17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1" nodeType="clickEffect">
                                  <p:stCondLst>
                                    <p:cond delay="0"/>
                                  </p:stCondLst>
                                  <p:iterate>
                                    <p:tmAbs val="0"/>
                                  </p:iterate>
                                  <p:childTnLst>
                                    <p:set>
                                      <p:cBhvr>
                                        <p:cTn id="28" fill="hold"/>
                                        <p:tgtEl>
                                          <p:spTgt spid="1740">
                                            <p:txEl>
                                              <p:pRg st="4" end="4"/>
                                            </p:txEl>
                                          </p:spTgt>
                                        </p:tgtEl>
                                        <p:attrNameLst>
                                          <p:attrName>style.visibility</p:attrName>
                                        </p:attrNameLst>
                                      </p:cBhvr>
                                      <p:to>
                                        <p:strVal val="visible"/>
                                      </p:to>
                                    </p:set>
                                    <p:animEffect transition="in" filter="fade">
                                      <p:cBhvr>
                                        <p:cTn id="29" dur="500"/>
                                        <p:tgtEl>
                                          <p:spTgt spid="17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fill="hold" grpId="1" nodeType="clickEffect">
                                  <p:stCondLst>
                                    <p:cond delay="0"/>
                                  </p:stCondLst>
                                  <p:iterate>
                                    <p:tmAbs val="0"/>
                                  </p:iterate>
                                  <p:childTnLst>
                                    <p:set>
                                      <p:cBhvr>
                                        <p:cTn id="33" fill="hold"/>
                                        <p:tgtEl>
                                          <p:spTgt spid="1740">
                                            <p:txEl>
                                              <p:pRg st="5" end="5"/>
                                            </p:txEl>
                                          </p:spTgt>
                                        </p:tgtEl>
                                        <p:attrNameLst>
                                          <p:attrName>style.visibility</p:attrName>
                                        </p:attrNameLst>
                                      </p:cBhvr>
                                      <p:to>
                                        <p:strVal val="visible"/>
                                      </p:to>
                                    </p:set>
                                    <p:animEffect transition="in" filter="fade">
                                      <p:cBhvr>
                                        <p:cTn id="34" dur="500"/>
                                        <p:tgtEl>
                                          <p:spTgt spid="1740">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grpId="1" nodeType="clickEffect">
                                  <p:stCondLst>
                                    <p:cond delay="0"/>
                                  </p:stCondLst>
                                  <p:iterate>
                                    <p:tmAbs val="0"/>
                                  </p:iterate>
                                  <p:childTnLst>
                                    <p:set>
                                      <p:cBhvr>
                                        <p:cTn id="38" fill="hold"/>
                                        <p:tgtEl>
                                          <p:spTgt spid="1740">
                                            <p:txEl>
                                              <p:pRg st="6" end="6"/>
                                            </p:txEl>
                                          </p:spTgt>
                                        </p:tgtEl>
                                        <p:attrNameLst>
                                          <p:attrName>style.visibility</p:attrName>
                                        </p:attrNameLst>
                                      </p:cBhvr>
                                      <p:to>
                                        <p:strVal val="visible"/>
                                      </p:to>
                                    </p:set>
                                    <p:animEffect transition="in" filter="fade">
                                      <p:cBhvr>
                                        <p:cTn id="39" dur="500"/>
                                        <p:tgtEl>
                                          <p:spTgt spid="1740">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grpId="1" nodeType="clickEffect">
                                  <p:stCondLst>
                                    <p:cond delay="0"/>
                                  </p:stCondLst>
                                  <p:iterate>
                                    <p:tmAbs val="0"/>
                                  </p:iterate>
                                  <p:childTnLst>
                                    <p:set>
                                      <p:cBhvr>
                                        <p:cTn id="43" fill="hold"/>
                                        <p:tgtEl>
                                          <p:spTgt spid="1740">
                                            <p:txEl>
                                              <p:pRg st="7" end="7"/>
                                            </p:txEl>
                                          </p:spTgt>
                                        </p:tgtEl>
                                        <p:attrNameLst>
                                          <p:attrName>style.visibility</p:attrName>
                                        </p:attrNameLst>
                                      </p:cBhvr>
                                      <p:to>
                                        <p:strVal val="visible"/>
                                      </p:to>
                                    </p:set>
                                    <p:animEffect transition="in" filter="fade">
                                      <p:cBhvr>
                                        <p:cTn id="44" dur="500"/>
                                        <p:tgtEl>
                                          <p:spTgt spid="1740">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740">
                                            <p:txEl>
                                              <p:pRg st="8" end="8"/>
                                            </p:txEl>
                                          </p:spTgt>
                                        </p:tgtEl>
                                        <p:attrNameLst>
                                          <p:attrName>style.visibility</p:attrName>
                                        </p:attrNameLst>
                                      </p:cBhvr>
                                      <p:to>
                                        <p:strVal val="visible"/>
                                      </p:to>
                                    </p:set>
                                    <p:animEffect transition="in" filter="fade">
                                      <p:cBhvr>
                                        <p:cTn id="49" dur="500"/>
                                        <p:tgtEl>
                                          <p:spTgt spid="1740">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740">
                                            <p:txEl>
                                              <p:pRg st="9" end="9"/>
                                            </p:txEl>
                                          </p:spTgt>
                                        </p:tgtEl>
                                        <p:attrNameLst>
                                          <p:attrName>style.visibility</p:attrName>
                                        </p:attrNameLst>
                                      </p:cBhvr>
                                      <p:to>
                                        <p:strVal val="visible"/>
                                      </p:to>
                                    </p:set>
                                    <p:animEffect transition="in" filter="fade">
                                      <p:cBhvr>
                                        <p:cTn id="54" dur="500"/>
                                        <p:tgtEl>
                                          <p:spTgt spid="1740">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740">
                                            <p:txEl>
                                              <p:pRg st="10" end="10"/>
                                            </p:txEl>
                                          </p:spTgt>
                                        </p:tgtEl>
                                        <p:attrNameLst>
                                          <p:attrName>style.visibility</p:attrName>
                                        </p:attrNameLst>
                                      </p:cBhvr>
                                      <p:to>
                                        <p:strVal val="visible"/>
                                      </p:to>
                                    </p:set>
                                    <p:animEffect transition="in" filter="fade">
                                      <p:cBhvr>
                                        <p:cTn id="59" dur="500"/>
                                        <p:tgtEl>
                                          <p:spTgt spid="1740">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1740">
                                            <p:txEl>
                                              <p:pRg st="11" end="11"/>
                                            </p:txEl>
                                          </p:spTgt>
                                        </p:tgtEl>
                                        <p:attrNameLst>
                                          <p:attrName>style.visibility</p:attrName>
                                        </p:attrNameLst>
                                      </p:cBhvr>
                                      <p:to>
                                        <p:strVal val="visible"/>
                                      </p:to>
                                    </p:set>
                                    <p:animEffect transition="in" filter="fade">
                                      <p:cBhvr>
                                        <p:cTn id="64" dur="500"/>
                                        <p:tgtEl>
                                          <p:spTgt spid="174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1" build="p" bldLvl="5" animBg="1" advAuto="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48" name="Group 2"/>
          <p:cNvGrpSpPr/>
          <p:nvPr/>
        </p:nvGrpSpPr>
        <p:grpSpPr>
          <a:xfrm>
            <a:off x="10635092" y="5999069"/>
            <a:ext cx="1810867" cy="838732"/>
            <a:chOff x="0" y="0"/>
            <a:chExt cx="1810866" cy="838731"/>
          </a:xfrm>
        </p:grpSpPr>
        <p:pic>
          <p:nvPicPr>
            <p:cNvPr id="174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4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9" name="object 11"/>
          <p:cNvSpPr txBox="1"/>
          <p:nvPr/>
        </p:nvSpPr>
        <p:spPr>
          <a:xfrm>
            <a:off x="101309" y="865747"/>
            <a:ext cx="13376301" cy="5170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String objects can be created in 2 </a:t>
            </a:r>
            <a:r>
              <a:rPr u="sng" dirty="0"/>
              <a:t>diff</a:t>
            </a:r>
            <a:r>
              <a:rPr dirty="0"/>
              <a:t> ways</a:t>
            </a:r>
          </a:p>
          <a:p>
            <a:pPr defTabSz="457200">
              <a:defRPr sz="2400">
                <a:latin typeface="+mn-lt"/>
                <a:ea typeface="+mn-ea"/>
                <a:cs typeface="+mn-cs"/>
                <a:sym typeface="Helvetica"/>
              </a:defRPr>
            </a:pPr>
            <a:r>
              <a:rPr dirty="0"/>
              <a:t>  1. By using new operator</a:t>
            </a:r>
          </a:p>
          <a:p>
            <a:pPr defTabSz="457200">
              <a:defRPr sz="2400">
                <a:latin typeface="+mn-lt"/>
                <a:ea typeface="+mn-ea"/>
                <a:cs typeface="+mn-cs"/>
                <a:sym typeface="Helvetica"/>
              </a:defRPr>
            </a:pPr>
            <a:r>
              <a:rPr dirty="0"/>
              <a:t>  2. Without using new operator</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If you create a String object without using new operator then the object will be</a:t>
            </a:r>
          </a:p>
          <a:p>
            <a:pPr defTabSz="457200">
              <a:defRPr sz="2400">
                <a:latin typeface="+mn-lt"/>
                <a:ea typeface="+mn-ea"/>
                <a:cs typeface="+mn-cs"/>
                <a:sym typeface="Helvetica"/>
              </a:defRPr>
            </a:pPr>
            <a:r>
              <a:rPr dirty="0"/>
              <a:t>  created in Constant pool.</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If you create a String object by using new operator then the object will be </a:t>
            </a:r>
          </a:p>
          <a:p>
            <a:pPr defTabSz="457200">
              <a:defRPr sz="2400">
                <a:latin typeface="+mn-lt"/>
                <a:ea typeface="+mn-ea"/>
                <a:cs typeface="+mn-cs"/>
                <a:sym typeface="Helvetica"/>
              </a:defRPr>
            </a:pPr>
            <a:r>
              <a:rPr dirty="0"/>
              <a:t>  created in non-constant pool.</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Note :</a:t>
            </a:r>
            <a:endParaRPr lang="en-IN" dirty="0"/>
          </a:p>
          <a:p>
            <a:pPr defTabSz="457200">
              <a:defRPr sz="2400">
                <a:latin typeface="+mn-lt"/>
                <a:ea typeface="+mn-ea"/>
                <a:cs typeface="+mn-cs"/>
                <a:sym typeface="Helvetica"/>
              </a:defRPr>
            </a:pPr>
            <a:r>
              <a:rPr lang="en-IN" dirty="0"/>
              <a:t>		</a:t>
            </a:r>
            <a:r>
              <a:rPr dirty="0"/>
              <a:t> </a:t>
            </a:r>
            <a:r>
              <a:rPr lang="en-IN" dirty="0"/>
              <a:t>* </a:t>
            </a:r>
            <a:r>
              <a:rPr dirty="0"/>
              <a:t>== operator compares address of given two Objects.</a:t>
            </a:r>
          </a:p>
          <a:p>
            <a:pPr defTabSz="457200">
              <a:defRPr sz="2400">
                <a:latin typeface="+mn-lt"/>
                <a:ea typeface="+mn-ea"/>
                <a:cs typeface="+mn-cs"/>
                <a:sym typeface="Helvetica"/>
              </a:defRPr>
            </a:pPr>
            <a:r>
              <a:rPr lang="en-IN" dirty="0"/>
              <a:t>		</a:t>
            </a:r>
            <a:r>
              <a:rPr dirty="0"/>
              <a:t>* Within constant pool duplicates are not allowed. </a:t>
            </a:r>
          </a:p>
          <a:p>
            <a:pPr defTabSz="457200">
              <a:defRPr sz="2400">
                <a:latin typeface="+mn-lt"/>
                <a:ea typeface="+mn-ea"/>
                <a:cs typeface="+mn-cs"/>
                <a:sym typeface="Helvetica"/>
              </a:defRPr>
            </a:pPr>
            <a:r>
              <a:rPr dirty="0"/>
              <a:t> </a:t>
            </a:r>
            <a:r>
              <a:rPr lang="en-IN" dirty="0"/>
              <a:t>		</a:t>
            </a:r>
            <a:r>
              <a:rPr dirty="0"/>
              <a:t>* Within non-constant pool duplicates are allowed.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1"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9">
                                            <p:txEl>
                                              <p:pRg st="11" end="11"/>
                                            </p:txEl>
                                          </p:spTgt>
                                        </p:tgtEl>
                                        <p:attrNameLst>
                                          <p:attrName>style.visibility</p:attrName>
                                        </p:attrNameLst>
                                      </p:cBhvr>
                                      <p:to>
                                        <p:strVal val="visible"/>
                                      </p:to>
                                    </p:set>
                                    <p:animEffect transition="in" filter="fade">
                                      <p:cBhvr>
                                        <p:cTn id="65" dur="500"/>
                                        <p:tgtEl>
                                          <p:spTgt spid="17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9">
                                            <p:txEl>
                                              <p:pRg st="12" end="12"/>
                                            </p:txEl>
                                          </p:spTgt>
                                        </p:tgtEl>
                                        <p:attrNameLst>
                                          <p:attrName>style.visibility</p:attrName>
                                        </p:attrNameLst>
                                      </p:cBhvr>
                                      <p:to>
                                        <p:strVal val="visible"/>
                                      </p:to>
                                    </p:set>
                                    <p:animEffect transition="in" filter="fade">
                                      <p:cBhvr>
                                        <p:cTn id="70" dur="500"/>
                                        <p:tgtEl>
                                          <p:spTgt spid="17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749">
                                            <p:txEl>
                                              <p:pRg st="13" end="13"/>
                                            </p:txEl>
                                          </p:spTgt>
                                        </p:tgtEl>
                                        <p:attrNameLst>
                                          <p:attrName>style.visibility</p:attrName>
                                        </p:attrNameLst>
                                      </p:cBhvr>
                                      <p:to>
                                        <p:strVal val="visible"/>
                                      </p:to>
                                    </p:set>
                                    <p:animEffect transition="in" filter="fade">
                                      <p:cBhvr>
                                        <p:cTn id="75"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1" build="p" bldLvl="5" animBg="1"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57" name="Group 2"/>
          <p:cNvGrpSpPr/>
          <p:nvPr/>
        </p:nvGrpSpPr>
        <p:grpSpPr>
          <a:xfrm>
            <a:off x="10635092" y="5999069"/>
            <a:ext cx="1810867" cy="838732"/>
            <a:chOff x="0" y="0"/>
            <a:chExt cx="1810866" cy="838731"/>
          </a:xfrm>
        </p:grpSpPr>
        <p:pic>
          <p:nvPicPr>
            <p:cNvPr id="175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5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58" name="object 11"/>
          <p:cNvSpPr txBox="1"/>
          <p:nvPr/>
        </p:nvSpPr>
        <p:spPr>
          <a:xfrm>
            <a:off x="101309" y="865747"/>
            <a:ext cx="12082841" cy="29546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u="sng">
                <a:latin typeface="+mn-lt"/>
                <a:ea typeface="+mn-ea"/>
                <a:cs typeface="+mn-cs"/>
                <a:sym typeface="Helvetica"/>
              </a:defRPr>
            </a:pPr>
            <a:endParaRPr dirty="0"/>
          </a:p>
          <a:p>
            <a:pPr defTabSz="457200">
              <a:defRPr sz="2400">
                <a:latin typeface="+mn-lt"/>
                <a:ea typeface="+mn-ea"/>
                <a:cs typeface="+mn-cs"/>
                <a:sym typeface="Helvetica"/>
              </a:defRPr>
            </a:pPr>
            <a:r>
              <a:rPr lang="en-IN" dirty="0"/>
              <a:t> * </a:t>
            </a:r>
            <a:r>
              <a:rPr dirty="0"/>
              <a:t>String class is immutable. </a:t>
            </a:r>
            <a:endParaRPr lang="en-IN" dirty="0"/>
          </a:p>
          <a:p>
            <a:pPr defTabSz="457200">
              <a:defRPr sz="2400">
                <a:latin typeface="+mn-lt"/>
                <a:ea typeface="+mn-ea"/>
                <a:cs typeface="+mn-cs"/>
                <a:sym typeface="Helvetica"/>
              </a:defRPr>
            </a:pPr>
            <a:endParaRPr lang="en-IN" dirty="0"/>
          </a:p>
          <a:p>
            <a:pPr defTabSz="457200">
              <a:defRPr sz="2400">
                <a:latin typeface="+mn-lt"/>
                <a:ea typeface="+mn-ea"/>
                <a:cs typeface="+mn-cs"/>
                <a:sym typeface="Helvetica"/>
              </a:defRPr>
            </a:pPr>
            <a:r>
              <a:rPr b="1" dirty="0"/>
              <a:t>Explain **** or Why String objects are immutable</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If you try to re-</a:t>
            </a:r>
            <a:r>
              <a:rPr u="sng" dirty="0" err="1"/>
              <a:t>intialize</a:t>
            </a:r>
            <a:r>
              <a:rPr dirty="0"/>
              <a:t> a string object then, a new object will be created with the new value &amp; the reference variable starts pointing to new object </a:t>
            </a:r>
            <a:r>
              <a:rPr lang="en-US" dirty="0"/>
              <a:t>by </a:t>
            </a:r>
            <a:r>
              <a:rPr lang="en-IN" sz="2400" u="sng" dirty="0">
                <a:sym typeface="Helvetica"/>
              </a:rPr>
              <a:t>de</a:t>
            </a:r>
            <a:r>
              <a:rPr lang="en-IN" sz="2400" dirty="0">
                <a:sym typeface="Helvetica"/>
              </a:rPr>
              <a:t>-referenced by </a:t>
            </a:r>
            <a:r>
              <a:rPr dirty="0"/>
              <a:t>old object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1" nodeType="clickEffect">
                                  <p:stCondLst>
                                    <p:cond delay="0"/>
                                  </p:stCondLst>
                                  <p:iterate>
                                    <p:tmAbs val="0"/>
                                  </p:iterate>
                                  <p:childTnLst>
                                    <p:set>
                                      <p:cBhvr>
                                        <p:cTn id="11" fill="hold"/>
                                        <p:tgtEl>
                                          <p:spTgt spid="1758">
                                            <p:txEl>
                                              <p:pRg st="1" end="1"/>
                                            </p:txEl>
                                          </p:spTgt>
                                        </p:tgtEl>
                                        <p:attrNameLst>
                                          <p:attrName>style.visibility</p:attrName>
                                        </p:attrNameLst>
                                      </p:cBhvr>
                                      <p:to>
                                        <p:strVal val="visible"/>
                                      </p:to>
                                    </p:set>
                                    <p:animEffect transition="in" filter="fade">
                                      <p:cBhvr>
                                        <p:cTn id="12" dur="500"/>
                                        <p:tgtEl>
                                          <p:spTgt spid="17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1" nodeType="clickEffect">
                                  <p:stCondLst>
                                    <p:cond delay="0"/>
                                  </p:stCondLst>
                                  <p:iterate>
                                    <p:tmAbs val="0"/>
                                  </p:iterate>
                                  <p:childTnLst>
                                    <p:set>
                                      <p:cBhvr>
                                        <p:cTn id="16" fill="hold"/>
                                        <p:tgtEl>
                                          <p:spTgt spid="1758">
                                            <p:txEl>
                                              <p:pRg st="3" end="3"/>
                                            </p:txEl>
                                          </p:spTgt>
                                        </p:tgtEl>
                                        <p:attrNameLst>
                                          <p:attrName>style.visibility</p:attrName>
                                        </p:attrNameLst>
                                      </p:cBhvr>
                                      <p:to>
                                        <p:strVal val="visible"/>
                                      </p:to>
                                    </p:set>
                                    <p:animEffect transition="in" filter="fade">
                                      <p:cBhvr>
                                        <p:cTn id="17" dur="500"/>
                                        <p:tgtEl>
                                          <p:spTgt spid="175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1" nodeType="clickEffect">
                                  <p:stCondLst>
                                    <p:cond delay="0"/>
                                  </p:stCondLst>
                                  <p:iterate>
                                    <p:tmAbs val="0"/>
                                  </p:iterate>
                                  <p:childTnLst>
                                    <p:set>
                                      <p:cBhvr>
                                        <p:cTn id="21" fill="hold"/>
                                        <p:tgtEl>
                                          <p:spTgt spid="1758">
                                            <p:txEl>
                                              <p:pRg st="4" end="4"/>
                                            </p:txEl>
                                          </p:spTgt>
                                        </p:tgtEl>
                                        <p:attrNameLst>
                                          <p:attrName>style.visibility</p:attrName>
                                        </p:attrNameLst>
                                      </p:cBhvr>
                                      <p:to>
                                        <p:strVal val="visible"/>
                                      </p:to>
                                    </p:set>
                                    <p:animEffect transition="in" filter="fade">
                                      <p:cBhvr>
                                        <p:cTn id="22" dur="500"/>
                                        <p:tgtEl>
                                          <p:spTgt spid="175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1" nodeType="clickEffect">
                                  <p:stCondLst>
                                    <p:cond delay="0"/>
                                  </p:stCondLst>
                                  <p:iterate>
                                    <p:tmAbs val="0"/>
                                  </p:iterate>
                                  <p:childTnLst>
                                    <p:set>
                                      <p:cBhvr>
                                        <p:cTn id="26" fill="hold"/>
                                        <p:tgtEl>
                                          <p:spTgt spid="1758">
                                            <p:txEl>
                                              <p:pRg st="5" end="5"/>
                                            </p:txEl>
                                          </p:spTgt>
                                        </p:tgtEl>
                                        <p:attrNameLst>
                                          <p:attrName>style.visibility</p:attrName>
                                        </p:attrNameLst>
                                      </p:cBhvr>
                                      <p:to>
                                        <p:strVal val="visible"/>
                                      </p:to>
                                    </p:set>
                                    <p:animEffect transition="in" filter="fade">
                                      <p:cBhvr>
                                        <p:cTn id="27" dur="500"/>
                                        <p:tgtEl>
                                          <p:spTgt spid="17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1"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grpSp>
        <p:nvGrpSpPr>
          <p:cNvPr id="1766" name="Group 2"/>
          <p:cNvGrpSpPr/>
          <p:nvPr/>
        </p:nvGrpSpPr>
        <p:grpSpPr>
          <a:xfrm>
            <a:off x="10635092" y="5999069"/>
            <a:ext cx="1810867" cy="838732"/>
            <a:chOff x="0" y="0"/>
            <a:chExt cx="1810866" cy="838731"/>
          </a:xfrm>
        </p:grpSpPr>
        <p:pic>
          <p:nvPicPr>
            <p:cNvPr id="176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6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67" name="object 11"/>
          <p:cNvSpPr txBox="1"/>
          <p:nvPr/>
        </p:nvSpPr>
        <p:spPr>
          <a:xfrm>
            <a:off x="101309" y="865747"/>
            <a:ext cx="13376301" cy="4924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Advantage : If 2 </a:t>
            </a:r>
            <a:r>
              <a:rPr u="sng" dirty="0"/>
              <a:t>ref</a:t>
            </a:r>
            <a:r>
              <a:rPr dirty="0"/>
              <a:t>. variables are pointing same string object</a:t>
            </a:r>
          </a:p>
          <a:p>
            <a:pPr defTabSz="457200">
              <a:defRPr sz="2400">
                <a:latin typeface="+mn-lt"/>
                <a:ea typeface="+mn-ea"/>
                <a:cs typeface="+mn-cs"/>
                <a:sym typeface="Helvetica"/>
              </a:defRPr>
            </a:pPr>
            <a:r>
              <a:rPr dirty="0"/>
              <a:t>             then changes done on the object through one reference</a:t>
            </a:r>
          </a:p>
          <a:p>
            <a:pPr defTabSz="457200">
              <a:defRPr sz="2400">
                <a:latin typeface="+mn-lt"/>
                <a:ea typeface="+mn-ea"/>
                <a:cs typeface="+mn-cs"/>
                <a:sym typeface="Helvetica"/>
              </a:defRPr>
            </a:pPr>
            <a:r>
              <a:rPr dirty="0"/>
              <a:t>             variable will not effect another reference variable. </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Disadvantage : If you </a:t>
            </a:r>
            <a:r>
              <a:rPr u="sng" dirty="0" err="1"/>
              <a:t>reintialize</a:t>
            </a:r>
            <a:r>
              <a:rPr dirty="0"/>
              <a:t> same reference variable for n number</a:t>
            </a:r>
          </a:p>
          <a:p>
            <a:pPr defTabSz="457200">
              <a:defRPr sz="2400">
                <a:latin typeface="+mn-lt"/>
                <a:ea typeface="+mn-ea"/>
                <a:cs typeface="+mn-cs"/>
                <a:sym typeface="Helvetica"/>
              </a:defRPr>
            </a:pPr>
            <a:r>
              <a:rPr dirty="0"/>
              <a:t>                of times </a:t>
            </a:r>
            <a:r>
              <a:rPr lang="en-US" dirty="0"/>
              <a:t>which may </a:t>
            </a:r>
            <a:r>
              <a:rPr lang="en-IN" sz="2400" dirty="0">
                <a:sym typeface="Helvetica"/>
              </a:rPr>
              <a:t> </a:t>
            </a:r>
            <a:r>
              <a:rPr dirty="0"/>
              <a:t>creat</a:t>
            </a:r>
            <a:r>
              <a:rPr lang="en-US" dirty="0"/>
              <a:t>es a </a:t>
            </a:r>
            <a:r>
              <a:rPr dirty="0"/>
              <a:t>multiple</a:t>
            </a:r>
          </a:p>
          <a:p>
            <a:pPr defTabSz="457200">
              <a:defRPr sz="2400">
                <a:latin typeface="+mn-lt"/>
                <a:ea typeface="+mn-ea"/>
                <a:cs typeface="+mn-cs"/>
                <a:sym typeface="Helvetica"/>
              </a:defRPr>
            </a:pPr>
            <a:r>
              <a:rPr dirty="0"/>
              <a:t>                </a:t>
            </a:r>
            <a:r>
              <a:rPr u="sng" dirty="0"/>
              <a:t>de</a:t>
            </a:r>
            <a:r>
              <a:rPr dirty="0"/>
              <a:t>-referenced objects which will occupy the memory space</a:t>
            </a:r>
          </a:p>
          <a:p>
            <a:pPr defTabSz="457200">
              <a:defRPr sz="2400">
                <a:latin typeface="+mn-lt"/>
                <a:ea typeface="+mn-ea"/>
                <a:cs typeface="+mn-cs"/>
                <a:sym typeface="Helvetica"/>
              </a:defRPr>
            </a:pPr>
            <a:r>
              <a:rPr dirty="0"/>
              <a:t>                and may lead to </a:t>
            </a:r>
            <a:r>
              <a:rPr dirty="0" err="1"/>
              <a:t>OutofMemoryError</a:t>
            </a:r>
            <a:r>
              <a:rPr dirty="0"/>
              <a: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To overcome the disadvantage of immutable property java developers </a:t>
            </a:r>
          </a:p>
          <a:p>
            <a:pPr defTabSz="457200">
              <a:defRPr sz="2400">
                <a:latin typeface="+mn-lt"/>
                <a:ea typeface="+mn-ea"/>
                <a:cs typeface="+mn-cs"/>
                <a:sym typeface="Helvetica"/>
              </a:defRPr>
            </a:pPr>
            <a:r>
              <a:rPr dirty="0"/>
              <a:t>created two new classes</a:t>
            </a:r>
          </a:p>
          <a:p>
            <a:pPr defTabSz="457200">
              <a:defRPr sz="2400">
                <a:latin typeface="+mn-lt"/>
                <a:ea typeface="+mn-ea"/>
                <a:cs typeface="+mn-cs"/>
                <a:sym typeface="Helvetica"/>
              </a:defRPr>
            </a:pPr>
            <a:r>
              <a:rPr dirty="0"/>
              <a:t>1. </a:t>
            </a:r>
            <a:r>
              <a:rPr dirty="0" err="1"/>
              <a:t>StringBuffer</a:t>
            </a:r>
            <a:endParaRPr dirty="0"/>
          </a:p>
          <a:p>
            <a:pPr defTabSz="457200">
              <a:defRPr sz="2400">
                <a:latin typeface="+mn-lt"/>
                <a:ea typeface="+mn-ea"/>
                <a:cs typeface="+mn-cs"/>
                <a:sym typeface="Helvetica"/>
              </a:defRPr>
            </a:pPr>
            <a:r>
              <a:rPr dirty="0"/>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1"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337AD-7A23-4922-8430-EBA138E616BD}"/>
              </a:ext>
            </a:extLst>
          </p:cNvPr>
          <p:cNvSpPr txBox="1"/>
          <p:nvPr/>
        </p:nvSpPr>
        <p:spPr>
          <a:xfrm>
            <a:off x="518474" y="659876"/>
            <a:ext cx="1079369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b="1" i="0" dirty="0">
                <a:solidFill>
                  <a:srgbClr val="202124"/>
                </a:solidFill>
                <a:effectLst/>
                <a:latin typeface="arial" panose="020B0604020202020204" pitchFamily="34" charset="0"/>
              </a:rPr>
              <a:t>Java Development Kit (JDK) </a:t>
            </a:r>
            <a:r>
              <a:rPr lang="en-IN" i="0" dirty="0">
                <a:solidFill>
                  <a:srgbClr val="202124"/>
                </a:solidFill>
                <a:effectLst/>
                <a:latin typeface="arial" panose="020B0604020202020204" pitchFamily="34" charset="0"/>
              </a:rPr>
              <a:t>is a software development environment used for developing Java applications and applets. It includes the Java Runtime Environment (JRE), an interpreter/loader (Java), a compiler (</a:t>
            </a:r>
            <a:r>
              <a:rPr lang="en-IN" i="0" dirty="0" err="1">
                <a:solidFill>
                  <a:srgbClr val="202124"/>
                </a:solidFill>
                <a:effectLst/>
                <a:latin typeface="arial" panose="020B0604020202020204" pitchFamily="34" charset="0"/>
              </a:rPr>
              <a:t>javac</a:t>
            </a:r>
            <a:r>
              <a:rPr lang="en-IN" i="0" dirty="0">
                <a:solidFill>
                  <a:srgbClr val="202124"/>
                </a:solidFill>
                <a:effectLst/>
                <a:latin typeface="arial" panose="020B0604020202020204" pitchFamily="34" charset="0"/>
              </a:rPr>
              <a:t>), an archiver (jar).</a:t>
            </a:r>
            <a:endParaRPr lang="en-IN" dirty="0"/>
          </a:p>
        </p:txBody>
      </p:sp>
      <p:sp>
        <p:nvSpPr>
          <p:cNvPr id="5" name="TextBox 4">
            <a:extLst>
              <a:ext uri="{FF2B5EF4-FFF2-40B4-BE49-F238E27FC236}">
                <a16:creationId xmlns:a16="http://schemas.microsoft.com/office/drawing/2014/main" id="{565FB288-9569-428D-93F8-13B01EB6110E}"/>
              </a:ext>
            </a:extLst>
          </p:cNvPr>
          <p:cNvSpPr txBox="1"/>
          <p:nvPr/>
        </p:nvSpPr>
        <p:spPr>
          <a:xfrm>
            <a:off x="518474" y="1979629"/>
            <a:ext cx="10793691"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i="0" dirty="0">
                <a:solidFill>
                  <a:srgbClr val="000000"/>
                </a:solidFill>
                <a:effectLst/>
                <a:latin typeface="Inter"/>
              </a:rPr>
              <a:t>Applets</a:t>
            </a:r>
            <a:r>
              <a:rPr lang="en-US" b="0" i="0" dirty="0">
                <a:solidFill>
                  <a:srgbClr val="000000"/>
                </a:solidFill>
                <a:effectLst/>
                <a:latin typeface="Inter"/>
              </a:rPr>
              <a:t> are small Internet-based program written in Java, a programming language for the Web and can be downloaded by any computer. The applet is also capable of running in HTML.</a:t>
            </a:r>
          </a:p>
          <a:p>
            <a:endParaRPr lang="en-US" dirty="0">
              <a:latin typeface="Inter"/>
            </a:endParaRPr>
          </a:p>
          <a:p>
            <a:r>
              <a:rPr lang="en-US" b="1" i="0" dirty="0">
                <a:solidFill>
                  <a:srgbClr val="202124"/>
                </a:solidFill>
                <a:effectLst/>
                <a:latin typeface="arial" panose="020B0604020202020204" pitchFamily="34" charset="0"/>
              </a:rPr>
              <a:t>JAR</a:t>
            </a:r>
            <a:r>
              <a:rPr lang="en-US" b="0" i="0" dirty="0">
                <a:solidFill>
                  <a:srgbClr val="202124"/>
                </a:solidFill>
                <a:effectLst/>
                <a:latin typeface="arial" panose="020B0604020202020204" pitchFamily="34" charset="0"/>
              </a:rPr>
              <a:t> stands for </a:t>
            </a:r>
            <a:r>
              <a:rPr lang="en-US" b="1" i="0" dirty="0">
                <a:solidFill>
                  <a:srgbClr val="202124"/>
                </a:solidFill>
                <a:effectLst/>
                <a:latin typeface="arial" panose="020B0604020202020204" pitchFamily="34" charset="0"/>
              </a:rPr>
              <a:t>Java </a:t>
            </a:r>
            <a:r>
              <a:rPr lang="en-US" b="1" i="0" dirty="0" err="1">
                <a:solidFill>
                  <a:srgbClr val="202124"/>
                </a:solidFill>
                <a:effectLst/>
                <a:latin typeface="arial" panose="020B0604020202020204" pitchFamily="34" charset="0"/>
              </a:rPr>
              <a:t>ARchive</a:t>
            </a:r>
            <a:r>
              <a:rPr lang="en-US" b="0" i="0" dirty="0">
                <a:solidFill>
                  <a:srgbClr val="202124"/>
                </a:solidFill>
                <a:effectLst/>
                <a:latin typeface="arial" panose="020B0604020202020204" pitchFamily="34" charset="0"/>
              </a:rPr>
              <a:t>. It's a file format and is used for aggregating many files into one. ... the only format that handles audio and image files as well as class files.</a:t>
            </a:r>
            <a:endParaRPr lang="en-IN" dirty="0"/>
          </a:p>
        </p:txBody>
      </p:sp>
    </p:spTree>
    <p:extLst>
      <p:ext uri="{BB962C8B-B14F-4D97-AF65-F5344CB8AC3E}">
        <p14:creationId xmlns:p14="http://schemas.microsoft.com/office/powerpoint/2010/main" val="522556786"/>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558344" y="2401077"/>
            <a:ext cx="9028092" cy="149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StringBuffer and StringBuilder Classes</a:t>
            </a:r>
          </a:p>
        </p:txBody>
      </p:sp>
      <p:grpSp>
        <p:nvGrpSpPr>
          <p:cNvPr id="1779" name="Group 12"/>
          <p:cNvGrpSpPr/>
          <p:nvPr/>
        </p:nvGrpSpPr>
        <p:grpSpPr>
          <a:xfrm>
            <a:off x="3919189" y="4419867"/>
            <a:ext cx="4152911" cy="3034291"/>
            <a:chOff x="0" y="0"/>
            <a:chExt cx="4152910" cy="3034289"/>
          </a:xfrm>
        </p:grpSpPr>
        <p:pic>
          <p:nvPicPr>
            <p:cNvPr id="1777" name="Picture 10" descr="Picture 10"/>
            <p:cNvPicPr>
              <a:picLocks noChangeAspect="1"/>
            </p:cNvPicPr>
            <p:nvPr/>
          </p:nvPicPr>
          <p:blipFill>
            <a:blip r:embed="rId2"/>
            <a:stretch>
              <a:fillRect/>
            </a:stretch>
          </p:blipFill>
          <p:spPr>
            <a:xfrm>
              <a:off x="67837" y="0"/>
              <a:ext cx="4060892" cy="1980000"/>
            </a:xfrm>
            <a:prstGeom prst="rect">
              <a:avLst/>
            </a:prstGeom>
            <a:ln w="12700" cap="flat">
              <a:noFill/>
              <a:miter lim="400000"/>
            </a:ln>
            <a:effectLst/>
          </p:spPr>
        </p:pic>
        <p:sp>
          <p:nvSpPr>
            <p:cNvPr id="1778" name="Rectangle 11"/>
            <p:cNvSpPr txBox="1"/>
            <p:nvPr/>
          </p:nvSpPr>
          <p:spPr>
            <a:xfrm>
              <a:off x="0" y="1733411"/>
              <a:ext cx="4152911" cy="13008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StringBuffer Class</a:t>
            </a:r>
          </a:p>
        </p:txBody>
      </p:sp>
      <p:grpSp>
        <p:nvGrpSpPr>
          <p:cNvPr id="1788" name="Group 2"/>
          <p:cNvGrpSpPr/>
          <p:nvPr/>
        </p:nvGrpSpPr>
        <p:grpSpPr>
          <a:xfrm>
            <a:off x="10635092" y="5999069"/>
            <a:ext cx="1810867" cy="838732"/>
            <a:chOff x="0" y="0"/>
            <a:chExt cx="1810866" cy="838731"/>
          </a:xfrm>
        </p:grpSpPr>
        <p:pic>
          <p:nvPicPr>
            <p:cNvPr id="178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8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9" name="object 11"/>
          <p:cNvSpPr txBox="1"/>
          <p:nvPr/>
        </p:nvSpPr>
        <p:spPr>
          <a:xfrm>
            <a:off x="101309" y="865747"/>
            <a:ext cx="11835587"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err="1"/>
              <a:t>java.lang.Stringbuffer</a:t>
            </a:r>
            <a:endParaRPr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lang="en-US" sz="2400" dirty="0">
                <a:sym typeface="Helvetica"/>
              </a:rPr>
              <a:t>* </a:t>
            </a:r>
            <a:r>
              <a:rPr lang="en-US" sz="2400" dirty="0" err="1">
                <a:sym typeface="Helvetica"/>
              </a:rPr>
              <a:t>StringBuffer</a:t>
            </a:r>
            <a:r>
              <a:rPr lang="en-US" sz="2400" dirty="0">
                <a:sym typeface="Helvetica"/>
              </a:rPr>
              <a:t> is </a:t>
            </a:r>
            <a:r>
              <a:rPr lang="en-US" sz="2400" b="1" dirty="0">
                <a:sym typeface="Helvetica"/>
              </a:rPr>
              <a:t>synchronized</a:t>
            </a:r>
            <a:r>
              <a:rPr lang="en-US" sz="2400" dirty="0">
                <a:sym typeface="Helvetica"/>
              </a:rPr>
              <a:t> i.e. thread safe. It means two threads can't call the methods of </a:t>
            </a:r>
            <a:r>
              <a:rPr lang="en-US" sz="2400" dirty="0" err="1">
                <a:sym typeface="Helvetica"/>
              </a:rPr>
              <a:t>StringBuffer</a:t>
            </a:r>
            <a:r>
              <a:rPr lang="en-US" sz="2400" dirty="0">
                <a:sym typeface="Helvetica"/>
              </a:rPr>
              <a:t> simultaneously. </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dirty="0" err="1"/>
              <a:t>Strin</a:t>
            </a:r>
            <a:r>
              <a:rPr lang="en-US" dirty="0" err="1"/>
              <a:t>g</a:t>
            </a:r>
            <a:r>
              <a:rPr dirty="0" err="1"/>
              <a:t>Buffer</a:t>
            </a:r>
            <a:r>
              <a:rPr dirty="0"/>
              <a:t> is mutable sequence of characters. </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 string buffer is like a String but can be modified without creating any </a:t>
            </a:r>
            <a:r>
              <a:rPr u="sng" dirty="0"/>
              <a:t>de</a:t>
            </a:r>
            <a:r>
              <a:rPr dirty="0"/>
              <a:t>-referenced objects.</a:t>
            </a:r>
            <a:r>
              <a:rPr lang="en-US" dirty="0"/>
              <a:t>(</a:t>
            </a:r>
            <a:r>
              <a:rPr lang="en-US" sz="2000" b="1" dirty="0">
                <a:sym typeface="Helvetica"/>
              </a:rPr>
              <a:t>Object obj = new Object(); String text = obj.</a:t>
            </a:r>
            <a:r>
              <a:rPr lang="en-US" sz="2000" dirty="0">
                <a:sym typeface="Helvetica"/>
              </a:rPr>
              <a:t> </a:t>
            </a:r>
            <a:r>
              <a:rPr lang="en-US" sz="2000" b="1" dirty="0" err="1">
                <a:sym typeface="Helvetica"/>
              </a:rPr>
              <a:t>toString</a:t>
            </a:r>
            <a:r>
              <a:rPr lang="en-US" sz="2000" b="1" dirty="0">
                <a:sym typeface="Helvetica"/>
              </a:rPr>
              <a:t>(); //</a:t>
            </a:r>
            <a:r>
              <a:rPr lang="en-US" sz="2000" dirty="0">
                <a:sym typeface="Helvetica"/>
              </a:rPr>
              <a:t> 'obj' is dereferenced object. </a:t>
            </a:r>
            <a:r>
              <a:rPr lang="en-US" dirty="0"/>
              <a:t>)</a:t>
            </a:r>
            <a:endParaRPr dirty="0"/>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dirty="0" err="1"/>
              <a:t>StringBuffer</a:t>
            </a:r>
            <a:r>
              <a:rPr dirty="0"/>
              <a:t> is final and cannot be inherited</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dirty="0" err="1"/>
              <a:t>StringBuffer</a:t>
            </a:r>
            <a:r>
              <a:rPr dirty="0"/>
              <a:t> is immediate sub-class of Object class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Any modification to </a:t>
            </a:r>
            <a:r>
              <a:rPr dirty="0" err="1"/>
              <a:t>StringBuffer</a:t>
            </a:r>
            <a:r>
              <a:rPr dirty="0"/>
              <a:t> can be done only by using the methods of </a:t>
            </a:r>
            <a:r>
              <a:rPr dirty="0" err="1"/>
              <a:t>StringBuffer</a:t>
            </a:r>
            <a:r>
              <a:rPr dirty="0"/>
              <a: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1"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par>
                          <p:cTn id="11" fill="hold">
                            <p:stCondLst>
                              <p:cond delay="500"/>
                            </p:stCondLst>
                            <p:childTnLst>
                              <p:par>
                                <p:cTn id="12" presetID="10" presetClass="entr" presetSubtype="0" fill="hold" grpId="1" nodeType="afterEffect">
                                  <p:stCondLst>
                                    <p:cond delay="0"/>
                                  </p:stCondLst>
                                  <p:iterate>
                                    <p:tmAbs val="0"/>
                                  </p:iterate>
                                  <p:childTnLst>
                                    <p:set>
                                      <p:cBhvr>
                                        <p:cTn id="13" fill="hold"/>
                                        <p:tgtEl>
                                          <p:spTgt spid="1789">
                                            <p:txEl>
                                              <p:pRg st="2" end="2"/>
                                            </p:txEl>
                                          </p:spTgt>
                                        </p:tgtEl>
                                        <p:attrNameLst>
                                          <p:attrName>style.visibility</p:attrName>
                                        </p:attrNameLst>
                                      </p:cBhvr>
                                      <p:to>
                                        <p:strVal val="visible"/>
                                      </p:to>
                                    </p:set>
                                    <p:animEffect transition="in" filter="fade">
                                      <p:cBhvr>
                                        <p:cTn id="14" dur="500"/>
                                        <p:tgtEl>
                                          <p:spTgt spid="1789">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1789">
                                            <p:txEl>
                                              <p:pRg st="4" end="4"/>
                                            </p:txEl>
                                          </p:spTgt>
                                        </p:tgtEl>
                                        <p:attrNameLst>
                                          <p:attrName>style.visibility</p:attrName>
                                        </p:attrNameLst>
                                      </p:cBhvr>
                                      <p:to>
                                        <p:strVal val="visible"/>
                                      </p:to>
                                    </p:set>
                                    <p:animEffect transition="in" filter="fade">
                                      <p:cBhvr>
                                        <p:cTn id="19" dur="500"/>
                                        <p:tgtEl>
                                          <p:spTgt spid="178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1789">
                                            <p:txEl>
                                              <p:pRg st="6" end="6"/>
                                            </p:txEl>
                                          </p:spTgt>
                                        </p:tgtEl>
                                        <p:attrNameLst>
                                          <p:attrName>style.visibility</p:attrName>
                                        </p:attrNameLst>
                                      </p:cBhvr>
                                      <p:to>
                                        <p:strVal val="visible"/>
                                      </p:to>
                                    </p:set>
                                    <p:animEffect transition="in" filter="fade">
                                      <p:cBhvr>
                                        <p:cTn id="24" dur="500"/>
                                        <p:tgtEl>
                                          <p:spTgt spid="178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1" nodeType="clickEffect">
                                  <p:stCondLst>
                                    <p:cond delay="0"/>
                                  </p:stCondLst>
                                  <p:iterate>
                                    <p:tmAbs val="0"/>
                                  </p:iterate>
                                  <p:childTnLst>
                                    <p:set>
                                      <p:cBhvr>
                                        <p:cTn id="28" fill="hold"/>
                                        <p:tgtEl>
                                          <p:spTgt spid="1789">
                                            <p:txEl>
                                              <p:pRg st="7" end="7"/>
                                            </p:txEl>
                                          </p:spTgt>
                                        </p:tgtEl>
                                        <p:attrNameLst>
                                          <p:attrName>style.visibility</p:attrName>
                                        </p:attrNameLst>
                                      </p:cBhvr>
                                      <p:to>
                                        <p:strVal val="visible"/>
                                      </p:to>
                                    </p:set>
                                    <p:animEffect transition="in" filter="fade">
                                      <p:cBhvr>
                                        <p:cTn id="29" dur="500"/>
                                        <p:tgtEl>
                                          <p:spTgt spid="178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fill="hold" grpId="1" nodeType="clickEffect">
                                  <p:stCondLst>
                                    <p:cond delay="0"/>
                                  </p:stCondLst>
                                  <p:iterate>
                                    <p:tmAbs val="0"/>
                                  </p:iterate>
                                  <p:childTnLst>
                                    <p:set>
                                      <p:cBhvr>
                                        <p:cTn id="33" fill="hold"/>
                                        <p:tgtEl>
                                          <p:spTgt spid="1789">
                                            <p:txEl>
                                              <p:pRg st="8" end="8"/>
                                            </p:txEl>
                                          </p:spTgt>
                                        </p:tgtEl>
                                        <p:attrNameLst>
                                          <p:attrName>style.visibility</p:attrName>
                                        </p:attrNameLst>
                                      </p:cBhvr>
                                      <p:to>
                                        <p:strVal val="visible"/>
                                      </p:to>
                                    </p:set>
                                    <p:animEffect transition="in" filter="fade">
                                      <p:cBhvr>
                                        <p:cTn id="34" dur="500"/>
                                        <p:tgtEl>
                                          <p:spTgt spid="1789">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grpId="1" nodeType="clickEffect">
                                  <p:stCondLst>
                                    <p:cond delay="0"/>
                                  </p:stCondLst>
                                  <p:iterate>
                                    <p:tmAbs val="0"/>
                                  </p:iterate>
                                  <p:childTnLst>
                                    <p:set>
                                      <p:cBhvr>
                                        <p:cTn id="38" fill="hold"/>
                                        <p:tgtEl>
                                          <p:spTgt spid="1789">
                                            <p:txEl>
                                              <p:pRg st="10" end="10"/>
                                            </p:txEl>
                                          </p:spTgt>
                                        </p:tgtEl>
                                        <p:attrNameLst>
                                          <p:attrName>style.visibility</p:attrName>
                                        </p:attrNameLst>
                                      </p:cBhvr>
                                      <p:to>
                                        <p:strVal val="visible"/>
                                      </p:to>
                                    </p:set>
                                    <p:animEffect transition="in" filter="fade">
                                      <p:cBhvr>
                                        <p:cTn id="39" dur="500"/>
                                        <p:tgtEl>
                                          <p:spTgt spid="1789">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grpId="1" nodeType="clickEffect">
                                  <p:stCondLst>
                                    <p:cond delay="0"/>
                                  </p:stCondLst>
                                  <p:iterate>
                                    <p:tmAbs val="0"/>
                                  </p:iterate>
                                  <p:childTnLst>
                                    <p:set>
                                      <p:cBhvr>
                                        <p:cTn id="43" fill="hold"/>
                                        <p:tgtEl>
                                          <p:spTgt spid="1789">
                                            <p:txEl>
                                              <p:pRg st="12" end="12"/>
                                            </p:txEl>
                                          </p:spTgt>
                                        </p:tgtEl>
                                        <p:attrNameLst>
                                          <p:attrName>style.visibility</p:attrName>
                                        </p:attrNameLst>
                                      </p:cBhvr>
                                      <p:to>
                                        <p:strVal val="visible"/>
                                      </p:to>
                                    </p:set>
                                    <p:animEffect transition="in" filter="fade">
                                      <p:cBhvr>
                                        <p:cTn id="44" dur="500"/>
                                        <p:tgtEl>
                                          <p:spTgt spid="178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1" build="p" bldLvl="5" animBg="1"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StringBuffer Class</a:t>
            </a:r>
          </a:p>
        </p:txBody>
      </p:sp>
      <p:grpSp>
        <p:nvGrpSpPr>
          <p:cNvPr id="1797" name="Group 2"/>
          <p:cNvGrpSpPr/>
          <p:nvPr/>
        </p:nvGrpSpPr>
        <p:grpSpPr>
          <a:xfrm>
            <a:off x="10635092" y="5999069"/>
            <a:ext cx="1810867" cy="838732"/>
            <a:chOff x="0" y="0"/>
            <a:chExt cx="1810866" cy="838731"/>
          </a:xfrm>
        </p:grpSpPr>
        <p:pic>
          <p:nvPicPr>
            <p:cNvPr id="179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9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98" name="object 11"/>
          <p:cNvSpPr txBox="1"/>
          <p:nvPr/>
        </p:nvSpPr>
        <p:spPr>
          <a:xfrm>
            <a:off x="101310" y="865747"/>
            <a:ext cx="11825648"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a:t>* + (concatenation) operator is not supported by </a:t>
            </a:r>
            <a:r>
              <a:rPr dirty="0" err="1"/>
              <a:t>StringBuffer</a:t>
            </a:r>
            <a:endParaRPr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dirty="0" err="1"/>
              <a:t>StringBuffer</a:t>
            </a:r>
            <a:r>
              <a:rPr dirty="0"/>
              <a:t> objects can be created only by using new operator.</a:t>
            </a:r>
          </a:p>
          <a:p>
            <a:pPr defTabSz="457200">
              <a:defRPr sz="2400">
                <a:latin typeface="+mn-lt"/>
                <a:ea typeface="+mn-ea"/>
                <a:cs typeface="+mn-cs"/>
                <a:sym typeface="Helvetica"/>
              </a:defRPr>
            </a:pPr>
            <a:endParaRPr dirty="0"/>
          </a:p>
          <a:p>
            <a:pPr marL="240631" indent="-240631" defTabSz="457200">
              <a:buSzPct val="100000"/>
              <a:buChar char="*"/>
              <a:defRPr sz="2400">
                <a:latin typeface="+mn-lt"/>
                <a:ea typeface="+mn-ea"/>
                <a:cs typeface="+mn-cs"/>
                <a:sym typeface="Helvetica"/>
              </a:defRPr>
            </a:pPr>
            <a:r>
              <a:rPr dirty="0" err="1"/>
              <a:t>toString</a:t>
            </a:r>
            <a:r>
              <a:rPr dirty="0"/>
              <a:t>() of Object class is </a:t>
            </a:r>
            <a:r>
              <a:rPr u="sng" dirty="0" err="1"/>
              <a:t>overriden</a:t>
            </a:r>
            <a:r>
              <a:rPr dirty="0"/>
              <a:t> in </a:t>
            </a:r>
            <a:r>
              <a:rPr dirty="0" err="1"/>
              <a:t>StringBuffer</a:t>
            </a:r>
            <a:r>
              <a:rPr dirty="0"/>
              <a:t> class</a:t>
            </a:r>
            <a:r>
              <a:rPr lang="en-US" dirty="0"/>
              <a:t>,</a:t>
            </a:r>
          </a:p>
          <a:p>
            <a:pPr defTabSz="457200">
              <a:defRPr sz="2400">
                <a:latin typeface="+mn-lt"/>
                <a:ea typeface="+mn-ea"/>
                <a:cs typeface="+mn-cs"/>
                <a:sym typeface="Helvetica"/>
              </a:defRPr>
            </a:pPr>
            <a:r>
              <a:rPr lang="en-IN" dirty="0"/>
              <a:t>		re</a:t>
            </a:r>
            <a:r>
              <a:rPr lang="en-US" sz="2400" dirty="0">
                <a:sym typeface="Helvetica"/>
              </a:rPr>
              <a:t>turns string representation of the Object </a:t>
            </a:r>
            <a:r>
              <a:rPr lang="en-US" sz="2400" b="1" dirty="0">
                <a:sym typeface="Helvetica"/>
              </a:rPr>
              <a:t>or</a:t>
            </a:r>
          </a:p>
          <a:p>
            <a:pPr defTabSz="457200">
              <a:defRPr sz="2400">
                <a:latin typeface="+mn-lt"/>
                <a:ea typeface="+mn-ea"/>
                <a:cs typeface="+mn-cs"/>
                <a:sym typeface="Helvetica"/>
              </a:defRPr>
            </a:pPr>
            <a:r>
              <a:rPr lang="en-US" sz="2400" dirty="0">
                <a:sym typeface="Helvetica"/>
              </a:rPr>
              <a:t>   		which returns the string value present in given string object.</a:t>
            </a:r>
          </a:p>
          <a:p>
            <a:pPr defTabSz="457200">
              <a:buSzPct val="1000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1"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98">
                                            <p:txEl>
                                              <p:pRg st="2" end="2"/>
                                            </p:txEl>
                                          </p:spTgt>
                                        </p:tgtEl>
                                        <p:attrNameLst>
                                          <p:attrName>style.visibility</p:attrName>
                                        </p:attrNameLst>
                                      </p:cBhvr>
                                      <p:to>
                                        <p:strVal val="visible"/>
                                      </p:to>
                                    </p:set>
                                    <p:animEffect transition="in" filter="fade">
                                      <p:cBhvr>
                                        <p:cTn id="15" dur="500"/>
                                        <p:tgtEl>
                                          <p:spTgt spid="17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98">
                                            <p:txEl>
                                              <p:pRg st="4" end="4"/>
                                            </p:txEl>
                                          </p:spTgt>
                                        </p:tgtEl>
                                        <p:attrNameLst>
                                          <p:attrName>style.visibility</p:attrName>
                                        </p:attrNameLst>
                                      </p:cBhvr>
                                      <p:to>
                                        <p:strVal val="visible"/>
                                      </p:to>
                                    </p:set>
                                    <p:animEffect transition="in" filter="fade">
                                      <p:cBhvr>
                                        <p:cTn id="20" dur="500"/>
                                        <p:tgtEl>
                                          <p:spTgt spid="1798">
                                            <p:txEl>
                                              <p:pRg st="4" end="4"/>
                                            </p:txEl>
                                          </p:spTgt>
                                        </p:tgtEl>
                                      </p:cBhvr>
                                    </p:animEffect>
                                  </p:childTnLst>
                                </p:cTn>
                              </p:par>
                            </p:childTnLst>
                          </p:cTn>
                        </p:par>
                        <p:par>
                          <p:cTn id="21" fill="hold">
                            <p:stCondLst>
                              <p:cond delay="500"/>
                            </p:stCondLst>
                            <p:childTnLst>
                              <p:par>
                                <p:cTn id="22" presetID="10" presetClass="entr" fill="hold" grpId="1" nodeType="afterEffect">
                                  <p:stCondLst>
                                    <p:cond delay="0"/>
                                  </p:stCondLst>
                                  <p:iterate>
                                    <p:tmAbs val="0"/>
                                  </p:iterate>
                                  <p:childTnLst>
                                    <p:set>
                                      <p:cBhvr>
                                        <p:cTn id="23" fill="hold"/>
                                        <p:tgtEl>
                                          <p:spTgt spid="1798">
                                            <p:txEl>
                                              <p:pRg st="5" end="5"/>
                                            </p:txEl>
                                          </p:spTgt>
                                        </p:tgtEl>
                                        <p:attrNameLst>
                                          <p:attrName>style.visibility</p:attrName>
                                        </p:attrNameLst>
                                      </p:cBhvr>
                                      <p:to>
                                        <p:strVal val="visible"/>
                                      </p:to>
                                    </p:set>
                                    <p:animEffect transition="in" filter="fade">
                                      <p:cBhvr>
                                        <p:cTn id="24" dur="500"/>
                                        <p:tgtEl>
                                          <p:spTgt spid="1798">
                                            <p:txEl>
                                              <p:pRg st="5" end="5"/>
                                            </p:txEl>
                                          </p:spTgt>
                                        </p:tgtEl>
                                      </p:cBhvr>
                                    </p:animEffect>
                                  </p:childTnLst>
                                </p:cTn>
                              </p:par>
                            </p:childTnLst>
                          </p:cTn>
                        </p:par>
                        <p:par>
                          <p:cTn id="25" fill="hold">
                            <p:stCondLst>
                              <p:cond delay="1000"/>
                            </p:stCondLst>
                            <p:childTnLst>
                              <p:par>
                                <p:cTn id="26" presetID="10" presetClass="entr" fill="hold" grpId="1" nodeType="afterEffect">
                                  <p:stCondLst>
                                    <p:cond delay="0"/>
                                  </p:stCondLst>
                                  <p:iterate>
                                    <p:tmAbs val="0"/>
                                  </p:iterate>
                                  <p:childTnLst>
                                    <p:set>
                                      <p:cBhvr>
                                        <p:cTn id="27" fill="hold"/>
                                        <p:tgtEl>
                                          <p:spTgt spid="1798">
                                            <p:txEl>
                                              <p:pRg st="6" end="6"/>
                                            </p:txEl>
                                          </p:spTgt>
                                        </p:tgtEl>
                                        <p:attrNameLst>
                                          <p:attrName>style.visibility</p:attrName>
                                        </p:attrNameLst>
                                      </p:cBhvr>
                                      <p:to>
                                        <p:strVal val="visible"/>
                                      </p:to>
                                    </p:set>
                                    <p:animEffect transition="in" filter="fade">
                                      <p:cBhvr>
                                        <p:cTn id="28" dur="500"/>
                                        <p:tgtEl>
                                          <p:spTgt spid="179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1" nodeType="clickEffect">
                                  <p:stCondLst>
                                    <p:cond delay="0"/>
                                  </p:stCondLst>
                                  <p:iterate>
                                    <p:tmAbs val="0"/>
                                  </p:iterate>
                                  <p:childTnLst>
                                    <p:set>
                                      <p:cBhvr>
                                        <p:cTn id="32" fill="hold"/>
                                        <p:tgtEl>
                                          <p:spTgt spid="1798">
                                            <p:txEl>
                                              <p:pRg st="8" end="8"/>
                                            </p:txEl>
                                          </p:spTgt>
                                        </p:tgtEl>
                                        <p:attrNameLst>
                                          <p:attrName>style.visibility</p:attrName>
                                        </p:attrNameLst>
                                      </p:cBhvr>
                                      <p:to>
                                        <p:strVal val="visible"/>
                                      </p:to>
                                    </p:set>
                                    <p:animEffect transition="in" filter="fade">
                                      <p:cBhvr>
                                        <p:cTn id="33" dur="500"/>
                                        <p:tgtEl>
                                          <p:spTgt spid="17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1" build="p" bldLvl="5" animBg="1"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StringBuilder Class</a:t>
            </a:r>
          </a:p>
        </p:txBody>
      </p:sp>
      <p:grpSp>
        <p:nvGrpSpPr>
          <p:cNvPr id="1806" name="Group 2"/>
          <p:cNvGrpSpPr/>
          <p:nvPr/>
        </p:nvGrpSpPr>
        <p:grpSpPr>
          <a:xfrm>
            <a:off x="10635092" y="5999069"/>
            <a:ext cx="1810867" cy="838732"/>
            <a:chOff x="0" y="0"/>
            <a:chExt cx="1810866" cy="838731"/>
          </a:xfrm>
        </p:grpSpPr>
        <p:pic>
          <p:nvPicPr>
            <p:cNvPr id="180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0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07" name="object 11"/>
          <p:cNvSpPr txBox="1"/>
          <p:nvPr/>
        </p:nvSpPr>
        <p:spPr>
          <a:xfrm>
            <a:off x="101310" y="865747"/>
            <a:ext cx="11865404"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defTabSz="457200">
              <a:defRPr sz="2400">
                <a:latin typeface="+mn-lt"/>
                <a:ea typeface="+mn-ea"/>
                <a:cs typeface="+mn-cs"/>
                <a:sym typeface="Helvetica"/>
              </a:defRPr>
            </a:lvl1pPr>
          </a:lstStyle>
          <a:p>
            <a:r>
              <a:rPr dirty="0"/>
              <a:t>* </a:t>
            </a:r>
            <a:r>
              <a:rPr lang="en-US" dirty="0"/>
              <a:t>StringBuilder is </a:t>
            </a:r>
            <a:r>
              <a:rPr lang="en-US" b="1" dirty="0"/>
              <a:t>non-synchronized</a:t>
            </a:r>
            <a:r>
              <a:rPr lang="en-US" dirty="0"/>
              <a:t> i.e. not thread safe. It means two threads can call the methods of StringBuilder simultaneously.</a:t>
            </a:r>
          </a:p>
          <a:p>
            <a:endParaRPr dirty="0"/>
          </a:p>
        </p:txBody>
      </p:sp>
      <p:sp>
        <p:nvSpPr>
          <p:cNvPr id="11" name="TextBox 10">
            <a:extLst>
              <a:ext uri="{FF2B5EF4-FFF2-40B4-BE49-F238E27FC236}">
                <a16:creationId xmlns:a16="http://schemas.microsoft.com/office/drawing/2014/main" id="{86762A82-FCBF-40DB-9D5C-BEE5E62DC23F}"/>
              </a:ext>
            </a:extLst>
          </p:cNvPr>
          <p:cNvSpPr txBox="1"/>
          <p:nvPr/>
        </p:nvSpPr>
        <p:spPr>
          <a:xfrm>
            <a:off x="226243" y="2119271"/>
            <a:ext cx="11352844" cy="4708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457200">
              <a:defRPr sz="2400">
                <a:latin typeface="+mn-lt"/>
                <a:ea typeface="+mn-ea"/>
                <a:cs typeface="+mn-cs"/>
                <a:sym typeface="Helvetica"/>
              </a:defRPr>
            </a:pPr>
            <a:r>
              <a:rPr lang="en-US" sz="2000" b="1" dirty="0">
                <a:sym typeface="Helvetica"/>
              </a:rPr>
              <a:t>A thread </a:t>
            </a:r>
            <a:r>
              <a:rPr lang="en-US" sz="2000" dirty="0">
                <a:sym typeface="Helvetica"/>
              </a:rPr>
              <a:t>is an independent unit of execution, created within the context of a process .</a:t>
            </a:r>
          </a:p>
          <a:p>
            <a:pPr defTabSz="457200">
              <a:defRPr sz="2400">
                <a:latin typeface="+mn-lt"/>
                <a:ea typeface="+mn-ea"/>
                <a:cs typeface="+mn-cs"/>
                <a:sym typeface="Helvetica"/>
              </a:defRPr>
            </a:pPr>
            <a:r>
              <a:rPr lang="en-IN" sz="2000" b="1" i="0" dirty="0">
                <a:solidFill>
                  <a:srgbClr val="FF6600"/>
                </a:solidFill>
                <a:effectLst/>
                <a:latin typeface="Work Sans" pitchFamily="2" charset="0"/>
              </a:rPr>
              <a:t>Example:</a:t>
            </a:r>
            <a:endParaRPr lang="en-US" sz="2000" dirty="0">
              <a:sym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Monaco"/>
              </a:rPr>
              <a:t>public</a:t>
            </a:r>
            <a:r>
              <a:rPr kumimoji="0" lang="en-US" altLang="en-US" sz="2000" b="0" i="0" u="none" strike="noStrike" cap="none" normalizeH="0" baseline="0" dirty="0">
                <a:ln>
                  <a:noFill/>
                </a:ln>
                <a:solidFill>
                  <a:srgbClr val="3A3A3A"/>
                </a:solidFill>
                <a:effectLst/>
                <a:latin typeface="Monaco"/>
              </a:rPr>
              <a:t> </a:t>
            </a:r>
            <a:r>
              <a:rPr kumimoji="0" lang="en-US" altLang="en-US" sz="2000" b="1" i="0" u="none" strike="noStrike" cap="none" normalizeH="0" baseline="0" dirty="0">
                <a:ln>
                  <a:noFill/>
                </a:ln>
                <a:solidFill>
                  <a:srgbClr val="006699"/>
                </a:solidFill>
                <a:effectLst/>
                <a:latin typeface="Monaco"/>
              </a:rPr>
              <a:t>static</a:t>
            </a:r>
            <a:r>
              <a:rPr kumimoji="0" lang="en-US" altLang="en-US" sz="2000" b="0" i="0" u="none" strike="noStrike" cap="none" normalizeH="0" baseline="0" dirty="0">
                <a:ln>
                  <a:noFill/>
                </a:ln>
                <a:solidFill>
                  <a:srgbClr val="3A3A3A"/>
                </a:solidFill>
                <a:effectLst/>
                <a:latin typeface="Monaco"/>
              </a:rPr>
              <a:t> </a:t>
            </a:r>
            <a:r>
              <a:rPr kumimoji="0" lang="en-US" altLang="en-US" sz="2000" b="1" i="0" u="none" strike="noStrike" cap="none" normalizeH="0" baseline="0" dirty="0">
                <a:ln>
                  <a:noFill/>
                </a:ln>
                <a:solidFill>
                  <a:srgbClr val="006699"/>
                </a:solidFill>
                <a:effectLst/>
                <a:latin typeface="Monaco"/>
              </a:rPr>
              <a:t>void</a:t>
            </a:r>
            <a:r>
              <a:rPr kumimoji="0" lang="en-US" altLang="en-US" sz="2000" b="0" i="0" u="none" strike="noStrike" cap="none" normalizeH="0" baseline="0" dirty="0">
                <a:ln>
                  <a:noFill/>
                </a:ln>
                <a:solidFill>
                  <a:srgbClr val="3A3A3A"/>
                </a:solidFill>
                <a:effectLst/>
                <a:latin typeface="Monaco"/>
              </a:rPr>
              <a:t> </a:t>
            </a:r>
            <a:r>
              <a:rPr kumimoji="0" lang="en-US" altLang="en-US" sz="2000" b="0" i="0" u="none" strike="noStrike" cap="none" normalizeH="0" baseline="0" dirty="0">
                <a:ln>
                  <a:noFill/>
                </a:ln>
                <a:solidFill>
                  <a:srgbClr val="000000"/>
                </a:solidFill>
                <a:effectLst/>
                <a:latin typeface="Monaco"/>
              </a:rPr>
              <a:t>main(String[] args){</a:t>
            </a:r>
            <a:r>
              <a:rPr kumimoji="0" lang="en-US" altLang="en-US" sz="2000" b="0" i="0" u="none" strike="noStrike" cap="none" normalizeH="0" baseline="0" dirty="0">
                <a:ln>
                  <a:noFill/>
                </a:ln>
                <a:solidFill>
                  <a:srgbClr val="008200"/>
                </a:solidFill>
                <a:effectLst/>
                <a:latin typeface="Monaco"/>
              </a:rPr>
              <a:t>//main thread starts here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onac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457200">
              <a:defRPr sz="2400">
                <a:latin typeface="+mn-lt"/>
                <a:ea typeface="+mn-ea"/>
                <a:cs typeface="+mn-cs"/>
                <a:sym typeface="Helvetica"/>
              </a:defRPr>
            </a:pPr>
            <a:endParaRPr lang="en-US" sz="2000" dirty="0"/>
          </a:p>
          <a:p>
            <a:pPr defTabSz="457200">
              <a:defRPr sz="2400">
                <a:latin typeface="+mn-lt"/>
                <a:ea typeface="+mn-ea"/>
                <a:cs typeface="+mn-cs"/>
                <a:sym typeface="Helvetica"/>
              </a:defRPr>
            </a:pPr>
            <a:r>
              <a:rPr lang="en-US" sz="2000" b="1" dirty="0">
                <a:sym typeface="Helvetica"/>
              </a:rPr>
              <a:t>Multi-Threading</a:t>
            </a:r>
            <a:r>
              <a:rPr lang="en-US" sz="2000" dirty="0">
                <a:sym typeface="Helvetica"/>
              </a:rPr>
              <a:t> is to make Java application faster by doing multiple things at same time.</a:t>
            </a:r>
          </a:p>
          <a:p>
            <a:pPr defTabSz="457200">
              <a:defRPr sz="2400">
                <a:latin typeface="+mn-lt"/>
                <a:ea typeface="+mn-ea"/>
                <a:cs typeface="+mn-cs"/>
                <a:sym typeface="Helvetica"/>
              </a:defRPr>
            </a:pPr>
            <a:endParaRPr lang="en-US" sz="2000" dirty="0">
              <a:sym typeface="Helvetica"/>
            </a:endParaRPr>
          </a:p>
          <a:p>
            <a:pPr defTabSz="457200">
              <a:defRPr sz="2400">
                <a:latin typeface="+mn-lt"/>
                <a:ea typeface="+mn-ea"/>
                <a:cs typeface="+mn-cs"/>
                <a:sym typeface="Helvetica"/>
              </a:defRPr>
            </a:pPr>
            <a:r>
              <a:rPr lang="en-US" sz="2000" b="1" i="0" dirty="0">
                <a:solidFill>
                  <a:srgbClr val="202124"/>
                </a:solidFill>
                <a:effectLst/>
                <a:latin typeface="arial" panose="020B0604020202020204" pitchFamily="34" charset="0"/>
              </a:rPr>
              <a:t>Serialization</a:t>
            </a:r>
            <a:r>
              <a:rPr lang="en-US" sz="2000" b="0" i="0" dirty="0">
                <a:solidFill>
                  <a:srgbClr val="202124"/>
                </a:solidFill>
                <a:effectLst/>
                <a:latin typeface="arial" panose="020B0604020202020204" pitchFamily="34" charset="0"/>
              </a:rPr>
              <a:t> </a:t>
            </a:r>
            <a:r>
              <a:rPr lang="en-US" sz="2000" i="0" dirty="0">
                <a:solidFill>
                  <a:srgbClr val="202124"/>
                </a:solidFill>
                <a:effectLst/>
                <a:latin typeface="arial" panose="020B0604020202020204" pitchFamily="34" charset="0"/>
              </a:rPr>
              <a:t>is the process of converting an state of object(</a:t>
            </a:r>
            <a:r>
              <a:rPr lang="en-US" sz="2000" b="1" i="0" dirty="0">
                <a:solidFill>
                  <a:srgbClr val="202124"/>
                </a:solidFill>
                <a:effectLst/>
                <a:latin typeface="arial" panose="020B0604020202020204" pitchFamily="34" charset="0"/>
              </a:rPr>
              <a:t>file</a:t>
            </a:r>
            <a:r>
              <a:rPr lang="en-US" sz="2000" i="0" dirty="0">
                <a:solidFill>
                  <a:srgbClr val="202124"/>
                </a:solidFill>
                <a:effectLst/>
                <a:latin typeface="arial" panose="020B0604020202020204" pitchFamily="34" charset="0"/>
              </a:rPr>
              <a:t>) into a byte stream to store the object </a:t>
            </a:r>
            <a:r>
              <a:rPr lang="en-US" sz="2000" b="1" i="0" dirty="0">
                <a:solidFill>
                  <a:srgbClr val="202124"/>
                </a:solidFill>
                <a:effectLst/>
                <a:latin typeface="arial" panose="020B0604020202020204" pitchFamily="34" charset="0"/>
              </a:rPr>
              <a:t>(state of object  </a:t>
            </a:r>
            <a:r>
              <a:rPr lang="en-US" sz="2000" b="1" i="0" dirty="0">
                <a:solidFill>
                  <a:srgbClr val="202124"/>
                </a:solidFill>
                <a:effectLst/>
                <a:latin typeface="arial" panose="020B0604020202020204" pitchFamily="34" charset="0"/>
                <a:sym typeface="Wingdings" panose="05000000000000000000" pitchFamily="2" charset="2"/>
              </a:rPr>
              <a:t> </a:t>
            </a:r>
            <a:r>
              <a:rPr lang="en-US" sz="2000" b="1" i="0" dirty="0">
                <a:solidFill>
                  <a:srgbClr val="202124"/>
                </a:solidFill>
                <a:effectLst/>
                <a:latin typeface="arial" panose="020B0604020202020204" pitchFamily="34" charset="0"/>
              </a:rPr>
              <a:t>byte stream). </a:t>
            </a:r>
            <a:r>
              <a:rPr lang="en-US" sz="2000" i="0" dirty="0">
                <a:solidFill>
                  <a:srgbClr val="202124"/>
                </a:solidFill>
                <a:effectLst/>
                <a:latin typeface="arial" panose="020B0604020202020204" pitchFamily="34" charset="0"/>
              </a:rPr>
              <a:t>To provide security.</a:t>
            </a:r>
          </a:p>
          <a:p>
            <a:pPr defTabSz="457200">
              <a:defRPr sz="2400">
                <a:latin typeface="+mn-lt"/>
                <a:ea typeface="+mn-ea"/>
                <a:cs typeface="+mn-cs"/>
                <a:sym typeface="Helvetica"/>
              </a:defRPr>
            </a:pPr>
            <a:endParaRPr lang="en-US" sz="2000" dirty="0">
              <a:solidFill>
                <a:srgbClr val="202124"/>
              </a:solidFill>
              <a:latin typeface="arial" panose="020B0604020202020204" pitchFamily="34" charset="0"/>
            </a:endParaRPr>
          </a:p>
          <a:p>
            <a:pPr defTabSz="457200">
              <a:defRPr sz="2400">
                <a:latin typeface="+mn-lt"/>
                <a:ea typeface="+mn-ea"/>
                <a:cs typeface="+mn-cs"/>
                <a:sym typeface="Helvetica"/>
              </a:defRPr>
            </a:pPr>
            <a:r>
              <a:rPr lang="en-US" sz="2000" b="1" dirty="0"/>
              <a:t>Comparable</a:t>
            </a:r>
            <a:r>
              <a:rPr lang="en-US" sz="2000" dirty="0"/>
              <a:t> compares address of given two Objects.</a:t>
            </a:r>
            <a:endParaRPr lang="en-US" sz="2000" i="0" dirty="0">
              <a:solidFill>
                <a:srgbClr val="202124"/>
              </a:solidFill>
              <a:effectLst/>
              <a:latin typeface="arial" panose="020B0604020202020204" pitchFamily="34" charset="0"/>
            </a:endParaRPr>
          </a:p>
          <a:p>
            <a:pPr defTabSz="457200">
              <a:defRPr sz="2400">
                <a:latin typeface="+mn-lt"/>
                <a:ea typeface="+mn-ea"/>
                <a:cs typeface="+mn-cs"/>
                <a:sym typeface="Helvetica"/>
              </a:defRPr>
            </a:pPr>
            <a:endParaRPr lang="en-US" sz="2000" dirty="0">
              <a:solidFill>
                <a:srgbClr val="202124"/>
              </a:solidFill>
              <a:latin typeface="arial" panose="020B0604020202020204" pitchFamily="34" charset="0"/>
            </a:endParaRPr>
          </a:p>
          <a:p>
            <a:pPr defTabSz="457200">
              <a:defRPr sz="2400">
                <a:latin typeface="+mn-lt"/>
                <a:ea typeface="+mn-ea"/>
                <a:cs typeface="+mn-cs"/>
                <a:sym typeface="Helvetica"/>
              </a:defRPr>
            </a:pPr>
            <a:r>
              <a:rPr lang="en-US" sz="2000" b="1" i="0" dirty="0">
                <a:solidFill>
                  <a:srgbClr val="202124"/>
                </a:solidFill>
                <a:effectLst/>
                <a:latin typeface="arial" panose="020B0604020202020204" pitchFamily="34" charset="0"/>
              </a:rPr>
              <a:t>A </a:t>
            </a:r>
            <a:r>
              <a:rPr lang="en-US" sz="2000" b="1" i="0" dirty="0" err="1">
                <a:solidFill>
                  <a:srgbClr val="202124"/>
                </a:solidFill>
                <a:effectLst/>
                <a:latin typeface="arial" panose="020B0604020202020204" pitchFamily="34" charset="0"/>
              </a:rPr>
              <a:t>CharSequence</a:t>
            </a:r>
            <a:r>
              <a:rPr lang="en-US" sz="2000" b="1" i="0" dirty="0">
                <a:solidFill>
                  <a:srgbClr val="202124"/>
                </a:solidFill>
                <a:effectLst/>
                <a:latin typeface="arial" panose="020B0604020202020204" pitchFamily="34" charset="0"/>
              </a:rPr>
              <a:t> </a:t>
            </a:r>
            <a:r>
              <a:rPr lang="en-US" sz="2000" i="0" dirty="0">
                <a:solidFill>
                  <a:srgbClr val="202124"/>
                </a:solidFill>
                <a:effectLst/>
                <a:latin typeface="arial" panose="020B0604020202020204" pitchFamily="34" charset="0"/>
              </a:rPr>
              <a:t>is a readable sequence of char values .</a:t>
            </a:r>
          </a:p>
          <a:p>
            <a:pPr defTabSz="457200">
              <a:defRPr sz="2400">
                <a:latin typeface="+mn-lt"/>
                <a:ea typeface="+mn-ea"/>
                <a:cs typeface="+mn-cs"/>
                <a:sym typeface="Helvetica"/>
              </a:defRPr>
            </a:pPr>
            <a:endParaRPr lang="en-US" sz="2000" dirty="0">
              <a:solidFill>
                <a:srgbClr val="202124"/>
              </a:solidFill>
              <a:latin typeface="arial" panose="020B0604020202020204" pitchFamily="34" charset="0"/>
            </a:endParaRPr>
          </a:p>
          <a:p>
            <a:pPr defTabSz="457200">
              <a:defRPr sz="2400">
                <a:latin typeface="+mn-lt"/>
                <a:ea typeface="+mn-ea"/>
                <a:cs typeface="+mn-cs"/>
                <a:sym typeface="Helvetica"/>
              </a:defRPr>
            </a:pPr>
            <a:r>
              <a:rPr lang="en-US" sz="2000" b="1" i="0" dirty="0">
                <a:solidFill>
                  <a:srgbClr val="202124"/>
                </a:solidFill>
                <a:effectLst/>
                <a:latin typeface="arial" panose="020B0604020202020204" pitchFamily="34" charset="0"/>
              </a:rPr>
              <a:t>cloneable interface </a:t>
            </a:r>
            <a:r>
              <a:rPr lang="en-US" sz="2000" i="0" dirty="0">
                <a:solidFill>
                  <a:srgbClr val="202124"/>
                </a:solidFill>
                <a:effectLst/>
                <a:latin typeface="arial" panose="020B0604020202020204" pitchFamily="34" charset="0"/>
              </a:rPr>
              <a:t>is used to  create exact copy of an class objects</a:t>
            </a:r>
            <a:endParaRPr lang="en-US" sz="2000"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childTnLst>
                          </p:cTn>
                        </p:par>
                        <p:par>
                          <p:cTn id="8" fill="hold">
                            <p:stCondLst>
                              <p:cond delay="500"/>
                            </p:stCondLst>
                            <p:childTnLst>
                              <p:par>
                                <p:cTn id="9" presetID="10" presetClass="entr" presetSubtype="0" fill="hold" grpId="1" nodeType="afterEffect">
                                  <p:stCondLst>
                                    <p:cond delay="0"/>
                                  </p:stCondLst>
                                  <p:iterate>
                                    <p:tmAbs val="0"/>
                                  </p:iterate>
                                  <p:childTnLst>
                                    <p:set>
                                      <p:cBhvr>
                                        <p:cTn id="10" fill="hold"/>
                                        <p:tgtEl>
                                          <p:spTgt spid="1807">
                                            <p:txEl>
                                              <p:pRg st="0" end="0"/>
                                            </p:txEl>
                                          </p:spTgt>
                                        </p:tgtEl>
                                        <p:attrNameLst>
                                          <p:attrName>style.visibility</p:attrName>
                                        </p:attrNameLst>
                                      </p:cBhvr>
                                      <p:to>
                                        <p:strVal val="visible"/>
                                      </p:to>
                                    </p:set>
                                    <p:animEffect transition="in" filter="fade">
                                      <p:cBhvr>
                                        <p:cTn id="11"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1"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Exception Handling</a:t>
            </a:r>
          </a:p>
        </p:txBody>
      </p:sp>
      <p:grpSp>
        <p:nvGrpSpPr>
          <p:cNvPr id="1819" name="Group 12"/>
          <p:cNvGrpSpPr/>
          <p:nvPr/>
        </p:nvGrpSpPr>
        <p:grpSpPr>
          <a:xfrm>
            <a:off x="4154897" y="4505976"/>
            <a:ext cx="3917203" cy="2862073"/>
            <a:chOff x="0" y="0"/>
            <a:chExt cx="3917202" cy="2862071"/>
          </a:xfrm>
        </p:grpSpPr>
        <p:pic>
          <p:nvPicPr>
            <p:cNvPr id="181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81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rPr dirty="0"/>
              <a:t>Exception Handling</a:t>
            </a:r>
          </a:p>
        </p:txBody>
      </p:sp>
      <p:grpSp>
        <p:nvGrpSpPr>
          <p:cNvPr id="1828" name="Group 2"/>
          <p:cNvGrpSpPr/>
          <p:nvPr/>
        </p:nvGrpSpPr>
        <p:grpSpPr>
          <a:xfrm>
            <a:off x="10635092" y="5999069"/>
            <a:ext cx="1810867" cy="838732"/>
            <a:chOff x="0" y="0"/>
            <a:chExt cx="1810866" cy="838731"/>
          </a:xfrm>
        </p:grpSpPr>
        <p:pic>
          <p:nvPicPr>
            <p:cNvPr id="182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9" name="object 11"/>
          <p:cNvSpPr txBox="1"/>
          <p:nvPr/>
        </p:nvSpPr>
        <p:spPr>
          <a:xfrm>
            <a:off x="101309" y="865747"/>
            <a:ext cx="13376301" cy="566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a:t>
            </a:r>
            <a:r>
              <a:rPr b="1" dirty="0"/>
              <a:t>Exception</a:t>
            </a:r>
            <a:r>
              <a:rPr dirty="0"/>
              <a:t> is an unexpected event which occurs at Runtime due to </a:t>
            </a:r>
          </a:p>
          <a:p>
            <a:pPr defTabSz="457200">
              <a:defRPr sz="2400">
                <a:latin typeface="+mn-lt"/>
                <a:ea typeface="+mn-ea"/>
                <a:cs typeface="+mn-cs"/>
                <a:sym typeface="Helvetica"/>
              </a:defRPr>
            </a:pPr>
            <a:r>
              <a:rPr dirty="0"/>
              <a:t>  unexpected operation performed by a single line of code</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lang="en-IN" dirty="0"/>
              <a:t>It is the process of responding to the occurrence of exceptions.</a:t>
            </a:r>
            <a:endParaRPr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b="1" dirty="0"/>
              <a:t>Error</a:t>
            </a:r>
            <a:r>
              <a:rPr dirty="0"/>
              <a:t> is an unexpected event which occurs at Runtime due to</a:t>
            </a:r>
          </a:p>
          <a:p>
            <a:pPr defTabSz="457200">
              <a:defRPr sz="2400">
                <a:latin typeface="+mn-lt"/>
                <a:ea typeface="+mn-ea"/>
                <a:cs typeface="+mn-cs"/>
                <a:sym typeface="Helvetica"/>
              </a:defRPr>
            </a:pPr>
            <a:r>
              <a:rPr dirty="0"/>
              <a:t>  hardware or software failure of the system.</a:t>
            </a:r>
          </a:p>
          <a:p>
            <a:pPr defTabSz="457200">
              <a:defRPr sz="2400">
                <a:latin typeface="+mn-lt"/>
                <a:ea typeface="+mn-ea"/>
                <a:cs typeface="+mn-cs"/>
                <a:sym typeface="Helvetica"/>
              </a:defRPr>
            </a:pPr>
            <a:r>
              <a:rPr dirty="0"/>
              <a:t>  </a:t>
            </a:r>
            <a:endParaRPr lang="en-IN" dirty="0"/>
          </a:p>
          <a:p>
            <a:pPr defTabSz="457200">
              <a:defRPr sz="2400">
                <a:latin typeface="+mn-lt"/>
                <a:ea typeface="+mn-ea"/>
                <a:cs typeface="+mn-cs"/>
                <a:sym typeface="Helvetica"/>
              </a:defRPr>
            </a:pPr>
            <a:r>
              <a:rPr lang="en-IN" sz="2800" b="1" dirty="0"/>
              <a:t>Operation of </a:t>
            </a:r>
            <a:r>
              <a:rPr lang="en-IN" sz="2800" b="1" dirty="0">
                <a:sym typeface="Helvetica"/>
              </a:rPr>
              <a:t>Exception Handling</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When ever there is an exception JVM will create an Object of </a:t>
            </a:r>
          </a:p>
          <a:p>
            <a:pPr defTabSz="457200">
              <a:defRPr sz="2400">
                <a:latin typeface="+mn-lt"/>
                <a:ea typeface="+mn-ea"/>
                <a:cs typeface="+mn-cs"/>
                <a:sym typeface="Helvetica"/>
              </a:defRPr>
            </a:pPr>
            <a:r>
              <a:rPr dirty="0"/>
              <a:t>  </a:t>
            </a:r>
            <a:r>
              <a:rPr lang="en-US" dirty="0"/>
              <a:t>with a</a:t>
            </a:r>
            <a:r>
              <a:rPr dirty="0"/>
              <a:t> exception class</a:t>
            </a:r>
            <a:r>
              <a:rPr lang="en-IN" dirty="0"/>
              <a:t>(name)</a:t>
            </a:r>
            <a:r>
              <a:rPr dirty="0"/>
              <a:t>.</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JVM will pass the exception object to the method which created the</a:t>
            </a:r>
          </a:p>
          <a:p>
            <a:pPr defTabSz="457200">
              <a:defRPr sz="2400">
                <a:latin typeface="+mn-lt"/>
                <a:ea typeface="+mn-ea"/>
                <a:cs typeface="+mn-cs"/>
                <a:sym typeface="Helvetica"/>
              </a:defRPr>
            </a:pPr>
            <a:r>
              <a:rPr dirty="0"/>
              <a:t>  exception by using throw 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1"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29">
                                            <p:txEl>
                                              <p:pRg st="3" end="3"/>
                                            </p:txEl>
                                          </p:spTgt>
                                        </p:tgtEl>
                                        <p:attrNameLst>
                                          <p:attrName>style.visibility</p:attrName>
                                        </p:attrNameLst>
                                      </p:cBhvr>
                                      <p:to>
                                        <p:strVal val="visible"/>
                                      </p:to>
                                    </p:set>
                                    <p:animEffect transition="in" filter="fade">
                                      <p:cBhvr>
                                        <p:cTn id="20" dur="500"/>
                                        <p:tgtEl>
                                          <p:spTgt spid="182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29">
                                            <p:txEl>
                                              <p:pRg st="5" end="5"/>
                                            </p:txEl>
                                          </p:spTgt>
                                        </p:tgtEl>
                                        <p:attrNameLst>
                                          <p:attrName>style.visibility</p:attrName>
                                        </p:attrNameLst>
                                      </p:cBhvr>
                                      <p:to>
                                        <p:strVal val="visible"/>
                                      </p:to>
                                    </p:set>
                                    <p:animEffect transition="in" filter="fade">
                                      <p:cBhvr>
                                        <p:cTn id="25" dur="500"/>
                                        <p:tgtEl>
                                          <p:spTgt spid="182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29">
                                            <p:txEl>
                                              <p:pRg st="6" end="6"/>
                                            </p:txEl>
                                          </p:spTgt>
                                        </p:tgtEl>
                                        <p:attrNameLst>
                                          <p:attrName>style.visibility</p:attrName>
                                        </p:attrNameLst>
                                      </p:cBhvr>
                                      <p:to>
                                        <p:strVal val="visible"/>
                                      </p:to>
                                    </p:set>
                                    <p:animEffect transition="in" filter="fade">
                                      <p:cBhvr>
                                        <p:cTn id="30" dur="500"/>
                                        <p:tgtEl>
                                          <p:spTgt spid="182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29">
                                            <p:txEl>
                                              <p:pRg st="7" end="7"/>
                                            </p:txEl>
                                          </p:spTgt>
                                        </p:tgtEl>
                                        <p:attrNameLst>
                                          <p:attrName>style.visibility</p:attrName>
                                        </p:attrNameLst>
                                      </p:cBhvr>
                                      <p:to>
                                        <p:strVal val="visible"/>
                                      </p:to>
                                    </p:set>
                                    <p:animEffect transition="in" filter="fade">
                                      <p:cBhvr>
                                        <p:cTn id="35" dur="500"/>
                                        <p:tgtEl>
                                          <p:spTgt spid="1829">
                                            <p:txEl>
                                              <p:pRg st="7" end="7"/>
                                            </p:txEl>
                                          </p:spTgt>
                                        </p:tgtEl>
                                      </p:cBhvr>
                                    </p:animEffect>
                                  </p:childTnLst>
                                </p:cTn>
                              </p:par>
                            </p:childTnLst>
                          </p:cTn>
                        </p:par>
                        <p:par>
                          <p:cTn id="36" fill="hold">
                            <p:stCondLst>
                              <p:cond delay="500"/>
                            </p:stCondLst>
                            <p:childTnLst>
                              <p:par>
                                <p:cTn id="37" presetID="10" presetClass="entr" fill="hold" grpId="1" nodeType="afterEffect">
                                  <p:stCondLst>
                                    <p:cond delay="0"/>
                                  </p:stCondLst>
                                  <p:iterate>
                                    <p:tmAbs val="0"/>
                                  </p:iterate>
                                  <p:childTnLst>
                                    <p:set>
                                      <p:cBhvr>
                                        <p:cTn id="38" fill="hold"/>
                                        <p:tgtEl>
                                          <p:spTgt spid="1829">
                                            <p:txEl>
                                              <p:pRg st="8" end="8"/>
                                            </p:txEl>
                                          </p:spTgt>
                                        </p:tgtEl>
                                        <p:attrNameLst>
                                          <p:attrName>style.visibility</p:attrName>
                                        </p:attrNameLst>
                                      </p:cBhvr>
                                      <p:to>
                                        <p:strVal val="visible"/>
                                      </p:to>
                                    </p:set>
                                    <p:animEffect transition="in" filter="fade">
                                      <p:cBhvr>
                                        <p:cTn id="39" dur="500"/>
                                        <p:tgtEl>
                                          <p:spTgt spid="182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grpId="1" nodeType="clickEffect">
                                  <p:stCondLst>
                                    <p:cond delay="0"/>
                                  </p:stCondLst>
                                  <p:iterate>
                                    <p:tmAbs val="0"/>
                                  </p:iterate>
                                  <p:childTnLst>
                                    <p:set>
                                      <p:cBhvr>
                                        <p:cTn id="43" fill="hold"/>
                                        <p:tgtEl>
                                          <p:spTgt spid="1829">
                                            <p:txEl>
                                              <p:pRg st="10" end="10"/>
                                            </p:txEl>
                                          </p:spTgt>
                                        </p:tgtEl>
                                        <p:attrNameLst>
                                          <p:attrName>style.visibility</p:attrName>
                                        </p:attrNameLst>
                                      </p:cBhvr>
                                      <p:to>
                                        <p:strVal val="visible"/>
                                      </p:to>
                                    </p:set>
                                    <p:animEffect transition="in" filter="fade">
                                      <p:cBhvr>
                                        <p:cTn id="44" dur="500"/>
                                        <p:tgtEl>
                                          <p:spTgt spid="1829">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829">
                                            <p:txEl>
                                              <p:pRg st="11" end="11"/>
                                            </p:txEl>
                                          </p:spTgt>
                                        </p:tgtEl>
                                        <p:attrNameLst>
                                          <p:attrName>style.visibility</p:attrName>
                                        </p:attrNameLst>
                                      </p:cBhvr>
                                      <p:to>
                                        <p:strVal val="visible"/>
                                      </p:to>
                                    </p:set>
                                    <p:animEffect transition="in" filter="fade">
                                      <p:cBhvr>
                                        <p:cTn id="49" dur="500"/>
                                        <p:tgtEl>
                                          <p:spTgt spid="1829">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829">
                                            <p:txEl>
                                              <p:pRg st="13" end="13"/>
                                            </p:txEl>
                                          </p:spTgt>
                                        </p:tgtEl>
                                        <p:attrNameLst>
                                          <p:attrName>style.visibility</p:attrName>
                                        </p:attrNameLst>
                                      </p:cBhvr>
                                      <p:to>
                                        <p:strVal val="visible"/>
                                      </p:to>
                                    </p:set>
                                    <p:animEffect transition="in" filter="fade">
                                      <p:cBhvr>
                                        <p:cTn id="54" dur="500"/>
                                        <p:tgtEl>
                                          <p:spTgt spid="1829">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829">
                                            <p:txEl>
                                              <p:pRg st="14" end="14"/>
                                            </p:txEl>
                                          </p:spTgt>
                                        </p:tgtEl>
                                        <p:attrNameLst>
                                          <p:attrName>style.visibility</p:attrName>
                                        </p:attrNameLst>
                                      </p:cBhvr>
                                      <p:to>
                                        <p:strVal val="visible"/>
                                      </p:to>
                                    </p:set>
                                    <p:animEffect transition="in" filter="fade">
                                      <p:cBhvr>
                                        <p:cTn id="59" dur="500"/>
                                        <p:tgtEl>
                                          <p:spTgt spid="182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1" build="p" bldLvl="5" animBg="1" advAuto="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37" name="Group 2"/>
          <p:cNvGrpSpPr/>
          <p:nvPr/>
        </p:nvGrpSpPr>
        <p:grpSpPr>
          <a:xfrm>
            <a:off x="10635092" y="5999069"/>
            <a:ext cx="1810867" cy="838732"/>
            <a:chOff x="0" y="0"/>
            <a:chExt cx="1810866" cy="838731"/>
          </a:xfrm>
        </p:grpSpPr>
        <p:pic>
          <p:nvPicPr>
            <p:cNvPr id="183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3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38" name="object 11"/>
          <p:cNvSpPr txBox="1"/>
          <p:nvPr/>
        </p:nvSpPr>
        <p:spPr>
          <a:xfrm>
            <a:off x="101309" y="865747"/>
            <a:ext cx="13376301" cy="3693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a:t>
            </a:r>
            <a:r>
              <a:rPr sz="2400" dirty="0"/>
              <a:t>If the method is not able to handle the exception object, then</a:t>
            </a:r>
            <a:r>
              <a:rPr lang="en-IN" sz="2400" dirty="0"/>
              <a:t> that </a:t>
            </a:r>
            <a:r>
              <a:rPr lang="en-IN" sz="2400" dirty="0">
                <a:sym typeface="Helvetica"/>
              </a:rPr>
              <a:t>method</a:t>
            </a:r>
            <a:endParaRPr sz="2400" dirty="0"/>
          </a:p>
          <a:p>
            <a:pPr defTabSz="457200">
              <a:defRPr sz="2400">
                <a:latin typeface="+mn-lt"/>
                <a:ea typeface="+mn-ea"/>
                <a:cs typeface="+mn-cs"/>
                <a:sym typeface="Helvetica"/>
              </a:defRPr>
            </a:pPr>
            <a:r>
              <a:rPr sz="2400" dirty="0"/>
              <a:t>will </a:t>
            </a:r>
            <a:r>
              <a:rPr lang="en-IN" sz="2400" dirty="0"/>
              <a:t>be </a:t>
            </a:r>
            <a:r>
              <a:rPr sz="2400" dirty="0"/>
              <a:t>terminate</a:t>
            </a:r>
            <a:r>
              <a:rPr lang="en-IN" sz="2400" dirty="0"/>
              <a:t>d by</a:t>
            </a:r>
            <a:r>
              <a:rPr sz="2400" dirty="0"/>
              <a:t> the</a:t>
            </a:r>
            <a:r>
              <a:rPr lang="en-IN" sz="2400" dirty="0"/>
              <a:t> </a:t>
            </a:r>
            <a:r>
              <a:rPr lang="en-IN" sz="2400" b="1" dirty="0">
                <a:sym typeface="Helvetica"/>
              </a:rPr>
              <a:t>JVM</a:t>
            </a:r>
            <a:r>
              <a:rPr sz="2400" dirty="0"/>
              <a:t> </a:t>
            </a:r>
            <a:r>
              <a:rPr lang="en-IN" sz="2400" dirty="0"/>
              <a:t>.</a:t>
            </a:r>
            <a:endParaRPr sz="2400"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If no</a:t>
            </a:r>
            <a:r>
              <a:rPr lang="en-US" dirty="0"/>
              <a:t>n of the</a:t>
            </a:r>
            <a:r>
              <a:rPr dirty="0"/>
              <a:t> methods are</a:t>
            </a:r>
            <a:r>
              <a:rPr lang="en-US" dirty="0"/>
              <a:t> unable to</a:t>
            </a:r>
            <a:r>
              <a:rPr dirty="0"/>
              <a:t> hand</a:t>
            </a:r>
            <a:r>
              <a:rPr lang="en-US" dirty="0"/>
              <a:t>le</a:t>
            </a:r>
            <a:r>
              <a:rPr dirty="0"/>
              <a:t> the exception object then JVM will call</a:t>
            </a:r>
          </a:p>
          <a:p>
            <a:pPr defTabSz="457200">
              <a:defRPr sz="2400">
                <a:latin typeface="+mn-lt"/>
                <a:ea typeface="+mn-ea"/>
                <a:cs typeface="+mn-cs"/>
                <a:sym typeface="Helvetica"/>
              </a:defRPr>
            </a:pPr>
            <a:r>
              <a:rPr dirty="0"/>
              <a:t>  Default Exception Handler which will handle the exception 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Default exception handler will handle the exception and prints</a:t>
            </a:r>
          </a:p>
          <a:p>
            <a:pPr defTabSz="457200">
              <a:defRPr sz="2400">
                <a:latin typeface="+mn-lt"/>
                <a:ea typeface="+mn-ea"/>
                <a:cs typeface="+mn-cs"/>
                <a:sym typeface="Helvetica"/>
              </a:defRPr>
            </a:pPr>
            <a:r>
              <a:rPr dirty="0"/>
              <a:t>  - Name of the exception </a:t>
            </a:r>
          </a:p>
          <a:p>
            <a:pPr defTabSz="457200">
              <a:defRPr sz="2400">
                <a:latin typeface="+mn-lt"/>
                <a:ea typeface="+mn-ea"/>
                <a:cs typeface="+mn-cs"/>
                <a:sym typeface="Helvetica"/>
              </a:defRPr>
            </a:pPr>
            <a:r>
              <a:rPr dirty="0"/>
              <a:t>  - Reason for the exception</a:t>
            </a:r>
          </a:p>
          <a:p>
            <a:pPr defTabSz="457200">
              <a:defRPr sz="2400">
                <a:latin typeface="+mn-lt"/>
                <a:ea typeface="+mn-ea"/>
                <a:cs typeface="+mn-cs"/>
                <a:sym typeface="Helvetica"/>
              </a:defRPr>
            </a:pPr>
            <a:r>
              <a:rPr dirty="0"/>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1"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38">
                                            <p:txEl>
                                              <p:pRg st="3" end="3"/>
                                            </p:txEl>
                                          </p:spTgt>
                                        </p:tgtEl>
                                        <p:attrNameLst>
                                          <p:attrName>style.visibility</p:attrName>
                                        </p:attrNameLst>
                                      </p:cBhvr>
                                      <p:to>
                                        <p:strVal val="visible"/>
                                      </p:to>
                                    </p:set>
                                    <p:animEffect transition="in" filter="fade">
                                      <p:cBhvr>
                                        <p:cTn id="20" dur="500"/>
                                        <p:tgtEl>
                                          <p:spTgt spid="183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38">
                                            <p:txEl>
                                              <p:pRg st="4" end="4"/>
                                            </p:txEl>
                                          </p:spTgt>
                                        </p:tgtEl>
                                        <p:attrNameLst>
                                          <p:attrName>style.visibility</p:attrName>
                                        </p:attrNameLst>
                                      </p:cBhvr>
                                      <p:to>
                                        <p:strVal val="visible"/>
                                      </p:to>
                                    </p:set>
                                    <p:animEffect transition="in" filter="fade">
                                      <p:cBhvr>
                                        <p:cTn id="25" dur="500"/>
                                        <p:tgtEl>
                                          <p:spTgt spid="183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38">
                                            <p:txEl>
                                              <p:pRg st="5" end="5"/>
                                            </p:txEl>
                                          </p:spTgt>
                                        </p:tgtEl>
                                        <p:attrNameLst>
                                          <p:attrName>style.visibility</p:attrName>
                                        </p:attrNameLst>
                                      </p:cBhvr>
                                      <p:to>
                                        <p:strVal val="visible"/>
                                      </p:to>
                                    </p:set>
                                    <p:animEffect transition="in" filter="fade">
                                      <p:cBhvr>
                                        <p:cTn id="30" dur="500"/>
                                        <p:tgtEl>
                                          <p:spTgt spid="183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38">
                                            <p:txEl>
                                              <p:pRg st="6" end="6"/>
                                            </p:txEl>
                                          </p:spTgt>
                                        </p:tgtEl>
                                        <p:attrNameLst>
                                          <p:attrName>style.visibility</p:attrName>
                                        </p:attrNameLst>
                                      </p:cBhvr>
                                      <p:to>
                                        <p:strVal val="visible"/>
                                      </p:to>
                                    </p:set>
                                    <p:animEffect transition="in" filter="fade">
                                      <p:cBhvr>
                                        <p:cTn id="35" dur="500"/>
                                        <p:tgtEl>
                                          <p:spTgt spid="183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38">
                                            <p:txEl>
                                              <p:pRg st="7" end="7"/>
                                            </p:txEl>
                                          </p:spTgt>
                                        </p:tgtEl>
                                        <p:attrNameLst>
                                          <p:attrName>style.visibility</p:attrName>
                                        </p:attrNameLst>
                                      </p:cBhvr>
                                      <p:to>
                                        <p:strVal val="visible"/>
                                      </p:to>
                                    </p:set>
                                    <p:animEffect transition="in" filter="fade">
                                      <p:cBhvr>
                                        <p:cTn id="40" dur="500"/>
                                        <p:tgtEl>
                                          <p:spTgt spid="1838">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38">
                                            <p:txEl>
                                              <p:pRg st="8" end="8"/>
                                            </p:txEl>
                                          </p:spTgt>
                                        </p:tgtEl>
                                        <p:attrNameLst>
                                          <p:attrName>style.visibility</p:attrName>
                                        </p:attrNameLst>
                                      </p:cBhvr>
                                      <p:to>
                                        <p:strVal val="visible"/>
                                      </p:to>
                                    </p:set>
                                    <p:animEffect transition="in" filter="fade">
                                      <p:cBhvr>
                                        <p:cTn id="45" dur="500"/>
                                        <p:tgtEl>
                                          <p:spTgt spid="1838">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38">
                                            <p:txEl>
                                              <p:pRg st="9" end="9"/>
                                            </p:txEl>
                                          </p:spTgt>
                                        </p:tgtEl>
                                        <p:attrNameLst>
                                          <p:attrName>style.visibility</p:attrName>
                                        </p:attrNameLst>
                                      </p:cBhvr>
                                      <p:to>
                                        <p:strVal val="visible"/>
                                      </p:to>
                                    </p:set>
                                    <p:animEffect transition="in" filter="fade">
                                      <p:cBhvr>
                                        <p:cTn id="50"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1" build="p" bldLvl="5" animBg="1" advAuto="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46" name="Group 2"/>
          <p:cNvGrpSpPr/>
          <p:nvPr/>
        </p:nvGrpSpPr>
        <p:grpSpPr>
          <a:xfrm>
            <a:off x="10635092" y="5999069"/>
            <a:ext cx="1810867" cy="838732"/>
            <a:chOff x="0" y="0"/>
            <a:chExt cx="1810866" cy="838731"/>
          </a:xfrm>
        </p:grpSpPr>
        <p:pic>
          <p:nvPicPr>
            <p:cNvPr id="184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4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47" name="object 11"/>
          <p:cNvSpPr txBox="1"/>
          <p:nvPr/>
        </p:nvSpPr>
        <p:spPr>
          <a:xfrm>
            <a:off x="101309" y="865747"/>
            <a:ext cx="11719903" cy="4924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sz="2000" dirty="0"/>
              <a:t>try-catch block</a:t>
            </a:r>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try</a:t>
            </a:r>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a:t>
            </a:r>
            <a:r>
              <a:rPr sz="2000" u="sng" dirty="0"/>
              <a:t>risky</a:t>
            </a:r>
            <a:r>
              <a:rPr sz="2000" dirty="0"/>
              <a:t> lines of code</a:t>
            </a:r>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catch(Exception</a:t>
            </a:r>
            <a:r>
              <a:rPr lang="en-IN" sz="2000" dirty="0"/>
              <a:t>Name</a:t>
            </a:r>
            <a:r>
              <a:rPr sz="2000" dirty="0"/>
              <a:t> </a:t>
            </a:r>
            <a:r>
              <a:rPr sz="2000" u="sng" dirty="0"/>
              <a:t>ref</a:t>
            </a:r>
            <a:r>
              <a:rPr sz="2000" dirty="0"/>
              <a:t>)</a:t>
            </a:r>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alternate code</a:t>
            </a:r>
          </a:p>
          <a:p>
            <a:pPr defTabSz="457200">
              <a:defRPr sz="2400">
                <a:latin typeface="+mn-lt"/>
                <a:ea typeface="+mn-ea"/>
                <a:cs typeface="+mn-cs"/>
                <a:sym typeface="Helvetica"/>
              </a:defRPr>
            </a:pPr>
            <a:r>
              <a:rPr sz="2000" dirty="0"/>
              <a:t>  }</a:t>
            </a:r>
            <a:endParaRPr lang="en-US" sz="2000" dirty="0"/>
          </a:p>
          <a:p>
            <a:pPr defTabSz="457200">
              <a:defRPr sz="2400">
                <a:latin typeface="+mn-lt"/>
                <a:ea typeface="+mn-ea"/>
                <a:cs typeface="+mn-cs"/>
                <a:sym typeface="Helvetica"/>
              </a:defRPr>
            </a:pPr>
            <a:endParaRPr lang="en-IN" sz="2000" dirty="0"/>
          </a:p>
          <a:p>
            <a:pPr defTabSz="457200">
              <a:defRPr sz="2400">
                <a:latin typeface="+mn-lt"/>
                <a:ea typeface="+mn-ea"/>
                <a:cs typeface="+mn-cs"/>
                <a:sym typeface="Helvetica"/>
              </a:defRPr>
            </a:pPr>
            <a:r>
              <a:rPr lang="en-US" sz="2000" dirty="0">
                <a:sym typeface="Wingdings" panose="05000000000000000000" pitchFamily="2" charset="2"/>
              </a:rPr>
              <a:t> </a:t>
            </a:r>
            <a:r>
              <a:rPr lang="en-US" sz="2000" dirty="0">
                <a:sym typeface="Helvetica"/>
              </a:rPr>
              <a:t>The risky code is surrounded by try block. If an exception occurs, then it is caught by the catch block. </a:t>
            </a:r>
            <a:endParaRPr sz="2000" dirty="0"/>
          </a:p>
          <a:p>
            <a:pPr defTabSz="457200">
              <a:defRPr sz="2400">
                <a:latin typeface="+mn-lt"/>
                <a:ea typeface="+mn-ea"/>
                <a:cs typeface="+mn-cs"/>
                <a:sym typeface="Helvetica"/>
              </a:defRPr>
            </a:pPr>
            <a:r>
              <a:rPr sz="2000" dirty="0"/>
              <a:t> try with multiple catch blocks</a:t>
            </a:r>
            <a:r>
              <a:rPr lang="en-US" sz="2000" dirty="0"/>
              <a:t> which is declared after the try block.</a:t>
            </a:r>
            <a:endParaRPr sz="2000" dirty="0"/>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Exception e  = new </a:t>
            </a:r>
            <a:r>
              <a:rPr sz="2000" dirty="0" err="1"/>
              <a:t>ArithmeticException</a:t>
            </a:r>
            <a:r>
              <a:rPr sz="2000" dirty="0"/>
              <a:t>();</a:t>
            </a:r>
          </a:p>
          <a:p>
            <a:pPr defTabSz="457200">
              <a:defRPr sz="2400">
                <a:latin typeface="+mn-lt"/>
                <a:ea typeface="+mn-ea"/>
                <a:cs typeface="+mn-cs"/>
                <a:sym typeface="Helvetica"/>
              </a:defRPr>
            </a:pPr>
            <a:r>
              <a:rPr sz="2000" dirty="0"/>
              <a:t> Exception e2 = new </a:t>
            </a:r>
            <a:r>
              <a:rPr sz="2000" dirty="0" err="1"/>
              <a:t>ArrayIndexOutOfBoundsException</a:t>
            </a:r>
            <a:r>
              <a:rPr sz="2000"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1"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47">
                                            <p:txEl>
                                              <p:pRg st="1" end="1"/>
                                            </p:txEl>
                                          </p:spTgt>
                                        </p:tgtEl>
                                        <p:attrNameLst>
                                          <p:attrName>style.visibility</p:attrName>
                                        </p:attrNameLst>
                                      </p:cBhvr>
                                      <p:to>
                                        <p:strVal val="visible"/>
                                      </p:to>
                                    </p:set>
                                    <p:animEffect transition="in" filter="fade">
                                      <p:cBhvr>
                                        <p:cTn id="15" dur="500"/>
                                        <p:tgtEl>
                                          <p:spTgt spid="18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47">
                                            <p:txEl>
                                              <p:pRg st="2" end="2"/>
                                            </p:txEl>
                                          </p:spTgt>
                                        </p:tgtEl>
                                        <p:attrNameLst>
                                          <p:attrName>style.visibility</p:attrName>
                                        </p:attrNameLst>
                                      </p:cBhvr>
                                      <p:to>
                                        <p:strVal val="visible"/>
                                      </p:to>
                                    </p:set>
                                    <p:animEffect transition="in" filter="fade">
                                      <p:cBhvr>
                                        <p:cTn id="20" dur="500"/>
                                        <p:tgtEl>
                                          <p:spTgt spid="18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47">
                                            <p:txEl>
                                              <p:pRg st="3" end="3"/>
                                            </p:txEl>
                                          </p:spTgt>
                                        </p:tgtEl>
                                        <p:attrNameLst>
                                          <p:attrName>style.visibility</p:attrName>
                                        </p:attrNameLst>
                                      </p:cBhvr>
                                      <p:to>
                                        <p:strVal val="visible"/>
                                      </p:to>
                                    </p:set>
                                    <p:animEffect transition="in" filter="fade">
                                      <p:cBhvr>
                                        <p:cTn id="25" dur="500"/>
                                        <p:tgtEl>
                                          <p:spTgt spid="18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47">
                                            <p:txEl>
                                              <p:pRg st="4" end="4"/>
                                            </p:txEl>
                                          </p:spTgt>
                                        </p:tgtEl>
                                        <p:attrNameLst>
                                          <p:attrName>style.visibility</p:attrName>
                                        </p:attrNameLst>
                                      </p:cBhvr>
                                      <p:to>
                                        <p:strVal val="visible"/>
                                      </p:to>
                                    </p:set>
                                    <p:animEffect transition="in" filter="fade">
                                      <p:cBhvr>
                                        <p:cTn id="30" dur="500"/>
                                        <p:tgtEl>
                                          <p:spTgt spid="18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47">
                                            <p:txEl>
                                              <p:pRg st="5" end="5"/>
                                            </p:txEl>
                                          </p:spTgt>
                                        </p:tgtEl>
                                        <p:attrNameLst>
                                          <p:attrName>style.visibility</p:attrName>
                                        </p:attrNameLst>
                                      </p:cBhvr>
                                      <p:to>
                                        <p:strVal val="visible"/>
                                      </p:to>
                                    </p:set>
                                    <p:animEffect transition="in" filter="fade">
                                      <p:cBhvr>
                                        <p:cTn id="35" dur="500"/>
                                        <p:tgtEl>
                                          <p:spTgt spid="18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47">
                                            <p:txEl>
                                              <p:pRg st="6" end="6"/>
                                            </p:txEl>
                                          </p:spTgt>
                                        </p:tgtEl>
                                        <p:attrNameLst>
                                          <p:attrName>style.visibility</p:attrName>
                                        </p:attrNameLst>
                                      </p:cBhvr>
                                      <p:to>
                                        <p:strVal val="visible"/>
                                      </p:to>
                                    </p:set>
                                    <p:animEffect transition="in" filter="fade">
                                      <p:cBhvr>
                                        <p:cTn id="40" dur="500"/>
                                        <p:tgtEl>
                                          <p:spTgt spid="18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47">
                                            <p:txEl>
                                              <p:pRg st="7" end="7"/>
                                            </p:txEl>
                                          </p:spTgt>
                                        </p:tgtEl>
                                        <p:attrNameLst>
                                          <p:attrName>style.visibility</p:attrName>
                                        </p:attrNameLst>
                                      </p:cBhvr>
                                      <p:to>
                                        <p:strVal val="visible"/>
                                      </p:to>
                                    </p:set>
                                    <p:animEffect transition="in" filter="fade">
                                      <p:cBhvr>
                                        <p:cTn id="45" dur="500"/>
                                        <p:tgtEl>
                                          <p:spTgt spid="184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47">
                                            <p:txEl>
                                              <p:pRg st="8" end="8"/>
                                            </p:txEl>
                                          </p:spTgt>
                                        </p:tgtEl>
                                        <p:attrNameLst>
                                          <p:attrName>style.visibility</p:attrName>
                                        </p:attrNameLst>
                                      </p:cBhvr>
                                      <p:to>
                                        <p:strVal val="visible"/>
                                      </p:to>
                                    </p:set>
                                    <p:animEffect transition="in" filter="fade">
                                      <p:cBhvr>
                                        <p:cTn id="50" dur="500"/>
                                        <p:tgtEl>
                                          <p:spTgt spid="184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47">
                                            <p:txEl>
                                              <p:pRg st="9" end="9"/>
                                            </p:txEl>
                                          </p:spTgt>
                                        </p:tgtEl>
                                        <p:attrNameLst>
                                          <p:attrName>style.visibility</p:attrName>
                                        </p:attrNameLst>
                                      </p:cBhvr>
                                      <p:to>
                                        <p:strVal val="visible"/>
                                      </p:to>
                                    </p:set>
                                    <p:animEffect transition="in" filter="fade">
                                      <p:cBhvr>
                                        <p:cTn id="55" dur="500"/>
                                        <p:tgtEl>
                                          <p:spTgt spid="1847">
                                            <p:txEl>
                                              <p:pRg st="9" end="9"/>
                                            </p:txEl>
                                          </p:spTgt>
                                        </p:tgtEl>
                                      </p:cBhvr>
                                    </p:animEffect>
                                  </p:childTnLst>
                                </p:cTn>
                              </p:par>
                            </p:childTnLst>
                          </p:cTn>
                        </p:par>
                        <p:par>
                          <p:cTn id="56" fill="hold">
                            <p:stCondLst>
                              <p:cond delay="500"/>
                            </p:stCondLst>
                            <p:childTnLst>
                              <p:par>
                                <p:cTn id="57" presetID="10" presetClass="entr" fill="hold" grpId="1" nodeType="afterEffect">
                                  <p:stCondLst>
                                    <p:cond delay="0"/>
                                  </p:stCondLst>
                                  <p:iterate>
                                    <p:tmAbs val="0"/>
                                  </p:iterate>
                                  <p:childTnLst>
                                    <p:set>
                                      <p:cBhvr>
                                        <p:cTn id="58" fill="hold"/>
                                        <p:tgtEl>
                                          <p:spTgt spid="1847">
                                            <p:txEl>
                                              <p:pRg st="11" end="11"/>
                                            </p:txEl>
                                          </p:spTgt>
                                        </p:tgtEl>
                                        <p:attrNameLst>
                                          <p:attrName>style.visibility</p:attrName>
                                        </p:attrNameLst>
                                      </p:cBhvr>
                                      <p:to>
                                        <p:strVal val="visible"/>
                                      </p:to>
                                    </p:set>
                                    <p:animEffect transition="in" filter="fade">
                                      <p:cBhvr>
                                        <p:cTn id="59" dur="500"/>
                                        <p:tgtEl>
                                          <p:spTgt spid="1847">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1847">
                                            <p:txEl>
                                              <p:pRg st="12" end="12"/>
                                            </p:txEl>
                                          </p:spTgt>
                                        </p:tgtEl>
                                        <p:attrNameLst>
                                          <p:attrName>style.visibility</p:attrName>
                                        </p:attrNameLst>
                                      </p:cBhvr>
                                      <p:to>
                                        <p:strVal val="visible"/>
                                      </p:to>
                                    </p:set>
                                    <p:animEffect transition="in" filter="fade">
                                      <p:cBhvr>
                                        <p:cTn id="64" dur="500"/>
                                        <p:tgtEl>
                                          <p:spTgt spid="1847">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fill="hold" grpId="1" nodeType="clickEffect">
                                  <p:stCondLst>
                                    <p:cond delay="0"/>
                                  </p:stCondLst>
                                  <p:iterate>
                                    <p:tmAbs val="0"/>
                                  </p:iterate>
                                  <p:childTnLst>
                                    <p:set>
                                      <p:cBhvr>
                                        <p:cTn id="68" fill="hold"/>
                                        <p:tgtEl>
                                          <p:spTgt spid="1847">
                                            <p:txEl>
                                              <p:pRg st="13" end="13"/>
                                            </p:txEl>
                                          </p:spTgt>
                                        </p:tgtEl>
                                        <p:attrNameLst>
                                          <p:attrName>style.visibility</p:attrName>
                                        </p:attrNameLst>
                                      </p:cBhvr>
                                      <p:to>
                                        <p:strVal val="visible"/>
                                      </p:to>
                                    </p:set>
                                    <p:animEffect transition="in" filter="fade">
                                      <p:cBhvr>
                                        <p:cTn id="69" dur="500"/>
                                        <p:tgtEl>
                                          <p:spTgt spid="1847">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fill="hold" grpId="1" nodeType="clickEffect">
                                  <p:stCondLst>
                                    <p:cond delay="0"/>
                                  </p:stCondLst>
                                  <p:iterate>
                                    <p:tmAbs val="0"/>
                                  </p:iterate>
                                  <p:childTnLst>
                                    <p:set>
                                      <p:cBhvr>
                                        <p:cTn id="73" fill="hold"/>
                                        <p:tgtEl>
                                          <p:spTgt spid="1847">
                                            <p:txEl>
                                              <p:pRg st="14" end="14"/>
                                            </p:txEl>
                                          </p:spTgt>
                                        </p:tgtEl>
                                        <p:attrNameLst>
                                          <p:attrName>style.visibility</p:attrName>
                                        </p:attrNameLst>
                                      </p:cBhvr>
                                      <p:to>
                                        <p:strVal val="visible"/>
                                      </p:to>
                                    </p:set>
                                    <p:animEffect transition="in" filter="fade">
                                      <p:cBhvr>
                                        <p:cTn id="74" dur="500"/>
                                        <p:tgtEl>
                                          <p:spTgt spid="1847">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fill="hold" grpId="1" nodeType="clickEffect">
                                  <p:stCondLst>
                                    <p:cond delay="0"/>
                                  </p:stCondLst>
                                  <p:iterate>
                                    <p:tmAbs val="0"/>
                                  </p:iterate>
                                  <p:childTnLst>
                                    <p:set>
                                      <p:cBhvr>
                                        <p:cTn id="78" fill="hold"/>
                                        <p:tgtEl>
                                          <p:spTgt spid="1847">
                                            <p:txEl>
                                              <p:pRg st="15" end="15"/>
                                            </p:txEl>
                                          </p:spTgt>
                                        </p:tgtEl>
                                        <p:attrNameLst>
                                          <p:attrName>style.visibility</p:attrName>
                                        </p:attrNameLst>
                                      </p:cBhvr>
                                      <p:to>
                                        <p:strVal val="visible"/>
                                      </p:to>
                                    </p:set>
                                    <p:animEffect transition="in" filter="fade">
                                      <p:cBhvr>
                                        <p:cTn id="79" dur="500"/>
                                        <p:tgtEl>
                                          <p:spTgt spid="18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1" build="p" bldLvl="5" animBg="1" advAuto="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A7FF6-BDAC-4355-8042-EFE140DFAF0B}"/>
              </a:ext>
            </a:extLst>
          </p:cNvPr>
          <p:cNvSpPr txBox="1"/>
          <p:nvPr/>
        </p:nvSpPr>
        <p:spPr>
          <a:xfrm>
            <a:off x="439917" y="820132"/>
            <a:ext cx="11312165" cy="4154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b="1" i="0" dirty="0">
                <a:solidFill>
                  <a:srgbClr val="FF6600"/>
                </a:solidFill>
                <a:effectLst/>
                <a:latin typeface="Work Sans" pitchFamily="2" charset="0"/>
              </a:rPr>
              <a:t>Exception handling keywords</a:t>
            </a:r>
            <a:endParaRPr lang="en-US" sz="2400" b="1" dirty="0"/>
          </a:p>
          <a:p>
            <a:endParaRPr lang="en-US" sz="2400" b="1" dirty="0"/>
          </a:p>
          <a:p>
            <a:r>
              <a:rPr lang="en-US" sz="2400" b="1" dirty="0"/>
              <a:t>Try: </a:t>
            </a:r>
          </a:p>
          <a:p>
            <a:r>
              <a:rPr lang="en-US" sz="2400" dirty="0"/>
              <a:t>   * it defines a set of statements which may lead to an error.</a:t>
            </a:r>
          </a:p>
          <a:p>
            <a:r>
              <a:rPr lang="en-IN" sz="2400" b="1" i="0" dirty="0">
                <a:solidFill>
                  <a:srgbClr val="3A3A3A"/>
                </a:solidFill>
                <a:effectLst/>
                <a:latin typeface="Work Sans" pitchFamily="2" charset="0"/>
              </a:rPr>
              <a:t>Catch: </a:t>
            </a:r>
          </a:p>
          <a:p>
            <a:r>
              <a:rPr lang="en-IN" sz="2400" i="0" dirty="0">
                <a:solidFill>
                  <a:srgbClr val="3A3A3A"/>
                </a:solidFill>
                <a:effectLst/>
                <a:latin typeface="Work Sans" pitchFamily="2" charset="0"/>
              </a:rPr>
              <a:t>  * exceptions will be caught here.</a:t>
            </a:r>
          </a:p>
          <a:p>
            <a:pPr defTabSz="457200">
              <a:defRPr sz="2400" b="1">
                <a:latin typeface="+mn-lt"/>
                <a:ea typeface="+mn-ea"/>
                <a:cs typeface="+mn-cs"/>
                <a:sym typeface="Helvetica"/>
              </a:defRPr>
            </a:pPr>
            <a:r>
              <a:rPr lang="en-US" sz="2400" dirty="0"/>
              <a:t>Final block </a:t>
            </a:r>
          </a:p>
          <a:p>
            <a:pPr defTabSz="457200">
              <a:defRPr sz="2400">
                <a:latin typeface="+mn-lt"/>
                <a:ea typeface="+mn-ea"/>
                <a:cs typeface="+mn-cs"/>
                <a:sym typeface="Helvetica"/>
              </a:defRPr>
            </a:pPr>
            <a:r>
              <a:rPr lang="en-US" sz="2400" dirty="0"/>
              <a:t>   * finally block will </a:t>
            </a:r>
            <a:r>
              <a:rPr lang="en-US" sz="2400" dirty="0" err="1"/>
              <a:t>excecuted</a:t>
            </a:r>
            <a:r>
              <a:rPr lang="en-US" sz="2400" dirty="0"/>
              <a:t> no matter whether the try and catch block will executed or  not.</a:t>
            </a:r>
          </a:p>
          <a:p>
            <a:pPr defTabSz="457200">
              <a:defRPr sz="2400">
                <a:latin typeface="+mn-lt"/>
                <a:ea typeface="+mn-ea"/>
                <a:cs typeface="+mn-cs"/>
                <a:sym typeface="Helvetica"/>
              </a:defRPr>
            </a:pPr>
            <a:r>
              <a:rPr lang="en-US" sz="2400" dirty="0"/>
              <a:t>   * finally block should be written after the catch block.</a:t>
            </a:r>
          </a:p>
          <a:p>
            <a:endParaRPr lang="en-IN" sz="2400" dirty="0"/>
          </a:p>
        </p:txBody>
      </p:sp>
    </p:spTree>
    <p:extLst>
      <p:ext uri="{BB962C8B-B14F-4D97-AF65-F5344CB8AC3E}">
        <p14:creationId xmlns:p14="http://schemas.microsoft.com/office/powerpoint/2010/main" val="3963043491"/>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grpSp>
        <p:nvGrpSpPr>
          <p:cNvPr id="1855" name="Group 2"/>
          <p:cNvGrpSpPr/>
          <p:nvPr/>
        </p:nvGrpSpPr>
        <p:grpSpPr>
          <a:xfrm>
            <a:off x="10635092" y="5999069"/>
            <a:ext cx="1810867" cy="838732"/>
            <a:chOff x="0" y="0"/>
            <a:chExt cx="1810866" cy="838731"/>
          </a:xfrm>
        </p:grpSpPr>
        <p:pic>
          <p:nvPicPr>
            <p:cNvPr id="18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56" name="object 11"/>
          <p:cNvSpPr txBox="1"/>
          <p:nvPr/>
        </p:nvSpPr>
        <p:spPr>
          <a:xfrm>
            <a:off x="101310" y="865747"/>
            <a:ext cx="11954856" cy="5539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Exception are of 2 types</a:t>
            </a:r>
          </a:p>
          <a:p>
            <a:pPr defTabSz="457200">
              <a:defRPr sz="2400">
                <a:latin typeface="+mn-lt"/>
                <a:ea typeface="+mn-ea"/>
                <a:cs typeface="+mn-cs"/>
                <a:sym typeface="Helvetica"/>
              </a:defRPr>
            </a:pPr>
            <a:r>
              <a:rPr sz="2000" dirty="0"/>
              <a:t>  1. Checked exception</a:t>
            </a:r>
          </a:p>
          <a:p>
            <a:pPr defTabSz="457200">
              <a:defRPr sz="2400">
                <a:latin typeface="+mn-lt"/>
                <a:ea typeface="+mn-ea"/>
                <a:cs typeface="+mn-cs"/>
                <a:sym typeface="Helvetica"/>
              </a:defRPr>
            </a:pPr>
            <a:r>
              <a:rPr sz="2000" dirty="0"/>
              <a:t>  2. Unchecked exception</a:t>
            </a:r>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 Exceptions which are not checked by the compiler at the compile time  are called as unchecked</a:t>
            </a:r>
            <a:r>
              <a:rPr lang="en-IN" sz="2000" dirty="0"/>
              <a:t> </a:t>
            </a:r>
            <a:r>
              <a:rPr sz="2000" dirty="0"/>
              <a:t>exceptions.</a:t>
            </a:r>
            <a:endParaRPr lang="en-IN" sz="2000" dirty="0"/>
          </a:p>
          <a:p>
            <a:pPr defTabSz="457200">
              <a:defRPr sz="2400">
                <a:latin typeface="+mn-lt"/>
                <a:ea typeface="+mn-ea"/>
                <a:cs typeface="+mn-cs"/>
                <a:sym typeface="Helvetica"/>
              </a:defRPr>
            </a:pPr>
            <a:endParaRPr lang="en-IN" sz="2000" dirty="0"/>
          </a:p>
          <a:p>
            <a:pPr defTabSz="457200">
              <a:defRPr sz="2400">
                <a:latin typeface="+mn-lt"/>
                <a:ea typeface="+mn-ea"/>
                <a:cs typeface="+mn-cs"/>
                <a:sym typeface="Helvetica"/>
              </a:defRPr>
            </a:pPr>
            <a:r>
              <a:rPr lang="en-US" sz="2000" dirty="0">
                <a:sym typeface="Helvetica"/>
              </a:rPr>
              <a:t>  * </a:t>
            </a:r>
            <a:r>
              <a:rPr lang="en-US" sz="2000" dirty="0" err="1">
                <a:sym typeface="Helvetica"/>
              </a:rPr>
              <a:t>RuntimeException</a:t>
            </a:r>
            <a:r>
              <a:rPr lang="en-US" sz="2000" dirty="0">
                <a:sym typeface="Helvetica"/>
              </a:rPr>
              <a:t> and all of its Subclasses are Unchecked exceptions.</a:t>
            </a:r>
          </a:p>
          <a:p>
            <a:pPr defTabSz="457200">
              <a:defRPr sz="2400">
                <a:latin typeface="+mn-lt"/>
                <a:ea typeface="+mn-ea"/>
                <a:cs typeface="+mn-cs"/>
                <a:sym typeface="Helvetica"/>
              </a:defRPr>
            </a:pPr>
            <a:endParaRPr lang="en-US" sz="2000" dirty="0">
              <a:sym typeface="Helvetica"/>
            </a:endParaRPr>
          </a:p>
          <a:p>
            <a:r>
              <a:rPr lang="en-US" sz="2000" dirty="0"/>
              <a:t>* The compiler doesn’t force to handle these exceptions. </a:t>
            </a:r>
            <a:r>
              <a:rPr lang="en-US" sz="2000" b="1" dirty="0"/>
              <a:t>It includes:</a:t>
            </a:r>
            <a:endParaRPr lang="en-US" sz="2000" dirty="0"/>
          </a:p>
          <a:p>
            <a:pPr marL="342900" lvl="1" indent="-342900">
              <a:buFont typeface="Arial" panose="020B0604020202020204" pitchFamily="34" charset="0"/>
              <a:buChar char="•"/>
            </a:pPr>
            <a:r>
              <a:rPr lang="en-US" sz="2000" dirty="0"/>
              <a:t>Arithmetic Exception</a:t>
            </a:r>
          </a:p>
          <a:p>
            <a:pPr marL="342900" lvl="1" indent="-342900">
              <a:buFont typeface="Arial" panose="020B0604020202020204" pitchFamily="34" charset="0"/>
              <a:buChar char="•"/>
            </a:pPr>
            <a:r>
              <a:rPr lang="en-US" sz="2000" dirty="0" err="1"/>
              <a:t>ArrayIndexOutOfBounds</a:t>
            </a:r>
            <a:r>
              <a:rPr lang="en-US" sz="2000" dirty="0"/>
              <a:t> Exception</a:t>
            </a:r>
            <a:endParaRPr lang="en-US" sz="2000" dirty="0">
              <a:sym typeface="Helvetica"/>
            </a:endParaRPr>
          </a:p>
          <a:p>
            <a:pPr defTabSz="457200">
              <a:defRPr sz="2400">
                <a:latin typeface="+mn-lt"/>
                <a:ea typeface="+mn-ea"/>
                <a:cs typeface="+mn-cs"/>
                <a:sym typeface="Helvetica"/>
              </a:defRPr>
            </a:pPr>
            <a:r>
              <a:rPr sz="2000" dirty="0"/>
              <a:t>  </a:t>
            </a:r>
          </a:p>
          <a:p>
            <a:pPr defTabSz="457200">
              <a:defRPr sz="2400">
                <a:latin typeface="+mn-lt"/>
                <a:ea typeface="+mn-ea"/>
                <a:cs typeface="+mn-cs"/>
                <a:sym typeface="Helvetica"/>
              </a:defRPr>
            </a:pPr>
            <a:r>
              <a:rPr sz="2000" dirty="0"/>
              <a:t>  * Leaving </a:t>
            </a:r>
            <a:r>
              <a:rPr sz="2000" dirty="0" err="1"/>
              <a:t>RuntimeException</a:t>
            </a:r>
            <a:r>
              <a:rPr sz="2000" dirty="0"/>
              <a:t> and its Subclasses all other exceptions are </a:t>
            </a:r>
            <a:endParaRPr lang="en-IN" sz="2000" dirty="0"/>
          </a:p>
          <a:p>
            <a:pPr defTabSz="457200">
              <a:defRPr sz="2400">
                <a:latin typeface="+mn-lt"/>
                <a:ea typeface="+mn-ea"/>
                <a:cs typeface="+mn-cs"/>
                <a:sym typeface="Helvetica"/>
              </a:defRPr>
            </a:pPr>
            <a:r>
              <a:rPr sz="2000" dirty="0"/>
              <a:t>checked exceptions.</a:t>
            </a:r>
            <a:endParaRPr lang="en-US" sz="2000" dirty="0"/>
          </a:p>
          <a:p>
            <a:pPr defTabSz="457200">
              <a:defRPr sz="2400">
                <a:latin typeface="+mn-lt"/>
                <a:ea typeface="+mn-ea"/>
                <a:cs typeface="+mn-cs"/>
                <a:sym typeface="Helvetica"/>
              </a:defRPr>
            </a:pPr>
            <a:endParaRPr lang="en-US" sz="2000" dirty="0"/>
          </a:p>
          <a:p>
            <a:r>
              <a:rPr lang="en-US" sz="2000" dirty="0"/>
              <a:t>  </a:t>
            </a:r>
            <a:r>
              <a:rPr sz="2000"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1" nodeType="clickEffect">
                                  <p:stCondLst>
                                    <p:cond delay="0"/>
                                  </p:stCondLst>
                                  <p:iterate>
                                    <p:tmAbs val="0"/>
                                  </p:iterate>
                                  <p:childTnLst>
                                    <p:set>
                                      <p:cBhvr>
                                        <p:cTn id="11" fill="hold"/>
                                        <p:tgtEl>
                                          <p:spTgt spid="1856">
                                            <p:txEl>
                                              <p:pRg st="0" end="0"/>
                                            </p:txEl>
                                          </p:spTgt>
                                        </p:tgtEl>
                                        <p:attrNameLst>
                                          <p:attrName>style.visibility</p:attrName>
                                        </p:attrNameLst>
                                      </p:cBhvr>
                                      <p:to>
                                        <p:strVal val="visible"/>
                                      </p:to>
                                    </p:set>
                                    <p:animEffect transition="in" filter="fade">
                                      <p:cBhvr>
                                        <p:cTn id="12" dur="500"/>
                                        <p:tgtEl>
                                          <p:spTgt spid="18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1" nodeType="clickEffect">
                                  <p:stCondLst>
                                    <p:cond delay="0"/>
                                  </p:stCondLst>
                                  <p:iterate>
                                    <p:tmAbs val="0"/>
                                  </p:iterate>
                                  <p:childTnLst>
                                    <p:set>
                                      <p:cBhvr>
                                        <p:cTn id="16" fill="hold"/>
                                        <p:tgtEl>
                                          <p:spTgt spid="1856">
                                            <p:txEl>
                                              <p:pRg st="1" end="1"/>
                                            </p:txEl>
                                          </p:spTgt>
                                        </p:tgtEl>
                                        <p:attrNameLst>
                                          <p:attrName>style.visibility</p:attrName>
                                        </p:attrNameLst>
                                      </p:cBhvr>
                                      <p:to>
                                        <p:strVal val="visible"/>
                                      </p:to>
                                    </p:set>
                                    <p:animEffect transition="in" filter="fade">
                                      <p:cBhvr>
                                        <p:cTn id="17" dur="500"/>
                                        <p:tgtEl>
                                          <p:spTgt spid="18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1" nodeType="clickEffect">
                                  <p:stCondLst>
                                    <p:cond delay="0"/>
                                  </p:stCondLst>
                                  <p:iterate>
                                    <p:tmAbs val="0"/>
                                  </p:iterate>
                                  <p:childTnLst>
                                    <p:set>
                                      <p:cBhvr>
                                        <p:cTn id="21" fill="hold"/>
                                        <p:tgtEl>
                                          <p:spTgt spid="1856">
                                            <p:txEl>
                                              <p:pRg st="2" end="2"/>
                                            </p:txEl>
                                          </p:spTgt>
                                        </p:tgtEl>
                                        <p:attrNameLst>
                                          <p:attrName>style.visibility</p:attrName>
                                        </p:attrNameLst>
                                      </p:cBhvr>
                                      <p:to>
                                        <p:strVal val="visible"/>
                                      </p:to>
                                    </p:set>
                                    <p:animEffect transition="in" filter="fade">
                                      <p:cBhvr>
                                        <p:cTn id="22" dur="500"/>
                                        <p:tgtEl>
                                          <p:spTgt spid="18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1" nodeType="clickEffect">
                                  <p:stCondLst>
                                    <p:cond delay="0"/>
                                  </p:stCondLst>
                                  <p:iterate>
                                    <p:tmAbs val="0"/>
                                  </p:iterate>
                                  <p:childTnLst>
                                    <p:set>
                                      <p:cBhvr>
                                        <p:cTn id="26" fill="hold"/>
                                        <p:tgtEl>
                                          <p:spTgt spid="1856">
                                            <p:txEl>
                                              <p:pRg st="3" end="3"/>
                                            </p:txEl>
                                          </p:spTgt>
                                        </p:tgtEl>
                                        <p:attrNameLst>
                                          <p:attrName>style.visibility</p:attrName>
                                        </p:attrNameLst>
                                      </p:cBhvr>
                                      <p:to>
                                        <p:strVal val="visible"/>
                                      </p:to>
                                    </p:set>
                                    <p:animEffect transition="in" filter="fade">
                                      <p:cBhvr>
                                        <p:cTn id="27" dur="500"/>
                                        <p:tgtEl>
                                          <p:spTgt spid="18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1" nodeType="clickEffect">
                                  <p:stCondLst>
                                    <p:cond delay="0"/>
                                  </p:stCondLst>
                                  <p:iterate>
                                    <p:tmAbs val="0"/>
                                  </p:iterate>
                                  <p:childTnLst>
                                    <p:set>
                                      <p:cBhvr>
                                        <p:cTn id="31" fill="hold"/>
                                        <p:tgtEl>
                                          <p:spTgt spid="1856">
                                            <p:txEl>
                                              <p:pRg st="4" end="4"/>
                                            </p:txEl>
                                          </p:spTgt>
                                        </p:tgtEl>
                                        <p:attrNameLst>
                                          <p:attrName>style.visibility</p:attrName>
                                        </p:attrNameLst>
                                      </p:cBhvr>
                                      <p:to>
                                        <p:strVal val="visible"/>
                                      </p:to>
                                    </p:set>
                                    <p:animEffect transition="in" filter="fade">
                                      <p:cBhvr>
                                        <p:cTn id="32" dur="500"/>
                                        <p:tgtEl>
                                          <p:spTgt spid="18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1" nodeType="clickEffect">
                                  <p:stCondLst>
                                    <p:cond delay="0"/>
                                  </p:stCondLst>
                                  <p:iterate>
                                    <p:tmAbs val="0"/>
                                  </p:iterate>
                                  <p:childTnLst>
                                    <p:set>
                                      <p:cBhvr>
                                        <p:cTn id="36" fill="hold"/>
                                        <p:tgtEl>
                                          <p:spTgt spid="1856">
                                            <p:txEl>
                                              <p:pRg st="5" end="5"/>
                                            </p:txEl>
                                          </p:spTgt>
                                        </p:tgtEl>
                                        <p:attrNameLst>
                                          <p:attrName>style.visibility</p:attrName>
                                        </p:attrNameLst>
                                      </p:cBhvr>
                                      <p:to>
                                        <p:strVal val="visible"/>
                                      </p:to>
                                    </p:set>
                                    <p:animEffect transition="in" filter="fade">
                                      <p:cBhvr>
                                        <p:cTn id="37" dur="500"/>
                                        <p:tgtEl>
                                          <p:spTgt spid="1856">
                                            <p:txEl>
                                              <p:pRg st="5" end="5"/>
                                            </p:txEl>
                                          </p:spTgt>
                                        </p:tgtEl>
                                      </p:cBhvr>
                                    </p:animEffect>
                                  </p:childTnLst>
                                </p:cTn>
                              </p:par>
                            </p:childTnLst>
                          </p:cTn>
                        </p:par>
                        <p:par>
                          <p:cTn id="38" fill="hold">
                            <p:stCondLst>
                              <p:cond delay="500"/>
                            </p:stCondLst>
                            <p:childTnLst>
                              <p:par>
                                <p:cTn id="39" presetID="10" presetClass="entr" fill="hold" grpId="1" nodeType="afterEffect">
                                  <p:stCondLst>
                                    <p:cond delay="0"/>
                                  </p:stCondLst>
                                  <p:iterate>
                                    <p:tmAbs val="0"/>
                                  </p:iterate>
                                  <p:childTnLst>
                                    <p:set>
                                      <p:cBhvr>
                                        <p:cTn id="40" fill="hold"/>
                                        <p:tgtEl>
                                          <p:spTgt spid="1856">
                                            <p:txEl>
                                              <p:pRg st="7" end="7"/>
                                            </p:txEl>
                                          </p:spTgt>
                                        </p:tgtEl>
                                        <p:attrNameLst>
                                          <p:attrName>style.visibility</p:attrName>
                                        </p:attrNameLst>
                                      </p:cBhvr>
                                      <p:to>
                                        <p:strVal val="visible"/>
                                      </p:to>
                                    </p:set>
                                    <p:animEffect transition="in" filter="fade">
                                      <p:cBhvr>
                                        <p:cTn id="41" dur="500"/>
                                        <p:tgtEl>
                                          <p:spTgt spid="1856">
                                            <p:txEl>
                                              <p:pRg st="7" end="7"/>
                                            </p:txEl>
                                          </p:spTgt>
                                        </p:tgtEl>
                                      </p:cBhvr>
                                    </p:animEffect>
                                  </p:childTnLst>
                                </p:cTn>
                              </p:par>
                            </p:childTnLst>
                          </p:cTn>
                        </p:par>
                        <p:par>
                          <p:cTn id="42" fill="hold">
                            <p:stCondLst>
                              <p:cond delay="1000"/>
                            </p:stCondLst>
                            <p:childTnLst>
                              <p:par>
                                <p:cTn id="43" presetID="10" presetClass="entr" fill="hold" grpId="1" nodeType="afterEffect">
                                  <p:stCondLst>
                                    <p:cond delay="0"/>
                                  </p:stCondLst>
                                  <p:iterate>
                                    <p:tmAbs val="0"/>
                                  </p:iterate>
                                  <p:childTnLst>
                                    <p:set>
                                      <p:cBhvr>
                                        <p:cTn id="44" fill="hold"/>
                                        <p:tgtEl>
                                          <p:spTgt spid="1856">
                                            <p:txEl>
                                              <p:pRg st="9" end="9"/>
                                            </p:txEl>
                                          </p:spTgt>
                                        </p:tgtEl>
                                        <p:attrNameLst>
                                          <p:attrName>style.visibility</p:attrName>
                                        </p:attrNameLst>
                                      </p:cBhvr>
                                      <p:to>
                                        <p:strVal val="visible"/>
                                      </p:to>
                                    </p:set>
                                    <p:animEffect transition="in" filter="fade">
                                      <p:cBhvr>
                                        <p:cTn id="45" dur="500"/>
                                        <p:tgtEl>
                                          <p:spTgt spid="1856">
                                            <p:txEl>
                                              <p:pRg st="9" end="9"/>
                                            </p:txEl>
                                          </p:spTgt>
                                        </p:tgtEl>
                                      </p:cBhvr>
                                    </p:animEffect>
                                  </p:childTnLst>
                                </p:cTn>
                              </p:par>
                            </p:childTnLst>
                          </p:cTn>
                        </p:par>
                        <p:par>
                          <p:cTn id="46" fill="hold">
                            <p:stCondLst>
                              <p:cond delay="1500"/>
                            </p:stCondLst>
                            <p:childTnLst>
                              <p:par>
                                <p:cTn id="47" presetID="10" presetClass="entr" fill="hold" grpId="1" nodeType="afterEffect">
                                  <p:stCondLst>
                                    <p:cond delay="0"/>
                                  </p:stCondLst>
                                  <p:iterate>
                                    <p:tmAbs val="0"/>
                                  </p:iterate>
                                  <p:childTnLst>
                                    <p:set>
                                      <p:cBhvr>
                                        <p:cTn id="48" fill="hold"/>
                                        <p:tgtEl>
                                          <p:spTgt spid="1856">
                                            <p:txEl>
                                              <p:pRg st="10" end="10"/>
                                            </p:txEl>
                                          </p:spTgt>
                                        </p:tgtEl>
                                        <p:attrNameLst>
                                          <p:attrName>style.visibility</p:attrName>
                                        </p:attrNameLst>
                                      </p:cBhvr>
                                      <p:to>
                                        <p:strVal val="visible"/>
                                      </p:to>
                                    </p:set>
                                    <p:animEffect transition="in" filter="fade">
                                      <p:cBhvr>
                                        <p:cTn id="49" dur="500"/>
                                        <p:tgtEl>
                                          <p:spTgt spid="1856">
                                            <p:txEl>
                                              <p:pRg st="10" end="10"/>
                                            </p:txEl>
                                          </p:spTgt>
                                        </p:tgtEl>
                                      </p:cBhvr>
                                    </p:animEffect>
                                  </p:childTnLst>
                                </p:cTn>
                              </p:par>
                            </p:childTnLst>
                          </p:cTn>
                        </p:par>
                        <p:par>
                          <p:cTn id="50" fill="hold">
                            <p:stCondLst>
                              <p:cond delay="2000"/>
                            </p:stCondLst>
                            <p:childTnLst>
                              <p:par>
                                <p:cTn id="51" presetID="10" presetClass="entr" fill="hold" grpId="1" nodeType="afterEffect">
                                  <p:stCondLst>
                                    <p:cond delay="0"/>
                                  </p:stCondLst>
                                  <p:iterate>
                                    <p:tmAbs val="0"/>
                                  </p:iterate>
                                  <p:childTnLst>
                                    <p:set>
                                      <p:cBhvr>
                                        <p:cTn id="52" fill="hold"/>
                                        <p:tgtEl>
                                          <p:spTgt spid="1856">
                                            <p:txEl>
                                              <p:pRg st="11" end="11"/>
                                            </p:txEl>
                                          </p:spTgt>
                                        </p:tgtEl>
                                        <p:attrNameLst>
                                          <p:attrName>style.visibility</p:attrName>
                                        </p:attrNameLst>
                                      </p:cBhvr>
                                      <p:to>
                                        <p:strVal val="visible"/>
                                      </p:to>
                                    </p:set>
                                    <p:animEffect transition="in" filter="fade">
                                      <p:cBhvr>
                                        <p:cTn id="53" dur="500"/>
                                        <p:tgtEl>
                                          <p:spTgt spid="18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1" nodeType="clickEffect">
                                  <p:stCondLst>
                                    <p:cond delay="0"/>
                                  </p:stCondLst>
                                  <p:iterate>
                                    <p:tmAbs val="0"/>
                                  </p:iterate>
                                  <p:childTnLst>
                                    <p:set>
                                      <p:cBhvr>
                                        <p:cTn id="57" fill="hold"/>
                                        <p:tgtEl>
                                          <p:spTgt spid="1856">
                                            <p:txEl>
                                              <p:pRg st="12" end="12"/>
                                            </p:txEl>
                                          </p:spTgt>
                                        </p:tgtEl>
                                        <p:attrNameLst>
                                          <p:attrName>style.visibility</p:attrName>
                                        </p:attrNameLst>
                                      </p:cBhvr>
                                      <p:to>
                                        <p:strVal val="visible"/>
                                      </p:to>
                                    </p:set>
                                    <p:animEffect transition="in" filter="fade">
                                      <p:cBhvr>
                                        <p:cTn id="58" dur="500"/>
                                        <p:tgtEl>
                                          <p:spTgt spid="1856">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fill="hold" grpId="1" nodeType="clickEffect">
                                  <p:stCondLst>
                                    <p:cond delay="0"/>
                                  </p:stCondLst>
                                  <p:iterate>
                                    <p:tmAbs val="0"/>
                                  </p:iterate>
                                  <p:childTnLst>
                                    <p:set>
                                      <p:cBhvr>
                                        <p:cTn id="62" fill="hold"/>
                                        <p:tgtEl>
                                          <p:spTgt spid="1856">
                                            <p:txEl>
                                              <p:pRg st="13" end="13"/>
                                            </p:txEl>
                                          </p:spTgt>
                                        </p:tgtEl>
                                        <p:attrNameLst>
                                          <p:attrName>style.visibility</p:attrName>
                                        </p:attrNameLst>
                                      </p:cBhvr>
                                      <p:to>
                                        <p:strVal val="visible"/>
                                      </p:to>
                                    </p:set>
                                    <p:animEffect transition="in" filter="fade">
                                      <p:cBhvr>
                                        <p:cTn id="63" dur="500"/>
                                        <p:tgtEl>
                                          <p:spTgt spid="1856">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1" nodeType="clickEffect">
                                  <p:stCondLst>
                                    <p:cond delay="0"/>
                                  </p:stCondLst>
                                  <p:iterate>
                                    <p:tmAbs val="0"/>
                                  </p:iterate>
                                  <p:childTnLst>
                                    <p:set>
                                      <p:cBhvr>
                                        <p:cTn id="67" fill="hold"/>
                                        <p:tgtEl>
                                          <p:spTgt spid="1856">
                                            <p:txEl>
                                              <p:pRg st="14" end="14"/>
                                            </p:txEl>
                                          </p:spTgt>
                                        </p:tgtEl>
                                        <p:attrNameLst>
                                          <p:attrName>style.visibility</p:attrName>
                                        </p:attrNameLst>
                                      </p:cBhvr>
                                      <p:to>
                                        <p:strVal val="visible"/>
                                      </p:to>
                                    </p:set>
                                    <p:animEffect transition="in" filter="fade">
                                      <p:cBhvr>
                                        <p:cTn id="68" dur="500"/>
                                        <p:tgtEl>
                                          <p:spTgt spid="1856">
                                            <p:txEl>
                                              <p:pRg st="14" end="14"/>
                                            </p:txEl>
                                          </p:spTgt>
                                        </p:tgtEl>
                                      </p:cBhvr>
                                    </p:animEffect>
                                  </p:childTnLst>
                                </p:cTn>
                              </p:par>
                            </p:childTnLst>
                          </p:cTn>
                        </p:par>
                        <p:par>
                          <p:cTn id="69" fill="hold">
                            <p:stCondLst>
                              <p:cond delay="500"/>
                            </p:stCondLst>
                            <p:childTnLst>
                              <p:par>
                                <p:cTn id="70" presetID="10" presetClass="entr" fill="hold" grpId="1" nodeType="afterEffect">
                                  <p:stCondLst>
                                    <p:cond delay="0"/>
                                  </p:stCondLst>
                                  <p:iterate>
                                    <p:tmAbs val="0"/>
                                  </p:iterate>
                                  <p:childTnLst>
                                    <p:set>
                                      <p:cBhvr>
                                        <p:cTn id="71" fill="hold"/>
                                        <p:tgtEl>
                                          <p:spTgt spid="1856">
                                            <p:txEl>
                                              <p:pRg st="16" end="16"/>
                                            </p:txEl>
                                          </p:spTgt>
                                        </p:tgtEl>
                                        <p:attrNameLst>
                                          <p:attrName>style.visibility</p:attrName>
                                        </p:attrNameLst>
                                      </p:cBhvr>
                                      <p:to>
                                        <p:strVal val="visible"/>
                                      </p:to>
                                    </p:set>
                                    <p:animEffect transition="in" filter="fade">
                                      <p:cBhvr>
                                        <p:cTn id="72" dur="500"/>
                                        <p:tgtEl>
                                          <p:spTgt spid="185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44669"/>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06" name="object 18"/>
          <p:cNvSpPr txBox="1"/>
          <p:nvPr/>
        </p:nvSpPr>
        <p:spPr>
          <a:xfrm>
            <a:off x="2191147" y="2429201"/>
            <a:ext cx="9028091"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t>Installation of JDK and Sublime Text</a:t>
            </a:r>
          </a:p>
        </p:txBody>
      </p:sp>
      <p:grpSp>
        <p:nvGrpSpPr>
          <p:cNvPr id="309" name="Group 12"/>
          <p:cNvGrpSpPr/>
          <p:nvPr/>
        </p:nvGrpSpPr>
        <p:grpSpPr>
          <a:xfrm>
            <a:off x="4045554" y="3693570"/>
            <a:ext cx="4100892" cy="2996283"/>
            <a:chOff x="0" y="0"/>
            <a:chExt cx="4100891" cy="2996281"/>
          </a:xfrm>
        </p:grpSpPr>
        <p:pic>
          <p:nvPicPr>
            <p:cNvPr id="307" name="Picture 10" descr="Picture 10"/>
            <p:cNvPicPr>
              <a:picLocks noChangeAspect="1"/>
            </p:cNvPicPr>
            <p:nvPr/>
          </p:nvPicPr>
          <p:blipFill>
            <a:blip r:embed="rId2"/>
            <a:stretch>
              <a:fillRect/>
            </a:stretch>
          </p:blipFill>
          <p:spPr>
            <a:xfrm>
              <a:off x="66987" y="0"/>
              <a:ext cx="4010025" cy="1955199"/>
            </a:xfrm>
            <a:prstGeom prst="rect">
              <a:avLst/>
            </a:prstGeom>
            <a:ln w="12700" cap="flat">
              <a:noFill/>
              <a:miter lim="400000"/>
            </a:ln>
            <a:effectLst/>
          </p:spPr>
        </p:pic>
        <p:sp>
          <p:nvSpPr>
            <p:cNvPr id="308" name="Rectangle 11"/>
            <p:cNvSpPr txBox="1"/>
            <p:nvPr/>
          </p:nvSpPr>
          <p:spPr>
            <a:xfrm>
              <a:off x="0" y="1711698"/>
              <a:ext cx="4100892" cy="12845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0" name="Group 55"/>
          <p:cNvGrpSpPr/>
          <p:nvPr/>
        </p:nvGrpSpPr>
        <p:grpSpPr>
          <a:xfrm>
            <a:off x="0" y="0"/>
            <a:ext cx="3518859" cy="833730"/>
            <a:chOff x="0" y="0"/>
            <a:chExt cx="3518858" cy="833729"/>
          </a:xfrm>
        </p:grpSpPr>
        <p:sp>
          <p:nvSpPr>
            <p:cNvPr id="185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dirty="0"/>
            </a:p>
          </p:txBody>
        </p:sp>
        <p:sp>
          <p:nvSpPr>
            <p:cNvPr id="185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dirty="0"/>
            </a:p>
          </p:txBody>
        </p:sp>
      </p:grpSp>
      <p:sp>
        <p:nvSpPr>
          <p:cNvPr id="1861"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rPr dirty="0"/>
              <a:t>Exception Handling</a:t>
            </a:r>
          </a:p>
        </p:txBody>
      </p:sp>
      <p:grpSp>
        <p:nvGrpSpPr>
          <p:cNvPr id="1864" name="Group 2"/>
          <p:cNvGrpSpPr/>
          <p:nvPr/>
        </p:nvGrpSpPr>
        <p:grpSpPr>
          <a:xfrm>
            <a:off x="10635092" y="5999069"/>
            <a:ext cx="1810867" cy="838732"/>
            <a:chOff x="0" y="0"/>
            <a:chExt cx="1810866" cy="838731"/>
          </a:xfrm>
        </p:grpSpPr>
        <p:pic>
          <p:nvPicPr>
            <p:cNvPr id="18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rPr dirty="0"/>
                <a:t>BASAVANAGUDI</a:t>
              </a:r>
            </a:p>
          </p:txBody>
        </p:sp>
      </p:grpSp>
      <p:sp>
        <p:nvSpPr>
          <p:cNvPr id="1865" name="object 11"/>
          <p:cNvSpPr txBox="1"/>
          <p:nvPr/>
        </p:nvSpPr>
        <p:spPr>
          <a:xfrm>
            <a:off x="101309" y="865747"/>
            <a:ext cx="11663343" cy="6032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b="1">
                <a:latin typeface="+mn-lt"/>
                <a:ea typeface="+mn-ea"/>
                <a:cs typeface="+mn-cs"/>
                <a:sym typeface="Helvetica"/>
              </a:defRPr>
            </a:pPr>
            <a:r>
              <a:rPr dirty="0"/>
              <a:t>* Exception propagation : </a:t>
            </a:r>
          </a:p>
          <a:p>
            <a:pPr defTabSz="457200">
              <a:defRPr sz="2400">
                <a:latin typeface="+mn-lt"/>
                <a:ea typeface="+mn-ea"/>
                <a:cs typeface="+mn-cs"/>
                <a:sym typeface="Helvetica"/>
              </a:defRPr>
            </a:pPr>
            <a:r>
              <a:rPr dirty="0"/>
              <a:t>    Passing the exception object from called method to calling method is </a:t>
            </a:r>
          </a:p>
          <a:p>
            <a:pPr defTabSz="457200">
              <a:defRPr sz="2400">
                <a:latin typeface="+mn-lt"/>
                <a:ea typeface="+mn-ea"/>
                <a:cs typeface="+mn-cs"/>
                <a:sym typeface="Helvetica"/>
              </a:defRPr>
            </a:pPr>
            <a:r>
              <a:rPr dirty="0"/>
              <a:t>    known as </a:t>
            </a:r>
            <a:r>
              <a:rPr b="1" dirty="0"/>
              <a:t>Exception</a:t>
            </a:r>
            <a:r>
              <a:rPr dirty="0"/>
              <a:t> </a:t>
            </a:r>
            <a:r>
              <a:rPr b="1" dirty="0"/>
              <a:t>propagation</a:t>
            </a:r>
            <a:r>
              <a:rPr dirty="0"/>
              <a: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Unchecked exceptions</a:t>
            </a:r>
            <a:r>
              <a:rPr lang="en-IN" dirty="0"/>
              <a:t>(</a:t>
            </a:r>
            <a:r>
              <a:rPr lang="en-IN" b="1" dirty="0"/>
              <a:t>RTE</a:t>
            </a:r>
            <a:r>
              <a:rPr lang="en-IN" dirty="0"/>
              <a:t>)</a:t>
            </a:r>
            <a:r>
              <a:rPr dirty="0"/>
              <a:t> will be implicitly propagated by the JVM.  </a:t>
            </a:r>
          </a:p>
          <a:p>
            <a:pPr defTabSz="457200">
              <a:defRPr sz="2400">
                <a:latin typeface="+mn-lt"/>
                <a:ea typeface="+mn-ea"/>
                <a:cs typeface="+mn-cs"/>
                <a:sym typeface="Helvetica"/>
              </a:defRPr>
            </a:pPr>
            <a:r>
              <a:rPr dirty="0"/>
              <a:t>  </a:t>
            </a:r>
          </a:p>
          <a:p>
            <a:pPr defTabSz="457200">
              <a:defRPr sz="2400" b="1">
                <a:latin typeface="+mn-lt"/>
                <a:ea typeface="+mn-ea"/>
                <a:cs typeface="+mn-cs"/>
                <a:sym typeface="Helvetica"/>
              </a:defRPr>
            </a:pPr>
            <a:r>
              <a:rPr dirty="0"/>
              <a:t>  throws keyword</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lang="en-IN" dirty="0"/>
              <a:t>* </a:t>
            </a:r>
            <a:r>
              <a:rPr lang="en-US" sz="2400" dirty="0">
                <a:sym typeface="Helvetica"/>
              </a:rPr>
              <a:t>checked exceptions(</a:t>
            </a:r>
            <a:r>
              <a:rPr lang="en-US" sz="2400" b="1" dirty="0">
                <a:sym typeface="Helvetica"/>
              </a:rPr>
              <a:t>CTE</a:t>
            </a:r>
            <a:r>
              <a:rPr lang="en-US" sz="2400" dirty="0">
                <a:sym typeface="Helvetica"/>
              </a:rPr>
              <a:t>) will be explicitly propagated(</a:t>
            </a:r>
            <a:r>
              <a:rPr lang="en-US" sz="2400" b="1" dirty="0">
                <a:sym typeface="Helvetica"/>
              </a:rPr>
              <a:t>spread</a:t>
            </a:r>
            <a:r>
              <a:rPr lang="en-US" sz="2400" dirty="0">
                <a:sym typeface="Helvetica"/>
              </a:rPr>
              <a:t>) by the programmer 	using </a:t>
            </a:r>
            <a:r>
              <a:rPr lang="en-IN" sz="2400" dirty="0">
                <a:sym typeface="Helvetica"/>
              </a:rPr>
              <a:t>throws keyword .</a:t>
            </a:r>
            <a:endParaRPr dirty="0"/>
          </a:p>
          <a:p>
            <a:pPr defTabSz="457200">
              <a:defRPr sz="2400">
                <a:latin typeface="+mn-lt"/>
                <a:ea typeface="+mn-ea"/>
                <a:cs typeface="+mn-cs"/>
                <a:sym typeface="Helvetica"/>
              </a:defRPr>
            </a:pPr>
            <a:r>
              <a:rPr dirty="0"/>
              <a:t>  </a:t>
            </a:r>
          </a:p>
          <a:p>
            <a:pPr defTabSz="457200">
              <a:defRPr sz="2400" b="1">
                <a:latin typeface="+mn-lt"/>
                <a:ea typeface="+mn-ea"/>
                <a:cs typeface="+mn-cs"/>
                <a:sym typeface="Helvetica"/>
              </a:defRPr>
            </a:pPr>
            <a:r>
              <a:rPr dirty="0"/>
              <a:t>  throw keyword</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 throw keyword is used to throw the exception explicitly by the </a:t>
            </a:r>
          </a:p>
          <a:p>
            <a:pPr defTabSz="457200">
              <a:defRPr sz="2400">
                <a:latin typeface="+mn-lt"/>
                <a:ea typeface="+mn-ea"/>
                <a:cs typeface="+mn-cs"/>
                <a:sym typeface="Helvetica"/>
              </a:defRPr>
            </a:pPr>
            <a:r>
              <a:rPr dirty="0"/>
              <a:t>    programmer according to the application requirements.</a:t>
            </a:r>
          </a:p>
          <a:p>
            <a:pPr defTabSz="457200">
              <a:defRPr sz="2400">
                <a:latin typeface="+mn-lt"/>
                <a:ea typeface="+mn-ea"/>
                <a:cs typeface="+mn-cs"/>
                <a:sym typeface="Helvetica"/>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1"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1865">
                                            <p:txEl>
                                              <p:pRg st="8" end="8"/>
                                            </p:txEl>
                                          </p:spTgt>
                                        </p:tgtEl>
                                        <p:attrNameLst>
                                          <p:attrName>style.visibility</p:attrName>
                                        </p:attrNameLst>
                                      </p:cBhvr>
                                      <p:to>
                                        <p:strVal val="visible"/>
                                      </p:to>
                                    </p:set>
                                    <p:animEffect transition="in" filter="fade">
                                      <p:cBhvr>
                                        <p:cTn id="49" dur="500"/>
                                        <p:tgtEl>
                                          <p:spTgt spid="1865">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865">
                                            <p:txEl>
                                              <p:pRg st="9" end="9"/>
                                            </p:txEl>
                                          </p:spTgt>
                                        </p:tgtEl>
                                        <p:attrNameLst>
                                          <p:attrName>style.visibility</p:attrName>
                                        </p:attrNameLst>
                                      </p:cBhvr>
                                      <p:to>
                                        <p:strVal val="visible"/>
                                      </p:to>
                                    </p:set>
                                    <p:animEffect transition="in" filter="fade">
                                      <p:cBhvr>
                                        <p:cTn id="54" dur="500"/>
                                        <p:tgtEl>
                                          <p:spTgt spid="1865">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865">
                                            <p:txEl>
                                              <p:pRg st="10" end="10"/>
                                            </p:txEl>
                                          </p:spTgt>
                                        </p:tgtEl>
                                        <p:attrNameLst>
                                          <p:attrName>style.visibility</p:attrName>
                                        </p:attrNameLst>
                                      </p:cBhvr>
                                      <p:to>
                                        <p:strVal val="visible"/>
                                      </p:to>
                                    </p:set>
                                    <p:animEffect transition="in" filter="fade">
                                      <p:cBhvr>
                                        <p:cTn id="59" dur="500"/>
                                        <p:tgtEl>
                                          <p:spTgt spid="1865">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1865">
                                            <p:txEl>
                                              <p:pRg st="12" end="12"/>
                                            </p:txEl>
                                          </p:spTgt>
                                        </p:tgtEl>
                                        <p:attrNameLst>
                                          <p:attrName>style.visibility</p:attrName>
                                        </p:attrNameLst>
                                      </p:cBhvr>
                                      <p:to>
                                        <p:strVal val="visible"/>
                                      </p:to>
                                    </p:set>
                                    <p:animEffect transition="in" filter="fade">
                                      <p:cBhvr>
                                        <p:cTn id="64" dur="500"/>
                                        <p:tgtEl>
                                          <p:spTgt spid="1865">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fill="hold" grpId="1" nodeType="clickEffect">
                                  <p:stCondLst>
                                    <p:cond delay="0"/>
                                  </p:stCondLst>
                                  <p:iterate>
                                    <p:tmAbs val="0"/>
                                  </p:iterate>
                                  <p:childTnLst>
                                    <p:set>
                                      <p:cBhvr>
                                        <p:cTn id="68" fill="hold"/>
                                        <p:tgtEl>
                                          <p:spTgt spid="1865">
                                            <p:txEl>
                                              <p:pRg st="13" end="13"/>
                                            </p:txEl>
                                          </p:spTgt>
                                        </p:tgtEl>
                                        <p:attrNameLst>
                                          <p:attrName>style.visibility</p:attrName>
                                        </p:attrNameLst>
                                      </p:cBhvr>
                                      <p:to>
                                        <p:strVal val="visible"/>
                                      </p:to>
                                    </p:set>
                                    <p:animEffect transition="in" filter="fade">
                                      <p:cBhvr>
                                        <p:cTn id="69" dur="500"/>
                                        <p:tgtEl>
                                          <p:spTgt spid="1865">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fill="hold" grpId="1" nodeType="clickEffect">
                                  <p:stCondLst>
                                    <p:cond delay="0"/>
                                  </p:stCondLst>
                                  <p:iterate>
                                    <p:tmAbs val="0"/>
                                  </p:iterate>
                                  <p:childTnLst>
                                    <p:set>
                                      <p:cBhvr>
                                        <p:cTn id="73" fill="hold"/>
                                        <p:tgtEl>
                                          <p:spTgt spid="1865">
                                            <p:txEl>
                                              <p:pRg st="14" end="14"/>
                                            </p:txEl>
                                          </p:spTgt>
                                        </p:tgtEl>
                                        <p:attrNameLst>
                                          <p:attrName>style.visibility</p:attrName>
                                        </p:attrNameLst>
                                      </p:cBhvr>
                                      <p:to>
                                        <p:strVal val="visible"/>
                                      </p:to>
                                    </p:set>
                                    <p:animEffect transition="in" filter="fade">
                                      <p:cBhvr>
                                        <p:cTn id="74" dur="500"/>
                                        <p:tgtEl>
                                          <p:spTgt spid="186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1" build="p" bldLvl="5" animBg="1" advAuto="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FD2F11-EBE9-4005-8E6D-07F91D3AE473}"/>
              </a:ext>
            </a:extLst>
          </p:cNvPr>
          <p:cNvSpPr>
            <a:spLocks noGrp="1"/>
          </p:cNvSpPr>
          <p:nvPr>
            <p:ph type="subTitle" idx="1"/>
          </p:nvPr>
        </p:nvSpPr>
        <p:spPr>
          <a:xfrm>
            <a:off x="647701" y="1400174"/>
            <a:ext cx="10477500" cy="2981325"/>
          </a:xfrm>
        </p:spPr>
        <p:txBody>
          <a:bodyPr/>
          <a:lstStyle/>
          <a:p>
            <a:endParaRPr lang="en-US" dirty="0"/>
          </a:p>
          <a:p>
            <a:endParaRPr lang="en-IN" dirty="0"/>
          </a:p>
          <a:p>
            <a:endParaRPr lang="en-IN" dirty="0"/>
          </a:p>
          <a:p>
            <a:r>
              <a:rPr lang="en-IN" sz="3200" dirty="0">
                <a:latin typeface="Times New Roman" panose="02020603050405020304" pitchFamily="18" charset="0"/>
                <a:cs typeface="Times New Roman" panose="02020603050405020304" pitchFamily="18" charset="0"/>
              </a:rPr>
              <a:t>COLLECTIONS</a:t>
            </a:r>
          </a:p>
        </p:txBody>
      </p:sp>
    </p:spTree>
    <p:extLst>
      <p:ext uri="{BB962C8B-B14F-4D97-AF65-F5344CB8AC3E}">
        <p14:creationId xmlns:p14="http://schemas.microsoft.com/office/powerpoint/2010/main" val="1741186895"/>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7694246-05A7-477F-A12D-53D7A8DC9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033" y="352125"/>
            <a:ext cx="10303934" cy="579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322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3C77-4B69-4103-9189-84F00F521F3C}"/>
              </a:ext>
            </a:extLst>
          </p:cNvPr>
          <p:cNvSpPr>
            <a:spLocks noGrp="1"/>
          </p:cNvSpPr>
          <p:nvPr>
            <p:ph type="title"/>
          </p:nvPr>
        </p:nvSpPr>
        <p:spPr>
          <a:xfrm>
            <a:off x="874642" y="365126"/>
            <a:ext cx="10479157" cy="848566"/>
          </a:xfrm>
        </p:spPr>
        <p:txBody>
          <a:bodyPr/>
          <a:lstStyle/>
          <a:p>
            <a:r>
              <a:rPr lang="en-US" dirty="0"/>
              <a:t> Comparison table</a:t>
            </a:r>
            <a:endParaRPr lang="en-IN" dirty="0"/>
          </a:p>
        </p:txBody>
      </p:sp>
      <p:pic>
        <p:nvPicPr>
          <p:cNvPr id="7" name="Picture 6">
            <a:extLst>
              <a:ext uri="{FF2B5EF4-FFF2-40B4-BE49-F238E27FC236}">
                <a16:creationId xmlns:a16="http://schemas.microsoft.com/office/drawing/2014/main" id="{896E6392-8F5D-4F98-8317-83B18922D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34" y="1213691"/>
            <a:ext cx="9203635" cy="5534963"/>
          </a:xfrm>
          <a:prstGeom prst="rect">
            <a:avLst/>
          </a:prstGeom>
        </p:spPr>
      </p:pic>
    </p:spTree>
    <p:extLst>
      <p:ext uri="{BB962C8B-B14F-4D97-AF65-F5344CB8AC3E}">
        <p14:creationId xmlns:p14="http://schemas.microsoft.com/office/powerpoint/2010/main" val="2115475499"/>
      </p:ext>
    </p:extLst>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FAC7A-D586-4938-9D9F-1A37BEC3E7B8}"/>
              </a:ext>
            </a:extLst>
          </p:cNvPr>
          <p:cNvSpPr>
            <a:spLocks noGrp="1"/>
          </p:cNvSpPr>
          <p:nvPr>
            <p:ph idx="1"/>
          </p:nvPr>
        </p:nvSpPr>
        <p:spPr>
          <a:xfrm>
            <a:off x="638175" y="295275"/>
            <a:ext cx="10820400" cy="59007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Array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Collections</a:t>
            </a:r>
          </a:p>
          <a:p>
            <a:pPr marL="0" indent="0">
              <a:buNone/>
            </a:pPr>
            <a:r>
              <a:rPr lang="en-US" sz="2000" dirty="0">
                <a:latin typeface="Times New Roman" panose="02020603050405020304" pitchFamily="18" charset="0"/>
                <a:cs typeface="Times New Roman" panose="02020603050405020304" pitchFamily="18" charset="0"/>
              </a:rPr>
              <a:t>1. Fixed in size.                                                                      1.collection is growable in </a:t>
            </a:r>
            <a:r>
              <a:rPr lang="en-US" sz="2000" dirty="0" err="1">
                <a:latin typeface="Times New Roman" panose="02020603050405020304" pitchFamily="18" charset="0"/>
                <a:cs typeface="Times New Roman" panose="02020603050405020304" pitchFamily="18" charset="0"/>
              </a:rPr>
              <a:t>nature,size</a:t>
            </a:r>
            <a:r>
              <a:rPr lang="en-US" sz="2000" dirty="0">
                <a:latin typeface="Times New Roman" panose="02020603050405020304" pitchFamily="18" charset="0"/>
                <a:cs typeface="Times New Roman" panose="02020603050405020304" pitchFamily="18" charset="0"/>
              </a:rPr>
              <a:t> of the                      </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collection can be decreased at the runtime.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2.It supports only  homogenous data                                     2.By default it supports heterogenous data.</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3.No built-in method supports.                                              3.collections has built-in methods to perform      						            basic and advance operations on the group   						            of data.</a:t>
            </a:r>
          </a:p>
          <a:p>
            <a:pPr marL="0" indent="0">
              <a:buNone/>
            </a:pPr>
            <a:r>
              <a:rPr lang="en-IN" sz="2000" dirty="0">
                <a:latin typeface="Times New Roman" panose="02020603050405020304" pitchFamily="18" charset="0"/>
                <a:cs typeface="Times New Roman" panose="02020603050405020304" pitchFamily="18" charset="0"/>
              </a:rPr>
              <a:t>4.Don’t have any underlying data structure.                         4 it have any underlying data structure. </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 that means it will supports static array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 that means it will supports static array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0EECE0-6A6B-4DDF-931F-C217CAFEA555}"/>
              </a:ext>
            </a:extLst>
          </p:cNvPr>
          <p:cNvSpPr txBox="1"/>
          <p:nvPr/>
        </p:nvSpPr>
        <p:spPr>
          <a:xfrm>
            <a:off x="638175" y="4731026"/>
            <a:ext cx="895557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i="0" dirty="0">
                <a:solidFill>
                  <a:srgbClr val="202124"/>
                </a:solidFill>
                <a:effectLst/>
                <a:latin typeface="arial" panose="020B0604020202020204" pitchFamily="34" charset="0"/>
              </a:rPr>
              <a:t>Note</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Static</a:t>
            </a:r>
            <a:r>
              <a:rPr lang="en-US" i="0" dirty="0">
                <a:solidFill>
                  <a:srgbClr val="202124"/>
                </a:solidFill>
                <a:effectLst/>
                <a:latin typeface="arial" panose="020B0604020202020204" pitchFamily="34" charset="0"/>
              </a:rPr>
              <a:t> arrays have their size or length determined when the array is created and/or allocated. ... </a:t>
            </a:r>
          </a:p>
          <a:p>
            <a:r>
              <a:rPr lang="en-US" b="1" i="0" dirty="0">
                <a:solidFill>
                  <a:srgbClr val="202124"/>
                </a:solidFill>
                <a:effectLst/>
                <a:latin typeface="arial" panose="020B0604020202020204" pitchFamily="34" charset="0"/>
              </a:rPr>
              <a:t>Dynamic</a:t>
            </a:r>
            <a:r>
              <a:rPr lang="en-US" i="0" dirty="0">
                <a:solidFill>
                  <a:srgbClr val="202124"/>
                </a:solidFill>
                <a:effectLst/>
                <a:latin typeface="arial" panose="020B0604020202020204" pitchFamily="34" charset="0"/>
              </a:rPr>
              <a:t> arrays has a variable size it allow elements to be added and removed at runtime. </a:t>
            </a:r>
            <a:endParaRPr lang="en-IN" dirty="0"/>
          </a:p>
        </p:txBody>
      </p:sp>
    </p:spTree>
    <p:extLst>
      <p:ext uri="{BB962C8B-B14F-4D97-AF65-F5344CB8AC3E}">
        <p14:creationId xmlns:p14="http://schemas.microsoft.com/office/powerpoint/2010/main" val="2151572325"/>
      </p:ext>
    </p:extLst>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A8BE75-9504-489F-A3B6-88144F077B61}"/>
              </a:ext>
            </a:extLst>
          </p:cNvPr>
          <p:cNvSpPr txBox="1"/>
          <p:nvPr/>
        </p:nvSpPr>
        <p:spPr>
          <a:xfrm>
            <a:off x="624422" y="3955774"/>
            <a:ext cx="8371232" cy="1508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latin typeface="Times New Roman" panose="02020603050405020304" pitchFamily="18" charset="0"/>
                <a:cs typeface="Times New Roman" panose="02020603050405020304" pitchFamily="18" charset="0"/>
              </a:rPr>
              <a:t>Queue : </a:t>
            </a:r>
          </a:p>
          <a:p>
            <a:r>
              <a:rPr lang="en-US" sz="1800" dirty="0">
                <a:latin typeface="Times New Roman" panose="02020603050405020304" pitchFamily="18" charset="0"/>
                <a:cs typeface="Times New Roman" panose="02020603050405020304" pitchFamily="18" charset="0"/>
              </a:rPr>
              <a:t>Queue store duplicates.</a:t>
            </a:r>
          </a:p>
          <a:p>
            <a:r>
              <a:rPr lang="en-US" sz="1800" dirty="0">
                <a:latin typeface="Times New Roman" panose="02020603050405020304" pitchFamily="18" charset="0"/>
                <a:cs typeface="Times New Roman" panose="02020603050405020304" pitchFamily="18" charset="0"/>
              </a:rPr>
              <a:t>Queue has index.</a:t>
            </a:r>
          </a:p>
          <a:p>
            <a:r>
              <a:rPr lang="en-US" sz="1800" dirty="0">
                <a:latin typeface="Times New Roman" panose="02020603050405020304" pitchFamily="18" charset="0"/>
                <a:cs typeface="Times New Roman" panose="02020603050405020304" pitchFamily="18" charset="0"/>
              </a:rPr>
              <a:t>Queue support to store multiple null values.</a:t>
            </a:r>
          </a:p>
          <a:p>
            <a:r>
              <a:rPr lang="en-US" sz="1800" dirty="0">
                <a:latin typeface="Times New Roman" panose="02020603050405020304" pitchFamily="18" charset="0"/>
                <a:cs typeface="Times New Roman" panose="02020603050405020304" pitchFamily="18" charset="0"/>
              </a:rPr>
              <a:t>Queue preserve insertion order.</a:t>
            </a:r>
          </a:p>
        </p:txBody>
      </p:sp>
      <p:sp>
        <p:nvSpPr>
          <p:cNvPr id="5" name="TextBox 4">
            <a:extLst>
              <a:ext uri="{FF2B5EF4-FFF2-40B4-BE49-F238E27FC236}">
                <a16:creationId xmlns:a16="http://schemas.microsoft.com/office/drawing/2014/main" id="{5FB444D1-9B21-453C-ABF8-A0CCCD1F237A}"/>
              </a:ext>
            </a:extLst>
          </p:cNvPr>
          <p:cNvSpPr txBox="1"/>
          <p:nvPr/>
        </p:nvSpPr>
        <p:spPr>
          <a:xfrm>
            <a:off x="614995" y="2166730"/>
            <a:ext cx="8371232" cy="1508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buNone/>
            </a:pPr>
            <a:r>
              <a:rPr lang="en-US" sz="2000" b="1" dirty="0">
                <a:latin typeface="Times New Roman" panose="02020603050405020304" pitchFamily="18" charset="0"/>
                <a:cs typeface="Times New Roman" panose="02020603050405020304" pitchFamily="18" charset="0"/>
              </a:rPr>
              <a:t>List : </a:t>
            </a:r>
          </a:p>
          <a:p>
            <a:pPr marL="0" indent="0">
              <a:buNone/>
            </a:pPr>
            <a:r>
              <a:rPr lang="en-US" sz="1800" dirty="0">
                <a:latin typeface="Times New Roman" panose="02020603050405020304" pitchFamily="18" charset="0"/>
                <a:cs typeface="Times New Roman" panose="02020603050405020304" pitchFamily="18" charset="0"/>
              </a:rPr>
              <a:t>1.List can store duplicates.</a:t>
            </a:r>
          </a:p>
          <a:p>
            <a:pPr marL="0" indent="0">
              <a:buNone/>
            </a:pPr>
            <a:r>
              <a:rPr lang="en-US" sz="1800" dirty="0">
                <a:latin typeface="Times New Roman" panose="02020603050405020304" pitchFamily="18" charset="0"/>
                <a:cs typeface="Times New Roman" panose="02020603050405020304" pitchFamily="18" charset="0"/>
              </a:rPr>
              <a:t>2.List has index.</a:t>
            </a:r>
          </a:p>
          <a:p>
            <a:pPr marL="0" indent="0">
              <a:buNone/>
            </a:pPr>
            <a:r>
              <a:rPr lang="en-US" sz="1800" dirty="0">
                <a:latin typeface="Times New Roman" panose="02020603050405020304" pitchFamily="18" charset="0"/>
                <a:cs typeface="Times New Roman" panose="02020603050405020304" pitchFamily="18" charset="0"/>
              </a:rPr>
              <a:t>3.List support multiple null values.</a:t>
            </a:r>
          </a:p>
          <a:p>
            <a:pPr marL="0" indent="0">
              <a:buNone/>
            </a:pPr>
            <a:r>
              <a:rPr lang="en-US" sz="1800" dirty="0">
                <a:latin typeface="Times New Roman" panose="02020603050405020304" pitchFamily="18" charset="0"/>
                <a:cs typeface="Times New Roman" panose="02020603050405020304" pitchFamily="18" charset="0"/>
              </a:rPr>
              <a:t>4.List preserve insertion order.</a:t>
            </a:r>
          </a:p>
        </p:txBody>
      </p:sp>
      <p:sp>
        <p:nvSpPr>
          <p:cNvPr id="7" name="TextBox 6">
            <a:extLst>
              <a:ext uri="{FF2B5EF4-FFF2-40B4-BE49-F238E27FC236}">
                <a16:creationId xmlns:a16="http://schemas.microsoft.com/office/drawing/2014/main" id="{AF62AEE0-CC46-4BAC-B735-FA6513C2B28B}"/>
              </a:ext>
            </a:extLst>
          </p:cNvPr>
          <p:cNvSpPr txBox="1"/>
          <p:nvPr/>
        </p:nvSpPr>
        <p:spPr>
          <a:xfrm>
            <a:off x="606287" y="665922"/>
            <a:ext cx="8540197" cy="1508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latin typeface="Times New Roman" panose="02020603050405020304" pitchFamily="18" charset="0"/>
                <a:cs typeface="Times New Roman" panose="02020603050405020304" pitchFamily="18" charset="0"/>
              </a:rPr>
              <a:t>Set :</a:t>
            </a:r>
          </a:p>
          <a:p>
            <a:r>
              <a:rPr lang="en-US" sz="1800" dirty="0">
                <a:latin typeface="Times New Roman" panose="02020603050405020304" pitchFamily="18" charset="0"/>
                <a:cs typeface="Times New Roman" panose="02020603050405020304" pitchFamily="18" charset="0"/>
              </a:rPr>
              <a:t>Set do not store duplicates.</a:t>
            </a:r>
          </a:p>
          <a:p>
            <a:r>
              <a:rPr lang="en-US" sz="1800" dirty="0">
                <a:latin typeface="Times New Roman" panose="02020603050405020304" pitchFamily="18" charset="0"/>
                <a:cs typeface="Times New Roman" panose="02020603050405020304" pitchFamily="18" charset="0"/>
              </a:rPr>
              <a:t>Set do not have index.</a:t>
            </a:r>
          </a:p>
          <a:p>
            <a:r>
              <a:rPr lang="en-US" sz="1800" dirty="0">
                <a:latin typeface="Times New Roman" panose="02020603050405020304" pitchFamily="18" charset="0"/>
                <a:cs typeface="Times New Roman" panose="02020603050405020304" pitchFamily="18" charset="0"/>
              </a:rPr>
              <a:t>Set support to store Only one NULL values.</a:t>
            </a:r>
          </a:p>
          <a:p>
            <a:r>
              <a:rPr lang="en-US" sz="1800" dirty="0">
                <a:latin typeface="Times New Roman" panose="02020603050405020304" pitchFamily="18" charset="0"/>
                <a:cs typeface="Times New Roman" panose="02020603050405020304" pitchFamily="18" charset="0"/>
              </a:rPr>
              <a:t>Set do not preserve insertion order.</a:t>
            </a:r>
          </a:p>
        </p:txBody>
      </p:sp>
    </p:spTree>
    <p:extLst>
      <p:ext uri="{BB962C8B-B14F-4D97-AF65-F5344CB8AC3E}">
        <p14:creationId xmlns:p14="http://schemas.microsoft.com/office/powerpoint/2010/main" val="1801760373"/>
      </p:ext>
    </p:extLst>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8BDBA-1CC1-4CE3-9775-9C93AF22974E}"/>
              </a:ext>
            </a:extLst>
          </p:cNvPr>
          <p:cNvSpPr>
            <a:spLocks noGrp="1"/>
          </p:cNvSpPr>
          <p:nvPr>
            <p:ph idx="1"/>
          </p:nvPr>
        </p:nvSpPr>
        <p:spPr>
          <a:xfrm>
            <a:off x="638175" y="447675"/>
            <a:ext cx="10515600" cy="5679748"/>
          </a:xfrm>
        </p:spPr>
        <p:txBody>
          <a:bodyPr>
            <a:normAutofit fontScale="77500" lnSpcReduction="20000"/>
          </a:bodyPr>
          <a:lstStyle/>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Collection</a:t>
            </a:r>
            <a:r>
              <a:rPr lang="en-US" dirty="0">
                <a:latin typeface="Times New Roman" panose="02020603050405020304" pitchFamily="18" charset="0"/>
                <a:cs typeface="Times New Roman" panose="02020603050405020304" pitchFamily="18" charset="0"/>
              </a:rPr>
              <a:t> provides an architecture(framework) to store and manipulate the group of objects.</a:t>
            </a:r>
          </a:p>
          <a:p>
            <a:pPr>
              <a:lnSpc>
                <a:spcPct val="12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Collection are of 3 types.</a:t>
            </a:r>
          </a:p>
          <a:p>
            <a:pPr marL="0" indent="0">
              <a:lnSpc>
                <a:spcPct val="120000"/>
              </a:lnSpc>
              <a:buNone/>
            </a:pPr>
            <a:r>
              <a:rPr lang="en-US" dirty="0">
                <a:latin typeface="Times New Roman" panose="02020603050405020304" pitchFamily="18" charset="0"/>
                <a:cs typeface="Times New Roman" panose="02020603050405020304" pitchFamily="18" charset="0"/>
              </a:rPr>
              <a:t>             1. List </a:t>
            </a:r>
          </a:p>
          <a:p>
            <a:pPr marL="0" indent="0">
              <a:lnSpc>
                <a:spcPct val="120000"/>
              </a:lnSpc>
              <a:buNone/>
            </a:pPr>
            <a:r>
              <a:rPr lang="en-US" dirty="0">
                <a:latin typeface="Times New Roman" panose="02020603050405020304" pitchFamily="18" charset="0"/>
                <a:cs typeface="Times New Roman" panose="02020603050405020304" pitchFamily="18" charset="0"/>
              </a:rPr>
              <a:t>             2.Set</a:t>
            </a:r>
          </a:p>
          <a:p>
            <a:pPr marL="0" indent="0">
              <a:lnSpc>
                <a:spcPct val="120000"/>
              </a:lnSpc>
              <a:buNone/>
            </a:pPr>
            <a:r>
              <a:rPr lang="en-US" dirty="0">
                <a:latin typeface="Times New Roman" panose="02020603050405020304" pitchFamily="18" charset="0"/>
                <a:cs typeface="Times New Roman" panose="02020603050405020304" pitchFamily="18" charset="0"/>
              </a:rPr>
              <a:t>             3.Queue</a:t>
            </a:r>
          </a:p>
          <a:p>
            <a:pPr marL="0" indent="0">
              <a:lnSpc>
                <a:spcPct val="120000"/>
              </a:lnSpc>
              <a:buNone/>
            </a:pPr>
            <a:r>
              <a:rPr lang="en-US" b="1" dirty="0">
                <a:latin typeface="Times New Roman" panose="02020603050405020304" pitchFamily="18" charset="0"/>
                <a:cs typeface="Times New Roman" panose="02020603050405020304" pitchFamily="18" charset="0"/>
              </a:rPr>
              <a:t>LIST:</a:t>
            </a:r>
          </a:p>
          <a:p>
            <a:pPr marL="0" indent="0">
              <a:lnSpc>
                <a:spcPct val="120000"/>
              </a:lnSpc>
              <a:buNone/>
            </a:pPr>
            <a:r>
              <a:rPr lang="en-US" dirty="0">
                <a:latin typeface="Times New Roman" panose="02020603050405020304" pitchFamily="18" charset="0"/>
                <a:cs typeface="Times New Roman" panose="02020603050405020304" pitchFamily="18" charset="0"/>
              </a:rPr>
              <a:t>List  has some properties:</a:t>
            </a:r>
          </a:p>
          <a:p>
            <a:pPr marL="0" indent="0">
              <a:lnSpc>
                <a:spcPct val="120000"/>
              </a:lnSpc>
              <a:buNone/>
            </a:pPr>
            <a:r>
              <a:rPr lang="en-US" dirty="0">
                <a:latin typeface="Times New Roman" panose="02020603050405020304" pitchFamily="18" charset="0"/>
                <a:cs typeface="Times New Roman" panose="02020603050405020304" pitchFamily="18" charset="0"/>
              </a:rPr>
              <a:t>       1.List can store duplicates.</a:t>
            </a:r>
          </a:p>
          <a:p>
            <a:pPr marL="0" indent="0">
              <a:lnSpc>
                <a:spcPct val="120000"/>
              </a:lnSpc>
              <a:buNone/>
            </a:pPr>
            <a:r>
              <a:rPr lang="en-US" dirty="0">
                <a:latin typeface="Times New Roman" panose="02020603050405020304" pitchFamily="18" charset="0"/>
                <a:cs typeface="Times New Roman" panose="02020603050405020304" pitchFamily="18" charset="0"/>
              </a:rPr>
              <a:t>       2.List has index.</a:t>
            </a:r>
          </a:p>
          <a:p>
            <a:pPr marL="0" indent="0">
              <a:lnSpc>
                <a:spcPct val="120000"/>
              </a:lnSpc>
              <a:buNone/>
            </a:pPr>
            <a:r>
              <a:rPr lang="en-US" dirty="0">
                <a:latin typeface="Times New Roman" panose="02020603050405020304" pitchFamily="18" charset="0"/>
                <a:cs typeface="Times New Roman" panose="02020603050405020304" pitchFamily="18" charset="0"/>
              </a:rPr>
              <a:t>       3.List support multiple null values.</a:t>
            </a:r>
          </a:p>
          <a:p>
            <a:pPr marL="0" indent="0">
              <a:lnSpc>
                <a:spcPct val="120000"/>
              </a:lnSpc>
              <a:buNone/>
            </a:pPr>
            <a:r>
              <a:rPr lang="en-US" dirty="0">
                <a:latin typeface="Times New Roman" panose="02020603050405020304" pitchFamily="18" charset="0"/>
                <a:cs typeface="Times New Roman" panose="02020603050405020304" pitchFamily="18" charset="0"/>
              </a:rPr>
              <a:t>       4.List preserve insertion order.</a:t>
            </a:r>
            <a:r>
              <a:rPr lang="en-US" sz="24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09268"/>
      </p:ext>
    </p:extLst>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3FDFA-054C-4142-BBD9-7C6FC0BE06A4}"/>
              </a:ext>
            </a:extLst>
          </p:cNvPr>
          <p:cNvSpPr txBox="1"/>
          <p:nvPr/>
        </p:nvSpPr>
        <p:spPr>
          <a:xfrm>
            <a:off x="791852" y="895546"/>
            <a:ext cx="10652288"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400" b="1" i="0" dirty="0">
                <a:solidFill>
                  <a:srgbClr val="3A3A3A"/>
                </a:solidFill>
                <a:effectLst/>
                <a:latin typeface="Work Sans" pitchFamily="2" charset="0"/>
              </a:rPr>
              <a:t>Collections are used to perform the following operations:</a:t>
            </a:r>
            <a:endParaRPr lang="en-US" sz="2400" i="0" dirty="0">
              <a:solidFill>
                <a:srgbClr val="3A3A3A"/>
              </a:solidFill>
              <a:effectLst/>
              <a:latin typeface="Work Sans" pitchFamily="2" charset="0"/>
            </a:endParaRPr>
          </a:p>
          <a:p>
            <a:pPr algn="l">
              <a:buFont typeface="Arial" panose="020B0604020202020204" pitchFamily="34" charset="0"/>
              <a:buChar char="•"/>
            </a:pPr>
            <a:r>
              <a:rPr lang="en-US" sz="2400" i="0" dirty="0">
                <a:solidFill>
                  <a:srgbClr val="3A3A3A"/>
                </a:solidFill>
                <a:effectLst/>
                <a:latin typeface="Work Sans" pitchFamily="2" charset="0"/>
              </a:rPr>
              <a:t>Searching</a:t>
            </a:r>
          </a:p>
          <a:p>
            <a:pPr algn="l">
              <a:buFont typeface="Arial" panose="020B0604020202020204" pitchFamily="34" charset="0"/>
              <a:buChar char="•"/>
            </a:pPr>
            <a:r>
              <a:rPr lang="en-US" sz="2400" i="0" dirty="0">
                <a:solidFill>
                  <a:srgbClr val="3A3A3A"/>
                </a:solidFill>
                <a:effectLst/>
                <a:latin typeface="Work Sans" pitchFamily="2" charset="0"/>
              </a:rPr>
              <a:t>Sorting</a:t>
            </a:r>
          </a:p>
          <a:p>
            <a:pPr algn="l">
              <a:buFont typeface="Arial" panose="020B0604020202020204" pitchFamily="34" charset="0"/>
              <a:buChar char="•"/>
            </a:pPr>
            <a:r>
              <a:rPr lang="en-US" sz="2400" i="0" dirty="0">
                <a:solidFill>
                  <a:srgbClr val="3A3A3A"/>
                </a:solidFill>
                <a:effectLst/>
                <a:latin typeface="Work Sans" pitchFamily="2" charset="0"/>
              </a:rPr>
              <a:t>Manipulation</a:t>
            </a:r>
          </a:p>
          <a:p>
            <a:pPr algn="l">
              <a:buFont typeface="Arial" panose="020B0604020202020204" pitchFamily="34" charset="0"/>
              <a:buChar char="•"/>
            </a:pPr>
            <a:r>
              <a:rPr lang="en-US" sz="2400" i="0" dirty="0">
                <a:solidFill>
                  <a:srgbClr val="3A3A3A"/>
                </a:solidFill>
                <a:effectLst/>
                <a:latin typeface="Work Sans" pitchFamily="2" charset="0"/>
              </a:rPr>
              <a:t>Insertion</a:t>
            </a:r>
          </a:p>
          <a:p>
            <a:pPr algn="l">
              <a:buFont typeface="Arial" panose="020B0604020202020204" pitchFamily="34" charset="0"/>
              <a:buChar char="•"/>
            </a:pPr>
            <a:r>
              <a:rPr lang="en-US" sz="2400" i="0" dirty="0">
                <a:solidFill>
                  <a:srgbClr val="3A3A3A"/>
                </a:solidFill>
                <a:effectLst/>
                <a:latin typeface="Work Sans" pitchFamily="2" charset="0"/>
              </a:rPr>
              <a:t>Deletion</a:t>
            </a:r>
          </a:p>
        </p:txBody>
      </p:sp>
    </p:spTree>
    <p:extLst>
      <p:ext uri="{BB962C8B-B14F-4D97-AF65-F5344CB8AC3E}">
        <p14:creationId xmlns:p14="http://schemas.microsoft.com/office/powerpoint/2010/main" val="2123544065"/>
      </p:ext>
    </p:extLst>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448CD-E1CC-43BA-A285-83DB24CBC624}"/>
              </a:ext>
            </a:extLst>
          </p:cNvPr>
          <p:cNvSpPr>
            <a:spLocks noGrp="1"/>
          </p:cNvSpPr>
          <p:nvPr>
            <p:ph idx="1"/>
          </p:nvPr>
        </p:nvSpPr>
        <p:spPr>
          <a:xfrm>
            <a:off x="838200" y="390525"/>
            <a:ext cx="10515600" cy="5786438"/>
          </a:xfrm>
        </p:spPr>
        <p:txBody>
          <a:bodyPr>
            <a:normAutofit/>
          </a:bodyPr>
          <a:lstStyle/>
          <a:p>
            <a:pPr marL="0" indent="0">
              <a:buNone/>
            </a:pPr>
            <a:r>
              <a:rPr lang="en-US" b="1" dirty="0" err="1">
                <a:latin typeface="Times New Roman" panose="02020603050405020304" pitchFamily="18" charset="0"/>
                <a:cs typeface="Times New Roman" panose="02020603050405020304" pitchFamily="18" charset="0"/>
              </a:rPr>
              <a:t>Arraylist</a:t>
            </a:r>
            <a:r>
              <a:rPr lang="en-US" b="1"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can store duplicates.</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has index.</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support multiple null values.</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preserve insertion order.</a:t>
            </a:r>
          </a:p>
          <a:p>
            <a:r>
              <a:rPr lang="en-US" sz="2000" dirty="0">
                <a:latin typeface="Times New Roman" panose="02020603050405020304" pitchFamily="18" charset="0"/>
                <a:cs typeface="Times New Roman" panose="02020603050405020304" pitchFamily="18" charset="0"/>
              </a:rPr>
              <a:t>Underlying data structure of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Resizable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Constructor of </a:t>
            </a:r>
            <a:r>
              <a:rPr lang="en-US" sz="2000" b="1" dirty="0" err="1">
                <a:latin typeface="Times New Roman" panose="02020603050405020304" pitchFamily="18" charset="0"/>
                <a:cs typeface="Times New Roman" panose="02020603050405020304" pitchFamily="18" charset="0"/>
              </a:rPr>
              <a:t>ArrayList</a:t>
            </a:r>
            <a:r>
              <a:rPr lang="en-US" sz="2000" b="1"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Constructs an empty list with an initial capacity of ten.</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(Collection c)</a:t>
            </a:r>
          </a:p>
          <a:p>
            <a:pPr marL="0" indent="0">
              <a:buNone/>
            </a:pPr>
            <a:r>
              <a:rPr lang="en-US" sz="2000" dirty="0">
                <a:latin typeface="Times New Roman" panose="02020603050405020304" pitchFamily="18" charset="0"/>
                <a:cs typeface="Times New Roman" panose="02020603050405020304" pitchFamily="18" charset="0"/>
              </a:rPr>
              <a:t>    Constructs a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containing the elements of the specified collection.</a:t>
            </a:r>
          </a:p>
          <a:p>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initialCapacity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Constructs an empty list with the specified initial capacity</a:t>
            </a:r>
          </a:p>
        </p:txBody>
      </p:sp>
    </p:spTree>
    <p:extLst>
      <p:ext uri="{BB962C8B-B14F-4D97-AF65-F5344CB8AC3E}">
        <p14:creationId xmlns:p14="http://schemas.microsoft.com/office/powerpoint/2010/main" val="2362766409"/>
      </p:ext>
    </p:extLst>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70E45-F776-4E1B-B576-FEA30C359325}"/>
              </a:ext>
            </a:extLst>
          </p:cNvPr>
          <p:cNvSpPr>
            <a:spLocks noGrp="1"/>
          </p:cNvSpPr>
          <p:nvPr>
            <p:ph idx="1"/>
          </p:nvPr>
        </p:nvSpPr>
        <p:spPr>
          <a:xfrm>
            <a:off x="838200" y="552450"/>
            <a:ext cx="10515600" cy="5624513"/>
          </a:xfrm>
        </p:spPr>
        <p:txBody>
          <a:bodyPr>
            <a:normAutofit lnSpcReduction="10000"/>
          </a:bodyPr>
          <a:lstStyle/>
          <a:p>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 implementation is not synchronized.</a:t>
            </a:r>
          </a:p>
          <a:p>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 is NOT THREAD SAFE.</a:t>
            </a:r>
          </a:p>
          <a:p>
            <a:r>
              <a:rPr lang="en-US" sz="2400" dirty="0">
                <a:latin typeface="Times New Roman" panose="02020603050405020304" pitchFamily="18" charset="0"/>
                <a:cs typeface="Times New Roman" panose="02020603050405020304" pitchFamily="18" charset="0"/>
              </a:rPr>
              <a:t>If multiple threads access an </a:t>
            </a:r>
            <a:r>
              <a:rPr lang="en-US" sz="2400" dirty="0" err="1">
                <a:latin typeface="Times New Roman" panose="02020603050405020304" pitchFamily="18" charset="0"/>
                <a:cs typeface="Times New Roman" panose="02020603050405020304" pitchFamily="18" charset="0"/>
              </a:rPr>
              <a:t>Arraylist</a:t>
            </a:r>
            <a:r>
              <a:rPr lang="en-US" sz="2400" dirty="0">
                <a:latin typeface="Times New Roman" panose="02020603050405020304" pitchFamily="18" charset="0"/>
                <a:cs typeface="Times New Roman" panose="02020603050405020304" pitchFamily="18" charset="0"/>
              </a:rPr>
              <a:t> concurrently, and </a:t>
            </a:r>
            <a:r>
              <a:rPr lang="en-US" sz="2400" dirty="0" err="1">
                <a:latin typeface="Times New Roman" panose="02020603050405020304" pitchFamily="18" charset="0"/>
                <a:cs typeface="Times New Roman" panose="02020603050405020304" pitchFamily="18" charset="0"/>
              </a:rPr>
              <a:t>atleast</a:t>
            </a:r>
            <a:r>
              <a:rPr lang="en-US" sz="2400" dirty="0">
                <a:latin typeface="Times New Roman" panose="02020603050405020304" pitchFamily="18" charset="0"/>
                <a:cs typeface="Times New Roman" panose="02020603050405020304" pitchFamily="18" charset="0"/>
              </a:rPr>
              <a:t> one of the threads</a:t>
            </a:r>
          </a:p>
          <a:p>
            <a:pPr marL="0" indent="0">
              <a:buNone/>
            </a:pPr>
            <a:r>
              <a:rPr lang="en-US" sz="2400" dirty="0">
                <a:latin typeface="Times New Roman" panose="02020603050405020304" pitchFamily="18" charset="0"/>
                <a:cs typeface="Times New Roman" panose="02020603050405020304" pitchFamily="18" charset="0"/>
              </a:rPr>
              <a:t>   modifies the list </a:t>
            </a:r>
            <a:r>
              <a:rPr lang="en-US" sz="2400" dirty="0" err="1">
                <a:latin typeface="Times New Roman" panose="02020603050405020304" pitchFamily="18" charset="0"/>
                <a:cs typeface="Times New Roman" panose="02020603050405020304" pitchFamily="18" charset="0"/>
              </a:rPr>
              <a:t>structurally,it</a:t>
            </a:r>
            <a:r>
              <a:rPr lang="en-US" sz="2400" dirty="0">
                <a:latin typeface="Times New Roman" panose="02020603050405020304" pitchFamily="18" charset="0"/>
                <a:cs typeface="Times New Roman" panose="02020603050405020304" pitchFamily="18" charset="0"/>
              </a:rPr>
              <a:t> will impact on other threads.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VECTOR:</a:t>
            </a:r>
          </a:p>
          <a:p>
            <a:r>
              <a:rPr lang="en-US" sz="2400" dirty="0">
                <a:latin typeface="Times New Roman" panose="02020603050405020304" pitchFamily="18" charset="0"/>
                <a:cs typeface="Times New Roman" panose="02020603050405020304" pitchFamily="18" charset="0"/>
              </a:rPr>
              <a:t>Vector can store duplicates.</a:t>
            </a:r>
          </a:p>
          <a:p>
            <a:r>
              <a:rPr lang="en-US" sz="2400" dirty="0">
                <a:latin typeface="Times New Roman" panose="02020603050405020304" pitchFamily="18" charset="0"/>
                <a:cs typeface="Times New Roman" panose="02020603050405020304" pitchFamily="18" charset="0"/>
              </a:rPr>
              <a:t>Vector has index.</a:t>
            </a:r>
          </a:p>
          <a:p>
            <a:r>
              <a:rPr lang="en-US" sz="2400" dirty="0">
                <a:latin typeface="Times New Roman" panose="02020603050405020304" pitchFamily="18" charset="0"/>
                <a:cs typeface="Times New Roman" panose="02020603050405020304" pitchFamily="18" charset="0"/>
              </a:rPr>
              <a:t>Vector support multiple null values.</a:t>
            </a:r>
          </a:p>
          <a:p>
            <a:r>
              <a:rPr lang="en-US" sz="2400" dirty="0">
                <a:latin typeface="Times New Roman" panose="02020603050405020304" pitchFamily="18" charset="0"/>
                <a:cs typeface="Times New Roman" panose="02020603050405020304" pitchFamily="18" charset="0"/>
              </a:rPr>
              <a:t>Vector preserve insertion order.</a:t>
            </a:r>
          </a:p>
          <a:p>
            <a:r>
              <a:rPr lang="en-US" sz="2400" dirty="0">
                <a:latin typeface="Times New Roman" panose="02020603050405020304" pitchFamily="18" charset="0"/>
                <a:cs typeface="Times New Roman" panose="02020603050405020304" pitchFamily="18" charset="0"/>
              </a:rPr>
              <a:t>Underlying Data structure of vector is </a:t>
            </a:r>
            <a:r>
              <a:rPr lang="en-US" sz="2400" b="1" dirty="0">
                <a:latin typeface="Times New Roman" panose="02020603050405020304" pitchFamily="18" charset="0"/>
                <a:cs typeface="Times New Roman" panose="02020603050405020304" pitchFamily="18" charset="0"/>
              </a:rPr>
              <a:t>Resizable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increase of capacity can be controlled by the programmer by specifying the capacity Increment in the constructor.</a:t>
            </a:r>
          </a:p>
        </p:txBody>
      </p:sp>
    </p:spTree>
    <p:extLst>
      <p:ext uri="{BB962C8B-B14F-4D97-AF65-F5344CB8AC3E}">
        <p14:creationId xmlns:p14="http://schemas.microsoft.com/office/powerpoint/2010/main" val="2449094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5">
              <a:defRPr sz="2800" spc="-6">
                <a:solidFill>
                  <a:srgbClr val="FFFFFF"/>
                </a:solidFill>
              </a:defRPr>
            </a:pPr>
            <a:r>
              <a:t>Learning</a:t>
            </a:r>
            <a:r>
              <a:rPr spc="-22"/>
              <a:t> </a:t>
            </a:r>
            <a:r>
              <a:rPr spc="-3"/>
              <a:t>objectives</a:t>
            </a:r>
          </a:p>
        </p:txBody>
      </p:sp>
      <p:grpSp>
        <p:nvGrpSpPr>
          <p:cNvPr id="319" name="Group 2"/>
          <p:cNvGrpSpPr/>
          <p:nvPr/>
        </p:nvGrpSpPr>
        <p:grpSpPr>
          <a:xfrm>
            <a:off x="10351756" y="5908442"/>
            <a:ext cx="1810867" cy="838732"/>
            <a:chOff x="0" y="0"/>
            <a:chExt cx="1810866" cy="838731"/>
          </a:xfrm>
        </p:grpSpPr>
        <p:pic>
          <p:nvPicPr>
            <p:cNvPr id="31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1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78EC1-43CD-4542-9AFE-F3C28B1D03D0}"/>
              </a:ext>
            </a:extLst>
          </p:cNvPr>
          <p:cNvSpPr>
            <a:spLocks noGrp="1"/>
          </p:cNvSpPr>
          <p:nvPr>
            <p:ph idx="1"/>
          </p:nvPr>
        </p:nvSpPr>
        <p:spPr>
          <a:xfrm>
            <a:off x="276225" y="285750"/>
            <a:ext cx="11449049" cy="626745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Constructors of Vector</a:t>
            </a:r>
          </a:p>
          <a:p>
            <a:r>
              <a:rPr lang="en-US" sz="2000" dirty="0">
                <a:latin typeface="Times New Roman" panose="02020603050405020304" pitchFamily="18" charset="0"/>
                <a:cs typeface="Times New Roman" panose="02020603050405020304" pitchFamily="18" charset="0"/>
              </a:rPr>
              <a:t>Vector()</a:t>
            </a:r>
          </a:p>
          <a:p>
            <a:pPr marL="0" indent="0">
              <a:buNone/>
            </a:pPr>
            <a:r>
              <a:rPr lang="en-US" sz="2000" dirty="0">
                <a:latin typeface="Times New Roman" panose="02020603050405020304" pitchFamily="18" charset="0"/>
                <a:cs typeface="Times New Roman" panose="02020603050405020304" pitchFamily="18" charset="0"/>
              </a:rPr>
              <a:t>   Constructs an empty vector so that its internal data array has size 10 and its standard capacity increment is zero.</a:t>
            </a:r>
          </a:p>
          <a:p>
            <a:r>
              <a:rPr lang="en-US" sz="2000" dirty="0">
                <a:latin typeface="Times New Roman" panose="02020603050405020304" pitchFamily="18" charset="0"/>
                <a:cs typeface="Times New Roman" panose="02020603050405020304" pitchFamily="18" charset="0"/>
              </a:rPr>
              <a:t>Vector(collection c)</a:t>
            </a:r>
          </a:p>
          <a:p>
            <a:pPr marL="0" indent="0">
              <a:buNone/>
            </a:pPr>
            <a:r>
              <a:rPr lang="en-US" sz="2000" dirty="0">
                <a:latin typeface="Times New Roman" panose="02020603050405020304" pitchFamily="18" charset="0"/>
                <a:cs typeface="Times New Roman" panose="02020603050405020304" pitchFamily="18" charset="0"/>
              </a:rPr>
              <a:t>    constructs a vector containing the elements of the specified collection.</a:t>
            </a:r>
          </a:p>
          <a:p>
            <a:r>
              <a:rPr lang="en-US" sz="2000" dirty="0">
                <a:latin typeface="Times New Roman" panose="02020603050405020304" pitchFamily="18" charset="0"/>
                <a:cs typeface="Times New Roman" panose="02020603050405020304" pitchFamily="18" charset="0"/>
              </a:rPr>
              <a:t>Vector(int </a:t>
            </a:r>
            <a:r>
              <a:rPr lang="en-US" sz="2000" dirty="0" err="1">
                <a:latin typeface="Times New Roman" panose="02020603050405020304" pitchFamily="18" charset="0"/>
                <a:cs typeface="Times New Roman" panose="02020603050405020304" pitchFamily="18" charset="0"/>
              </a:rPr>
              <a:t>initialcapacity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constructs an empty vector with the specified initial capacity and with its capacity increment equal to zero.</a:t>
            </a:r>
          </a:p>
          <a:p>
            <a:r>
              <a:rPr lang="en-US" sz="2000" dirty="0">
                <a:latin typeface="Times New Roman" panose="02020603050405020304" pitchFamily="18" charset="0"/>
                <a:cs typeface="Times New Roman" panose="02020603050405020304" pitchFamily="18" charset="0"/>
              </a:rPr>
              <a:t>Vector(int </a:t>
            </a:r>
            <a:r>
              <a:rPr lang="en-US" sz="2000" dirty="0" err="1">
                <a:latin typeface="Times New Roman" panose="02020603050405020304" pitchFamily="18" charset="0"/>
                <a:cs typeface="Times New Roman" panose="02020603050405020304" pitchFamily="18" charset="0"/>
              </a:rPr>
              <a:t>initialCapacity</a:t>
            </a:r>
            <a:r>
              <a:rPr lang="en-US" sz="2000" dirty="0">
                <a:latin typeface="Times New Roman" panose="02020603050405020304" pitchFamily="18" charset="0"/>
                <a:cs typeface="Times New Roman" panose="02020603050405020304" pitchFamily="18" charset="0"/>
              </a:rPr>
              <a:t> , int capacity increment)</a:t>
            </a:r>
          </a:p>
          <a:p>
            <a:pPr marL="0" indent="0">
              <a:buNone/>
            </a:pPr>
            <a:r>
              <a:rPr lang="en-US" sz="2000" dirty="0">
                <a:latin typeface="Times New Roman" panose="02020603050405020304" pitchFamily="18" charset="0"/>
                <a:cs typeface="Times New Roman" panose="02020603050405020304" pitchFamily="18" charset="0"/>
              </a:rPr>
              <a:t>    constructs an empty vector with the specified initial capacity and capacity increment.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Vector implementation is synchronized.</a:t>
            </a:r>
          </a:p>
          <a:p>
            <a:r>
              <a:rPr lang="en-US" sz="2000" dirty="0">
                <a:latin typeface="Times New Roman" panose="02020603050405020304" pitchFamily="18" charset="0"/>
                <a:cs typeface="Times New Roman" panose="02020603050405020304" pitchFamily="18" charset="0"/>
              </a:rPr>
              <a:t>Vector is THREAD SAFE.</a:t>
            </a:r>
          </a:p>
          <a:p>
            <a:r>
              <a:rPr lang="en-US" sz="2000" dirty="0">
                <a:latin typeface="Times New Roman" panose="02020603050405020304" pitchFamily="18" charset="0"/>
                <a:cs typeface="Times New Roman" panose="02020603050405020304" pitchFamily="18" charset="0"/>
              </a:rPr>
              <a:t>If multiple threads access an vector </a:t>
            </a:r>
            <a:r>
              <a:rPr lang="en-US" sz="2000" dirty="0" err="1">
                <a:latin typeface="Times New Roman" panose="02020603050405020304" pitchFamily="18" charset="0"/>
                <a:cs typeface="Times New Roman" panose="02020603050405020304" pitchFamily="18" charset="0"/>
              </a:rPr>
              <a:t>concurrently,and</a:t>
            </a:r>
            <a:r>
              <a:rPr lang="en-US" sz="2000" dirty="0">
                <a:latin typeface="Times New Roman" panose="02020603050405020304" pitchFamily="18" charset="0"/>
                <a:cs typeface="Times New Roman" panose="02020603050405020304" pitchFamily="18" charset="0"/>
              </a:rPr>
              <a:t> at least one of the threads modifies the vector structurally, it will NOT impact on other threads.</a:t>
            </a:r>
          </a:p>
          <a:p>
            <a:pPr marL="0" indent="0">
              <a:buNone/>
            </a:pPr>
            <a:r>
              <a:rPr lang="en-IN" sz="24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1C6FDE2E-E219-4EB9-8C1F-8F750CD10460}"/>
              </a:ext>
            </a:extLst>
          </p:cNvPr>
          <p:cNvCxnSpPr>
            <a:cxnSpLocks/>
          </p:cNvCxnSpPr>
          <p:nvPr/>
        </p:nvCxnSpPr>
        <p:spPr>
          <a:xfrm flipH="1">
            <a:off x="352425" y="4305300"/>
            <a:ext cx="1064895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16287011"/>
      </p:ext>
    </p:extLst>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4336C-B5CE-4C07-87CE-70164C0CA9C2}"/>
              </a:ext>
            </a:extLst>
          </p:cNvPr>
          <p:cNvSpPr>
            <a:spLocks noGrp="1"/>
          </p:cNvSpPr>
          <p:nvPr>
            <p:ph idx="1"/>
          </p:nvPr>
        </p:nvSpPr>
        <p:spPr>
          <a:xfrm>
            <a:off x="447675" y="361950"/>
            <a:ext cx="10906125" cy="581501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Set type of collection</a:t>
            </a:r>
          </a:p>
          <a:p>
            <a:r>
              <a:rPr lang="en-US" sz="2000" dirty="0">
                <a:latin typeface="Times New Roman" panose="02020603050405020304" pitchFamily="18" charset="0"/>
                <a:cs typeface="Times New Roman" panose="02020603050405020304" pitchFamily="18" charset="0"/>
              </a:rPr>
              <a:t>Set do not store duplicates.</a:t>
            </a:r>
          </a:p>
          <a:p>
            <a:r>
              <a:rPr lang="en-US" sz="2000" dirty="0">
                <a:latin typeface="Times New Roman" panose="02020603050405020304" pitchFamily="18" charset="0"/>
                <a:cs typeface="Times New Roman" panose="02020603050405020304" pitchFamily="18" charset="0"/>
              </a:rPr>
              <a:t>Set do not have index.</a:t>
            </a:r>
          </a:p>
          <a:p>
            <a:r>
              <a:rPr lang="en-US" sz="2000" dirty="0">
                <a:latin typeface="Times New Roman" panose="02020603050405020304" pitchFamily="18" charset="0"/>
                <a:cs typeface="Times New Roman" panose="02020603050405020304" pitchFamily="18" charset="0"/>
              </a:rPr>
              <a:t>Set support to store Only one NULL values.</a:t>
            </a:r>
          </a:p>
          <a:p>
            <a:r>
              <a:rPr lang="en-US" sz="2000" dirty="0">
                <a:latin typeface="Times New Roman" panose="02020603050405020304" pitchFamily="18" charset="0"/>
                <a:cs typeface="Times New Roman" panose="02020603050405020304" pitchFamily="18" charset="0"/>
              </a:rPr>
              <a:t>Set do not preserve insertion order.</a:t>
            </a:r>
          </a:p>
          <a:p>
            <a:pPr marL="0" indent="0">
              <a:buNone/>
            </a:pPr>
            <a:r>
              <a:rPr lang="en-US" sz="2400" b="1" dirty="0" err="1">
                <a:latin typeface="Times New Roman" panose="02020603050405020304" pitchFamily="18" charset="0"/>
                <a:cs typeface="Times New Roman" panose="02020603050405020304" pitchFamily="18" charset="0"/>
              </a:rPr>
              <a:t>Hashset</a:t>
            </a:r>
            <a:r>
              <a:rPr lang="en-US" sz="24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do not store duplicates.</a:t>
            </a:r>
          </a:p>
          <a:p>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do not have index.</a:t>
            </a:r>
          </a:p>
          <a:p>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support to store only one null values.</a:t>
            </a:r>
          </a:p>
          <a:p>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do not preserve insertion order.</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Underlying </a:t>
            </a:r>
            <a:r>
              <a:rPr lang="en-IN" sz="2000" dirty="0" err="1">
                <a:latin typeface="Times New Roman" panose="02020603050405020304" pitchFamily="18" charset="0"/>
                <a:cs typeface="Times New Roman" panose="02020603050405020304" pitchFamily="18" charset="0"/>
              </a:rPr>
              <a:t>datastructure</a:t>
            </a:r>
            <a:r>
              <a:rPr lang="en-IN" sz="2000" dirty="0">
                <a:latin typeface="Times New Roman" panose="02020603050405020304" pitchFamily="18" charset="0"/>
                <a:cs typeface="Times New Roman" panose="02020603050405020304" pitchFamily="18" charset="0"/>
              </a:rPr>
              <a:t> of </a:t>
            </a:r>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 is </a:t>
            </a:r>
            <a:r>
              <a:rPr lang="en-IN" sz="2000" b="1" dirty="0">
                <a:latin typeface="Times New Roman" panose="02020603050405020304" pitchFamily="18" charset="0"/>
                <a:cs typeface="Times New Roman" panose="02020603050405020304" pitchFamily="18" charset="0"/>
              </a:rPr>
              <a:t>Hash</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Table</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830950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2269C-1251-4264-B487-0F0401213A4C}"/>
              </a:ext>
            </a:extLst>
          </p:cNvPr>
          <p:cNvSpPr>
            <a:spLocks noGrp="1"/>
          </p:cNvSpPr>
          <p:nvPr>
            <p:ph idx="1"/>
          </p:nvPr>
        </p:nvSpPr>
        <p:spPr>
          <a:xfrm>
            <a:off x="457200" y="304800"/>
            <a:ext cx="10896600" cy="58721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Constructors of </a:t>
            </a:r>
            <a:r>
              <a:rPr lang="en-US" sz="2000" b="1" dirty="0" err="1">
                <a:latin typeface="Times New Roman" panose="02020603050405020304" pitchFamily="18" charset="0"/>
                <a:cs typeface="Times New Roman" panose="02020603050405020304" pitchFamily="18" charset="0"/>
              </a:rPr>
              <a:t>Hashset</a:t>
            </a:r>
            <a:endParaRPr lang="en-US" sz="2000" b="1"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constructs a new empty set with initial capacity (16) and load factor (0.75).</a:t>
            </a:r>
          </a:p>
          <a:p>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(collection c)</a:t>
            </a:r>
          </a:p>
          <a:p>
            <a:pPr marL="0" indent="0">
              <a:buNone/>
            </a:pPr>
            <a:r>
              <a:rPr lang="en-IN" sz="2000" dirty="0">
                <a:latin typeface="Times New Roman" panose="02020603050405020304" pitchFamily="18" charset="0"/>
                <a:cs typeface="Times New Roman" panose="02020603050405020304" pitchFamily="18" charset="0"/>
              </a:rPr>
              <a:t>    constructs a new set containing the elements in the specified collection.</a:t>
            </a:r>
          </a:p>
          <a:p>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(int initial capacity)</a:t>
            </a:r>
          </a:p>
          <a:p>
            <a:pPr marL="0" indent="0">
              <a:buNone/>
            </a:pPr>
            <a:r>
              <a:rPr lang="en-IN" sz="2000" dirty="0">
                <a:latin typeface="Times New Roman" panose="02020603050405020304" pitchFamily="18" charset="0"/>
                <a:cs typeface="Times New Roman" panose="02020603050405020304" pitchFamily="18" charset="0"/>
              </a:rPr>
              <a:t>    constructs a new empty set with </a:t>
            </a:r>
            <a:r>
              <a:rPr lang="en-IN" sz="2000" dirty="0" err="1">
                <a:latin typeface="Times New Roman" panose="02020603050405020304" pitchFamily="18" charset="0"/>
                <a:cs typeface="Times New Roman" panose="02020603050405020304" pitchFamily="18" charset="0"/>
              </a:rPr>
              <a:t>specifie</a:t>
            </a:r>
            <a:r>
              <a:rPr lang="en-IN" sz="2000" dirty="0">
                <a:latin typeface="Times New Roman" panose="02020603050405020304" pitchFamily="18" charset="0"/>
                <a:cs typeface="Times New Roman" panose="02020603050405020304" pitchFamily="18" charset="0"/>
              </a:rPr>
              <a:t> initial capacity and default load factor(0.75).</a:t>
            </a:r>
          </a:p>
          <a:p>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(int </a:t>
            </a:r>
            <a:r>
              <a:rPr lang="en-IN" sz="2000" dirty="0" err="1">
                <a:latin typeface="Times New Roman" panose="02020603050405020304" pitchFamily="18" charset="0"/>
                <a:cs typeface="Times New Roman" panose="02020603050405020304" pitchFamily="18" charset="0"/>
              </a:rPr>
              <a:t>initialcapacity,float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loadfactor</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constructs a new empty set with the specified initial capacity and the specified load factor.</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 implementation is not synchronized.</a:t>
            </a:r>
          </a:p>
          <a:p>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 is NOT THREAD SAFE.</a:t>
            </a:r>
          </a:p>
          <a:p>
            <a:r>
              <a:rPr lang="en-IN" sz="2000" dirty="0">
                <a:latin typeface="Times New Roman" panose="02020603050405020304" pitchFamily="18" charset="0"/>
                <a:cs typeface="Times New Roman" panose="02020603050405020304" pitchFamily="18" charset="0"/>
              </a:rPr>
              <a:t>If multiple threads access an </a:t>
            </a:r>
            <a:r>
              <a:rPr lang="en-IN" sz="2000" dirty="0" err="1">
                <a:latin typeface="Times New Roman" panose="02020603050405020304" pitchFamily="18" charset="0"/>
                <a:cs typeface="Times New Roman" panose="02020603050405020304" pitchFamily="18" charset="0"/>
              </a:rPr>
              <a:t>hashset</a:t>
            </a:r>
            <a:r>
              <a:rPr lang="en-IN" sz="2000" dirty="0">
                <a:latin typeface="Times New Roman" panose="02020603050405020304" pitchFamily="18" charset="0"/>
                <a:cs typeface="Times New Roman" panose="02020603050405020304" pitchFamily="18" charset="0"/>
              </a:rPr>
              <a:t> concurrently and at least one of the threads </a:t>
            </a:r>
            <a:r>
              <a:rPr lang="en-IN" sz="2000" dirty="0" err="1">
                <a:latin typeface="Times New Roman" panose="02020603050405020304" pitchFamily="18" charset="0"/>
                <a:cs typeface="Times New Roman" panose="02020603050405020304" pitchFamily="18" charset="0"/>
              </a:rPr>
              <a:t>modifiesthe</a:t>
            </a:r>
            <a:r>
              <a:rPr lang="en-IN" sz="2000" dirty="0">
                <a:latin typeface="Times New Roman" panose="02020603050405020304" pitchFamily="18" charset="0"/>
                <a:cs typeface="Times New Roman" panose="02020603050405020304" pitchFamily="18" charset="0"/>
              </a:rPr>
              <a:t> list </a:t>
            </a:r>
            <a:r>
              <a:rPr lang="en-IN" sz="2000" dirty="0" err="1">
                <a:latin typeface="Times New Roman" panose="02020603050405020304" pitchFamily="18" charset="0"/>
                <a:cs typeface="Times New Roman" panose="02020603050405020304" pitchFamily="18" charset="0"/>
              </a:rPr>
              <a:t>structurally,it</a:t>
            </a:r>
            <a:r>
              <a:rPr lang="en-IN" sz="2000" dirty="0">
                <a:latin typeface="Times New Roman" panose="02020603050405020304" pitchFamily="18" charset="0"/>
                <a:cs typeface="Times New Roman" panose="02020603050405020304" pitchFamily="18" charset="0"/>
              </a:rPr>
              <a:t> will impact on other threads.  </a:t>
            </a:r>
          </a:p>
        </p:txBody>
      </p:sp>
    </p:spTree>
    <p:extLst>
      <p:ext uri="{BB962C8B-B14F-4D97-AF65-F5344CB8AC3E}">
        <p14:creationId xmlns:p14="http://schemas.microsoft.com/office/powerpoint/2010/main" val="4051176060"/>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08C692-2D4F-4DA7-9CD4-D80FE7FBDE6D}"/>
              </a:ext>
            </a:extLst>
          </p:cNvPr>
          <p:cNvSpPr>
            <a:spLocks noGrp="1"/>
          </p:cNvSpPr>
          <p:nvPr>
            <p:ph idx="1"/>
          </p:nvPr>
        </p:nvSpPr>
        <p:spPr>
          <a:xfrm>
            <a:off x="457199" y="323850"/>
            <a:ext cx="11363325" cy="610552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Linked </a:t>
            </a:r>
            <a:r>
              <a:rPr lang="en-US" sz="2400" b="1" dirty="0" err="1">
                <a:latin typeface="Times New Roman" panose="02020603050405020304" pitchFamily="18" charset="0"/>
                <a:cs typeface="Times New Roman" panose="02020603050405020304" pitchFamily="18" charset="0"/>
              </a:rPr>
              <a:t>Hashset</a:t>
            </a:r>
            <a:r>
              <a:rPr lang="en-US" sz="24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Linked </a:t>
            </a:r>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do not store duplicates.</a:t>
            </a:r>
          </a:p>
          <a:p>
            <a:r>
              <a:rPr lang="en-US" sz="2000" dirty="0">
                <a:latin typeface="Times New Roman" panose="02020603050405020304" pitchFamily="18" charset="0"/>
                <a:cs typeface="Times New Roman" panose="02020603050405020304" pitchFamily="18" charset="0"/>
              </a:rPr>
              <a:t>Linked </a:t>
            </a:r>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do not have index.</a:t>
            </a:r>
          </a:p>
          <a:p>
            <a:r>
              <a:rPr lang="en-US" sz="2000" dirty="0">
                <a:latin typeface="Times New Roman" panose="02020603050405020304" pitchFamily="18" charset="0"/>
                <a:cs typeface="Times New Roman" panose="02020603050405020304" pitchFamily="18" charset="0"/>
              </a:rPr>
              <a:t>Linked </a:t>
            </a:r>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support to store only one null values.</a:t>
            </a:r>
          </a:p>
          <a:p>
            <a:r>
              <a:rPr lang="en-US" sz="2000" dirty="0">
                <a:latin typeface="Times New Roman" panose="02020603050405020304" pitchFamily="18" charset="0"/>
                <a:cs typeface="Times New Roman" panose="02020603050405020304" pitchFamily="18" charset="0"/>
              </a:rPr>
              <a:t>Linked </a:t>
            </a:r>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always preserve insertion order.</a:t>
            </a:r>
          </a:p>
          <a:p>
            <a:r>
              <a:rPr lang="en-US" sz="2000" dirty="0">
                <a:latin typeface="Times New Roman" panose="02020603050405020304" pitchFamily="18" charset="0"/>
                <a:cs typeface="Times New Roman" panose="02020603050405020304" pitchFamily="18" charset="0"/>
              </a:rPr>
              <a:t>Underlying data structures of linked </a:t>
            </a:r>
            <a:r>
              <a:rPr lang="en-US" sz="2000" dirty="0" err="1">
                <a:latin typeface="Times New Roman" panose="02020603050405020304" pitchFamily="18" charset="0"/>
                <a:cs typeface="Times New Roman" panose="02020603050405020304" pitchFamily="18" charset="0"/>
              </a:rPr>
              <a:t>hashset</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hash table and linked list.</a:t>
            </a:r>
          </a:p>
          <a:p>
            <a:pPr marL="0" indent="0">
              <a:buNone/>
            </a:pPr>
            <a:r>
              <a:rPr lang="en-US" sz="2000" b="1" dirty="0">
                <a:latin typeface="Times New Roman" panose="02020603050405020304" pitchFamily="18" charset="0"/>
                <a:cs typeface="Times New Roman" panose="02020603050405020304" pitchFamily="18" charset="0"/>
              </a:rPr>
              <a:t>Constructor of  </a:t>
            </a:r>
            <a:r>
              <a:rPr lang="en-US" sz="2000" b="1" dirty="0" err="1">
                <a:latin typeface="Times New Roman" panose="02020603050405020304" pitchFamily="18" charset="0"/>
                <a:cs typeface="Times New Roman" panose="02020603050405020304" pitchFamily="18" charset="0"/>
              </a:rPr>
              <a:t>LinkedHashset</a:t>
            </a:r>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LinkedHashset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constructs a new empty set with initial capacity(16) and load factor(0.75).</a:t>
            </a:r>
          </a:p>
          <a:p>
            <a:r>
              <a:rPr lang="en-US" sz="2000" dirty="0" err="1">
                <a:latin typeface="Times New Roman" panose="02020603050405020304" pitchFamily="18" charset="0"/>
                <a:cs typeface="Times New Roman" panose="02020603050405020304" pitchFamily="18" charset="0"/>
              </a:rPr>
              <a:t>LinkedHashset</a:t>
            </a:r>
            <a:r>
              <a:rPr lang="en-US" sz="2000" dirty="0">
                <a:latin typeface="Times New Roman" panose="02020603050405020304" pitchFamily="18" charset="0"/>
                <a:cs typeface="Times New Roman" panose="02020603050405020304" pitchFamily="18" charset="0"/>
              </a:rPr>
              <a:t>(collection c)</a:t>
            </a:r>
          </a:p>
          <a:p>
            <a:pPr marL="0" indent="0">
              <a:buNone/>
            </a:pPr>
            <a:r>
              <a:rPr lang="en-US" sz="2000" dirty="0">
                <a:latin typeface="Times New Roman" panose="02020603050405020304" pitchFamily="18" charset="0"/>
                <a:cs typeface="Times New Roman" panose="02020603050405020304" pitchFamily="18" charset="0"/>
              </a:rPr>
              <a:t>    constructs a </a:t>
            </a:r>
            <a:r>
              <a:rPr lang="en-US" sz="2000" dirty="0" err="1">
                <a:latin typeface="Times New Roman" panose="02020603050405020304" pitchFamily="18" charset="0"/>
                <a:cs typeface="Times New Roman" panose="02020603050405020304" pitchFamily="18" charset="0"/>
              </a:rPr>
              <a:t>new,empty</a:t>
            </a:r>
            <a:r>
              <a:rPr lang="en-US" sz="2000" dirty="0">
                <a:latin typeface="Times New Roman" panose="02020603050405020304" pitchFamily="18" charset="0"/>
                <a:cs typeface="Times New Roman" panose="02020603050405020304" pitchFamily="18" charset="0"/>
              </a:rPr>
              <a:t> set containing the elements in the specified collection .</a:t>
            </a:r>
          </a:p>
          <a:p>
            <a:r>
              <a:rPr lang="en-US" sz="2000" dirty="0" err="1">
                <a:latin typeface="Times New Roman" panose="02020603050405020304" pitchFamily="18" charset="0"/>
                <a:cs typeface="Times New Roman" panose="02020603050405020304" pitchFamily="18" charset="0"/>
              </a:rPr>
              <a:t>LinkedHashset</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initialcapacity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constructs a new empty set with specified initial capacity and default load factor(0.75).</a:t>
            </a:r>
          </a:p>
          <a:p>
            <a:r>
              <a:rPr lang="en-US" sz="2000" dirty="0" err="1">
                <a:latin typeface="Times New Roman" panose="02020603050405020304" pitchFamily="18" charset="0"/>
                <a:cs typeface="Times New Roman" panose="02020603050405020304" pitchFamily="18" charset="0"/>
              </a:rPr>
              <a:t>LinkedHashset</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initialcapacity</a:t>
            </a:r>
            <a:r>
              <a:rPr lang="en-US" sz="2000" dirty="0">
                <a:latin typeface="Times New Roman" panose="02020603050405020304" pitchFamily="18" charset="0"/>
                <a:cs typeface="Times New Roman" panose="02020603050405020304" pitchFamily="18" charset="0"/>
              </a:rPr>
              <a:t> ,float </a:t>
            </a:r>
            <a:r>
              <a:rPr lang="en-US" sz="2000" dirty="0" err="1">
                <a:latin typeface="Times New Roman" panose="02020603050405020304" pitchFamily="18" charset="0"/>
                <a:cs typeface="Times New Roman" panose="02020603050405020304" pitchFamily="18" charset="0"/>
              </a:rPr>
              <a:t>loadfactor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constructs a new empty set with the specified initial capacity and the specified load factor.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636738"/>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D9184-BAD4-41F7-AEF7-B4677D2562D2}"/>
              </a:ext>
            </a:extLst>
          </p:cNvPr>
          <p:cNvSpPr>
            <a:spLocks noGrp="1"/>
          </p:cNvSpPr>
          <p:nvPr>
            <p:ph idx="1"/>
          </p:nvPr>
        </p:nvSpPr>
        <p:spPr>
          <a:xfrm>
            <a:off x="685800" y="561975"/>
            <a:ext cx="10515600" cy="4881563"/>
          </a:xfrm>
        </p:spPr>
        <p:txBody>
          <a:bodyPr>
            <a:normAutofit/>
          </a:bodyPr>
          <a:lstStyle/>
          <a:p>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implementation is not synchronized.</a:t>
            </a:r>
          </a:p>
          <a:p>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is  NOT THREAD SAFE.</a:t>
            </a:r>
          </a:p>
          <a:p>
            <a:r>
              <a:rPr lang="en-US" sz="2400" dirty="0">
                <a:latin typeface="Times New Roman" panose="02020603050405020304" pitchFamily="18" charset="0"/>
                <a:cs typeface="Times New Roman" panose="02020603050405020304" pitchFamily="18" charset="0"/>
              </a:rPr>
              <a:t>If multiple threads access an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concurrently,and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atleast</a:t>
            </a:r>
            <a:r>
              <a:rPr lang="en-US" sz="2400" dirty="0">
                <a:latin typeface="Times New Roman" panose="02020603050405020304" pitchFamily="18" charset="0"/>
                <a:cs typeface="Times New Roman" panose="02020603050405020304" pitchFamily="18" charset="0"/>
              </a:rPr>
              <a:t> one of the threads modifies the list </a:t>
            </a:r>
            <a:r>
              <a:rPr lang="en-US" sz="2400" dirty="0" err="1">
                <a:latin typeface="Times New Roman" panose="02020603050405020304" pitchFamily="18" charset="0"/>
                <a:cs typeface="Times New Roman" panose="02020603050405020304" pitchFamily="18" charset="0"/>
              </a:rPr>
              <a:t>structurally,it</a:t>
            </a:r>
            <a:r>
              <a:rPr lang="en-US" sz="2400" dirty="0">
                <a:latin typeface="Times New Roman" panose="02020603050405020304" pitchFamily="18" charset="0"/>
                <a:cs typeface="Times New Roman" panose="02020603050405020304" pitchFamily="18" charset="0"/>
              </a:rPr>
              <a:t> will impact on other threads.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365123"/>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896DE-CCF8-410A-9A79-D20AEBB9A8F7}"/>
              </a:ext>
            </a:extLst>
          </p:cNvPr>
          <p:cNvSpPr txBox="1"/>
          <p:nvPr/>
        </p:nvSpPr>
        <p:spPr>
          <a:xfrm>
            <a:off x="707010" y="744718"/>
            <a:ext cx="8434633" cy="48936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400" b="1" i="0" dirty="0">
                <a:solidFill>
                  <a:srgbClr val="202124"/>
                </a:solidFill>
                <a:effectLst/>
                <a:latin typeface="Google Sans"/>
              </a:rPr>
              <a:t>Three Cursors in Java Collections</a:t>
            </a:r>
            <a:endParaRPr lang="en-US" sz="2400" b="0" i="0" dirty="0">
              <a:solidFill>
                <a:srgbClr val="202124"/>
              </a:solidFill>
              <a:effectLst/>
              <a:latin typeface="Google Sans"/>
            </a:endParaRPr>
          </a:p>
          <a:p>
            <a:pPr algn="l"/>
            <a:r>
              <a:rPr lang="en-US" sz="2400" b="0" i="0" dirty="0">
                <a:solidFill>
                  <a:srgbClr val="202124"/>
                </a:solidFill>
                <a:effectLst/>
                <a:latin typeface="arial" panose="020B0604020202020204" pitchFamily="34" charset="0"/>
              </a:rPr>
              <a:t>1). Enumeration.</a:t>
            </a:r>
          </a:p>
          <a:p>
            <a:pPr algn="l"/>
            <a:r>
              <a:rPr lang="en-US" sz="2400" b="0" i="0" dirty="0">
                <a:solidFill>
                  <a:srgbClr val="202124"/>
                </a:solidFill>
                <a:effectLst/>
                <a:latin typeface="arial" panose="020B0604020202020204" pitchFamily="34" charset="0"/>
              </a:rPr>
              <a:t>2). Iterator.</a:t>
            </a:r>
          </a:p>
          <a:p>
            <a:pPr algn="l"/>
            <a:r>
              <a:rPr lang="en-US" sz="2400" b="0" i="0" dirty="0">
                <a:solidFill>
                  <a:srgbClr val="202124"/>
                </a:solidFill>
                <a:effectLst/>
                <a:latin typeface="arial" panose="020B0604020202020204" pitchFamily="34" charset="0"/>
              </a:rPr>
              <a:t>3). List Iterator.</a:t>
            </a:r>
          </a:p>
          <a:p>
            <a:pPr algn="l"/>
            <a:endParaRPr lang="en-US" sz="2400" dirty="0">
              <a:solidFill>
                <a:srgbClr val="202124"/>
              </a:solidFill>
              <a:latin typeface="arial" panose="020B0604020202020204" pitchFamily="34" charset="0"/>
            </a:endParaRPr>
          </a:p>
          <a:p>
            <a:r>
              <a:rPr lang="en-US" sz="2400" b="1" i="0" dirty="0">
                <a:solidFill>
                  <a:srgbClr val="202124"/>
                </a:solidFill>
                <a:effectLst/>
                <a:latin typeface="arial" panose="020B0604020202020204" pitchFamily="34" charset="0"/>
              </a:rPr>
              <a:t>The Enum : </a:t>
            </a:r>
            <a:r>
              <a:rPr lang="en-US" sz="2400" i="0" dirty="0">
                <a:solidFill>
                  <a:srgbClr val="202124"/>
                </a:solidFill>
                <a:effectLst/>
                <a:latin typeface="arial" panose="020B0604020202020204" pitchFamily="34" charset="0"/>
              </a:rPr>
              <a:t>is a data type which contains a fixed set of constants</a:t>
            </a:r>
            <a:r>
              <a:rPr lang="en-US" sz="2400" dirty="0">
                <a:solidFill>
                  <a:srgbClr val="202124"/>
                </a:solidFill>
                <a:latin typeface="arial" panose="020B0604020202020204" pitchFamily="34" charset="0"/>
              </a:rPr>
              <a:t>(</a:t>
            </a:r>
            <a:r>
              <a:rPr lang="en-US" sz="2400" b="1" i="0" dirty="0">
                <a:solidFill>
                  <a:srgbClr val="4D5156"/>
                </a:solidFill>
                <a:effectLst/>
                <a:latin typeface="arial" panose="020B0604020202020204" pitchFamily="34" charset="0"/>
              </a:rPr>
              <a:t>unchangeable variables, like final variables</a:t>
            </a:r>
            <a:r>
              <a:rPr lang="en-US" sz="2400" dirty="0">
                <a:solidFill>
                  <a:srgbClr val="202124"/>
                </a:solidFill>
                <a:latin typeface="arial" panose="020B0604020202020204" pitchFamily="34" charset="0"/>
              </a:rPr>
              <a:t>).</a:t>
            </a:r>
          </a:p>
          <a:p>
            <a:endParaRPr lang="en-US" sz="2400" dirty="0">
              <a:solidFill>
                <a:srgbClr val="202124"/>
              </a:solidFill>
              <a:latin typeface="arial" panose="020B0604020202020204" pitchFamily="34" charset="0"/>
            </a:endParaRPr>
          </a:p>
          <a:p>
            <a:r>
              <a:rPr lang="en-US" sz="2400" b="1" dirty="0">
                <a:latin typeface="Times New Roman" panose="02020603050405020304" pitchFamily="18" charset="0"/>
                <a:cs typeface="Times New Roman" panose="02020603050405020304" pitchFamily="18" charset="0"/>
              </a:rPr>
              <a:t>Iterator : </a:t>
            </a:r>
            <a:r>
              <a:rPr lang="en-US" sz="2400" dirty="0">
                <a:latin typeface="Times New Roman" panose="02020603050405020304" pitchFamily="18" charset="0"/>
                <a:cs typeface="Times New Roman" panose="02020603050405020304" pitchFamily="18" charset="0"/>
              </a:rPr>
              <a:t>is a cursor which is used to </a:t>
            </a:r>
            <a:r>
              <a:rPr lang="en-US" sz="2400" dirty="0" err="1">
                <a:latin typeface="Times New Roman" panose="02020603050405020304" pitchFamily="18" charset="0"/>
                <a:cs typeface="Times New Roman" panose="02020603050405020304" pitchFamily="18" charset="0"/>
              </a:rPr>
              <a:t>retrive</a:t>
            </a:r>
            <a:r>
              <a:rPr lang="en-US" sz="2400" dirty="0">
                <a:latin typeface="Times New Roman" panose="02020603050405020304" pitchFamily="18" charset="0"/>
                <a:cs typeface="Times New Roman" panose="02020603050405020304" pitchFamily="18" charset="0"/>
              </a:rPr>
              <a:t> the element present in any given collection.</a:t>
            </a:r>
          </a:p>
          <a:p>
            <a:pPr algn="l"/>
            <a:endParaRPr lang="en-US" sz="2400" b="0" i="0" dirty="0">
              <a:solidFill>
                <a:srgbClr val="202124"/>
              </a:solidFill>
              <a:effectLst/>
              <a:latin typeface="arial" panose="020B0604020202020204" pitchFamily="34" charset="0"/>
            </a:endParaRPr>
          </a:p>
          <a:p>
            <a:pPr algn="l"/>
            <a:r>
              <a:rPr lang="en-US" sz="2400" b="1" i="0" dirty="0">
                <a:solidFill>
                  <a:srgbClr val="202124"/>
                </a:solidFill>
                <a:effectLst/>
                <a:latin typeface="arial" panose="020B0604020202020204" pitchFamily="34" charset="0"/>
              </a:rPr>
              <a:t>List Iterator : </a:t>
            </a:r>
            <a:r>
              <a:rPr lang="en-US" sz="2400" b="0" i="0" dirty="0">
                <a:solidFill>
                  <a:srgbClr val="202124"/>
                </a:solidFill>
                <a:effectLst/>
                <a:latin typeface="arial" panose="020B0604020202020204" pitchFamily="34" charset="0"/>
              </a:rPr>
              <a:t>is used to traverse all types of lists including </a:t>
            </a:r>
            <a:r>
              <a:rPr lang="en-US" sz="2400" b="0" i="0" dirty="0" err="1">
                <a:solidFill>
                  <a:srgbClr val="202124"/>
                </a:solidFill>
                <a:effectLst/>
                <a:latin typeface="arial" panose="020B0604020202020204" pitchFamily="34" charset="0"/>
              </a:rPr>
              <a:t>ArrayList</a:t>
            </a:r>
            <a:r>
              <a:rPr lang="en-US" sz="2400" b="0" i="0" dirty="0">
                <a:solidFill>
                  <a:srgbClr val="202124"/>
                </a:solidFill>
                <a:effectLst/>
                <a:latin typeface="arial" panose="020B0604020202020204" pitchFamily="34" charset="0"/>
              </a:rPr>
              <a:t>, Vector, LinkedList, Stack etc.</a:t>
            </a:r>
          </a:p>
        </p:txBody>
      </p:sp>
    </p:spTree>
    <p:extLst>
      <p:ext uri="{BB962C8B-B14F-4D97-AF65-F5344CB8AC3E}">
        <p14:creationId xmlns:p14="http://schemas.microsoft.com/office/powerpoint/2010/main" val="3736812122"/>
      </p:ext>
    </p:extLst>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F8C68-885D-444A-A63C-43F4F8B5A2EC}"/>
              </a:ext>
            </a:extLst>
          </p:cNvPr>
          <p:cNvSpPr>
            <a:spLocks noGrp="1"/>
          </p:cNvSpPr>
          <p:nvPr>
            <p:ph idx="1"/>
          </p:nvPr>
        </p:nvSpPr>
        <p:spPr>
          <a:xfrm>
            <a:off x="838200" y="333375"/>
            <a:ext cx="10515600" cy="584358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Iterator:</a:t>
            </a:r>
          </a:p>
          <a:p>
            <a:r>
              <a:rPr lang="en-US" sz="2400" dirty="0">
                <a:latin typeface="Times New Roman" panose="02020603050405020304" pitchFamily="18" charset="0"/>
                <a:cs typeface="Times New Roman" panose="02020603050405020304" pitchFamily="18" charset="0"/>
              </a:rPr>
              <a:t>Iterator is a cursor which is used to </a:t>
            </a:r>
            <a:r>
              <a:rPr lang="en-US" sz="2400" dirty="0" err="1">
                <a:latin typeface="Times New Roman" panose="02020603050405020304" pitchFamily="18" charset="0"/>
                <a:cs typeface="Times New Roman" panose="02020603050405020304" pitchFamily="18" charset="0"/>
              </a:rPr>
              <a:t>retrive</a:t>
            </a:r>
            <a:r>
              <a:rPr lang="en-US" sz="2400" dirty="0">
                <a:latin typeface="Times New Roman" panose="02020603050405020304" pitchFamily="18" charset="0"/>
                <a:cs typeface="Times New Roman" panose="02020603050405020304" pitchFamily="18" charset="0"/>
              </a:rPr>
              <a:t> the element present in any given collection.</a:t>
            </a:r>
          </a:p>
          <a:p>
            <a:r>
              <a:rPr lang="en-US" sz="2400" dirty="0">
                <a:latin typeface="Times New Roman" panose="02020603050405020304" pitchFamily="18" charset="0"/>
                <a:cs typeface="Times New Roman" panose="02020603050405020304" pitchFamily="18" charset="0"/>
              </a:rPr>
              <a:t>Iterator is created automatically whenever the collection object is created.</a:t>
            </a:r>
          </a:p>
          <a:p>
            <a:r>
              <a:rPr lang="en-US" sz="2400" dirty="0">
                <a:latin typeface="Times New Roman" panose="02020603050405020304" pitchFamily="18" charset="0"/>
                <a:cs typeface="Times New Roman" panose="02020603050405020304" pitchFamily="18" charset="0"/>
              </a:rPr>
              <a:t>For every collection a separate iterator is created.</a:t>
            </a:r>
          </a:p>
          <a:p>
            <a:r>
              <a:rPr lang="en-US" sz="2400" dirty="0">
                <a:latin typeface="Times New Roman" panose="02020603050405020304" pitchFamily="18" charset="0"/>
                <a:cs typeface="Times New Roman" panose="02020603050405020304" pitchFamily="18" charset="0"/>
              </a:rPr>
              <a:t>We can access the iterator of the given collection by calling </a:t>
            </a:r>
            <a:r>
              <a:rPr lang="en-US" sz="2400" b="1" dirty="0">
                <a:latin typeface="Times New Roman" panose="02020603050405020304" pitchFamily="18" charset="0"/>
                <a:cs typeface="Times New Roman" panose="02020603050405020304" pitchFamily="18" charset="0"/>
              </a:rPr>
              <a:t>iterator() </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iterator reference returned by the </a:t>
            </a:r>
            <a:r>
              <a:rPr lang="en-US" sz="2400" b="1" dirty="0">
                <a:latin typeface="Times New Roman" panose="02020603050405020304" pitchFamily="18" charset="0"/>
                <a:cs typeface="Times New Roman" panose="02020603050405020304" pitchFamily="18" charset="0"/>
              </a:rPr>
              <a:t>iterator() </a:t>
            </a:r>
            <a:r>
              <a:rPr lang="en-US" sz="2400" dirty="0">
                <a:latin typeface="Times New Roman" panose="02020603050405020304" pitchFamily="18" charset="0"/>
                <a:cs typeface="Times New Roman" panose="02020603050405020304" pitchFamily="18" charset="0"/>
              </a:rPr>
              <a:t>should be stored with in a reference variable of iterator type.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732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91BBC-EB22-42DA-AEDA-7E356A18028E}"/>
              </a:ext>
            </a:extLst>
          </p:cNvPr>
          <p:cNvSpPr>
            <a:spLocks noGrp="1"/>
          </p:cNvSpPr>
          <p:nvPr>
            <p:ph idx="1"/>
          </p:nvPr>
        </p:nvSpPr>
        <p:spPr>
          <a:xfrm>
            <a:off x="838200" y="342900"/>
            <a:ext cx="10515600" cy="623887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Lambda function: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an Anonymous(nameless) function which is used to provide implementation for abstract method present in </a:t>
            </a:r>
            <a:r>
              <a:rPr lang="en-US" sz="2400" b="1" dirty="0">
                <a:latin typeface="Times New Roman" panose="02020603050405020304" pitchFamily="18" charset="0"/>
                <a:cs typeface="Times New Roman" panose="02020603050405020304" pitchFamily="18" charset="0"/>
              </a:rPr>
              <a:t>functional interface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An Interface which contains only one Abstract method is called as </a:t>
            </a:r>
            <a:r>
              <a:rPr lang="en-US" sz="2400" b="1" dirty="0">
                <a:latin typeface="Times New Roman" panose="02020603050405020304" pitchFamily="18" charset="0"/>
                <a:cs typeface="Times New Roman" panose="02020603050405020304" pitchFamily="18" charset="0"/>
              </a:rPr>
              <a:t>functional interface.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Functional interface:</a:t>
            </a:r>
          </a:p>
          <a:p>
            <a:r>
              <a:rPr lang="en-US" sz="2400" dirty="0">
                <a:latin typeface="Times New Roman" panose="02020603050405020304" pitchFamily="18" charset="0"/>
                <a:cs typeface="Times New Roman" panose="02020603050405020304" pitchFamily="18" charset="0"/>
              </a:rPr>
              <a:t>We have 4 functional interface</a:t>
            </a:r>
          </a:p>
          <a:p>
            <a:pPr marL="0" indent="0">
              <a:buNone/>
            </a:pPr>
            <a:r>
              <a:rPr lang="en-US" sz="2400" dirty="0">
                <a:latin typeface="Times New Roman" panose="02020603050405020304" pitchFamily="18" charset="0"/>
                <a:cs typeface="Times New Roman" panose="02020603050405020304" pitchFamily="18" charset="0"/>
              </a:rPr>
              <a:t>                        1.consumer</a:t>
            </a:r>
          </a:p>
          <a:p>
            <a:pPr marL="0" indent="0">
              <a:buNone/>
            </a:pPr>
            <a:r>
              <a:rPr lang="en-US" sz="2400" dirty="0">
                <a:latin typeface="Times New Roman" panose="02020603050405020304" pitchFamily="18" charset="0"/>
                <a:cs typeface="Times New Roman" panose="02020603050405020304" pitchFamily="18" charset="0"/>
              </a:rPr>
              <a:t>		2.predicate</a:t>
            </a:r>
          </a:p>
          <a:p>
            <a:pPr marL="0" indent="0">
              <a:buNone/>
            </a:pPr>
            <a:r>
              <a:rPr lang="en-US" sz="2400" dirty="0">
                <a:latin typeface="Times New Roman" panose="02020603050405020304" pitchFamily="18" charset="0"/>
                <a:cs typeface="Times New Roman" panose="02020603050405020304" pitchFamily="18" charset="0"/>
              </a:rPr>
              <a:t>		3.function</a:t>
            </a:r>
          </a:p>
          <a:p>
            <a:pPr marL="0" indent="0">
              <a:buNone/>
            </a:pPr>
            <a:r>
              <a:rPr lang="en-US" sz="2400" dirty="0">
                <a:latin typeface="Times New Roman" panose="02020603050405020304" pitchFamily="18" charset="0"/>
                <a:cs typeface="Times New Roman" panose="02020603050405020304" pitchFamily="18" charset="0"/>
              </a:rPr>
              <a:t>		4.supplier</a:t>
            </a:r>
          </a:p>
          <a:p>
            <a:pPr marL="0" indent="0">
              <a:buNone/>
            </a:pP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2607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8E039-7ABB-4549-8BDF-4F99FD1CE7AD}"/>
              </a:ext>
            </a:extLst>
          </p:cNvPr>
          <p:cNvSpPr>
            <a:spLocks noGrp="1"/>
          </p:cNvSpPr>
          <p:nvPr>
            <p:ph idx="1"/>
          </p:nvPr>
        </p:nvSpPr>
        <p:spPr>
          <a:xfrm>
            <a:off x="838200" y="238125"/>
            <a:ext cx="10515600" cy="5891213"/>
          </a:xfrm>
        </p:spPr>
        <p:txBody>
          <a:bodyPr>
            <a:normAutofit/>
          </a:bodyPr>
          <a:lstStyle/>
          <a:p>
            <a:r>
              <a:rPr lang="en-US" sz="2400" b="1" dirty="0">
                <a:latin typeface="Times New Roman" panose="02020603050405020304" pitchFamily="18" charset="0"/>
                <a:cs typeface="Times New Roman" panose="02020603050405020304" pitchFamily="18" charset="0"/>
              </a:rPr>
              <a:t>Syntax:</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InterfaceName</a:t>
            </a:r>
            <a:r>
              <a:rPr lang="en-US" sz="2400" dirty="0">
                <a:latin typeface="Times New Roman" panose="02020603050405020304" pitchFamily="18" charset="0"/>
                <a:cs typeface="Times New Roman" panose="02020603050405020304" pitchFamily="18" charset="0"/>
              </a:rPr>
              <a:t> ref-var = (argument list) -&gt;	</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statements;</a:t>
            </a:r>
          </a:p>
          <a:p>
            <a:pPr marL="0" indent="0">
              <a:buNone/>
            </a:pPr>
            <a:r>
              <a:rPr lang="en-US" sz="2400" dirty="0">
                <a:latin typeface="Times New Roman" panose="02020603050405020304" pitchFamily="18" charset="0"/>
                <a:cs typeface="Times New Roman" panose="02020603050405020304" pitchFamily="18" charset="0"/>
              </a:rPr>
              <a:t>				    statements;</a:t>
            </a:r>
          </a:p>
          <a:p>
            <a:pPr marL="0" indent="0">
              <a:buNone/>
            </a:pPr>
            <a:r>
              <a:rPr lang="en-US" sz="2400" dirty="0">
                <a:latin typeface="Times New Roman" panose="02020603050405020304" pitchFamily="18" charset="0"/>
                <a:cs typeface="Times New Roman" panose="02020603050405020304" pitchFamily="18" charset="0"/>
              </a:rPr>
              <a:t>				     return;</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-&gt;</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it is used to link argument list and body of expression</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7415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637D1-B277-4DAF-ACA7-6B03B946C183}"/>
              </a:ext>
            </a:extLst>
          </p:cNvPr>
          <p:cNvSpPr>
            <a:spLocks noGrp="1"/>
          </p:cNvSpPr>
          <p:nvPr>
            <p:ph idx="1"/>
          </p:nvPr>
        </p:nvSpPr>
        <p:spPr>
          <a:xfrm>
            <a:off x="600075" y="428626"/>
            <a:ext cx="10753725" cy="5748338"/>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TreeSet</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a non-linear data structure where data is stored according to some relation.</a:t>
            </a:r>
          </a:p>
          <a:p>
            <a:r>
              <a:rPr lang="en-US" sz="2400" dirty="0">
                <a:latin typeface="Times New Roman" panose="02020603050405020304" pitchFamily="18" charset="0"/>
                <a:cs typeface="Times New Roman" panose="02020603050405020304" pitchFamily="18" charset="0"/>
              </a:rPr>
              <a:t>Tree consists of nodes and links.</a:t>
            </a:r>
          </a:p>
          <a:p>
            <a:r>
              <a:rPr lang="en-US" sz="2400" dirty="0">
                <a:latin typeface="Times New Roman" panose="02020603050405020304" pitchFamily="18" charset="0"/>
                <a:cs typeface="Times New Roman" panose="02020603050405020304" pitchFamily="18" charset="0"/>
              </a:rPr>
              <a:t>Node consists of data and address of other data.</a:t>
            </a:r>
          </a:p>
          <a:p>
            <a:r>
              <a:rPr lang="en-US" sz="2400" dirty="0">
                <a:latin typeface="Times New Roman" panose="02020603050405020304" pitchFamily="18" charset="0"/>
                <a:cs typeface="Times New Roman" panose="02020603050405020304" pitchFamily="18" charset="0"/>
              </a:rPr>
              <a:t>The link represents the relation between one node to another node.</a:t>
            </a:r>
          </a:p>
          <a:p>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do not store duplicates.</a:t>
            </a:r>
          </a:p>
          <a:p>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do not have index.</a:t>
            </a:r>
          </a:p>
          <a:p>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do not support to store null values(not even one null value) if you try to add</a:t>
            </a:r>
          </a:p>
          <a:p>
            <a:pPr marL="0" indent="0">
              <a:buNone/>
            </a:pPr>
            <a:r>
              <a:rPr lang="en-US" sz="2400" dirty="0">
                <a:latin typeface="Times New Roman" panose="02020603050405020304" pitchFamily="18" charset="0"/>
                <a:cs typeface="Times New Roman" panose="02020603050405020304" pitchFamily="18" charset="0"/>
              </a:rPr>
              <a:t>    null value then </a:t>
            </a:r>
            <a:r>
              <a:rPr lang="en-US" sz="2400" dirty="0" err="1">
                <a:latin typeface="Times New Roman" panose="02020603050405020304" pitchFamily="18" charset="0"/>
                <a:cs typeface="Times New Roman" panose="02020603050405020304" pitchFamily="18" charset="0"/>
              </a:rPr>
              <a:t>jvm</a:t>
            </a:r>
            <a:r>
              <a:rPr lang="en-US" sz="2400" dirty="0">
                <a:latin typeface="Times New Roman" panose="02020603050405020304" pitchFamily="18" charset="0"/>
                <a:cs typeface="Times New Roman" panose="02020603050405020304" pitchFamily="18" charset="0"/>
              </a:rPr>
              <a:t> will throws </a:t>
            </a:r>
            <a:r>
              <a:rPr lang="en-US" sz="2400" dirty="0" err="1">
                <a:latin typeface="Times New Roman" panose="02020603050405020304" pitchFamily="18" charset="0"/>
                <a:cs typeface="Times New Roman" panose="02020603050405020304" pitchFamily="18" charset="0"/>
              </a:rPr>
              <a:t>nullpointer</a:t>
            </a:r>
            <a:r>
              <a:rPr lang="en-US" sz="2400" dirty="0">
                <a:latin typeface="Times New Roman" panose="02020603050405020304" pitchFamily="18" charset="0"/>
                <a:cs typeface="Times New Roman" panose="02020603050405020304" pitchFamily="18" charset="0"/>
              </a:rPr>
              <a:t> exception.</a:t>
            </a:r>
          </a:p>
          <a:p>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do not preserve insertion order.</a:t>
            </a:r>
          </a:p>
          <a:p>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do not allow heterogenous data.</a:t>
            </a:r>
          </a:p>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75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t>Keywords, Identifiers and Variables</a:t>
            </a:r>
          </a:p>
        </p:txBody>
      </p:sp>
      <p:grpSp>
        <p:nvGrpSpPr>
          <p:cNvPr id="331" name="Group 12"/>
          <p:cNvGrpSpPr/>
          <p:nvPr/>
        </p:nvGrpSpPr>
        <p:grpSpPr>
          <a:xfrm>
            <a:off x="4137398" y="3938549"/>
            <a:ext cx="4084688" cy="2984443"/>
            <a:chOff x="0" y="0"/>
            <a:chExt cx="4084686" cy="2984441"/>
          </a:xfrm>
        </p:grpSpPr>
        <p:pic>
          <p:nvPicPr>
            <p:cNvPr id="329" name="Picture 10" descr="Picture 10"/>
            <p:cNvPicPr>
              <a:picLocks noChangeAspect="1"/>
            </p:cNvPicPr>
            <p:nvPr/>
          </p:nvPicPr>
          <p:blipFill>
            <a:blip r:embed="rId2"/>
            <a:stretch>
              <a:fillRect/>
            </a:stretch>
          </p:blipFill>
          <p:spPr>
            <a:xfrm>
              <a:off x="66723" y="0"/>
              <a:ext cx="3994179" cy="1947473"/>
            </a:xfrm>
            <a:prstGeom prst="rect">
              <a:avLst/>
            </a:prstGeom>
            <a:ln w="12700" cap="flat">
              <a:noFill/>
              <a:miter lim="400000"/>
            </a:ln>
            <a:effectLst/>
          </p:spPr>
        </p:pic>
        <p:sp>
          <p:nvSpPr>
            <p:cNvPr id="330" name="Rectangle 11"/>
            <p:cNvSpPr txBox="1"/>
            <p:nvPr/>
          </p:nvSpPr>
          <p:spPr>
            <a:xfrm>
              <a:off x="0" y="1704934"/>
              <a:ext cx="4084687" cy="12795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3198E-C611-4EA3-AD40-9E674072A873}"/>
              </a:ext>
            </a:extLst>
          </p:cNvPr>
          <p:cNvSpPr>
            <a:spLocks noGrp="1"/>
          </p:cNvSpPr>
          <p:nvPr>
            <p:ph idx="1"/>
          </p:nvPr>
        </p:nvSpPr>
        <p:spPr>
          <a:xfrm>
            <a:off x="600075" y="390525"/>
            <a:ext cx="10753725" cy="578643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Tree Set constructor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Default natural sorting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t=new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Creats</a:t>
            </a:r>
            <a:r>
              <a:rPr lang="en-US" sz="2400" dirty="0">
                <a:latin typeface="Times New Roman" panose="02020603050405020304" pitchFamily="18" charset="0"/>
                <a:cs typeface="Times New Roman" panose="02020603050405020304" pitchFamily="18" charset="0"/>
              </a:rPr>
              <a:t> an empty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objects where elements will be inserted according to default natural sorting order.</a:t>
            </a:r>
          </a:p>
          <a:p>
            <a:pPr marL="0" indent="0">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Camparator</a:t>
            </a:r>
            <a:r>
              <a:rPr lang="en-US" sz="2400" dirty="0">
                <a:latin typeface="Times New Roman" panose="02020603050405020304" pitchFamily="18" charset="0"/>
                <a:cs typeface="Times New Roman" panose="02020603050405020304" pitchFamily="18" charset="0"/>
              </a:rPr>
              <a:t> c.</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t=new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(comparator c);</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Creats</a:t>
            </a:r>
            <a:r>
              <a:rPr lang="en-US" sz="2400" dirty="0">
                <a:latin typeface="Times New Roman" panose="02020603050405020304" pitchFamily="18" charset="0"/>
                <a:cs typeface="Times New Roman" panose="02020603050405020304" pitchFamily="18" charset="0"/>
              </a:rPr>
              <a:t> an empty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Object where elements will be </a:t>
            </a:r>
            <a:r>
              <a:rPr lang="en-US" sz="2400" dirty="0" err="1">
                <a:latin typeface="Times New Roman" panose="02020603050405020304" pitchFamily="18" charset="0"/>
                <a:cs typeface="Times New Roman" panose="02020603050405020304" pitchFamily="18" charset="0"/>
              </a:rPr>
              <a:t>insertesd</a:t>
            </a:r>
            <a:r>
              <a:rPr lang="en-US" sz="2400" dirty="0">
                <a:latin typeface="Times New Roman" panose="02020603050405020304" pitchFamily="18" charset="0"/>
                <a:cs typeface="Times New Roman" panose="02020603050405020304" pitchFamily="18" charset="0"/>
              </a:rPr>
              <a:t> according   to customized sorting order.</a:t>
            </a:r>
          </a:p>
          <a:p>
            <a:pPr marL="0" indent="0">
              <a:buNone/>
            </a:pPr>
            <a:r>
              <a:rPr lang="en-US" sz="2400" dirty="0">
                <a:latin typeface="Times New Roman" panose="02020603050405020304" pitchFamily="18" charset="0"/>
                <a:cs typeface="Times New Roman" panose="02020603050405020304" pitchFamily="18" charset="0"/>
              </a:rPr>
              <a:t>3.Collection object.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t =new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(collection c);</a:t>
            </a:r>
          </a:p>
          <a:p>
            <a:pPr marL="0" indent="0">
              <a:buNone/>
            </a:pPr>
            <a:r>
              <a:rPr lang="en-US" sz="2400" dirty="0">
                <a:latin typeface="Times New Roman" panose="02020603050405020304" pitchFamily="18" charset="0"/>
                <a:cs typeface="Times New Roman" panose="02020603050405020304" pitchFamily="18" charset="0"/>
              </a:rPr>
              <a:t>4.SortedSet 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 t =new </a:t>
            </a:r>
            <a:r>
              <a:rPr lang="en-US" sz="2400" dirty="0" err="1">
                <a:latin typeface="Times New Roman" panose="02020603050405020304" pitchFamily="18" charset="0"/>
                <a:cs typeface="Times New Roman" panose="02020603050405020304" pitchFamily="18" charset="0"/>
              </a:rPr>
              <a:t>Treeset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sortedset</a:t>
            </a:r>
            <a:r>
              <a:rPr lang="en-US" sz="2400" dirty="0">
                <a:latin typeface="Times New Roman" panose="02020603050405020304" pitchFamily="18" charset="0"/>
                <a:cs typeface="Times New Roman" panose="02020603050405020304" pitchFamily="18" charset="0"/>
              </a:rPr>
              <a:t> 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414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439C1-4D20-42A3-8FD5-47E33FB21B3F}"/>
              </a:ext>
            </a:extLst>
          </p:cNvPr>
          <p:cNvSpPr>
            <a:spLocks noGrp="1"/>
          </p:cNvSpPr>
          <p:nvPr>
            <p:ph idx="1"/>
          </p:nvPr>
        </p:nvSpPr>
        <p:spPr>
          <a:xfrm>
            <a:off x="838200" y="352425"/>
            <a:ext cx="10515600" cy="58245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Queue:</a:t>
            </a:r>
          </a:p>
          <a:p>
            <a:r>
              <a:rPr lang="en-US" sz="2400" dirty="0">
                <a:latin typeface="Times New Roman" panose="02020603050405020304" pitchFamily="18" charset="0"/>
                <a:cs typeface="Times New Roman" panose="02020603050405020304" pitchFamily="18" charset="0"/>
              </a:rPr>
              <a:t>Queue store duplicates.</a:t>
            </a:r>
          </a:p>
          <a:p>
            <a:r>
              <a:rPr lang="en-US" sz="2400" dirty="0">
                <a:latin typeface="Times New Roman" panose="02020603050405020304" pitchFamily="18" charset="0"/>
                <a:cs typeface="Times New Roman" panose="02020603050405020304" pitchFamily="18" charset="0"/>
              </a:rPr>
              <a:t>Queue has index.</a:t>
            </a:r>
          </a:p>
          <a:p>
            <a:r>
              <a:rPr lang="en-US" sz="2400" dirty="0">
                <a:latin typeface="Times New Roman" panose="02020603050405020304" pitchFamily="18" charset="0"/>
                <a:cs typeface="Times New Roman" panose="02020603050405020304" pitchFamily="18" charset="0"/>
              </a:rPr>
              <a:t>Queue support to store multiple null values.</a:t>
            </a:r>
          </a:p>
          <a:p>
            <a:r>
              <a:rPr lang="en-US" sz="2400" dirty="0">
                <a:latin typeface="Times New Roman" panose="02020603050405020304" pitchFamily="18" charset="0"/>
                <a:cs typeface="Times New Roman" panose="02020603050405020304" pitchFamily="18" charset="0"/>
              </a:rPr>
              <a:t>Queue preserve insertion order.</a:t>
            </a:r>
          </a:p>
          <a:p>
            <a:pPr marL="0" indent="0">
              <a:buNone/>
            </a:pPr>
            <a:r>
              <a:rPr lang="en-IN" sz="2400" b="1" dirty="0">
                <a:latin typeface="Times New Roman" panose="02020603050405020304" pitchFamily="18" charset="0"/>
                <a:cs typeface="Times New Roman" panose="02020603050405020304" pitchFamily="18" charset="0"/>
              </a:rPr>
              <a:t>Priority queue:</a:t>
            </a:r>
          </a:p>
          <a:p>
            <a:r>
              <a:rPr lang="en-IN" sz="2400" dirty="0">
                <a:latin typeface="Times New Roman" panose="02020603050405020304" pitchFamily="18" charset="0"/>
                <a:cs typeface="Times New Roman" panose="02020603050405020304" pitchFamily="18" charset="0"/>
              </a:rPr>
              <a:t>Priority queue store duplicates.</a:t>
            </a:r>
          </a:p>
          <a:p>
            <a:r>
              <a:rPr lang="en-IN" sz="2400" dirty="0">
                <a:latin typeface="Times New Roman" panose="02020603050405020304" pitchFamily="18" charset="0"/>
                <a:cs typeface="Times New Roman" panose="02020603050405020304" pitchFamily="18" charset="0"/>
              </a:rPr>
              <a:t>Priority queue do not have index.</a:t>
            </a:r>
          </a:p>
          <a:p>
            <a:r>
              <a:rPr lang="en-IN" sz="2400" dirty="0">
                <a:latin typeface="Times New Roman" panose="02020603050405020304" pitchFamily="18" charset="0"/>
                <a:cs typeface="Times New Roman" panose="02020603050405020304" pitchFamily="18" charset="0"/>
              </a:rPr>
              <a:t>It is not support to store null values(not even one null) if you try to add null value then JVM throws null pointer exception.</a:t>
            </a:r>
          </a:p>
          <a:p>
            <a:r>
              <a:rPr lang="en-IN" sz="2400" dirty="0">
                <a:latin typeface="Times New Roman" panose="02020603050405020304" pitchFamily="18" charset="0"/>
                <a:cs typeface="Times New Roman" panose="02020603050405020304" pitchFamily="18" charset="0"/>
              </a:rPr>
              <a:t>Priority queue do not preserve insertion order.</a:t>
            </a:r>
          </a:p>
          <a:p>
            <a:r>
              <a:rPr lang="en-IN" sz="2400" dirty="0">
                <a:latin typeface="Times New Roman" panose="02020603050405020304" pitchFamily="18" charset="0"/>
                <a:cs typeface="Times New Roman" panose="02020603050405020304" pitchFamily="18" charset="0"/>
              </a:rPr>
              <a:t>Priority queue do not allow heterogenous data.</a:t>
            </a:r>
          </a:p>
          <a:p>
            <a:r>
              <a:rPr lang="en-IN" sz="2400" dirty="0">
                <a:latin typeface="Times New Roman" panose="02020603050405020304" pitchFamily="18" charset="0"/>
                <a:cs typeface="Times New Roman" panose="02020603050405020304" pitchFamily="18" charset="0"/>
              </a:rPr>
              <a:t>Underlying data structure of priority queue is priority heap.</a:t>
            </a:r>
          </a:p>
        </p:txBody>
      </p:sp>
    </p:spTree>
    <p:extLst>
      <p:ext uri="{BB962C8B-B14F-4D97-AF65-F5344CB8AC3E}">
        <p14:creationId xmlns:p14="http://schemas.microsoft.com/office/powerpoint/2010/main" val="18726782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44799-89C2-4C85-9CF0-8C11BBB1ECB4}"/>
              </a:ext>
            </a:extLst>
          </p:cNvPr>
          <p:cNvSpPr>
            <a:spLocks noGrp="1"/>
          </p:cNvSpPr>
          <p:nvPr>
            <p:ph idx="1"/>
          </p:nvPr>
        </p:nvSpPr>
        <p:spPr>
          <a:xfrm>
            <a:off x="809624" y="409576"/>
            <a:ext cx="10858501" cy="5848350"/>
          </a:xfrm>
        </p:spPr>
        <p:txBody>
          <a:bodyPr>
            <a:normAutofit fontScale="25000" lnSpcReduction="20000"/>
          </a:bodyPr>
          <a:lstStyle/>
          <a:p>
            <a:r>
              <a:rPr lang="en-US" sz="9600" dirty="0">
                <a:latin typeface="Times New Roman" panose="02020603050405020304" pitchFamily="18" charset="0"/>
                <a:cs typeface="Times New Roman" panose="02020603050405020304" pitchFamily="18" charset="0"/>
              </a:rPr>
              <a:t>Data from priority queue is </a:t>
            </a:r>
            <a:r>
              <a:rPr lang="en-US" sz="9600" dirty="0" err="1">
                <a:latin typeface="Times New Roman" panose="02020603050405020304" pitchFamily="18" charset="0"/>
                <a:cs typeface="Times New Roman" panose="02020603050405020304" pitchFamily="18" charset="0"/>
              </a:rPr>
              <a:t>retrived</a:t>
            </a:r>
            <a:r>
              <a:rPr lang="en-US" sz="9600" dirty="0">
                <a:latin typeface="Times New Roman" panose="02020603050405020304" pitchFamily="18" charset="0"/>
                <a:cs typeface="Times New Roman" panose="02020603050405020304" pitchFamily="18" charset="0"/>
              </a:rPr>
              <a:t> using poll().</a:t>
            </a:r>
          </a:p>
          <a:p>
            <a:r>
              <a:rPr lang="en-US" sz="9600" dirty="0">
                <a:latin typeface="Times New Roman" panose="02020603050405020304" pitchFamily="18" charset="0"/>
                <a:cs typeface="Times New Roman" panose="02020603050405020304" pitchFamily="18" charset="0"/>
              </a:rPr>
              <a:t>poll()  :</a:t>
            </a:r>
            <a:r>
              <a:rPr lang="en-US" sz="9600" dirty="0" err="1">
                <a:latin typeface="Times New Roman" panose="02020603050405020304" pitchFamily="18" charset="0"/>
                <a:cs typeface="Times New Roman" panose="02020603050405020304" pitchFamily="18" charset="0"/>
              </a:rPr>
              <a:t>Retrive</a:t>
            </a:r>
            <a:r>
              <a:rPr lang="en-US" sz="9600" dirty="0">
                <a:latin typeface="Times New Roman" panose="02020603050405020304" pitchFamily="18" charset="0"/>
                <a:cs typeface="Times New Roman" panose="02020603050405020304" pitchFamily="18" charset="0"/>
              </a:rPr>
              <a:t> and remove the head element of the queue.</a:t>
            </a:r>
          </a:p>
          <a:p>
            <a:endParaRPr lang="en-US" sz="5100" dirty="0">
              <a:latin typeface="Times New Roman" panose="02020603050405020304" pitchFamily="18" charset="0"/>
              <a:cs typeface="Times New Roman" panose="02020603050405020304" pitchFamily="18" charset="0"/>
            </a:endParaRPr>
          </a:p>
          <a:p>
            <a:pPr marL="0" indent="0">
              <a:buNone/>
            </a:pPr>
            <a:r>
              <a:rPr lang="en-US" sz="9600" b="1" dirty="0">
                <a:latin typeface="Times New Roman" panose="02020603050405020304" pitchFamily="18" charset="0"/>
                <a:cs typeface="Times New Roman" panose="02020603050405020304" pitchFamily="18" charset="0"/>
              </a:rPr>
              <a:t>Constructors of priority queue:</a:t>
            </a:r>
          </a:p>
          <a:p>
            <a:r>
              <a:rPr lang="en-IN" sz="9600" b="1" dirty="0" err="1">
                <a:latin typeface="Times New Roman" panose="02020603050405020304" pitchFamily="18" charset="0"/>
                <a:cs typeface="Times New Roman" panose="02020603050405020304" pitchFamily="18" charset="0"/>
              </a:rPr>
              <a:t>Priorityqueue</a:t>
            </a:r>
            <a:r>
              <a:rPr lang="en-IN" sz="9600" b="1" dirty="0">
                <a:latin typeface="Times New Roman" panose="02020603050405020304" pitchFamily="18" charset="0"/>
                <a:cs typeface="Times New Roman" panose="02020603050405020304" pitchFamily="18" charset="0"/>
              </a:rPr>
              <a:t>( ):</a:t>
            </a:r>
            <a:endParaRPr lang="en-US" sz="9600" b="1" dirty="0">
              <a:latin typeface="Times New Roman" panose="02020603050405020304" pitchFamily="18" charset="0"/>
              <a:cs typeface="Times New Roman" panose="02020603050405020304" pitchFamily="18" charset="0"/>
            </a:endParaRPr>
          </a:p>
          <a:p>
            <a:pPr marL="0" indent="0">
              <a:buNone/>
            </a:pPr>
            <a:r>
              <a:rPr lang="en-US" sz="9600" b="1" dirty="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creates a priority queue with the default initial capacity that order its elements  according to there natural ordering.</a:t>
            </a:r>
          </a:p>
          <a:p>
            <a:r>
              <a:rPr lang="en-US" sz="9600" b="1" dirty="0">
                <a:latin typeface="Times New Roman" panose="02020603050405020304" pitchFamily="18" charset="0"/>
                <a:cs typeface="Times New Roman" panose="02020603050405020304" pitchFamily="18" charset="0"/>
              </a:rPr>
              <a:t>Priority queue(comparator c):</a:t>
            </a:r>
          </a:p>
          <a:p>
            <a:pPr marL="0" indent="0">
              <a:buNone/>
            </a:pPr>
            <a:r>
              <a:rPr lang="en-IN" sz="9600" dirty="0">
                <a:latin typeface="Times New Roman" panose="02020603050405020304" pitchFamily="18" charset="0"/>
                <a:cs typeface="Times New Roman" panose="02020603050405020304" pitchFamily="18" charset="0"/>
              </a:rPr>
              <a:t>    creates a priority queue with the default initial capacity and where elements  are ordered according to the specified comparator.</a:t>
            </a:r>
          </a:p>
          <a:p>
            <a:r>
              <a:rPr lang="en-IN" sz="9600" b="1" dirty="0">
                <a:latin typeface="Times New Roman" panose="02020603050405020304" pitchFamily="18" charset="0"/>
                <a:cs typeface="Times New Roman" panose="02020603050405020304" pitchFamily="18" charset="0"/>
              </a:rPr>
              <a:t>Priority queue(int initial capacity):</a:t>
            </a:r>
          </a:p>
          <a:p>
            <a:pPr marL="0" indent="0">
              <a:buNone/>
            </a:pPr>
            <a:r>
              <a:rPr lang="en-IN" sz="9600" dirty="0">
                <a:latin typeface="Times New Roman" panose="02020603050405020304" pitchFamily="18" charset="0"/>
                <a:cs typeface="Times New Roman" panose="02020603050405020304" pitchFamily="18" charset="0"/>
              </a:rPr>
              <a:t>     creates a priority queue with the specified initial capacity that orders its elements  according to there natural ordering.</a:t>
            </a:r>
          </a:p>
          <a:p>
            <a:r>
              <a:rPr lang="en-IN" sz="9600" b="1" dirty="0">
                <a:latin typeface="Times New Roman" panose="02020603050405020304" pitchFamily="18" charset="0"/>
                <a:cs typeface="Times New Roman" panose="02020603050405020304" pitchFamily="18" charset="0"/>
              </a:rPr>
              <a:t>Priority queue(int initial </a:t>
            </a:r>
            <a:r>
              <a:rPr lang="en-IN" sz="9600" b="1" dirty="0" err="1">
                <a:latin typeface="Times New Roman" panose="02020603050405020304" pitchFamily="18" charset="0"/>
                <a:cs typeface="Times New Roman" panose="02020603050405020304" pitchFamily="18" charset="0"/>
              </a:rPr>
              <a:t>capacity,comparator</a:t>
            </a:r>
            <a:r>
              <a:rPr lang="en-IN" sz="9600" b="1" dirty="0">
                <a:latin typeface="Times New Roman" panose="02020603050405020304" pitchFamily="18" charset="0"/>
                <a:cs typeface="Times New Roman" panose="02020603050405020304" pitchFamily="18" charset="0"/>
              </a:rPr>
              <a:t> c):</a:t>
            </a:r>
          </a:p>
          <a:p>
            <a:pPr marL="0" indent="0">
              <a:buNone/>
            </a:pPr>
            <a:r>
              <a:rPr lang="en-IN" sz="9600" b="1" dirty="0">
                <a:latin typeface="Times New Roman" panose="02020603050405020304" pitchFamily="18" charset="0"/>
                <a:cs typeface="Times New Roman" panose="02020603050405020304" pitchFamily="18" charset="0"/>
              </a:rPr>
              <a:t>  </a:t>
            </a:r>
            <a:r>
              <a:rPr lang="en-IN" sz="9600" dirty="0">
                <a:latin typeface="Times New Roman" panose="02020603050405020304" pitchFamily="18" charset="0"/>
                <a:cs typeface="Times New Roman" panose="02020603050405020304" pitchFamily="18" charset="0"/>
              </a:rPr>
              <a:t>creates a priority queue with the specified initial capacity that orders its elements   according </a:t>
            </a:r>
            <a:r>
              <a:rPr lang="en-IN" sz="9600" b="1" dirty="0">
                <a:latin typeface="Times New Roman" panose="02020603050405020304" pitchFamily="18" charset="0"/>
                <a:cs typeface="Times New Roman" panose="02020603050405020304" pitchFamily="18" charset="0"/>
              </a:rPr>
              <a:t> </a:t>
            </a:r>
            <a:r>
              <a:rPr lang="en-IN" sz="9600" dirty="0">
                <a:latin typeface="Times New Roman" panose="02020603050405020304" pitchFamily="18" charset="0"/>
                <a:cs typeface="Times New Roman" panose="02020603050405020304" pitchFamily="18" charset="0"/>
              </a:rPr>
              <a:t>there specified comparator.</a:t>
            </a:r>
            <a:endParaRPr lang="en-IN" sz="9600" b="1" dirty="0">
              <a:latin typeface="Times New Roman" panose="02020603050405020304" pitchFamily="18" charset="0"/>
              <a:cs typeface="Times New Roman" panose="02020603050405020304" pitchFamily="18" charset="0"/>
            </a:endParaRPr>
          </a:p>
          <a:p>
            <a:pPr marL="0" indent="0">
              <a:buNone/>
            </a:pPr>
            <a:endParaRPr lang="en-IN" sz="9600" b="1" dirty="0">
              <a:latin typeface="Times New Roman" panose="02020603050405020304" pitchFamily="18" charset="0"/>
              <a:cs typeface="Times New Roman" panose="02020603050405020304" pitchFamily="18" charset="0"/>
            </a:endParaRPr>
          </a:p>
          <a:p>
            <a:pPr marL="0" indent="0">
              <a:buNone/>
            </a:pPr>
            <a:endParaRPr lang="en-IN" sz="7400" dirty="0">
              <a:latin typeface="Times New Roman" panose="02020603050405020304" pitchFamily="18" charset="0"/>
              <a:cs typeface="Times New Roman" panose="02020603050405020304" pitchFamily="18" charset="0"/>
            </a:endParaRPr>
          </a:p>
          <a:p>
            <a:pPr marL="0" indent="0">
              <a:buNone/>
            </a:pPr>
            <a:endParaRPr lang="en-IN" sz="7400" b="1" dirty="0">
              <a:latin typeface="Times New Roman" panose="02020603050405020304" pitchFamily="18" charset="0"/>
              <a:cs typeface="Times New Roman" panose="02020603050405020304" pitchFamily="18" charset="0"/>
            </a:endParaRPr>
          </a:p>
          <a:p>
            <a:pPr marL="0" indent="0">
              <a:buNone/>
            </a:pPr>
            <a:endParaRPr lang="en-IN" sz="7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55192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8" end="18"/>
                                            </p:txEl>
                                          </p:spTgt>
                                        </p:tgtEl>
                                        <p:attrNameLst>
                                          <p:attrName>style.visibility</p:attrName>
                                        </p:attrNameLst>
                                      </p:cBhvr>
                                      <p:to>
                                        <p:strVal val="visible"/>
                                      </p:to>
                                    </p:set>
                                    <p:animEffect transition="in" filter="fade">
                                      <p:cBhvr>
                                        <p:cTn id="6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063BA-A64B-4E07-B8B8-039C6DB67B22}"/>
              </a:ext>
            </a:extLst>
          </p:cNvPr>
          <p:cNvSpPr>
            <a:spLocks noGrp="1"/>
          </p:cNvSpPr>
          <p:nvPr>
            <p:ph idx="1"/>
          </p:nvPr>
        </p:nvSpPr>
        <p:spPr>
          <a:xfrm>
            <a:off x="838200" y="447675"/>
            <a:ext cx="10515600" cy="596265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LINKEDLIST:</a:t>
            </a:r>
          </a:p>
          <a:p>
            <a:r>
              <a:rPr lang="en-US" sz="2400" dirty="0">
                <a:latin typeface="Times New Roman" panose="02020603050405020304" pitchFamily="18" charset="0"/>
                <a:cs typeface="Times New Roman" panose="02020603050405020304" pitchFamily="18" charset="0"/>
              </a:rPr>
              <a:t>It stores duplicates.</a:t>
            </a:r>
          </a:p>
          <a:p>
            <a:r>
              <a:rPr lang="en-US" sz="2400" dirty="0">
                <a:latin typeface="Times New Roman" panose="02020603050405020304" pitchFamily="18" charset="0"/>
                <a:cs typeface="Times New Roman" panose="02020603050405020304" pitchFamily="18" charset="0"/>
              </a:rPr>
              <a:t>It has index.</a:t>
            </a:r>
          </a:p>
          <a:p>
            <a:r>
              <a:rPr lang="en-US" sz="2400" dirty="0">
                <a:latin typeface="Times New Roman" panose="02020603050405020304" pitchFamily="18" charset="0"/>
                <a:cs typeface="Times New Roman" panose="02020603050405020304" pitchFamily="18" charset="0"/>
              </a:rPr>
              <a:t>It support to store multiple null values.</a:t>
            </a:r>
          </a:p>
          <a:p>
            <a:r>
              <a:rPr lang="en-US" sz="2400" dirty="0">
                <a:latin typeface="Times New Roman" panose="02020603050405020304" pitchFamily="18" charset="0"/>
                <a:cs typeface="Times New Roman" panose="02020603050405020304" pitchFamily="18" charset="0"/>
              </a:rPr>
              <a:t>It do preserve insertion order.</a:t>
            </a:r>
          </a:p>
          <a:p>
            <a:r>
              <a:rPr lang="en-US" sz="2400" dirty="0">
                <a:latin typeface="Times New Roman" panose="02020603050405020304" pitchFamily="18" charset="0"/>
                <a:cs typeface="Times New Roman" panose="02020603050405020304" pitchFamily="18" charset="0"/>
              </a:rPr>
              <a:t>Underlying data structure of linked list is doubly linked list.</a:t>
            </a:r>
          </a:p>
          <a:p>
            <a:r>
              <a:rPr lang="en-US" sz="2400" dirty="0">
                <a:latin typeface="Times New Roman" panose="02020603050405020304" pitchFamily="18" charset="0"/>
                <a:cs typeface="Times New Roman" panose="02020603050405020304" pitchFamily="18" charset="0"/>
              </a:rPr>
              <a:t>Data from </a:t>
            </a:r>
            <a:r>
              <a:rPr lang="en-US" sz="2400" dirty="0" err="1">
                <a:latin typeface="Times New Roman" panose="02020603050405020304" pitchFamily="18" charset="0"/>
                <a:cs typeface="Times New Roman" panose="02020603050405020304" pitchFamily="18" charset="0"/>
              </a:rPr>
              <a:t>linkedlist</a:t>
            </a:r>
            <a:r>
              <a:rPr lang="en-US" sz="2400" dirty="0">
                <a:latin typeface="Times New Roman" panose="02020603050405020304" pitchFamily="18" charset="0"/>
                <a:cs typeface="Times New Roman" panose="02020603050405020304" pitchFamily="18" charset="0"/>
              </a:rPr>
              <a:t> is </a:t>
            </a:r>
            <a:r>
              <a:rPr lang="en-US" sz="2400" dirty="0" err="1">
                <a:latin typeface="Times New Roman" panose="02020603050405020304" pitchFamily="18" charset="0"/>
                <a:cs typeface="Times New Roman" panose="02020603050405020304" pitchFamily="18" charset="0"/>
              </a:rPr>
              <a:t>retrived</a:t>
            </a:r>
            <a:r>
              <a:rPr lang="en-US" sz="2400" dirty="0">
                <a:latin typeface="Times New Roman" panose="02020603050405020304" pitchFamily="18" charset="0"/>
                <a:cs typeface="Times New Roman" panose="02020603050405020304" pitchFamily="18" charset="0"/>
              </a:rPr>
              <a:t> using poll( )</a:t>
            </a:r>
            <a:r>
              <a:rPr lang="en-US" sz="2400" b="1" dirty="0">
                <a:latin typeface="Times New Roman" panose="02020603050405020304" pitchFamily="18" charset="0"/>
                <a:cs typeface="Times New Roman" panose="02020603050405020304" pitchFamily="18" charset="0"/>
              </a:rPr>
              <a:t>  or </a:t>
            </a:r>
            <a:r>
              <a:rPr lang="en-US" sz="2400" dirty="0">
                <a:latin typeface="Times New Roman" panose="02020603050405020304" pitchFamily="18" charset="0"/>
                <a:cs typeface="Times New Roman" panose="02020603050405020304" pitchFamily="18" charset="0"/>
              </a:rPr>
              <a:t>get(index).</a:t>
            </a:r>
          </a:p>
          <a:p>
            <a:pPr marL="0" indent="0">
              <a:buNone/>
            </a:pPr>
            <a:r>
              <a:rPr lang="en-US" sz="2400" b="1" dirty="0">
                <a:latin typeface="Times New Roman" panose="02020603050405020304" pitchFamily="18" charset="0"/>
                <a:cs typeface="Times New Roman" panose="02020603050405020304" pitchFamily="18" charset="0"/>
              </a:rPr>
              <a:t>Constructor of linked list:</a:t>
            </a:r>
          </a:p>
          <a:p>
            <a:r>
              <a:rPr lang="en-US" sz="2400" b="1" dirty="0">
                <a:latin typeface="Times New Roman" panose="02020603050405020304" pitchFamily="18" charset="0"/>
                <a:cs typeface="Times New Roman" panose="02020603050405020304" pitchFamily="18" charset="0"/>
              </a:rPr>
              <a:t>Linked list( ):</a:t>
            </a:r>
          </a:p>
          <a:p>
            <a:pPr marL="0" indent="0">
              <a:buNone/>
            </a:pPr>
            <a:r>
              <a:rPr lang="en-US" sz="2400" dirty="0">
                <a:latin typeface="Times New Roman" panose="02020603050405020304" pitchFamily="18" charset="0"/>
                <a:cs typeface="Times New Roman" panose="02020603050405020304" pitchFamily="18" charset="0"/>
              </a:rPr>
              <a:t>Constructs an empty list.</a:t>
            </a:r>
          </a:p>
          <a:p>
            <a:r>
              <a:rPr lang="en-US" sz="2400" b="1" dirty="0" err="1">
                <a:latin typeface="Times New Roman" panose="02020603050405020304" pitchFamily="18" charset="0"/>
                <a:cs typeface="Times New Roman" panose="02020603050405020304" pitchFamily="18" charset="0"/>
              </a:rPr>
              <a:t>Linkedlist</a:t>
            </a:r>
            <a:r>
              <a:rPr lang="en-US" sz="2400" b="1" dirty="0">
                <a:latin typeface="Times New Roman" panose="02020603050405020304" pitchFamily="18" charset="0"/>
                <a:cs typeface="Times New Roman" panose="02020603050405020304" pitchFamily="18" charset="0"/>
              </a:rPr>
              <a:t>(collection c ):</a:t>
            </a:r>
          </a:p>
          <a:p>
            <a:pPr marL="0" indent="0">
              <a:buNone/>
            </a:pPr>
            <a:r>
              <a:rPr lang="en-US" sz="2400" dirty="0">
                <a:latin typeface="Times New Roman" panose="02020603050405020304" pitchFamily="18" charset="0"/>
                <a:cs typeface="Times New Roman" panose="02020603050405020304" pitchFamily="18" charset="0"/>
              </a:rPr>
              <a:t>Constructs a list containing the elements of the specified collection.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0873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7DE2C3-8914-40A5-A51D-087B919E3D24}"/>
              </a:ext>
            </a:extLst>
          </p:cNvPr>
          <p:cNvSpPr txBox="1"/>
          <p:nvPr/>
        </p:nvSpPr>
        <p:spPr>
          <a:xfrm>
            <a:off x="490194" y="414779"/>
            <a:ext cx="10963373" cy="68326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400" b="1" i="0" dirty="0">
                <a:solidFill>
                  <a:srgbClr val="FF0000"/>
                </a:solidFill>
                <a:effectLst/>
                <a:latin typeface="Work Sans" pitchFamily="2" charset="0"/>
              </a:rPr>
              <a:t>Map</a:t>
            </a:r>
            <a:r>
              <a:rPr lang="en-US" b="1" i="0" dirty="0">
                <a:solidFill>
                  <a:srgbClr val="3A3A3A"/>
                </a:solidFill>
                <a:effectLst/>
                <a:latin typeface="Work Sans" pitchFamily="2" charset="0"/>
              </a:rPr>
              <a:t> </a:t>
            </a:r>
          </a:p>
          <a:p>
            <a:pPr algn="l"/>
            <a:endParaRPr lang="en-US" b="1" dirty="0">
              <a:solidFill>
                <a:srgbClr val="3A3A3A"/>
              </a:solidFill>
              <a:latin typeface="Work Sans" pitchFamily="2" charset="0"/>
            </a:endParaRPr>
          </a:p>
          <a:p>
            <a:pPr algn="l"/>
            <a:r>
              <a:rPr lang="en-US" b="1" i="0" dirty="0">
                <a:solidFill>
                  <a:srgbClr val="3A3A3A"/>
                </a:solidFill>
                <a:effectLst/>
                <a:latin typeface="Work Sans" pitchFamily="2" charset="0"/>
              </a:rPr>
              <a:t>a) Hash Map:</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Duplicate keys are not allowed in Map.</a:t>
            </a:r>
            <a:endParaRPr lang="en-US" dirty="0">
              <a:solidFill>
                <a:srgbClr val="3A3A3A"/>
              </a:solidFill>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It doesn’t maintain any insertion order and is unsorted.</a:t>
            </a:r>
          </a:p>
          <a:p>
            <a:pPr algn="l"/>
            <a:endParaRPr lang="en-US" dirty="0">
              <a:solidFill>
                <a:srgbClr val="3A3A3A"/>
              </a:solidFill>
              <a:latin typeface="Work Sans" pitchFamily="2" charset="0"/>
            </a:endParaRPr>
          </a:p>
          <a:p>
            <a:pPr algn="l"/>
            <a:r>
              <a:rPr lang="en-IN" b="1" i="0" dirty="0">
                <a:solidFill>
                  <a:srgbClr val="FF6600"/>
                </a:solidFill>
                <a:effectLst/>
                <a:latin typeface="Work Sans" pitchFamily="2" charset="0"/>
              </a:rPr>
              <a:t>Example:</a:t>
            </a:r>
            <a:endParaRPr lang="en-US" b="1" i="0" dirty="0">
              <a:solidFill>
                <a:srgbClr val="3A3A3A"/>
              </a:solidFill>
              <a:effectLst/>
              <a:latin typeface="Work Sans" pitchFamily="2" charset="0"/>
            </a:endParaRPr>
          </a:p>
          <a:p>
            <a:pPr algn="l"/>
            <a:endParaRPr lang="en-US" dirty="0">
              <a:solidFill>
                <a:srgbClr val="3A3A3A"/>
              </a:solidFill>
              <a:latin typeface="Work Sans" pitchFamily="2" charset="0"/>
            </a:endParaRPr>
          </a:p>
          <a:p>
            <a:pPr algn="l" rtl="0" fontAlgn="base"/>
            <a:r>
              <a:rPr lang="en-IN" b="0" i="0" dirty="0">
                <a:effectLst/>
                <a:latin typeface="Monaco"/>
              </a:rPr>
              <a:t>Public class Fruit{</a:t>
            </a:r>
          </a:p>
          <a:p>
            <a:pPr algn="l" rtl="0" fontAlgn="base"/>
            <a:r>
              <a:rPr lang="en-IN" b="0" i="0" dirty="0">
                <a:effectLst/>
                <a:latin typeface="Monaco"/>
              </a:rPr>
              <a:t>Public static void main(String[ ] </a:t>
            </a:r>
            <a:r>
              <a:rPr lang="en-IN" b="0" i="0" dirty="0" err="1">
                <a:effectLst/>
                <a:latin typeface="Monaco"/>
              </a:rPr>
              <a:t>args</a:t>
            </a:r>
            <a:r>
              <a:rPr lang="en-IN" b="0" i="0" dirty="0">
                <a:effectLst/>
                <a:latin typeface="Monaco"/>
              </a:rPr>
              <a:t>){</a:t>
            </a:r>
          </a:p>
          <a:p>
            <a:pPr algn="l" rtl="0" fontAlgn="base"/>
            <a:r>
              <a:rPr lang="en-IN" b="0" i="0" dirty="0" err="1">
                <a:effectLst/>
                <a:latin typeface="Monaco"/>
              </a:rPr>
              <a:t>HashMap&amp;lt;Sting,String&amp;gt</a:t>
            </a:r>
            <a:r>
              <a:rPr lang="en-IN" b="0" i="0" dirty="0">
                <a:effectLst/>
                <a:latin typeface="Monaco"/>
              </a:rPr>
              <a:t>; names =new </a:t>
            </a:r>
            <a:r>
              <a:rPr lang="en-IN" b="0" i="0" dirty="0" err="1">
                <a:effectLst/>
                <a:latin typeface="Monaco"/>
              </a:rPr>
              <a:t>HashMap&amp;lt;String,String&amp;gt</a:t>
            </a:r>
            <a:r>
              <a:rPr lang="en-IN" b="0" i="0" dirty="0">
                <a:effectLst/>
                <a:latin typeface="Monaco"/>
              </a:rPr>
              <a:t>;( );</a:t>
            </a:r>
          </a:p>
          <a:p>
            <a:pPr algn="l" rtl="0" fontAlgn="base"/>
            <a:r>
              <a:rPr lang="en-IN" b="0" i="0" dirty="0" err="1">
                <a:effectLst/>
                <a:latin typeface="Monaco"/>
              </a:rPr>
              <a:t>names.put</a:t>
            </a:r>
            <a:r>
              <a:rPr lang="en-IN" b="0" i="0" dirty="0">
                <a:effectLst/>
                <a:latin typeface="Monaco"/>
              </a:rPr>
              <a:t>(“key1”,“cherry”);</a:t>
            </a:r>
          </a:p>
          <a:p>
            <a:pPr algn="l" rtl="0" fontAlgn="base"/>
            <a:r>
              <a:rPr lang="en-IN" b="0" i="0" dirty="0" err="1">
                <a:effectLst/>
                <a:latin typeface="Monaco"/>
              </a:rPr>
              <a:t>names.put</a:t>
            </a:r>
            <a:r>
              <a:rPr lang="en-IN" b="0" i="0" dirty="0">
                <a:effectLst/>
                <a:latin typeface="Monaco"/>
              </a:rPr>
              <a:t> (“key2”,“banana”);</a:t>
            </a:r>
          </a:p>
          <a:p>
            <a:pPr algn="l" rtl="0" fontAlgn="base"/>
            <a:r>
              <a:rPr lang="en-IN" b="0" i="0" dirty="0" err="1">
                <a:effectLst/>
                <a:latin typeface="Monaco"/>
              </a:rPr>
              <a:t>names.put</a:t>
            </a:r>
            <a:r>
              <a:rPr lang="en-IN" b="0" i="0" dirty="0">
                <a:effectLst/>
                <a:latin typeface="Monaco"/>
              </a:rPr>
              <a:t> (“key3”,“apple”);</a:t>
            </a:r>
          </a:p>
          <a:p>
            <a:pPr algn="l" rtl="0" fontAlgn="base"/>
            <a:r>
              <a:rPr lang="en-IN" b="0" i="0" dirty="0" err="1">
                <a:effectLst/>
                <a:latin typeface="Monaco"/>
              </a:rPr>
              <a:t>names.put</a:t>
            </a:r>
            <a:r>
              <a:rPr lang="en-IN" b="0" i="0" dirty="0">
                <a:effectLst/>
                <a:latin typeface="Monaco"/>
              </a:rPr>
              <a:t> (“key4”,“kiwi”);</a:t>
            </a:r>
          </a:p>
          <a:p>
            <a:pPr algn="l" rtl="0" fontAlgn="base"/>
            <a:r>
              <a:rPr lang="en-IN" b="0" i="0" dirty="0" err="1">
                <a:effectLst/>
                <a:latin typeface="Monaco"/>
              </a:rPr>
              <a:t>names.put</a:t>
            </a:r>
            <a:r>
              <a:rPr lang="en-IN" b="0" i="0" dirty="0">
                <a:effectLst/>
                <a:latin typeface="Monaco"/>
              </a:rPr>
              <a:t> (“key1”,“cherry”);</a:t>
            </a:r>
          </a:p>
          <a:p>
            <a:pPr algn="l" rtl="0" fontAlgn="base"/>
            <a:r>
              <a:rPr lang="en-IN" b="0" i="0" dirty="0" err="1">
                <a:effectLst/>
                <a:latin typeface="Monaco"/>
              </a:rPr>
              <a:t>System.out.println</a:t>
            </a:r>
            <a:r>
              <a:rPr lang="en-IN" b="0" i="0" dirty="0">
                <a:effectLst/>
                <a:latin typeface="Monaco"/>
              </a:rPr>
              <a:t>(names);</a:t>
            </a:r>
          </a:p>
          <a:p>
            <a:pPr algn="l" rtl="0" fontAlgn="base"/>
            <a:r>
              <a:rPr lang="en-IN" b="0" i="0" dirty="0">
                <a:effectLst/>
                <a:latin typeface="Monaco"/>
              </a:rPr>
              <a:t>}</a:t>
            </a:r>
          </a:p>
          <a:p>
            <a:pPr algn="l" rtl="0" fontAlgn="base"/>
            <a:r>
              <a:rPr lang="en-IN" b="0" i="0" dirty="0">
                <a:effectLst/>
                <a:latin typeface="Monaco"/>
              </a:rPr>
              <a:t> }</a:t>
            </a:r>
          </a:p>
          <a:p>
            <a:pPr algn="l"/>
            <a:r>
              <a:rPr lang="en-US" b="1" i="0" dirty="0">
                <a:solidFill>
                  <a:srgbClr val="3A3A3A"/>
                </a:solidFill>
                <a:effectLst/>
                <a:latin typeface="Work Sans" pitchFamily="2" charset="0"/>
              </a:rPr>
              <a:t>Output:</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{key2 =banana, key1=cherry, key4 =kiwi, key3= apple}</a:t>
            </a:r>
          </a:p>
          <a:p>
            <a:pPr algn="l" rtl="0" fontAlgn="base"/>
            <a:endParaRPr lang="en-IN" b="0" i="0" dirty="0">
              <a:effectLst/>
              <a:latin typeface="Monaco"/>
            </a:endParaRPr>
          </a:p>
          <a:p>
            <a:pPr algn="l"/>
            <a:endParaRPr lang="en-US" dirty="0">
              <a:solidFill>
                <a:srgbClr val="3A3A3A"/>
              </a:solidFill>
              <a:latin typeface="Work Sans" pitchFamily="2" charset="0"/>
            </a:endParaRPr>
          </a:p>
          <a:p>
            <a:pPr algn="l"/>
            <a:endParaRPr lang="en-US" b="0" i="0" dirty="0">
              <a:solidFill>
                <a:srgbClr val="3A3A3A"/>
              </a:solidFill>
              <a:effectLst/>
              <a:latin typeface="Work Sans" pitchFamily="2" charset="0"/>
            </a:endParaRPr>
          </a:p>
        </p:txBody>
      </p:sp>
    </p:spTree>
    <p:extLst>
      <p:ext uri="{BB962C8B-B14F-4D97-AF65-F5344CB8AC3E}">
        <p14:creationId xmlns:p14="http://schemas.microsoft.com/office/powerpoint/2010/main" val="2044430357"/>
      </p:ext>
    </p:extLst>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00B54-B684-49B0-B9B3-2C0AF48F2593}"/>
              </a:ext>
            </a:extLst>
          </p:cNvPr>
          <p:cNvSpPr txBox="1"/>
          <p:nvPr/>
        </p:nvSpPr>
        <p:spPr>
          <a:xfrm>
            <a:off x="386499" y="424207"/>
            <a:ext cx="11368726" cy="6740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A3A3A"/>
                </a:solidFill>
                <a:effectLst/>
                <a:latin typeface="Work Sans" pitchFamily="2" charset="0"/>
              </a:rPr>
              <a:t>b) Hash Table:</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Like the vector key, methods of the class are synchronized.</a:t>
            </a:r>
          </a:p>
          <a:p>
            <a:pPr algn="l">
              <a:buFont typeface="Arial" panose="020B0604020202020204" pitchFamily="34" charset="0"/>
              <a:buChar char="•"/>
            </a:pPr>
            <a:r>
              <a:rPr lang="en-US" b="0" i="0" dirty="0">
                <a:solidFill>
                  <a:srgbClr val="3A3A3A"/>
                </a:solidFill>
                <a:effectLst/>
                <a:latin typeface="Work Sans" pitchFamily="2" charset="0"/>
              </a:rPr>
              <a:t>Thread safety and therefore slows the performance.</a:t>
            </a:r>
          </a:p>
          <a:p>
            <a:pPr algn="l">
              <a:buFont typeface="Arial" panose="020B0604020202020204" pitchFamily="34" charset="0"/>
              <a:buChar char="•"/>
            </a:pPr>
            <a:r>
              <a:rPr lang="en-US" b="0" i="0" dirty="0">
                <a:solidFill>
                  <a:srgbClr val="3A3A3A"/>
                </a:solidFill>
                <a:effectLst/>
                <a:latin typeface="Work Sans" pitchFamily="2" charset="0"/>
              </a:rPr>
              <a:t>It doesn’t allow anything that is null.</a:t>
            </a:r>
          </a:p>
          <a:p>
            <a:pPr algn="l"/>
            <a:endParaRPr lang="en-US" dirty="0">
              <a:solidFill>
                <a:srgbClr val="3A3A3A"/>
              </a:solidFill>
              <a:latin typeface="Work Sans" pitchFamily="2" charset="0"/>
            </a:endParaRPr>
          </a:p>
          <a:p>
            <a:pPr algn="l"/>
            <a:r>
              <a:rPr lang="en-IN" b="1" i="0" dirty="0">
                <a:solidFill>
                  <a:srgbClr val="FF6600"/>
                </a:solidFill>
                <a:effectLst/>
                <a:latin typeface="Work Sans" pitchFamily="2" charset="0"/>
              </a:rPr>
              <a:t>Example:</a:t>
            </a:r>
            <a:endParaRPr lang="en-US" b="1" i="0" dirty="0">
              <a:solidFill>
                <a:srgbClr val="3A3A3A"/>
              </a:solidFill>
              <a:effectLst/>
              <a:latin typeface="Work Sans" pitchFamily="2" charset="0"/>
            </a:endParaRPr>
          </a:p>
          <a:p>
            <a:pPr algn="l"/>
            <a:endParaRPr lang="en-US" dirty="0">
              <a:solidFill>
                <a:srgbClr val="3A3A3A"/>
              </a:solidFill>
              <a:latin typeface="Work Sans" pitchFamily="2" charset="0"/>
            </a:endParaRPr>
          </a:p>
          <a:p>
            <a:pPr algn="l" rtl="0" fontAlgn="base"/>
            <a:r>
              <a:rPr lang="en-IN" b="0" i="0" dirty="0">
                <a:effectLst/>
                <a:latin typeface="Monaco"/>
              </a:rPr>
              <a:t>public class Fruit{</a:t>
            </a:r>
          </a:p>
          <a:p>
            <a:pPr algn="l" rtl="0" fontAlgn="base"/>
            <a:r>
              <a:rPr lang="en-IN" b="0" i="0" dirty="0">
                <a:effectLst/>
                <a:latin typeface="Monaco"/>
              </a:rPr>
              <a:t>public static void main(String[ ]</a:t>
            </a:r>
            <a:r>
              <a:rPr lang="en-IN" b="0" i="0" dirty="0" err="1">
                <a:effectLst/>
                <a:latin typeface="Monaco"/>
              </a:rPr>
              <a:t>args</a:t>
            </a:r>
            <a:r>
              <a:rPr lang="en-IN" b="0" i="0" dirty="0">
                <a:effectLst/>
                <a:latin typeface="Monaco"/>
              </a:rPr>
              <a:t>){</a:t>
            </a:r>
          </a:p>
          <a:p>
            <a:pPr algn="l" rtl="0" fontAlgn="base"/>
            <a:r>
              <a:rPr lang="en-IN" b="0" i="0" dirty="0" err="1">
                <a:effectLst/>
                <a:latin typeface="Monaco"/>
              </a:rPr>
              <a:t>Hashtable&amp;lt;Sting,String&amp;gt</a:t>
            </a:r>
            <a:r>
              <a:rPr lang="en-IN" b="0" i="0" dirty="0">
                <a:effectLst/>
                <a:latin typeface="Monaco"/>
              </a:rPr>
              <a:t>; names =new </a:t>
            </a:r>
            <a:r>
              <a:rPr lang="en-IN" b="0" i="0" dirty="0" err="1">
                <a:effectLst/>
                <a:latin typeface="Monaco"/>
              </a:rPr>
              <a:t>Hashtable&amp;lt;String,String&amp;gt</a:t>
            </a:r>
            <a:r>
              <a:rPr lang="en-IN" b="0" i="0" dirty="0">
                <a:effectLst/>
                <a:latin typeface="Monaco"/>
              </a:rPr>
              <a:t>;( );</a:t>
            </a:r>
          </a:p>
          <a:p>
            <a:pPr algn="l" rtl="0" fontAlgn="base"/>
            <a:r>
              <a:rPr lang="en-IN" b="0" i="0" dirty="0" err="1">
                <a:effectLst/>
                <a:latin typeface="Monaco"/>
              </a:rPr>
              <a:t>names.put</a:t>
            </a:r>
            <a:r>
              <a:rPr lang="en-IN" b="0" i="0" dirty="0">
                <a:effectLst/>
                <a:latin typeface="Monaco"/>
              </a:rPr>
              <a:t>(“key1”,“cherry”);</a:t>
            </a:r>
          </a:p>
          <a:p>
            <a:pPr algn="l" rtl="0" fontAlgn="base"/>
            <a:r>
              <a:rPr lang="en-IN" b="0" i="0" dirty="0" err="1">
                <a:effectLst/>
                <a:latin typeface="Monaco"/>
              </a:rPr>
              <a:t>names.put</a:t>
            </a:r>
            <a:r>
              <a:rPr lang="en-IN" b="0" i="0" dirty="0">
                <a:effectLst/>
                <a:latin typeface="Monaco"/>
              </a:rPr>
              <a:t>(“key2”,“apple”);</a:t>
            </a:r>
          </a:p>
          <a:p>
            <a:pPr algn="l" rtl="0" fontAlgn="base"/>
            <a:r>
              <a:rPr lang="en-IN" b="0" i="0" dirty="0" err="1">
                <a:effectLst/>
                <a:latin typeface="Monaco"/>
              </a:rPr>
              <a:t>names.put</a:t>
            </a:r>
            <a:r>
              <a:rPr lang="en-IN" b="0" i="0" dirty="0">
                <a:effectLst/>
                <a:latin typeface="Monaco"/>
              </a:rPr>
              <a:t>(“key3”,“banana”);</a:t>
            </a:r>
          </a:p>
          <a:p>
            <a:pPr algn="l" rtl="0" fontAlgn="base"/>
            <a:r>
              <a:rPr lang="en-IN" b="0" i="0" dirty="0" err="1">
                <a:effectLst/>
                <a:latin typeface="Monaco"/>
              </a:rPr>
              <a:t>names.put</a:t>
            </a:r>
            <a:r>
              <a:rPr lang="en-IN" b="0" i="0" dirty="0">
                <a:effectLst/>
                <a:latin typeface="Monaco"/>
              </a:rPr>
              <a:t>(“key4”,“kiwi”);</a:t>
            </a:r>
          </a:p>
          <a:p>
            <a:pPr algn="l" rtl="0" fontAlgn="base"/>
            <a:r>
              <a:rPr lang="en-IN" b="0" i="0" dirty="0" err="1">
                <a:effectLst/>
                <a:latin typeface="Monaco"/>
              </a:rPr>
              <a:t>names.put</a:t>
            </a:r>
            <a:r>
              <a:rPr lang="en-IN" b="0" i="0" dirty="0">
                <a:effectLst/>
                <a:latin typeface="Monaco"/>
              </a:rPr>
              <a:t>(“key2”,“orange”);</a:t>
            </a:r>
          </a:p>
          <a:p>
            <a:pPr algn="l" rtl="0" fontAlgn="base"/>
            <a:r>
              <a:rPr lang="en-IN" b="0" i="0" dirty="0" err="1">
                <a:effectLst/>
                <a:latin typeface="Monaco"/>
              </a:rPr>
              <a:t>System.out.println</a:t>
            </a:r>
            <a:r>
              <a:rPr lang="en-IN" b="0" i="0" dirty="0">
                <a:effectLst/>
                <a:latin typeface="Monaco"/>
              </a:rPr>
              <a:t>(names);</a:t>
            </a:r>
          </a:p>
          <a:p>
            <a:pPr algn="l" rtl="0" fontAlgn="base"/>
            <a:r>
              <a:rPr lang="en-IN" b="0" i="0" dirty="0">
                <a:effectLst/>
                <a:latin typeface="Monaco"/>
              </a:rPr>
              <a:t>}</a:t>
            </a:r>
          </a:p>
          <a:p>
            <a:pPr algn="l" rtl="0" fontAlgn="base"/>
            <a:r>
              <a:rPr lang="en-IN" b="0" i="0" dirty="0">
                <a:effectLst/>
                <a:latin typeface="Monaco"/>
              </a:rPr>
              <a:t> }</a:t>
            </a:r>
          </a:p>
          <a:p>
            <a:pPr algn="l"/>
            <a:endParaRPr lang="en-US" b="0" i="0" dirty="0">
              <a:solidFill>
                <a:srgbClr val="3A3A3A"/>
              </a:solidFill>
              <a:effectLst/>
              <a:latin typeface="Work Sans" pitchFamily="2" charset="0"/>
            </a:endParaRPr>
          </a:p>
          <a:p>
            <a:pPr algn="l"/>
            <a:r>
              <a:rPr lang="en-US" b="1" i="0" dirty="0">
                <a:solidFill>
                  <a:srgbClr val="3A3A3A"/>
                </a:solidFill>
                <a:effectLst/>
                <a:latin typeface="Work Sans" pitchFamily="2" charset="0"/>
              </a:rPr>
              <a:t>Output:</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{key2=apple, key1=cherry,key4=kiwi, key3=banana}</a:t>
            </a:r>
          </a:p>
          <a:p>
            <a:pPr algn="l"/>
            <a:endParaRPr lang="en-US" b="0" i="0" dirty="0">
              <a:solidFill>
                <a:srgbClr val="3A3A3A"/>
              </a:solidFill>
              <a:effectLst/>
              <a:latin typeface="Work Sans" pitchFamily="2" charset="0"/>
            </a:endParaRPr>
          </a:p>
          <a:p>
            <a:pPr algn="l"/>
            <a:endParaRPr lang="en-US" dirty="0">
              <a:solidFill>
                <a:srgbClr val="3A3A3A"/>
              </a:solidFill>
              <a:latin typeface="Work Sans" pitchFamily="2" charset="0"/>
            </a:endParaRPr>
          </a:p>
          <a:p>
            <a:pPr algn="l"/>
            <a:endParaRPr lang="en-US" b="0" i="0" dirty="0">
              <a:solidFill>
                <a:srgbClr val="3A3A3A"/>
              </a:solidFill>
              <a:effectLst/>
              <a:latin typeface="Work Sans" pitchFamily="2" charset="0"/>
            </a:endParaRPr>
          </a:p>
        </p:txBody>
      </p:sp>
    </p:spTree>
    <p:extLst>
      <p:ext uri="{BB962C8B-B14F-4D97-AF65-F5344CB8AC3E}">
        <p14:creationId xmlns:p14="http://schemas.microsoft.com/office/powerpoint/2010/main" val="277724549"/>
      </p:ext>
    </p:extLst>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4853FE2-8389-4D45-8482-420E9F3E719E}"/>
              </a:ext>
            </a:extLst>
          </p:cNvPr>
          <p:cNvSpPr>
            <a:spLocks noChangeArrowheads="1"/>
          </p:cNvSpPr>
          <p:nvPr/>
        </p:nvSpPr>
        <p:spPr bwMode="auto">
          <a:xfrm>
            <a:off x="395926" y="278629"/>
            <a:ext cx="11199045"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A3A3A"/>
                </a:solidFill>
                <a:effectLst/>
                <a:latin typeface="Work Sans" pitchFamily="2" charset="0"/>
              </a:rPr>
              <a:t>c) Linked Hash Map: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A3A3A"/>
                </a:solidFill>
                <a:effectLst/>
                <a:latin typeface="Work Sans" pitchFamily="2" charset="0"/>
              </a:rPr>
              <a:t>Maintains insertion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A3A3A"/>
                </a:solidFill>
                <a:effectLst/>
                <a:latin typeface="Work Sans" pitchFamily="2" charset="0"/>
              </a:rPr>
              <a:t>Slower than Hash map.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rgbClr val="FF6600"/>
              </a:solidFill>
              <a:effectLst/>
              <a:latin typeface="Work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FF6600"/>
                </a:solidFill>
                <a:effectLst/>
                <a:latin typeface="Work Sans" pitchFamily="2"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r>
              <a:rPr lang="en-IN" dirty="0">
                <a:latin typeface="Monaco"/>
              </a:rPr>
              <a:t>public class Fruit{</a:t>
            </a:r>
          </a:p>
          <a:p>
            <a:r>
              <a:rPr lang="en-IN" dirty="0">
                <a:latin typeface="Monaco"/>
              </a:rPr>
              <a:t>public static void main(String[ ] </a:t>
            </a:r>
            <a:r>
              <a:rPr lang="en-IN" dirty="0" err="1">
                <a:latin typeface="Monaco"/>
              </a:rPr>
              <a:t>args</a:t>
            </a:r>
            <a:r>
              <a:rPr lang="en-IN" dirty="0">
                <a:latin typeface="Monaco"/>
              </a:rPr>
              <a:t>){</a:t>
            </a:r>
          </a:p>
          <a:p>
            <a:r>
              <a:rPr lang="en-IN" dirty="0" err="1">
                <a:latin typeface="Monaco"/>
              </a:rPr>
              <a:t>LinkedHashMap&amp;lt;Sting,String&amp;gt</a:t>
            </a:r>
            <a:r>
              <a:rPr lang="en-IN" dirty="0">
                <a:latin typeface="Monaco"/>
              </a:rPr>
              <a:t>; names =new </a:t>
            </a:r>
            <a:r>
              <a:rPr lang="en-IN" dirty="0" err="1">
                <a:latin typeface="Monaco"/>
              </a:rPr>
              <a:t>LinkedHashMap&amp;lt;String,String&amp;gt</a:t>
            </a:r>
            <a:r>
              <a:rPr lang="en-IN" dirty="0">
                <a:latin typeface="Monaco"/>
              </a:rPr>
              <a:t>;( );</a:t>
            </a:r>
          </a:p>
          <a:p>
            <a:r>
              <a:rPr lang="en-IN" dirty="0">
                <a:latin typeface="Monaco"/>
              </a:rPr>
              <a:t> </a:t>
            </a:r>
            <a:r>
              <a:rPr lang="en-IN" dirty="0" err="1">
                <a:latin typeface="Monaco"/>
              </a:rPr>
              <a:t>names.put</a:t>
            </a:r>
            <a:r>
              <a:rPr lang="en-IN" dirty="0">
                <a:latin typeface="Monaco"/>
              </a:rPr>
              <a:t>(“key1”,“cherry”);</a:t>
            </a:r>
          </a:p>
          <a:p>
            <a:r>
              <a:rPr lang="en-IN" dirty="0">
                <a:latin typeface="Monaco"/>
              </a:rPr>
              <a:t> </a:t>
            </a:r>
            <a:r>
              <a:rPr lang="en-IN" dirty="0" err="1">
                <a:latin typeface="Monaco"/>
              </a:rPr>
              <a:t>names.put</a:t>
            </a:r>
            <a:r>
              <a:rPr lang="en-IN" dirty="0">
                <a:latin typeface="Monaco"/>
              </a:rPr>
              <a:t>(“key2”,“apple”);</a:t>
            </a:r>
          </a:p>
          <a:p>
            <a:r>
              <a:rPr lang="en-IN" dirty="0">
                <a:latin typeface="Monaco"/>
              </a:rPr>
              <a:t> </a:t>
            </a:r>
            <a:r>
              <a:rPr lang="en-IN" dirty="0" err="1">
                <a:latin typeface="Monaco"/>
              </a:rPr>
              <a:t>names.put</a:t>
            </a:r>
            <a:r>
              <a:rPr lang="en-IN" dirty="0">
                <a:latin typeface="Monaco"/>
              </a:rPr>
              <a:t>(“key3”,“banana”);</a:t>
            </a:r>
          </a:p>
          <a:p>
            <a:r>
              <a:rPr lang="en-IN" dirty="0">
                <a:latin typeface="Monaco"/>
              </a:rPr>
              <a:t> </a:t>
            </a:r>
            <a:r>
              <a:rPr lang="en-IN" dirty="0" err="1">
                <a:latin typeface="Monaco"/>
              </a:rPr>
              <a:t>names.put</a:t>
            </a:r>
            <a:r>
              <a:rPr lang="en-IN" dirty="0">
                <a:latin typeface="Monaco"/>
              </a:rPr>
              <a:t>(“key4”,“kiwi”);</a:t>
            </a:r>
          </a:p>
          <a:p>
            <a:r>
              <a:rPr lang="en-IN" dirty="0">
                <a:latin typeface="Monaco"/>
              </a:rPr>
              <a:t> </a:t>
            </a:r>
            <a:r>
              <a:rPr lang="en-IN" dirty="0" err="1">
                <a:latin typeface="Monaco"/>
              </a:rPr>
              <a:t>names.put</a:t>
            </a:r>
            <a:r>
              <a:rPr lang="en-IN" dirty="0">
                <a:latin typeface="Monaco"/>
              </a:rPr>
              <a:t>(“key2”,“orange”);</a:t>
            </a:r>
          </a:p>
          <a:p>
            <a:r>
              <a:rPr lang="en-IN" dirty="0">
                <a:latin typeface="Monaco"/>
              </a:rPr>
              <a:t> </a:t>
            </a:r>
            <a:r>
              <a:rPr lang="en-IN" dirty="0" err="1">
                <a:latin typeface="Monaco"/>
              </a:rPr>
              <a:t>System.out.println</a:t>
            </a:r>
            <a:r>
              <a:rPr lang="en-IN" dirty="0">
                <a:latin typeface="Monaco"/>
              </a:rPr>
              <a:t>(names);</a:t>
            </a:r>
          </a:p>
          <a:p>
            <a:r>
              <a:rPr lang="en-IN" dirty="0">
                <a:latin typeface="Monaco"/>
              </a:rPr>
              <a:t> }</a:t>
            </a:r>
          </a:p>
          <a:p>
            <a:r>
              <a:rPr lang="en-IN" dirty="0">
                <a:latin typeface="Monaco"/>
              </a:rPr>
              <a:t> }</a:t>
            </a:r>
          </a:p>
          <a:p>
            <a:endParaRPr lang="en-IN" dirty="0">
              <a:latin typeface="Monaco"/>
            </a:endParaRPr>
          </a:p>
          <a:p>
            <a:r>
              <a:rPr lang="en-US" b="1" dirty="0"/>
              <a:t>Output:</a:t>
            </a:r>
            <a:endParaRPr lang="en-US" dirty="0"/>
          </a:p>
          <a:p>
            <a:r>
              <a:rPr lang="en-US" dirty="0"/>
              <a:t>{key2=apple, key1=cherry,key4=kiwi, key3=banana}</a:t>
            </a:r>
          </a:p>
          <a:p>
            <a:endParaRPr lang="en-IN" dirty="0">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3464412"/>
      </p:ext>
    </p:extLst>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EE11F21-271C-4E19-A49D-D20552E740A1}"/>
              </a:ext>
            </a:extLst>
          </p:cNvPr>
          <p:cNvSpPr>
            <a:spLocks noChangeArrowheads="1"/>
          </p:cNvSpPr>
          <p:nvPr/>
        </p:nvSpPr>
        <p:spPr bwMode="auto">
          <a:xfrm>
            <a:off x="395926" y="109198"/>
            <a:ext cx="10605155"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A3A3A"/>
                </a:solidFill>
                <a:effectLst/>
                <a:latin typeface="Work Sans" pitchFamily="2" charset="0"/>
              </a:rPr>
              <a:t>d) </a:t>
            </a:r>
            <a:r>
              <a:rPr kumimoji="0" lang="en-US" altLang="en-US" b="1" i="0" u="none" strike="noStrike" cap="none" normalizeH="0" baseline="0" dirty="0" err="1">
                <a:ln>
                  <a:noFill/>
                </a:ln>
                <a:solidFill>
                  <a:srgbClr val="3A3A3A"/>
                </a:solidFill>
                <a:effectLst/>
                <a:latin typeface="Work Sans" pitchFamily="2" charset="0"/>
              </a:rPr>
              <a:t>TreeMap</a:t>
            </a:r>
            <a:r>
              <a:rPr kumimoji="0" lang="en-US" altLang="en-US" b="1" i="0" u="none" strike="noStrike" cap="none" normalizeH="0" baseline="0" dirty="0">
                <a:ln>
                  <a:noFill/>
                </a:ln>
                <a:solidFill>
                  <a:srgbClr val="3A3A3A"/>
                </a:solidFill>
                <a:effectLst/>
                <a:latin typeface="Work Sans" pitchFamily="2"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A3A3A"/>
                </a:solidFill>
                <a:effectLst/>
                <a:latin typeface="Work Sans" pitchFamily="2" charset="0"/>
              </a:rPr>
              <a:t>Sorted Map.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A3A3A"/>
                </a:solidFill>
                <a:effectLst/>
                <a:latin typeface="Work Sans" pitchFamily="2" charset="0"/>
              </a:rPr>
              <a:t>Like Tree set, we can construct a sort order with the constructor.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rgbClr val="FF6600"/>
              </a:solidFill>
              <a:effectLst/>
              <a:latin typeface="Work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FF6600"/>
                </a:solidFill>
                <a:effectLst/>
                <a:latin typeface="Work Sans" pitchFamily="2"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r>
              <a:rPr lang="en-IN" dirty="0">
                <a:latin typeface="Monaco"/>
              </a:rPr>
              <a:t>public class Fruit{</a:t>
            </a:r>
          </a:p>
          <a:p>
            <a:r>
              <a:rPr lang="en-IN" dirty="0">
                <a:latin typeface="Monaco"/>
              </a:rPr>
              <a:t>public static void main(String[ ]</a:t>
            </a:r>
            <a:r>
              <a:rPr lang="en-IN" dirty="0" err="1">
                <a:latin typeface="Monaco"/>
              </a:rPr>
              <a:t>args</a:t>
            </a:r>
            <a:r>
              <a:rPr lang="en-IN" dirty="0">
                <a:latin typeface="Monaco"/>
              </a:rPr>
              <a:t>){</a:t>
            </a:r>
          </a:p>
          <a:p>
            <a:r>
              <a:rPr lang="en-IN" dirty="0" err="1">
                <a:latin typeface="Monaco"/>
              </a:rPr>
              <a:t>TreeMap&amp;lt;Sting,String&amp;gt</a:t>
            </a:r>
            <a:r>
              <a:rPr lang="en-IN" dirty="0">
                <a:latin typeface="Monaco"/>
              </a:rPr>
              <a:t>; names =new </a:t>
            </a:r>
            <a:r>
              <a:rPr lang="en-IN" dirty="0" err="1">
                <a:latin typeface="Monaco"/>
              </a:rPr>
              <a:t>TreeMap&amp;lt;String,String&amp;gt</a:t>
            </a:r>
            <a:r>
              <a:rPr lang="en-IN" dirty="0">
                <a:latin typeface="Monaco"/>
              </a:rPr>
              <a:t>;( );</a:t>
            </a:r>
          </a:p>
          <a:p>
            <a:r>
              <a:rPr lang="en-IN" dirty="0" err="1">
                <a:latin typeface="Monaco"/>
              </a:rPr>
              <a:t>names.put</a:t>
            </a:r>
            <a:r>
              <a:rPr lang="en-IN" dirty="0">
                <a:latin typeface="Monaco"/>
              </a:rPr>
              <a:t>(“key1”,“cherry”);</a:t>
            </a:r>
          </a:p>
          <a:p>
            <a:r>
              <a:rPr lang="en-IN" dirty="0" err="1">
                <a:latin typeface="Monaco"/>
              </a:rPr>
              <a:t>names.put</a:t>
            </a:r>
            <a:r>
              <a:rPr lang="en-IN" dirty="0">
                <a:latin typeface="Monaco"/>
              </a:rPr>
              <a:t>(“key2”,“banana”);</a:t>
            </a:r>
          </a:p>
          <a:p>
            <a:r>
              <a:rPr lang="en-IN" dirty="0" err="1">
                <a:latin typeface="Monaco"/>
              </a:rPr>
              <a:t>names.put</a:t>
            </a:r>
            <a:r>
              <a:rPr lang="en-IN" dirty="0">
                <a:latin typeface="Monaco"/>
              </a:rPr>
              <a:t>(“key3”,“apple”);</a:t>
            </a:r>
          </a:p>
          <a:p>
            <a:r>
              <a:rPr lang="en-IN" dirty="0" err="1">
                <a:latin typeface="Monaco"/>
              </a:rPr>
              <a:t>names.put</a:t>
            </a:r>
            <a:r>
              <a:rPr lang="en-IN" dirty="0">
                <a:latin typeface="Monaco"/>
              </a:rPr>
              <a:t>(“key4”,“kiwi”);</a:t>
            </a:r>
          </a:p>
          <a:p>
            <a:r>
              <a:rPr lang="en-IN" dirty="0" err="1">
                <a:latin typeface="Monaco"/>
              </a:rPr>
              <a:t>names.put</a:t>
            </a:r>
            <a:r>
              <a:rPr lang="en-IN" dirty="0">
                <a:latin typeface="Monaco"/>
              </a:rPr>
              <a:t>(“key2”,“orange”);</a:t>
            </a:r>
          </a:p>
          <a:p>
            <a:r>
              <a:rPr lang="en-IN" dirty="0" err="1">
                <a:latin typeface="Monaco"/>
              </a:rPr>
              <a:t>System.out.println</a:t>
            </a:r>
            <a:r>
              <a:rPr lang="en-IN" dirty="0">
                <a:latin typeface="Monaco"/>
              </a:rPr>
              <a:t>(names);</a:t>
            </a:r>
          </a:p>
          <a:p>
            <a:r>
              <a:rPr lang="en-IN" dirty="0">
                <a:latin typeface="Monaco"/>
              </a:rPr>
              <a:t>}</a:t>
            </a:r>
          </a:p>
          <a:p>
            <a:r>
              <a:rPr lang="en-IN" dirty="0">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A3A3A"/>
                </a:solidFill>
                <a:effectLst/>
                <a:latin typeface="Work Sans" pitchFamily="2" charset="0"/>
              </a:rPr>
              <a:t>Output: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Work Sans" pitchFamily="2" charset="0"/>
              </a:rPr>
              <a:t>{key1=cherry, key2=banana, key3 =apple, key4=kiwi}</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Work Sans" pitchFamily="2" charset="0"/>
              </a:rPr>
              <a:t>It is sorted in ascending order based on the key. Duplicate keys are not allowed.</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46106836"/>
      </p:ext>
    </p:extLst>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80D76-95D8-415B-AF3B-6484374B8924}"/>
              </a:ext>
            </a:extLst>
          </p:cNvPr>
          <p:cNvSpPr txBox="1"/>
          <p:nvPr/>
        </p:nvSpPr>
        <p:spPr>
          <a:xfrm>
            <a:off x="650448" y="622169"/>
            <a:ext cx="10982227" cy="47132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i="0" dirty="0">
                <a:solidFill>
                  <a:srgbClr val="202124"/>
                </a:solidFill>
                <a:effectLst/>
                <a:latin typeface="arial" panose="020B0604020202020204" pitchFamily="34" charset="0"/>
              </a:rPr>
              <a:t>Enum</a:t>
            </a:r>
            <a:endParaRPr lang="en-US" sz="2400" b="1" i="0" dirty="0">
              <a:solidFill>
                <a:srgbClr val="202124"/>
              </a:solidFill>
              <a:effectLst/>
              <a:latin typeface="arial" panose="020B0604020202020204" pitchFamily="34" charset="0"/>
            </a:endParaRPr>
          </a:p>
          <a:p>
            <a:endParaRPr lang="en-US" sz="2400" b="0" i="0" dirty="0">
              <a:solidFill>
                <a:srgbClr val="202124"/>
              </a:solidFill>
              <a:effectLst/>
              <a:latin typeface="arial" panose="020B0604020202020204" pitchFamily="34" charset="0"/>
            </a:endParaRPr>
          </a:p>
          <a:p>
            <a:pPr marL="285750" indent="-285750">
              <a:lnSpc>
                <a:spcPct val="150000"/>
              </a:lnSpc>
              <a:buFont typeface="Arial" panose="020B0604020202020204" pitchFamily="34" charset="0"/>
              <a:buChar char="•"/>
            </a:pPr>
            <a:r>
              <a:rPr lang="en-US" sz="2400" i="0" dirty="0">
                <a:solidFill>
                  <a:srgbClr val="202124"/>
                </a:solidFill>
                <a:effectLst/>
                <a:latin typeface="arial" panose="020B0604020202020204" pitchFamily="34" charset="0"/>
              </a:rPr>
              <a:t>The Enum in Java is a data type which contains a fixed set of constants</a:t>
            </a:r>
            <a:r>
              <a:rPr lang="en-US" sz="2400" dirty="0">
                <a:solidFill>
                  <a:srgbClr val="202124"/>
                </a:solidFill>
                <a:latin typeface="arial" panose="020B0604020202020204" pitchFamily="34" charset="0"/>
              </a:rPr>
              <a:t>(</a:t>
            </a:r>
            <a:r>
              <a:rPr lang="en-US" sz="2400" b="1" i="0" dirty="0">
                <a:solidFill>
                  <a:srgbClr val="4D5156"/>
                </a:solidFill>
                <a:effectLst/>
                <a:latin typeface="arial" panose="020B0604020202020204" pitchFamily="34" charset="0"/>
              </a:rPr>
              <a:t>unchangeable variables, like final variables</a:t>
            </a:r>
            <a:r>
              <a:rPr lang="en-US" sz="2400" dirty="0">
                <a:solidFill>
                  <a:srgbClr val="202124"/>
                </a:solidFill>
                <a:latin typeface="arial" panose="020B0604020202020204" pitchFamily="34" charset="0"/>
              </a:rPr>
              <a:t>).</a:t>
            </a:r>
          </a:p>
          <a:p>
            <a:pPr marL="285750" indent="-285750">
              <a:lnSpc>
                <a:spcPct val="150000"/>
              </a:lnSpc>
              <a:buFont typeface="Arial" panose="020B0604020202020204" pitchFamily="34" charset="0"/>
              <a:buChar char="•"/>
            </a:pPr>
            <a:r>
              <a:rPr lang="en-US" sz="2400" i="0" dirty="0">
                <a:solidFill>
                  <a:srgbClr val="202124"/>
                </a:solidFill>
                <a:effectLst/>
                <a:latin typeface="arial" panose="020B0604020202020204" pitchFamily="34" charset="0"/>
              </a:rPr>
              <a:t>The Java </a:t>
            </a:r>
            <a:r>
              <a:rPr lang="en-US" sz="2400" i="0" dirty="0" err="1">
                <a:solidFill>
                  <a:srgbClr val="202124"/>
                </a:solidFill>
                <a:effectLst/>
                <a:latin typeface="arial" panose="020B0604020202020204" pitchFamily="34" charset="0"/>
              </a:rPr>
              <a:t>enum</a:t>
            </a:r>
            <a:r>
              <a:rPr lang="en-US" sz="2400" i="0" dirty="0">
                <a:solidFill>
                  <a:srgbClr val="202124"/>
                </a:solidFill>
                <a:effectLst/>
                <a:latin typeface="arial" panose="020B0604020202020204" pitchFamily="34" charset="0"/>
              </a:rPr>
              <a:t> constants are </a:t>
            </a:r>
            <a:r>
              <a:rPr lang="en-US" sz="2400" i="0" dirty="0" err="1">
                <a:solidFill>
                  <a:srgbClr val="202124"/>
                </a:solidFill>
                <a:effectLst/>
                <a:latin typeface="arial" panose="020B0604020202020204" pitchFamily="34" charset="0"/>
              </a:rPr>
              <a:t>bydefault</a:t>
            </a:r>
            <a:r>
              <a:rPr lang="en-US" sz="2400" i="0" dirty="0">
                <a:solidFill>
                  <a:srgbClr val="202124"/>
                </a:solidFill>
                <a:effectLst/>
                <a:latin typeface="arial" panose="020B0604020202020204" pitchFamily="34" charset="0"/>
              </a:rPr>
              <a:t> static and final. </a:t>
            </a:r>
          </a:p>
          <a:p>
            <a:pPr marL="285750" indent="-285750">
              <a:lnSpc>
                <a:spcPct val="150000"/>
              </a:lnSpc>
              <a:buFont typeface="Arial" panose="020B0604020202020204" pitchFamily="34" charset="0"/>
              <a:buChar char="•"/>
            </a:pPr>
            <a:r>
              <a:rPr lang="en-US" sz="2400" b="0" i="0" dirty="0">
                <a:solidFill>
                  <a:srgbClr val="202124"/>
                </a:solidFill>
                <a:effectLst/>
                <a:latin typeface="arial" panose="020B0604020202020204" pitchFamily="34" charset="0"/>
              </a:rPr>
              <a:t>The main objective of </a:t>
            </a:r>
            <a:r>
              <a:rPr lang="en-US" sz="2400" b="0" i="0" dirty="0" err="1">
                <a:solidFill>
                  <a:srgbClr val="202124"/>
                </a:solidFill>
                <a:effectLst/>
                <a:latin typeface="arial" panose="020B0604020202020204" pitchFamily="34" charset="0"/>
              </a:rPr>
              <a:t>enum</a:t>
            </a:r>
            <a:r>
              <a:rPr lang="en-US" sz="2400" b="0" i="0" dirty="0">
                <a:solidFill>
                  <a:srgbClr val="202124"/>
                </a:solidFill>
                <a:effectLst/>
                <a:latin typeface="arial" panose="020B0604020202020204" pitchFamily="34" charset="0"/>
              </a:rPr>
              <a:t> </a:t>
            </a:r>
            <a:r>
              <a:rPr lang="en-US" sz="2400" i="0" dirty="0">
                <a:solidFill>
                  <a:srgbClr val="202124"/>
                </a:solidFill>
                <a:effectLst/>
                <a:latin typeface="arial" panose="020B0604020202020204" pitchFamily="34" charset="0"/>
              </a:rPr>
              <a:t>Enums are used to create our own data type like classes. </a:t>
            </a:r>
          </a:p>
          <a:p>
            <a:pPr marL="285750" indent="-285750">
              <a:lnSpc>
                <a:spcPct val="150000"/>
              </a:lnSpc>
              <a:buFont typeface="Arial" panose="020B0604020202020204" pitchFamily="34" charset="0"/>
              <a:buChar char="•"/>
            </a:pPr>
            <a:r>
              <a:rPr lang="en-US" sz="2400" i="0" dirty="0">
                <a:solidFill>
                  <a:srgbClr val="202124"/>
                </a:solidFill>
                <a:effectLst/>
                <a:latin typeface="arial" panose="020B0604020202020204" pitchFamily="34" charset="0"/>
              </a:rPr>
              <a:t>It is available since JDK 1.5. </a:t>
            </a:r>
          </a:p>
          <a:p>
            <a:pPr>
              <a:lnSpc>
                <a:spcPct val="150000"/>
              </a:lnSpc>
            </a:pPr>
            <a:endParaRPr lang="en-IN" sz="2400" dirty="0"/>
          </a:p>
        </p:txBody>
      </p:sp>
    </p:spTree>
    <p:extLst>
      <p:ext uri="{BB962C8B-B14F-4D97-AF65-F5344CB8AC3E}">
        <p14:creationId xmlns:p14="http://schemas.microsoft.com/office/powerpoint/2010/main" val="2292907556"/>
      </p:ext>
    </p:extLst>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F0B234-6DDE-415D-BD34-4714B4E396C8}"/>
              </a:ext>
            </a:extLst>
          </p:cNvPr>
          <p:cNvGraphicFramePr>
            <a:graphicFrameLocks noGrp="1"/>
          </p:cNvGraphicFramePr>
          <p:nvPr>
            <p:extLst>
              <p:ext uri="{D42A27DB-BD31-4B8C-83A1-F6EECF244321}">
                <p14:modId xmlns:p14="http://schemas.microsoft.com/office/powerpoint/2010/main" val="1609461598"/>
              </p:ext>
            </p:extLst>
          </p:nvPr>
        </p:nvGraphicFramePr>
        <p:xfrm>
          <a:off x="537328" y="443060"/>
          <a:ext cx="10780278" cy="6071563"/>
        </p:xfrm>
        <a:graphic>
          <a:graphicData uri="http://schemas.openxmlformats.org/drawingml/2006/table">
            <a:tbl>
              <a:tblPr/>
              <a:tblGrid>
                <a:gridCol w="5390139">
                  <a:extLst>
                    <a:ext uri="{9D8B030D-6E8A-4147-A177-3AD203B41FA5}">
                      <a16:colId xmlns:a16="http://schemas.microsoft.com/office/drawing/2014/main" val="1105145927"/>
                    </a:ext>
                  </a:extLst>
                </a:gridCol>
                <a:gridCol w="5390139">
                  <a:extLst>
                    <a:ext uri="{9D8B030D-6E8A-4147-A177-3AD203B41FA5}">
                      <a16:colId xmlns:a16="http://schemas.microsoft.com/office/drawing/2014/main" val="453655720"/>
                    </a:ext>
                  </a:extLst>
                </a:gridCol>
              </a:tblGrid>
              <a:tr h="480490">
                <a:tc>
                  <a:txBody>
                    <a:bodyPr/>
                    <a:lstStyle/>
                    <a:p>
                      <a:pPr algn="ctr" fontAlgn="base"/>
                      <a:r>
                        <a:rPr lang="en-IN" sz="1800" b="1" dirty="0">
                          <a:solidFill>
                            <a:srgbClr val="FF0000"/>
                          </a:solidFill>
                          <a:effectLst/>
                        </a:rPr>
                        <a:t>Class</a:t>
                      </a:r>
                      <a:endParaRPr lang="en-IN" sz="1600" b="1" dirty="0">
                        <a:solidFill>
                          <a:srgbClr val="FF0000"/>
                        </a:solidFill>
                        <a:effectLst/>
                      </a:endParaRPr>
                    </a:p>
                  </a:txBody>
                  <a:tcPr marL="75675" marR="75675" marT="75675" marB="75675" anchor="ctr">
                    <a:lnL>
                      <a:noFill/>
                    </a:lnL>
                    <a:lnR>
                      <a:noFill/>
                    </a:lnR>
                    <a:lnT>
                      <a:noFill/>
                    </a:lnT>
                    <a:lnB>
                      <a:noFill/>
                    </a:lnB>
                    <a:solidFill>
                      <a:srgbClr val="FFFFFF"/>
                    </a:solidFill>
                  </a:tcPr>
                </a:tc>
                <a:tc>
                  <a:txBody>
                    <a:bodyPr/>
                    <a:lstStyle/>
                    <a:p>
                      <a:pPr algn="ctr" fontAlgn="base"/>
                      <a:r>
                        <a:rPr lang="en-IN" sz="1800" b="1" dirty="0">
                          <a:solidFill>
                            <a:srgbClr val="FF0000"/>
                          </a:solidFill>
                          <a:effectLst/>
                        </a:rPr>
                        <a:t>Interface</a:t>
                      </a:r>
                      <a:endParaRPr lang="en-IN" sz="1600" b="1" dirty="0">
                        <a:solidFill>
                          <a:srgbClr val="FF0000"/>
                        </a:solidFill>
                        <a:effectLst/>
                      </a:endParaRPr>
                    </a:p>
                  </a:txBody>
                  <a:tcPr marL="75675" marR="75675" marT="75675" marB="75675" anchor="ctr">
                    <a:lnL>
                      <a:noFill/>
                    </a:lnL>
                    <a:lnR>
                      <a:noFill/>
                    </a:lnR>
                    <a:lnT>
                      <a:noFill/>
                    </a:lnT>
                    <a:lnB>
                      <a:noFill/>
                    </a:lnB>
                    <a:solidFill>
                      <a:srgbClr val="FFFFFF"/>
                    </a:solidFill>
                  </a:tcPr>
                </a:tc>
                <a:extLst>
                  <a:ext uri="{0D108BD9-81ED-4DB2-BD59-A6C34878D82A}">
                    <a16:rowId xmlns:a16="http://schemas.microsoft.com/office/drawing/2014/main" val="2303226166"/>
                  </a:ext>
                </a:extLst>
              </a:tr>
              <a:tr h="528406">
                <a:tc>
                  <a:txBody>
                    <a:bodyPr/>
                    <a:lstStyle/>
                    <a:p>
                      <a:pPr algn="l" fontAlgn="base"/>
                      <a:r>
                        <a:rPr lang="en-US" sz="1600" b="0" dirty="0">
                          <a:effectLst/>
                        </a:rPr>
                        <a:t>It is created using a keyword “class”</a:t>
                      </a:r>
                    </a:p>
                  </a:txBody>
                  <a:tcPr marL="75675" marR="75675" marT="105946" marB="105946" anchor="ctr">
                    <a:lnL>
                      <a:noFill/>
                    </a:lnL>
                    <a:lnR>
                      <a:noFill/>
                    </a:lnR>
                    <a:lnT>
                      <a:noFill/>
                    </a:lnT>
                    <a:lnB>
                      <a:noFill/>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dirty="0">
                          <a:effectLst/>
                        </a:rPr>
                        <a:t>It is created using a keyword “interface”</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319034771"/>
                  </a:ext>
                </a:extLst>
              </a:tr>
              <a:tr h="528406">
                <a:tc>
                  <a:txBody>
                    <a:bodyPr/>
                    <a:lstStyle/>
                    <a:p>
                      <a:pPr algn="l" fontAlgn="base"/>
                      <a:r>
                        <a:rPr lang="en-US" sz="1600" b="0" dirty="0">
                          <a:effectLst/>
                        </a:rPr>
                        <a:t>objects of a class can be created.</a:t>
                      </a:r>
                    </a:p>
                  </a:txBody>
                  <a:tcPr marL="75675" marR="75675" marT="105946" marB="105946" anchor="ctr">
                    <a:lnL>
                      <a:noFill/>
                    </a:lnL>
                    <a:lnR>
                      <a:noFill/>
                    </a:lnR>
                    <a:lnT>
                      <a:noFill/>
                    </a:lnT>
                    <a:lnB>
                      <a:noFill/>
                    </a:lnB>
                    <a:solidFill>
                      <a:srgbClr val="FFFFFF"/>
                    </a:solidFill>
                  </a:tcPr>
                </a:tc>
                <a:tc>
                  <a:txBody>
                    <a:bodyPr/>
                    <a:lstStyle/>
                    <a:p>
                      <a:pPr algn="l" fontAlgn="base"/>
                      <a:r>
                        <a:rPr lang="en-US" sz="1600" b="0">
                          <a:effectLst/>
                        </a:rPr>
                        <a:t>An Interface cannot be instantiated i.e, objects cannot be created.</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657895898"/>
                  </a:ext>
                </a:extLst>
              </a:tr>
              <a:tr h="528406">
                <a:tc>
                  <a:txBody>
                    <a:bodyPr/>
                    <a:lstStyle/>
                    <a:p>
                      <a:pPr algn="l" fontAlgn="base"/>
                      <a:r>
                        <a:rPr lang="en-US" sz="1600" b="0">
                          <a:effectLst/>
                        </a:rPr>
                        <a:t>Classes does not support multiple inheritance.</a:t>
                      </a:r>
                    </a:p>
                  </a:txBody>
                  <a:tcPr marL="75675" marR="75675" marT="105946" marB="105946" anchor="ctr">
                    <a:lnL>
                      <a:noFill/>
                    </a:lnL>
                    <a:lnR>
                      <a:noFill/>
                    </a:lnR>
                    <a:lnT>
                      <a:noFill/>
                    </a:lnT>
                    <a:lnB>
                      <a:noFill/>
                    </a:lnB>
                    <a:solidFill>
                      <a:srgbClr val="FFFFFF"/>
                    </a:solidFill>
                  </a:tcPr>
                </a:tc>
                <a:tc>
                  <a:txBody>
                    <a:bodyPr/>
                    <a:lstStyle/>
                    <a:p>
                      <a:pPr algn="l" fontAlgn="base"/>
                      <a:r>
                        <a:rPr lang="en-IN" sz="1600" b="0">
                          <a:effectLst/>
                        </a:rPr>
                        <a:t>Interface supports multiple inheritance.</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4150540946"/>
                  </a:ext>
                </a:extLst>
              </a:tr>
              <a:tr h="528406">
                <a:tc>
                  <a:txBody>
                    <a:bodyPr/>
                    <a:lstStyle/>
                    <a:p>
                      <a:pPr algn="l" fontAlgn="base"/>
                      <a:r>
                        <a:rPr lang="en-US" sz="1600" b="0">
                          <a:effectLst/>
                        </a:rPr>
                        <a:t>It can be inherit another class.</a:t>
                      </a:r>
                    </a:p>
                  </a:txBody>
                  <a:tcPr marL="75675" marR="75675" marT="105946" marB="105946" anchor="ctr">
                    <a:lnL>
                      <a:noFill/>
                    </a:lnL>
                    <a:lnR>
                      <a:noFill/>
                    </a:lnR>
                    <a:lnT>
                      <a:noFill/>
                    </a:lnT>
                    <a:lnB>
                      <a:noFill/>
                    </a:lnB>
                    <a:solidFill>
                      <a:srgbClr val="FFFFFF"/>
                    </a:solidFill>
                  </a:tcPr>
                </a:tc>
                <a:tc>
                  <a:txBody>
                    <a:bodyPr/>
                    <a:lstStyle/>
                    <a:p>
                      <a:pPr algn="l" fontAlgn="base"/>
                      <a:r>
                        <a:rPr lang="en-US" sz="1600" b="0" dirty="0">
                          <a:effectLst/>
                        </a:rPr>
                        <a:t>It cannot inherit a class.</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3722196170"/>
                  </a:ext>
                </a:extLst>
              </a:tr>
              <a:tr h="777653">
                <a:tc>
                  <a:txBody>
                    <a:bodyPr/>
                    <a:lstStyle/>
                    <a:p>
                      <a:pPr algn="l" fontAlgn="base"/>
                      <a:r>
                        <a:rPr lang="en-US" sz="1600" b="0">
                          <a:effectLst/>
                        </a:rPr>
                        <a:t>It can be inherited by another class using the keyword ‘extends’.</a:t>
                      </a:r>
                    </a:p>
                  </a:txBody>
                  <a:tcPr marL="75675" marR="75675" marT="105946" marB="105946" anchor="ctr">
                    <a:lnL>
                      <a:noFill/>
                    </a:lnL>
                    <a:lnR>
                      <a:noFill/>
                    </a:lnR>
                    <a:lnT>
                      <a:noFill/>
                    </a:lnT>
                    <a:lnB>
                      <a:noFill/>
                    </a:lnB>
                    <a:solidFill>
                      <a:srgbClr val="FFFFFF"/>
                    </a:solidFill>
                  </a:tcPr>
                </a:tc>
                <a:tc>
                  <a:txBody>
                    <a:bodyPr/>
                    <a:lstStyle/>
                    <a:p>
                      <a:pPr algn="l" fontAlgn="base"/>
                      <a:r>
                        <a:rPr lang="en-US" sz="1600" b="0">
                          <a:effectLst/>
                        </a:rPr>
                        <a:t>It can be inherited by a class by using the keyword ‘implements’ and it can be inherited by an interface using the keyword ‘extends’.</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2983501768"/>
                  </a:ext>
                </a:extLst>
              </a:tr>
              <a:tr h="528406">
                <a:tc>
                  <a:txBody>
                    <a:bodyPr/>
                    <a:lstStyle/>
                    <a:p>
                      <a:pPr algn="l" fontAlgn="base"/>
                      <a:r>
                        <a:rPr lang="en-IN" sz="1600" b="0">
                          <a:effectLst/>
                        </a:rPr>
                        <a:t>It can contain constructors.</a:t>
                      </a:r>
                    </a:p>
                  </a:txBody>
                  <a:tcPr marL="75675" marR="75675" marT="105946" marB="105946" anchor="ctr">
                    <a:lnL>
                      <a:noFill/>
                    </a:lnL>
                    <a:lnR>
                      <a:noFill/>
                    </a:lnR>
                    <a:lnT>
                      <a:noFill/>
                    </a:lnT>
                    <a:lnB>
                      <a:noFill/>
                    </a:lnB>
                    <a:solidFill>
                      <a:srgbClr val="FFFFFF"/>
                    </a:solidFill>
                  </a:tcPr>
                </a:tc>
                <a:tc>
                  <a:txBody>
                    <a:bodyPr/>
                    <a:lstStyle/>
                    <a:p>
                      <a:pPr algn="l" fontAlgn="base"/>
                      <a:r>
                        <a:rPr lang="en-IN" sz="1600" b="0">
                          <a:effectLst/>
                        </a:rPr>
                        <a:t>It cannot contain constructors.</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3140248907"/>
                  </a:ext>
                </a:extLst>
              </a:tr>
              <a:tr h="528406">
                <a:tc>
                  <a:txBody>
                    <a:bodyPr/>
                    <a:lstStyle/>
                    <a:p>
                      <a:pPr algn="l" fontAlgn="base"/>
                      <a:r>
                        <a:rPr lang="en-US" sz="1600" b="0">
                          <a:effectLst/>
                        </a:rPr>
                        <a:t>It cannot contain abstract methods.</a:t>
                      </a:r>
                    </a:p>
                  </a:txBody>
                  <a:tcPr marL="75675" marR="75675" marT="105946" marB="105946" anchor="ctr">
                    <a:lnL>
                      <a:noFill/>
                    </a:lnL>
                    <a:lnR>
                      <a:noFill/>
                    </a:lnR>
                    <a:lnT>
                      <a:noFill/>
                    </a:lnT>
                    <a:lnB>
                      <a:noFill/>
                    </a:lnB>
                    <a:solidFill>
                      <a:srgbClr val="FFFFFF"/>
                    </a:solidFill>
                  </a:tcPr>
                </a:tc>
                <a:tc>
                  <a:txBody>
                    <a:bodyPr/>
                    <a:lstStyle/>
                    <a:p>
                      <a:pPr algn="l" fontAlgn="base"/>
                      <a:r>
                        <a:rPr lang="en-US" sz="1600" b="0">
                          <a:effectLst/>
                        </a:rPr>
                        <a:t>It contains abstract methods only.</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3773468084"/>
                  </a:ext>
                </a:extLst>
              </a:tr>
              <a:tr h="777653">
                <a:tc>
                  <a:txBody>
                    <a:bodyPr/>
                    <a:lstStyle/>
                    <a:p>
                      <a:pPr algn="l" fontAlgn="base"/>
                      <a:r>
                        <a:rPr lang="en-US" sz="1600" b="0">
                          <a:effectLst/>
                        </a:rPr>
                        <a:t>Variables and methods in a class can be declared using any access specifier(public, private, default, protected)</a:t>
                      </a:r>
                    </a:p>
                  </a:txBody>
                  <a:tcPr marL="75675" marR="75675" marT="105946" marB="105946" anchor="ctr">
                    <a:lnL>
                      <a:noFill/>
                    </a:lnL>
                    <a:lnR>
                      <a:noFill/>
                    </a:lnR>
                    <a:lnT>
                      <a:noFill/>
                    </a:lnT>
                    <a:lnB>
                      <a:noFill/>
                    </a:lnB>
                    <a:solidFill>
                      <a:srgbClr val="FFFFFF"/>
                    </a:solidFill>
                  </a:tcPr>
                </a:tc>
                <a:tc>
                  <a:txBody>
                    <a:bodyPr/>
                    <a:lstStyle/>
                    <a:p>
                      <a:pPr algn="l" fontAlgn="base"/>
                      <a:r>
                        <a:rPr lang="en-US" sz="1600" b="0">
                          <a:effectLst/>
                        </a:rPr>
                        <a:t>All variables and methods in a interface are declared as public.</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2558372719"/>
                  </a:ext>
                </a:extLst>
              </a:tr>
              <a:tr h="528406">
                <a:tc>
                  <a:txBody>
                    <a:bodyPr/>
                    <a:lstStyle/>
                    <a:p>
                      <a:pPr algn="l" fontAlgn="base"/>
                      <a:r>
                        <a:rPr lang="en-US" sz="1600" b="0">
                          <a:effectLst/>
                        </a:rPr>
                        <a:t>Variables in a class can be static, final or neither.</a:t>
                      </a:r>
                    </a:p>
                  </a:txBody>
                  <a:tcPr marL="75675" marR="75675" marT="105946" marB="105946" anchor="ctr">
                    <a:lnL>
                      <a:noFill/>
                    </a:lnL>
                    <a:lnR>
                      <a:noFill/>
                    </a:lnR>
                    <a:lnT>
                      <a:noFill/>
                    </a:lnT>
                    <a:lnB>
                      <a:noFill/>
                    </a:lnB>
                    <a:solidFill>
                      <a:srgbClr val="FFFFFF"/>
                    </a:solidFill>
                  </a:tcPr>
                </a:tc>
                <a:tc>
                  <a:txBody>
                    <a:bodyPr/>
                    <a:lstStyle/>
                    <a:p>
                      <a:pPr algn="l" fontAlgn="base"/>
                      <a:r>
                        <a:rPr lang="en-US" sz="1600" b="0" dirty="0">
                          <a:effectLst/>
                        </a:rPr>
                        <a:t>All variables are static and final.</a:t>
                      </a:r>
                    </a:p>
                  </a:txBody>
                  <a:tcPr marL="75675" marR="75675" marT="105946" marB="105946" anchor="ctr">
                    <a:lnL>
                      <a:noFill/>
                    </a:lnL>
                    <a:lnR>
                      <a:noFill/>
                    </a:lnR>
                    <a:lnT>
                      <a:noFill/>
                    </a:lnT>
                    <a:lnB>
                      <a:noFill/>
                    </a:lnB>
                    <a:solidFill>
                      <a:srgbClr val="FFFFFF"/>
                    </a:solidFill>
                  </a:tcPr>
                </a:tc>
                <a:extLst>
                  <a:ext uri="{0D108BD9-81ED-4DB2-BD59-A6C34878D82A}">
                    <a16:rowId xmlns:a16="http://schemas.microsoft.com/office/drawing/2014/main" val="2810306721"/>
                  </a:ext>
                </a:extLst>
              </a:tr>
            </a:tbl>
          </a:graphicData>
        </a:graphic>
      </p:graphicFrame>
    </p:spTree>
    <p:extLst>
      <p:ext uri="{BB962C8B-B14F-4D97-AF65-F5344CB8AC3E}">
        <p14:creationId xmlns:p14="http://schemas.microsoft.com/office/powerpoint/2010/main" val="424328368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Keywords are those reserved words which will have a pre-defined</a:t>
            </a:r>
          </a:p>
          <a:p>
            <a:pPr indent="8144">
              <a:tabLst>
                <a:tab pos="76200" algn="l"/>
              </a:tabLst>
              <a:defRPr sz="2500">
                <a:solidFill>
                  <a:srgbClr val="231F20"/>
                </a:solidFill>
              </a:defRPr>
            </a:pPr>
            <a:r>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Keywords</a:t>
            </a:r>
          </a:p>
        </p:txBody>
      </p:sp>
      <p:grpSp>
        <p:nvGrpSpPr>
          <p:cNvPr id="341" name="Group 2"/>
          <p:cNvGrpSpPr/>
          <p:nvPr/>
        </p:nvGrpSpPr>
        <p:grpSpPr>
          <a:xfrm>
            <a:off x="10351756" y="5908442"/>
            <a:ext cx="1810867" cy="838732"/>
            <a:chOff x="0" y="0"/>
            <a:chExt cx="1810866" cy="838731"/>
          </a:xfrm>
        </p:grpSpPr>
        <p:pic>
          <p:nvPicPr>
            <p:cNvPr id="3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u="sng">
                <a:solidFill>
                  <a:srgbClr val="0563C1"/>
                </a:solidFill>
                <a:uFill>
                  <a:solidFill>
                    <a:srgbClr val="0563C1"/>
                  </a:solidFill>
                </a:uFill>
                <a:hlinkClick r:id="rId3"/>
              </a:defRPr>
            </a:lvl1pPr>
          </a:lstStyle>
          <a:p>
            <a:pPr>
              <a:defRPr u="none">
                <a:solidFill>
                  <a:srgbClr val="000000"/>
                </a:solidFill>
                <a:uFillTx/>
              </a:defRPr>
            </a:pPr>
            <a:r>
              <a:rPr u="sng" dirty="0">
                <a:solidFill>
                  <a:srgbClr val="0563C1"/>
                </a:solidFill>
                <a:uFill>
                  <a:solidFill>
                    <a:srgbClr val="0563C1"/>
                  </a:solidFill>
                </a:uFill>
                <a:hlinkClick r:id="rId3"/>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42" grpId="2" animBg="1" advAuto="0"/>
      <p:bldP spid="343" grpId="3" animBg="1" advAuto="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80471-C331-4CA1-841D-902307CFC9CB}"/>
              </a:ext>
            </a:extLst>
          </p:cNvPr>
          <p:cNvSpPr txBox="1"/>
          <p:nvPr/>
        </p:nvSpPr>
        <p:spPr>
          <a:xfrm>
            <a:off x="584462" y="697584"/>
            <a:ext cx="11048214"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i="0" dirty="0">
                <a:solidFill>
                  <a:srgbClr val="3A3A3A"/>
                </a:solidFill>
                <a:effectLst/>
                <a:latin typeface="Work Sans" pitchFamily="2" charset="0"/>
              </a:rPr>
              <a:t>Ordered: </a:t>
            </a:r>
            <a:r>
              <a:rPr lang="en-US" i="0" dirty="0">
                <a:solidFill>
                  <a:srgbClr val="3A3A3A"/>
                </a:solidFill>
                <a:effectLst/>
                <a:latin typeface="Work Sans" pitchFamily="2" charset="0"/>
              </a:rPr>
              <a:t>here</a:t>
            </a:r>
            <a:r>
              <a:rPr lang="en-US" b="1" i="0" dirty="0">
                <a:solidFill>
                  <a:srgbClr val="3A3A3A"/>
                </a:solidFill>
                <a:effectLst/>
                <a:latin typeface="Work Sans" pitchFamily="2" charset="0"/>
              </a:rPr>
              <a:t> </a:t>
            </a:r>
            <a:r>
              <a:rPr lang="en-US" b="0" i="0" dirty="0">
                <a:solidFill>
                  <a:srgbClr val="3A3A3A"/>
                </a:solidFill>
                <a:effectLst/>
                <a:latin typeface="Work Sans" pitchFamily="2" charset="0"/>
              </a:rPr>
              <a:t>the values that are stored in a collection is based on the values that are added to the collection.</a:t>
            </a:r>
          </a:p>
          <a:p>
            <a:endParaRPr lang="en-US" dirty="0">
              <a:solidFill>
                <a:srgbClr val="3A3A3A"/>
              </a:solidFill>
              <a:latin typeface="Work Sans" pitchFamily="2" charset="0"/>
            </a:endParaRPr>
          </a:p>
          <a:p>
            <a:r>
              <a:rPr lang="en-US" b="1" dirty="0">
                <a:solidFill>
                  <a:srgbClr val="3A3A3A"/>
                </a:solidFill>
                <a:latin typeface="Work Sans" pitchFamily="2" charset="0"/>
              </a:rPr>
              <a:t>Sorted</a:t>
            </a:r>
            <a:r>
              <a:rPr lang="en-US" dirty="0">
                <a:solidFill>
                  <a:srgbClr val="3A3A3A"/>
                </a:solidFill>
                <a:latin typeface="Work Sans" pitchFamily="2" charset="0"/>
              </a:rPr>
              <a:t>: </a:t>
            </a:r>
            <a:r>
              <a:rPr lang="en-US" b="0" i="0" dirty="0">
                <a:solidFill>
                  <a:srgbClr val="3A3A3A"/>
                </a:solidFill>
                <a:effectLst/>
                <a:latin typeface="Work Sans" pitchFamily="2" charset="0"/>
              </a:rPr>
              <a:t>it is done internally or externally so </a:t>
            </a:r>
            <a:r>
              <a:rPr lang="en-US" i="0" dirty="0">
                <a:solidFill>
                  <a:srgbClr val="3A3A3A"/>
                </a:solidFill>
                <a:effectLst/>
                <a:latin typeface="Work Sans" pitchFamily="2" charset="0"/>
              </a:rPr>
              <a:t>here</a:t>
            </a:r>
            <a:r>
              <a:rPr lang="en-US" b="1" i="0" dirty="0">
                <a:solidFill>
                  <a:srgbClr val="3A3A3A"/>
                </a:solidFill>
                <a:effectLst/>
                <a:latin typeface="Work Sans" pitchFamily="2" charset="0"/>
              </a:rPr>
              <a:t> </a:t>
            </a:r>
            <a:r>
              <a:rPr lang="en-US" b="0" i="0" dirty="0">
                <a:solidFill>
                  <a:srgbClr val="3A3A3A"/>
                </a:solidFill>
                <a:effectLst/>
                <a:latin typeface="Work Sans" pitchFamily="2" charset="0"/>
              </a:rPr>
              <a:t>the values that are stored in a collection is based on the properties of an object.</a:t>
            </a:r>
          </a:p>
          <a:p>
            <a:endParaRPr lang="en-US" dirty="0">
              <a:solidFill>
                <a:srgbClr val="3A3A3A"/>
              </a:solidFill>
              <a:latin typeface="Work Sans" pitchFamily="2" charset="0"/>
            </a:endParaRPr>
          </a:p>
          <a:p>
            <a:pPr algn="l"/>
            <a:r>
              <a:rPr lang="en-US" b="1" i="0" dirty="0">
                <a:solidFill>
                  <a:srgbClr val="FF6600"/>
                </a:solidFill>
                <a:effectLst/>
                <a:latin typeface="Work Sans" pitchFamily="2" charset="0"/>
              </a:rPr>
              <a:t>final keyword in Java</a:t>
            </a:r>
            <a:endParaRPr lang="en-US" b="0" i="0" dirty="0">
              <a:solidFill>
                <a:srgbClr val="3A3A3A"/>
              </a:solidFill>
              <a:effectLst/>
              <a:latin typeface="Work Sans" pitchFamily="2" charset="0"/>
            </a:endParaRPr>
          </a:p>
          <a:p>
            <a:pPr algn="l"/>
            <a:r>
              <a:rPr lang="en-US" b="1" i="0" dirty="0">
                <a:solidFill>
                  <a:srgbClr val="3A3A3A"/>
                </a:solidFill>
                <a:effectLst/>
                <a:latin typeface="Work Sans" pitchFamily="2" charset="0"/>
              </a:rPr>
              <a:t>Final variable: </a:t>
            </a:r>
            <a:r>
              <a:rPr lang="en-US" b="0" i="0" dirty="0">
                <a:solidFill>
                  <a:srgbClr val="3A3A3A"/>
                </a:solidFill>
                <a:effectLst/>
                <a:latin typeface="Work Sans" pitchFamily="2" charset="0"/>
              </a:rPr>
              <a:t>Once a variable is declared as final, then the value of the variable could not be changed. It is like a constant.</a:t>
            </a:r>
          </a:p>
          <a:p>
            <a:pPr algn="l"/>
            <a:r>
              <a:rPr lang="en-US" b="1" i="0" u="sng" dirty="0">
                <a:solidFill>
                  <a:srgbClr val="FF6600"/>
                </a:solidFill>
                <a:effectLst/>
                <a:latin typeface="Work Sans" pitchFamily="2" charset="0"/>
              </a:rPr>
              <a:t>Example:</a:t>
            </a:r>
            <a:endParaRPr lang="en-US" b="0" i="0" dirty="0">
              <a:solidFill>
                <a:srgbClr val="3A3A3A"/>
              </a:solidFill>
              <a:effectLst/>
              <a:latin typeface="Work Sans" pitchFamily="2" charset="0"/>
            </a:endParaRPr>
          </a:p>
          <a:p>
            <a:pPr algn="l"/>
            <a:r>
              <a:rPr lang="en-US" b="0" i="0" dirty="0">
                <a:solidFill>
                  <a:srgbClr val="3A3A3A"/>
                </a:solidFill>
                <a:effectLst/>
                <a:latin typeface="Work Sans" pitchFamily="2" charset="0"/>
              </a:rPr>
              <a:t>final int = 12;</a:t>
            </a:r>
          </a:p>
          <a:p>
            <a:pPr algn="l"/>
            <a:endParaRPr lang="en-US" b="1" i="0" dirty="0">
              <a:solidFill>
                <a:srgbClr val="3A3A3A"/>
              </a:solidFill>
              <a:effectLst/>
              <a:latin typeface="Work Sans" pitchFamily="2" charset="0"/>
            </a:endParaRPr>
          </a:p>
          <a:p>
            <a:pPr algn="l"/>
            <a:r>
              <a:rPr lang="en-US" b="1" i="0" dirty="0">
                <a:solidFill>
                  <a:srgbClr val="3A3A3A"/>
                </a:solidFill>
                <a:effectLst/>
                <a:latin typeface="Work Sans" pitchFamily="2" charset="0"/>
              </a:rPr>
              <a:t>Final method: </a:t>
            </a:r>
            <a:r>
              <a:rPr lang="en-US" b="0" i="0" dirty="0">
                <a:solidFill>
                  <a:srgbClr val="3A3A3A"/>
                </a:solidFill>
                <a:effectLst/>
                <a:latin typeface="Work Sans" pitchFamily="2" charset="0"/>
              </a:rPr>
              <a:t>if we declared a method as final that method cannot be overridden. </a:t>
            </a:r>
            <a:r>
              <a:rPr lang="en-US" dirty="0">
                <a:solidFill>
                  <a:srgbClr val="3A3A3A"/>
                </a:solidFill>
                <a:latin typeface="Work Sans" pitchFamily="2" charset="0"/>
              </a:rPr>
              <a:t>Or cannot be inherited.</a:t>
            </a:r>
            <a:endParaRPr lang="en-US" b="0" i="0" dirty="0">
              <a:solidFill>
                <a:srgbClr val="3A3A3A"/>
              </a:solidFill>
              <a:effectLst/>
              <a:latin typeface="Work Sans" pitchFamily="2" charset="0"/>
            </a:endParaRPr>
          </a:p>
          <a:p>
            <a:pPr algn="l"/>
            <a:endParaRPr lang="en-US" b="1" i="0" dirty="0">
              <a:solidFill>
                <a:srgbClr val="3A3A3A"/>
              </a:solidFill>
              <a:effectLst/>
              <a:latin typeface="Work Sans" pitchFamily="2" charset="0"/>
            </a:endParaRPr>
          </a:p>
          <a:p>
            <a:pPr algn="l"/>
            <a:r>
              <a:rPr lang="en-US" b="1" i="0" dirty="0">
                <a:solidFill>
                  <a:srgbClr val="3A3A3A"/>
                </a:solidFill>
                <a:effectLst/>
                <a:latin typeface="Work Sans" pitchFamily="2" charset="0"/>
              </a:rPr>
              <a:t>Final class: </a:t>
            </a:r>
            <a:r>
              <a:rPr lang="en-US" b="0" i="0" dirty="0">
                <a:solidFill>
                  <a:srgbClr val="3A3A3A"/>
                </a:solidFill>
                <a:effectLst/>
                <a:latin typeface="Work Sans" pitchFamily="2" charset="0"/>
              </a:rPr>
              <a:t>If a class is declared as final, the main purpose of class being declared as final is because to prevent the </a:t>
            </a:r>
            <a:r>
              <a:rPr lang="en-US" b="0" i="0" dirty="0" err="1">
                <a:solidFill>
                  <a:srgbClr val="3A3A3A"/>
                </a:solidFill>
                <a:effectLst/>
                <a:latin typeface="Work Sans" pitchFamily="2" charset="0"/>
              </a:rPr>
              <a:t>classs</a:t>
            </a:r>
            <a:r>
              <a:rPr lang="en-US" b="0" i="0" dirty="0">
                <a:solidFill>
                  <a:srgbClr val="3A3A3A"/>
                </a:solidFill>
                <a:effectLst/>
                <a:latin typeface="Work Sans" pitchFamily="2" charset="0"/>
              </a:rPr>
              <a:t> from being subclassed.</a:t>
            </a:r>
            <a:endParaRPr lang="en-IN" dirty="0"/>
          </a:p>
        </p:txBody>
      </p:sp>
    </p:spTree>
    <p:extLst>
      <p:ext uri="{BB962C8B-B14F-4D97-AF65-F5344CB8AC3E}">
        <p14:creationId xmlns:p14="http://schemas.microsoft.com/office/powerpoint/2010/main" val="3118854121"/>
      </p:ext>
    </p:extLst>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866A5-4705-4CC8-9C51-D21B2FD41ECE}"/>
              </a:ext>
            </a:extLst>
          </p:cNvPr>
          <p:cNvSpPr txBox="1"/>
          <p:nvPr/>
        </p:nvSpPr>
        <p:spPr>
          <a:xfrm>
            <a:off x="631596" y="593889"/>
            <a:ext cx="10746557"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b="1" i="0" dirty="0">
                <a:solidFill>
                  <a:schemeClr val="accent2"/>
                </a:solidFill>
                <a:effectLst/>
                <a:latin typeface="Work Sans" pitchFamily="2" charset="0"/>
              </a:rPr>
              <a:t>Transient variable: </a:t>
            </a:r>
            <a:r>
              <a:rPr lang="en-US" b="0" i="0" dirty="0">
                <a:solidFill>
                  <a:srgbClr val="202124"/>
                </a:solidFill>
                <a:effectLst/>
                <a:latin typeface="arial" panose="020B0604020202020204" pitchFamily="34" charset="0"/>
              </a:rPr>
              <a:t> It is a special type of variable which have a non-serialized value at the time of serialization.</a:t>
            </a:r>
            <a:endParaRPr lang="en-IN" i="0" dirty="0">
              <a:solidFill>
                <a:schemeClr val="accent2"/>
              </a:solidFill>
              <a:effectLst/>
              <a:latin typeface="Work Sans" pitchFamily="2" charset="0"/>
            </a:endParaRPr>
          </a:p>
          <a:p>
            <a:endParaRPr lang="en-IN" b="1" dirty="0">
              <a:solidFill>
                <a:srgbClr val="FF6600"/>
              </a:solidFill>
              <a:latin typeface="Work Sans" pitchFamily="2" charset="0"/>
            </a:endParaRPr>
          </a:p>
          <a:p>
            <a:r>
              <a:rPr lang="en-US" b="1" i="0" dirty="0">
                <a:solidFill>
                  <a:schemeClr val="accent2"/>
                </a:solidFill>
                <a:effectLst/>
                <a:latin typeface="arial" panose="020B0604020202020204" pitchFamily="34" charset="0"/>
              </a:rPr>
              <a:t>Volatile variable: </a:t>
            </a:r>
            <a:r>
              <a:rPr lang="en-US" i="0" dirty="0">
                <a:solidFill>
                  <a:srgbClr val="202124"/>
                </a:solidFill>
                <a:effectLst/>
                <a:latin typeface="arial" panose="020B0604020202020204" pitchFamily="34" charset="0"/>
              </a:rPr>
              <a:t>is used to modify the value of a variable by different threads.</a:t>
            </a:r>
          </a:p>
          <a:p>
            <a:endParaRPr lang="en-US" dirty="0">
              <a:solidFill>
                <a:srgbClr val="202124"/>
              </a:solidFill>
              <a:latin typeface="arial" panose="020B0604020202020204" pitchFamily="34" charset="0"/>
            </a:endParaRPr>
          </a:p>
          <a:p>
            <a:r>
              <a:rPr lang="en-US" b="1" i="0" dirty="0">
                <a:solidFill>
                  <a:srgbClr val="FF0000"/>
                </a:solidFill>
                <a:effectLst/>
                <a:latin typeface="arial" panose="020B0604020202020204" pitchFamily="34" charset="0"/>
              </a:rPr>
              <a:t>Java is not fully object oriented </a:t>
            </a:r>
            <a:r>
              <a:rPr lang="en-US" i="0" dirty="0">
                <a:solidFill>
                  <a:srgbClr val="202124"/>
                </a:solidFill>
                <a:effectLst/>
                <a:latin typeface="arial" panose="020B0604020202020204" pitchFamily="34" charset="0"/>
              </a:rPr>
              <a:t>because it supports primitive data type like </a:t>
            </a:r>
            <a:r>
              <a:rPr lang="en-US" i="0" dirty="0" err="1">
                <a:solidFill>
                  <a:srgbClr val="202124"/>
                </a:solidFill>
                <a:effectLst/>
                <a:latin typeface="arial" panose="020B0604020202020204" pitchFamily="34" charset="0"/>
              </a:rPr>
              <a:t>it,byte,long</a:t>
            </a:r>
            <a:r>
              <a:rPr lang="en-US" i="0" dirty="0">
                <a:solidFill>
                  <a:srgbClr val="202124"/>
                </a:solidFill>
                <a:effectLst/>
                <a:latin typeface="arial" panose="020B0604020202020204" pitchFamily="34" charset="0"/>
              </a:rPr>
              <a:t> </a:t>
            </a:r>
            <a:r>
              <a:rPr lang="en-US" i="0" dirty="0" err="1">
                <a:solidFill>
                  <a:srgbClr val="202124"/>
                </a:solidFill>
                <a:effectLst/>
                <a:latin typeface="arial" panose="020B0604020202020204" pitchFamily="34" charset="0"/>
              </a:rPr>
              <a:t>etc</a:t>
            </a:r>
            <a:r>
              <a:rPr lang="en-US" i="0" dirty="0">
                <a:solidFill>
                  <a:srgbClr val="202124"/>
                </a:solidFill>
                <a:effectLst/>
                <a:latin typeface="arial" panose="020B0604020202020204" pitchFamily="34" charset="0"/>
              </a:rPr>
              <a:t>, </a:t>
            </a:r>
            <a:r>
              <a:rPr lang="en-IN" i="0" dirty="0">
                <a:solidFill>
                  <a:srgbClr val="202124"/>
                </a:solidFill>
                <a:effectLst/>
                <a:latin typeface="arial" panose="020B0604020202020204" pitchFamily="34" charset="0"/>
              </a:rPr>
              <a:t>which are not objects</a:t>
            </a:r>
          </a:p>
          <a:p>
            <a:endParaRPr lang="en-IN" dirty="0">
              <a:solidFill>
                <a:srgbClr val="202124"/>
              </a:solidFill>
              <a:latin typeface="arial" panose="020B0604020202020204" pitchFamily="34" charset="0"/>
            </a:endParaRPr>
          </a:p>
          <a:p>
            <a:r>
              <a:rPr lang="en-US" b="1" i="0" dirty="0">
                <a:solidFill>
                  <a:srgbClr val="FF0000"/>
                </a:solidFill>
                <a:effectLst/>
                <a:latin typeface="arial" panose="020B0604020202020204" pitchFamily="34" charset="0"/>
              </a:rPr>
              <a:t>Data encapsulation</a:t>
            </a:r>
            <a:r>
              <a:rPr lang="en-US" i="0" dirty="0">
                <a:solidFill>
                  <a:srgbClr val="202124"/>
                </a:solidFill>
                <a:effectLst/>
                <a:latin typeface="arial" panose="020B0604020202020204" pitchFamily="34" charset="0"/>
              </a:rPr>
              <a:t>, also known as </a:t>
            </a:r>
            <a:r>
              <a:rPr lang="en-US" b="1" i="0" dirty="0">
                <a:solidFill>
                  <a:srgbClr val="202124"/>
                </a:solidFill>
                <a:effectLst/>
                <a:latin typeface="arial" panose="020B0604020202020204" pitchFamily="34" charset="0"/>
              </a:rPr>
              <a:t>data hiding</a:t>
            </a:r>
            <a:r>
              <a:rPr lang="en-US" i="0" dirty="0">
                <a:solidFill>
                  <a:srgbClr val="202124"/>
                </a:solidFill>
                <a:effectLst/>
                <a:latin typeface="arial" panose="020B0604020202020204" pitchFamily="34" charset="0"/>
              </a:rPr>
              <a:t>, is the mechanism whereby the implementation details of a class are kept hidden from the user.</a:t>
            </a:r>
            <a:r>
              <a:rPr lang="en-US" b="0" i="0" dirty="0">
                <a:solidFill>
                  <a:srgbClr val="202124"/>
                </a:solidFill>
                <a:effectLst/>
                <a:latin typeface="arial" panose="020B0604020202020204" pitchFamily="34" charset="0"/>
              </a:rPr>
              <a:t> Class is the best example of Data Encapsulation. It sometimes referred to as data hiding that prevents the user to access the implementation details.</a:t>
            </a:r>
            <a:endParaRPr lang="en-IN" dirty="0"/>
          </a:p>
        </p:txBody>
      </p:sp>
    </p:spTree>
    <p:extLst>
      <p:ext uri="{BB962C8B-B14F-4D97-AF65-F5344CB8AC3E}">
        <p14:creationId xmlns:p14="http://schemas.microsoft.com/office/powerpoint/2010/main" val="332819306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27097" y="900484"/>
            <a:ext cx="11473717" cy="38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81851" indent="-73708">
              <a:buSzPct val="100000"/>
              <a:buChar char="•"/>
              <a:tabLst>
                <a:tab pos="76200" algn="l"/>
              </a:tabLst>
              <a:defRPr sz="2500">
                <a:solidFill>
                  <a:srgbClr val="231F20"/>
                </a:solidFill>
              </a:defRPr>
            </a:lvl1pPr>
          </a:lstStyle>
          <a:p>
            <a:r>
              <a:rPr lang="en-IN" dirty="0"/>
              <a:t> It is a name which is used to identify package, interface, Class, Methods and Variables.</a:t>
            </a:r>
            <a:r>
              <a:rPr dirty="0"/>
              <a:t> </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Identifiers</a:t>
            </a:r>
          </a:p>
        </p:txBody>
      </p:sp>
      <p:grpSp>
        <p:nvGrpSpPr>
          <p:cNvPr id="352" name="Group 2"/>
          <p:cNvGrpSpPr/>
          <p:nvPr/>
        </p:nvGrpSpPr>
        <p:grpSpPr>
          <a:xfrm>
            <a:off x="10351756" y="5908442"/>
            <a:ext cx="1810867" cy="838732"/>
            <a:chOff x="0" y="0"/>
            <a:chExt cx="1810866" cy="838731"/>
          </a:xfrm>
        </p:grpSpPr>
        <p:pic>
          <p:nvPicPr>
            <p:cNvPr id="3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53" name="object 11"/>
          <p:cNvSpPr txBox="1"/>
          <p:nvPr/>
        </p:nvSpPr>
        <p:spPr>
          <a:xfrm>
            <a:off x="427097" y="1345121"/>
            <a:ext cx="10355559" cy="38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81851" indent="-73708">
              <a:buSzPct val="100000"/>
              <a:buChar char="•"/>
              <a:tabLst>
                <a:tab pos="76200" algn="l"/>
              </a:tabLst>
              <a:defRPr sz="2500">
                <a:solidFill>
                  <a:srgbClr val="231F20"/>
                </a:solidFill>
              </a:defRPr>
            </a:lvl1pPr>
          </a:lstStyle>
          <a:p>
            <a:r>
              <a:rPr dirty="0"/>
              <a:t> </a:t>
            </a:r>
            <a:r>
              <a:rPr lang="en-US" dirty="0"/>
              <a:t>Identifiers are the names given for an entity in a program.</a:t>
            </a:r>
            <a:endParaRPr lang="en-IN" dirty="0"/>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rPr dirty="0"/>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rPr dirty="0"/>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solidFill>
                  <a:srgbClr val="231F20"/>
                </a:solidFill>
              </a:defRPr>
            </a:pPr>
            <a:r>
              <a:t>Identifiers </a:t>
            </a:r>
            <a:r>
              <a:rPr b="1">
                <a:solidFill>
                  <a:srgbClr val="FF0000"/>
                </a:solidFill>
              </a:rPr>
              <a:t>should not </a:t>
            </a:r>
            <a:r>
              <a:rPr>
                <a:solidFill>
                  <a:srgbClr val="000000"/>
                </a:solidFill>
              </a:rPr>
              <a:t>start with numeric</a:t>
            </a:r>
            <a:r>
              <a:rPr b="1">
                <a:solidFill>
                  <a:srgbClr val="FF0000"/>
                </a:solidFill>
              </a:rPr>
              <a:t> </a:t>
            </a:r>
            <a:r>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animBg="1" advAuto="0"/>
      <p:bldP spid="353" grpId="2" animBg="1" advAuto="0"/>
      <p:bldP spid="354" grpId="3" animBg="1" advAuto="0"/>
      <p:bldP spid="355" grpId="4" animBg="1" advAuto="0"/>
      <p:bldP spid="356" grpId="5" animBg="1" advAuto="0"/>
      <p:bldP spid="357" grpId="6" animBg="1" advAuto="0"/>
      <p:bldP spid="358" grpId="8" animBg="1" advAuto="0"/>
      <p:bldP spid="359" grpId="9" animBg="1" advAuto="0"/>
      <p:bldP spid="360" grpId="7"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dirty="0"/>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dirty="0"/>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dirty="0"/>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dirty="0"/>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rPr dirty="0"/>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dirty="0" err="1"/>
              <a:t>Mr.Madhu</a:t>
            </a:r>
            <a:r>
              <a:rPr dirty="0"/>
              <a:t> Sundar</a:t>
            </a:r>
          </a:p>
        </p:txBody>
      </p:sp>
      <p:sp>
        <p:nvSpPr>
          <p:cNvPr id="122"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t>Software Development Introduction</a:t>
            </a:r>
          </a:p>
        </p:txBody>
      </p:sp>
      <p:grpSp>
        <p:nvGrpSpPr>
          <p:cNvPr id="125" name="Group 12"/>
          <p:cNvGrpSpPr/>
          <p:nvPr/>
        </p:nvGrpSpPr>
        <p:grpSpPr>
          <a:xfrm>
            <a:off x="4119900" y="4493191"/>
            <a:ext cx="3952200" cy="2887643"/>
            <a:chOff x="0" y="0"/>
            <a:chExt cx="3952199" cy="2887641"/>
          </a:xfrm>
        </p:grpSpPr>
        <p:pic>
          <p:nvPicPr>
            <p:cNvPr id="123" name="Picture 10" descr="Picture 10"/>
            <p:cNvPicPr>
              <a:picLocks noChangeAspect="1"/>
            </p:cNvPicPr>
            <p:nvPr/>
          </p:nvPicPr>
          <p:blipFill>
            <a:blip r:embed="rId2"/>
            <a:stretch>
              <a:fillRect/>
            </a:stretch>
          </p:blipFill>
          <p:spPr>
            <a:xfrm>
              <a:off x="64559" y="0"/>
              <a:ext cx="3864627" cy="1884307"/>
            </a:xfrm>
            <a:prstGeom prst="rect">
              <a:avLst/>
            </a:prstGeom>
            <a:ln w="12700" cap="flat">
              <a:noFill/>
              <a:miter lim="400000"/>
            </a:ln>
            <a:effectLst/>
          </p:spPr>
        </p:pic>
        <p:sp>
          <p:nvSpPr>
            <p:cNvPr id="124" name="Rectangle 11"/>
            <p:cNvSpPr txBox="1"/>
            <p:nvPr/>
          </p:nvSpPr>
          <p:spPr>
            <a:xfrm>
              <a:off x="0" y="1649634"/>
              <a:ext cx="3952200" cy="12380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Variables</a:t>
            </a:r>
          </a:p>
        </p:txBody>
      </p:sp>
      <p:grpSp>
        <p:nvGrpSpPr>
          <p:cNvPr id="369" name="Group 2"/>
          <p:cNvGrpSpPr/>
          <p:nvPr/>
        </p:nvGrpSpPr>
        <p:grpSpPr>
          <a:xfrm>
            <a:off x="10351756" y="5908442"/>
            <a:ext cx="1810867" cy="838732"/>
            <a:chOff x="0" y="0"/>
            <a:chExt cx="1810866" cy="838731"/>
          </a:xfrm>
        </p:grpSpPr>
        <p:pic>
          <p:nvPicPr>
            <p:cNvPr id="3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1" animBg="1" advAuto="0"/>
      <p:bldP spid="370" grpId="2" animBg="1" advAuto="0"/>
      <p:bldP spid="371" grpId="3" animBg="1" advAuto="0"/>
      <p:bldP spid="372" grpId="4" animBg="1" advAuto="0"/>
      <p:bldP spid="373" grpId="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Variables</a:t>
            </a:r>
          </a:p>
        </p:txBody>
      </p:sp>
      <p:grpSp>
        <p:nvGrpSpPr>
          <p:cNvPr id="382" name="Group 2"/>
          <p:cNvGrpSpPr/>
          <p:nvPr/>
        </p:nvGrpSpPr>
        <p:grpSpPr>
          <a:xfrm>
            <a:off x="10351756" y="5908442"/>
            <a:ext cx="1810867" cy="838732"/>
            <a:chOff x="0" y="0"/>
            <a:chExt cx="1810866" cy="838731"/>
          </a:xfrm>
        </p:grpSpPr>
        <p:pic>
          <p:nvPicPr>
            <p:cNvPr id="3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rPr dirty="0"/>
              <a:t>syntax : datatype </a:t>
            </a:r>
            <a:r>
              <a:rPr dirty="0" err="1"/>
              <a:t>varName</a:t>
            </a:r>
            <a:r>
              <a:rPr dirty="0"/>
              <a:t>;</a:t>
            </a:r>
          </a:p>
        </p:txBody>
      </p:sp>
      <p:graphicFrame>
        <p:nvGraphicFramePr>
          <p:cNvPr id="384" name="Table 4"/>
          <p:cNvGraphicFramePr/>
          <p:nvPr/>
        </p:nvGraphicFramePr>
        <p:xfrm>
          <a:off x="427096" y="2399852"/>
          <a:ext cx="9399483" cy="4367520"/>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a:solidFill>
                            <a:srgbClr val="FFFFFF"/>
                          </a:solidFill>
                        </a:rPr>
                        <a:t>DataType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1" animBg="1" advAuto="0"/>
      <p:bldP spid="383" grpId="2" animBg="1" advAuto="0"/>
      <p:bldP spid="384" grpId="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Initialization : It is a statement which is written to store the data within a variable using assignment operator(=).</a:t>
            </a:r>
          </a:p>
          <a:p>
            <a:pPr indent="8144">
              <a:tabLst>
                <a:tab pos="76200" algn="l"/>
              </a:tabLst>
              <a:defRPr sz="2500" b="1">
                <a:solidFill>
                  <a:srgbClr val="231F20"/>
                </a:solidFill>
              </a:defRPr>
            </a:pPr>
            <a:r>
              <a:rPr dirty="0"/>
              <a:t>syntax : </a:t>
            </a:r>
            <a:r>
              <a:rPr dirty="0" err="1"/>
              <a:t>varName</a:t>
            </a:r>
            <a:r>
              <a:rPr dirty="0"/>
              <a:t>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Initialization</a:t>
            </a:r>
          </a:p>
        </p:txBody>
      </p:sp>
      <p:grpSp>
        <p:nvGrpSpPr>
          <p:cNvPr id="393" name="Group 2"/>
          <p:cNvGrpSpPr/>
          <p:nvPr/>
        </p:nvGrpSpPr>
        <p:grpSpPr>
          <a:xfrm>
            <a:off x="10351756" y="5908442"/>
            <a:ext cx="1810867" cy="838732"/>
            <a:chOff x="0" y="0"/>
            <a:chExt cx="1810866" cy="838731"/>
          </a:xfrm>
        </p:grpSpPr>
        <p:pic>
          <p:nvPicPr>
            <p:cNvPr id="3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94" name="object 11"/>
          <p:cNvSpPr txBox="1"/>
          <p:nvPr/>
        </p:nvSpPr>
        <p:spPr>
          <a:xfrm>
            <a:off x="427095" y="3712269"/>
            <a:ext cx="11620361"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Utilization : It is one or group of statements which is written to </a:t>
            </a:r>
            <a:r>
              <a:rPr lang="en-US" dirty="0"/>
              <a:t>store</a:t>
            </a:r>
            <a:r>
              <a:rPr dirty="0"/>
              <a:t> the value in the variable to perform the operation.</a:t>
            </a:r>
            <a:endParaRPr lang="en-IN" dirty="0"/>
          </a:p>
          <a:p>
            <a:pPr marL="8143">
              <a:buSzPct val="100000"/>
              <a:tabLst>
                <a:tab pos="76200" algn="l"/>
              </a:tabLst>
              <a:defRPr sz="2500">
                <a:solidFill>
                  <a:srgbClr val="231F20"/>
                </a:solidFill>
              </a:defRPr>
            </a:pPr>
            <a:r>
              <a:rPr lang="en-IN" b="1" dirty="0"/>
              <a:t>syntax : datatype </a:t>
            </a:r>
            <a:r>
              <a:rPr lang="en-IN" b="1" dirty="0" err="1"/>
              <a:t>varName</a:t>
            </a:r>
            <a:r>
              <a:rPr lang="en-IN" b="1" dirty="0"/>
              <a:t> = value;</a:t>
            </a:r>
            <a:endParaRPr b="1" dirty="0"/>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6"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3" animBg="1" advAuto="0"/>
      <p:bldP spid="390" grpId="2" animBg="1" advAuto="0"/>
      <p:bldP spid="394" grpId="6" animBg="1" advAuto="0"/>
      <p:bldP spid="397" grpId="4" animBg="1" advAuto="0"/>
      <p:bldP spid="398" grpId="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Operators</a:t>
            </a:r>
          </a:p>
        </p:txBody>
      </p:sp>
      <p:grpSp>
        <p:nvGrpSpPr>
          <p:cNvPr id="411" name="Group 12"/>
          <p:cNvGrpSpPr/>
          <p:nvPr/>
        </p:nvGrpSpPr>
        <p:grpSpPr>
          <a:xfrm>
            <a:off x="4137398" y="4431265"/>
            <a:ext cx="4121711" cy="3011494"/>
            <a:chOff x="0" y="0"/>
            <a:chExt cx="4121710" cy="3011492"/>
          </a:xfrm>
        </p:grpSpPr>
        <p:pic>
          <p:nvPicPr>
            <p:cNvPr id="409" name="Picture 10" descr="Picture 10"/>
            <p:cNvPicPr>
              <a:picLocks noChangeAspect="1"/>
            </p:cNvPicPr>
            <p:nvPr/>
          </p:nvPicPr>
          <p:blipFill>
            <a:blip r:embed="rId2"/>
            <a:stretch>
              <a:fillRect/>
            </a:stretch>
          </p:blipFill>
          <p:spPr>
            <a:xfrm>
              <a:off x="67327" y="0"/>
              <a:ext cx="4030383" cy="1965125"/>
            </a:xfrm>
            <a:prstGeom prst="rect">
              <a:avLst/>
            </a:prstGeom>
            <a:ln w="12700" cap="flat">
              <a:noFill/>
              <a:miter lim="400000"/>
            </a:ln>
            <a:effectLst/>
          </p:spPr>
        </p:pic>
        <p:sp>
          <p:nvSpPr>
            <p:cNvPr id="410" name="Rectangle 11"/>
            <p:cNvSpPr txBox="1"/>
            <p:nvPr/>
          </p:nvSpPr>
          <p:spPr>
            <a:xfrm>
              <a:off x="0" y="1720388"/>
              <a:ext cx="4121711" cy="12911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Operators</a:t>
            </a:r>
          </a:p>
        </p:txBody>
      </p:sp>
      <p:grpSp>
        <p:nvGrpSpPr>
          <p:cNvPr id="421" name="Group 2"/>
          <p:cNvGrpSpPr/>
          <p:nvPr/>
        </p:nvGrpSpPr>
        <p:grpSpPr>
          <a:xfrm>
            <a:off x="10351756" y="5908442"/>
            <a:ext cx="1810867" cy="838732"/>
            <a:chOff x="0" y="0"/>
            <a:chExt cx="1810866" cy="838731"/>
          </a:xfrm>
        </p:grpSpPr>
        <p:pic>
          <p:nvPicPr>
            <p:cNvPr id="4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P spid="422" grpId="2" animBg="1" advAuto="0"/>
      <p:bldP spid="423" grpId="7" animBg="1" advAuto="0"/>
      <p:bldP spid="424" grpId="6" animBg="1" advAuto="0"/>
      <p:bldP spid="425" grpId="4" animBg="1" advAuto="0"/>
      <p:bldP spid="426" grpId="3" animBg="1" advAuto="0"/>
      <p:bldP spid="427" grpId="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Group 2"/>
          <p:cNvGrpSpPr/>
          <p:nvPr/>
        </p:nvGrpSpPr>
        <p:grpSpPr>
          <a:xfrm>
            <a:off x="10635092" y="5999069"/>
            <a:ext cx="1810867" cy="838732"/>
            <a:chOff x="0" y="0"/>
            <a:chExt cx="1810866" cy="838731"/>
          </a:xfrm>
        </p:grpSpPr>
        <p:pic>
          <p:nvPicPr>
            <p:cNvPr id="42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3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aphicFrame>
        <p:nvGraphicFramePr>
          <p:cNvPr id="432" name="Table 1"/>
          <p:cNvGraphicFramePr/>
          <p:nvPr/>
        </p:nvGraphicFramePr>
        <p:xfrm>
          <a:off x="532659" y="237354"/>
          <a:ext cx="10743611" cy="63832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3"/>
                        </a:rPr>
                        <a:t>sizeof</a:t>
                      </a:r>
                      <a:r>
                        <a:t>   </a:t>
                      </a:r>
                      <a:r>
                        <a:rPr u="sng">
                          <a:solidFill>
                            <a:srgbClr val="0563C1"/>
                          </a:solidFill>
                          <a:uFill>
                            <a:solidFill>
                              <a:srgbClr val="0563C1"/>
                            </a:solidFill>
                          </a:uFill>
                          <a:hlinkClick r:id="rId4"/>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3"/>
                        </a:rPr>
                        <a:t>sizeof</a:t>
                      </a:r>
                      <a:r>
                        <a:t> and </a:t>
                      </a:r>
                      <a:r>
                        <a:rPr u="sng">
                          <a:solidFill>
                            <a:srgbClr val="0563C1"/>
                          </a:solidFill>
                          <a:uFill>
                            <a:solidFill>
                              <a:srgbClr val="0563C1"/>
                            </a:solidFill>
                          </a:uFill>
                          <a:hlinkClick r:id="rId4"/>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5"/>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6"/>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Increment Operator</a:t>
            </a:r>
          </a:p>
        </p:txBody>
      </p:sp>
      <p:grpSp>
        <p:nvGrpSpPr>
          <p:cNvPr id="441" name="Group 2"/>
          <p:cNvGrpSpPr/>
          <p:nvPr/>
        </p:nvGrpSpPr>
        <p:grpSpPr>
          <a:xfrm>
            <a:off x="10351756" y="5908442"/>
            <a:ext cx="1810867" cy="838732"/>
            <a:chOff x="0" y="0"/>
            <a:chExt cx="1810866" cy="838731"/>
          </a:xfrm>
        </p:grpSpPr>
        <p:pic>
          <p:nvPicPr>
            <p:cNvPr id="4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animBg="1" advAuto="0"/>
      <p:bldP spid="442" grpId="2" animBg="1" advAuto="0"/>
      <p:bldP spid="443" grpId="3" animBg="1" advAuto="0"/>
      <p:bldP spid="444" grpId="4" animBg="1" advAuto="0"/>
      <p:bldP spid="445" grpId="5" animBg="1" advAuto="0"/>
      <p:bldP spid="446" grpId="6"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Comparison Operators</a:t>
            </a:r>
          </a:p>
        </p:txBody>
      </p:sp>
      <p:grpSp>
        <p:nvGrpSpPr>
          <p:cNvPr id="455" name="Group 2"/>
          <p:cNvGrpSpPr/>
          <p:nvPr/>
        </p:nvGrpSpPr>
        <p:grpSpPr>
          <a:xfrm>
            <a:off x="10351756" y="5908442"/>
            <a:ext cx="1810867" cy="838732"/>
            <a:chOff x="0" y="0"/>
            <a:chExt cx="1810866" cy="838731"/>
          </a:xfrm>
        </p:grpSpPr>
        <p:pic>
          <p:nvPicPr>
            <p:cNvPr id="4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1" animBg="1" advAuto="0"/>
      <p:bldP spid="456" grpId="4" animBg="1" advAuto="0"/>
      <p:bldP spid="457" grpId="5" animBg="1" advAuto="0"/>
      <p:bldP spid="458" grpId="6" animBg="1" advAuto="0"/>
      <p:bldP spid="459" grpId="7" animBg="1" advAuto="0"/>
      <p:bldP spid="462" grpId="2" animBg="1" advAuto="0"/>
      <p:bldP spid="463"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AND &amp;&amp;</a:t>
            </a:r>
          </a:p>
        </p:txBody>
      </p:sp>
      <p:grpSp>
        <p:nvGrpSpPr>
          <p:cNvPr id="472" name="Group 2"/>
          <p:cNvGrpSpPr/>
          <p:nvPr/>
        </p:nvGrpSpPr>
        <p:grpSpPr>
          <a:xfrm>
            <a:off x="10351756" y="5908442"/>
            <a:ext cx="1810867" cy="838732"/>
            <a:chOff x="0" y="0"/>
            <a:chExt cx="1810866" cy="838731"/>
          </a:xfrm>
        </p:grpSpPr>
        <p:pic>
          <p:nvPicPr>
            <p:cNvPr id="4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73" grpId="2" animBg="1" advAuto="0"/>
      <p:bldP spid="474"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OR ||</a:t>
            </a:r>
          </a:p>
        </p:txBody>
      </p:sp>
      <p:grpSp>
        <p:nvGrpSpPr>
          <p:cNvPr id="483" name="Group 2"/>
          <p:cNvGrpSpPr/>
          <p:nvPr/>
        </p:nvGrpSpPr>
        <p:grpSpPr>
          <a:xfrm>
            <a:off x="10351756" y="5908442"/>
            <a:ext cx="1810867" cy="838732"/>
            <a:chOff x="0" y="0"/>
            <a:chExt cx="1810866" cy="838731"/>
          </a:xfrm>
        </p:grpSpPr>
        <p:pic>
          <p:nvPicPr>
            <p:cNvPr id="4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1" animBg="1" advAuto="0"/>
      <p:bldP spid="484" grpId="2" animBg="1" advAuto="0"/>
      <p:bldP spid="485"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0"/>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rPr dirty="0"/>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Software</a:t>
            </a:r>
          </a:p>
        </p:txBody>
      </p:sp>
      <p:grpSp>
        <p:nvGrpSpPr>
          <p:cNvPr id="135" name="Group 2"/>
          <p:cNvGrpSpPr/>
          <p:nvPr/>
        </p:nvGrpSpPr>
        <p:grpSpPr>
          <a:xfrm>
            <a:off x="10351756" y="5908442"/>
            <a:ext cx="1810867" cy="838732"/>
            <a:chOff x="0" y="0"/>
            <a:chExt cx="1810866" cy="838731"/>
          </a:xfrm>
        </p:grpSpPr>
        <p:pic>
          <p:nvPicPr>
            <p:cNvPr id="13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rPr dirty="0"/>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6"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XOR ^</a:t>
            </a:r>
          </a:p>
        </p:txBody>
      </p:sp>
      <p:grpSp>
        <p:nvGrpSpPr>
          <p:cNvPr id="494" name="Group 2"/>
          <p:cNvGrpSpPr/>
          <p:nvPr/>
        </p:nvGrpSpPr>
        <p:grpSpPr>
          <a:xfrm>
            <a:off x="10351756" y="5908442"/>
            <a:ext cx="1810867" cy="838732"/>
            <a:chOff x="0" y="0"/>
            <a:chExt cx="1810866" cy="838731"/>
          </a:xfrm>
        </p:grpSpPr>
        <p:pic>
          <p:nvPicPr>
            <p:cNvPr id="49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9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P spid="495" grpId="2" animBg="1" advAuto="0"/>
      <p:bldP spid="496" grpId="3"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Bitwise Operator</a:t>
            </a:r>
          </a:p>
        </p:txBody>
      </p:sp>
      <p:grpSp>
        <p:nvGrpSpPr>
          <p:cNvPr id="505" name="Group 2"/>
          <p:cNvGrpSpPr/>
          <p:nvPr/>
        </p:nvGrpSpPr>
        <p:grpSpPr>
          <a:xfrm>
            <a:off x="10351756" y="5908442"/>
            <a:ext cx="1810867" cy="838732"/>
            <a:chOff x="0" y="0"/>
            <a:chExt cx="1810866" cy="838731"/>
          </a:xfrm>
        </p:grpSpPr>
        <p:pic>
          <p:nvPicPr>
            <p:cNvPr id="50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0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6" grpId="2" animBg="1" advAuto="0"/>
      <p:bldP spid="507" grpId="3" animBg="1" advAuto="0"/>
      <p:bldP spid="508" grpId="4" animBg="1" advAuto="0"/>
      <p:bldP spid="509" grpId="5"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concatenation oprt(+) : Is used to join a String value with any other data.</a:t>
            </a:r>
          </a:p>
          <a:p>
            <a:pPr marL="81851" indent="-73708">
              <a:buSzPct val="100000"/>
              <a:buChar char="•"/>
              <a:tabLst>
                <a:tab pos="76200" algn="l"/>
              </a:tabLst>
              <a:defRPr sz="2500">
                <a:solidFill>
                  <a:srgbClr val="231F20"/>
                </a:solidFill>
              </a:defRPr>
            </a:pPr>
            <a:r>
              <a:t> Between a string and any other type if you use + oprt it will join the string and given </a:t>
            </a:r>
          </a:p>
          <a:p>
            <a:pPr indent="8144">
              <a:tabLst>
                <a:tab pos="76200" algn="l"/>
              </a:tabLst>
              <a:defRPr sz="2500">
                <a:solidFill>
                  <a:srgbClr val="231F20"/>
                </a:solidFill>
              </a:defRPr>
            </a:pPr>
            <a:r>
              <a:t>   value creating a new String.</a:t>
            </a:r>
          </a:p>
          <a:p>
            <a:pPr marL="465343" indent="-457200">
              <a:buSzPct val="100000"/>
              <a:buFont typeface="Arial"/>
              <a:buChar char="•"/>
              <a:tabLst>
                <a:tab pos="76200" algn="l"/>
              </a:tabLst>
              <a:defRPr sz="2500">
                <a:solidFill>
                  <a:srgbClr val="231F20"/>
                </a:solidFill>
              </a:defRPr>
            </a:pPr>
            <a:r>
              <a:t>Ex : "hello"+"world“</a:t>
            </a:r>
          </a:p>
          <a:p>
            <a:pPr marL="465343" indent="-457200">
              <a:buSzPct val="100000"/>
              <a:buFont typeface="Arial"/>
              <a:buChar char="•"/>
              <a:tabLst>
                <a:tab pos="76200" algn="l"/>
              </a:tabLst>
              <a:defRPr sz="2500">
                <a:solidFill>
                  <a:srgbClr val="231F20"/>
                </a:solidFill>
              </a:defRPr>
            </a:pPr>
            <a:r>
              <a:t>         “hello"+10</a:t>
            </a:r>
          </a:p>
          <a:p>
            <a:pPr indent="8144">
              <a:tabLst>
                <a:tab pos="76200" algn="l"/>
              </a:tabLst>
              <a:defRPr sz="2500">
                <a:solidFill>
                  <a:srgbClr val="231F20"/>
                </a:solidFill>
              </a:defRPr>
            </a:pPr>
            <a:endParaRPr/>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Concatenation Operator</a:t>
            </a:r>
          </a:p>
        </p:txBody>
      </p:sp>
      <p:grpSp>
        <p:nvGrpSpPr>
          <p:cNvPr id="518" name="Group 2"/>
          <p:cNvGrpSpPr/>
          <p:nvPr/>
        </p:nvGrpSpPr>
        <p:grpSpPr>
          <a:xfrm>
            <a:off x="10351756" y="5908442"/>
            <a:ext cx="1810867" cy="838732"/>
            <a:chOff x="0" y="0"/>
            <a:chExt cx="1810866" cy="838731"/>
          </a:xfrm>
        </p:grpSpPr>
        <p:pic>
          <p:nvPicPr>
            <p:cNvPr id="51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1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Methods/ Functions</a:t>
            </a:r>
          </a:p>
        </p:txBody>
      </p:sp>
      <p:grpSp>
        <p:nvGrpSpPr>
          <p:cNvPr id="530" name="Group 12"/>
          <p:cNvGrpSpPr/>
          <p:nvPr/>
        </p:nvGrpSpPr>
        <p:grpSpPr>
          <a:xfrm>
            <a:off x="4154897" y="4436604"/>
            <a:ext cx="4107099" cy="3000818"/>
            <a:chOff x="0" y="0"/>
            <a:chExt cx="4107098" cy="3000817"/>
          </a:xfrm>
        </p:grpSpPr>
        <p:pic>
          <p:nvPicPr>
            <p:cNvPr id="528" name="Picture 10" descr="Picture 10"/>
            <p:cNvPicPr>
              <a:picLocks noChangeAspect="1"/>
            </p:cNvPicPr>
            <p:nvPr/>
          </p:nvPicPr>
          <p:blipFill>
            <a:blip r:embed="rId2"/>
            <a:stretch>
              <a:fillRect/>
            </a:stretch>
          </p:blipFill>
          <p:spPr>
            <a:xfrm>
              <a:off x="67089" y="0"/>
              <a:ext cx="4016094" cy="1958158"/>
            </a:xfrm>
            <a:prstGeom prst="rect">
              <a:avLst/>
            </a:prstGeom>
            <a:ln w="12700" cap="flat">
              <a:noFill/>
              <a:miter lim="400000"/>
            </a:ln>
            <a:effectLst/>
          </p:spPr>
        </p:pic>
        <p:sp>
          <p:nvSpPr>
            <p:cNvPr id="529" name="Rectangle 11"/>
            <p:cNvSpPr txBox="1"/>
            <p:nvPr/>
          </p:nvSpPr>
          <p:spPr>
            <a:xfrm>
              <a:off x="0" y="1714289"/>
              <a:ext cx="4107099" cy="12865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grpSp>
        <p:nvGrpSpPr>
          <p:cNvPr id="540" name="Group 2"/>
          <p:cNvGrpSpPr/>
          <p:nvPr/>
        </p:nvGrpSpPr>
        <p:grpSpPr>
          <a:xfrm>
            <a:off x="10635092" y="5999069"/>
            <a:ext cx="1810867" cy="838732"/>
            <a:chOff x="0" y="0"/>
            <a:chExt cx="1810866" cy="838731"/>
          </a:xfrm>
        </p:grpSpPr>
        <p:pic>
          <p:nvPicPr>
            <p:cNvPr id="53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3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dirty="0"/>
              <a:t> Syntax : </a:t>
            </a:r>
            <a:r>
              <a:rPr b="1" dirty="0">
                <a:solidFill>
                  <a:schemeClr val="accent1">
                    <a:satOff val="-3547"/>
                    <a:lumOff val="-10352"/>
                  </a:schemeClr>
                </a:solidFill>
              </a:rPr>
              <a:t>access </a:t>
            </a:r>
            <a:r>
              <a:rPr b="1" dirty="0"/>
              <a:t>      </a:t>
            </a:r>
            <a:r>
              <a:rPr b="1" dirty="0" err="1">
                <a:solidFill>
                  <a:srgbClr val="FF4501"/>
                </a:solidFill>
              </a:rPr>
              <a:t>access</a:t>
            </a:r>
            <a:r>
              <a:rPr b="1" dirty="0"/>
              <a:t>        return  name(</a:t>
            </a:r>
            <a:r>
              <a:rPr lang="en-US" b="1" dirty="0"/>
              <a:t>parameter</a:t>
            </a:r>
            <a:r>
              <a:rPr b="1" dirty="0"/>
              <a:t> list)</a:t>
            </a:r>
          </a:p>
          <a:p>
            <a:pPr indent="8144">
              <a:tabLst>
                <a:tab pos="76200" algn="l"/>
              </a:tabLst>
              <a:defRPr sz="2400" b="1">
                <a:solidFill>
                  <a:srgbClr val="231F20"/>
                </a:solidFill>
              </a:defRPr>
            </a:pPr>
            <a:r>
              <a:rPr dirty="0"/>
              <a:t>                  </a:t>
            </a:r>
            <a:r>
              <a:rPr dirty="0">
                <a:solidFill>
                  <a:schemeClr val="accent1">
                    <a:satOff val="-3547"/>
                    <a:lumOff val="-10352"/>
                  </a:schemeClr>
                </a:solidFill>
              </a:rPr>
              <a:t>specifier</a:t>
            </a:r>
            <a:r>
              <a:rPr dirty="0"/>
              <a:t>   </a:t>
            </a:r>
            <a:r>
              <a:rPr dirty="0">
                <a:solidFill>
                  <a:srgbClr val="FF2600"/>
                </a:solidFill>
              </a:rPr>
              <a:t>modifiers</a:t>
            </a:r>
            <a:r>
              <a:rPr dirty="0"/>
              <a:t>   type</a:t>
            </a:r>
          </a:p>
          <a:p>
            <a:pPr indent="8144">
              <a:tabLst>
                <a:tab pos="76200" algn="l"/>
              </a:tabLst>
              <a:defRPr sz="2400">
                <a:solidFill>
                  <a:srgbClr val="231F20"/>
                </a:solidFill>
              </a:defRPr>
            </a:pPr>
            <a:r>
              <a:rPr dirty="0"/>
              <a:t>               </a:t>
            </a:r>
            <a:r>
              <a:rPr b="1" dirty="0"/>
              <a:t>  {</a:t>
            </a:r>
          </a:p>
          <a:p>
            <a:pPr indent="8144">
              <a:tabLst>
                <a:tab pos="76200" algn="l"/>
              </a:tabLst>
              <a:defRPr sz="2400" b="1">
                <a:solidFill>
                  <a:srgbClr val="231F20"/>
                </a:solidFill>
              </a:defRPr>
            </a:pPr>
            <a:r>
              <a:rPr dirty="0"/>
              <a:t>                       stmt..</a:t>
            </a:r>
          </a:p>
          <a:p>
            <a:pPr indent="8144">
              <a:tabLst>
                <a:tab pos="76200" algn="l"/>
              </a:tabLst>
              <a:defRPr sz="2400" b="1">
                <a:solidFill>
                  <a:srgbClr val="231F20"/>
                </a:solidFill>
              </a:defRPr>
            </a:pPr>
            <a:r>
              <a:rPr dirty="0"/>
              <a:t>                       stmt..</a:t>
            </a:r>
          </a:p>
          <a:p>
            <a:pPr indent="8144">
              <a:tabLst>
                <a:tab pos="76200" algn="l"/>
              </a:tabLst>
              <a:defRPr sz="2400" b="1">
                <a:solidFill>
                  <a:srgbClr val="231F20"/>
                </a:solidFill>
              </a:defRPr>
            </a:pPr>
            <a:r>
              <a:rPr dirty="0"/>
              <a:t>                       return;</a:t>
            </a:r>
          </a:p>
          <a:p>
            <a:pPr indent="8144">
              <a:tabLst>
                <a:tab pos="76200" algn="l"/>
              </a:tabLst>
              <a:defRPr sz="2400" b="1">
                <a:solidFill>
                  <a:srgbClr val="231F20"/>
                </a:solidFill>
              </a:defRPr>
            </a:pPr>
            <a:r>
              <a:rPr dirty="0"/>
              <a:t>                 }</a:t>
            </a:r>
          </a:p>
          <a:p>
            <a:pPr indent="8144">
              <a:tabLst>
                <a:tab pos="76200" algn="l"/>
              </a:tabLst>
              <a:defRPr sz="2500">
                <a:solidFill>
                  <a:srgbClr val="231F20"/>
                </a:solidFill>
              </a:defRPr>
            </a:pPr>
            <a:r>
              <a:rPr dirty="0"/>
              <a:t>        </a:t>
            </a:r>
          </a:p>
        </p:txBody>
      </p:sp>
      <p:sp>
        <p:nvSpPr>
          <p:cNvPr id="542" name="object 11"/>
          <p:cNvSpPr txBox="1"/>
          <p:nvPr/>
        </p:nvSpPr>
        <p:spPr>
          <a:xfrm>
            <a:off x="427096" y="1140335"/>
            <a:ext cx="1034584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lang="en-US" dirty="0"/>
              <a:t>It is used to execute a sequence of statement.</a:t>
            </a:r>
            <a:r>
              <a:rPr dirty="0"/>
              <a:t> </a:t>
            </a:r>
            <a:endParaRPr lang="en-US" dirty="0"/>
          </a:p>
          <a:p>
            <a:r>
              <a:rPr dirty="0"/>
              <a:t>Methods are used to eliminate duplicate lines of code in the program.</a:t>
            </a:r>
          </a:p>
        </p:txBody>
      </p:sp>
      <p:sp>
        <p:nvSpPr>
          <p:cNvPr id="543" name="object 11"/>
          <p:cNvSpPr txBox="1"/>
          <p:nvPr/>
        </p:nvSpPr>
        <p:spPr>
          <a:xfrm>
            <a:off x="267720" y="5085792"/>
            <a:ext cx="10653566" cy="11541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Access modifier : static.</a:t>
            </a:r>
          </a:p>
          <a:p>
            <a:pPr marL="81851" indent="-73708">
              <a:buSzPct val="100000"/>
              <a:buChar char="•"/>
              <a:tabLst>
                <a:tab pos="76200" algn="l"/>
              </a:tabLst>
              <a:defRPr sz="2500">
                <a:solidFill>
                  <a:srgbClr val="231F20"/>
                </a:solidFill>
              </a:defRPr>
            </a:pPr>
            <a:r>
              <a:rPr dirty="0"/>
              <a:t>Access specifier : public, protected, pkg-level, private.</a:t>
            </a:r>
          </a:p>
          <a:p>
            <a:pPr marL="81851" indent="-73708">
              <a:buSzPct val="100000"/>
              <a:buChar char="•"/>
              <a:tabLst>
                <a:tab pos="76200" algn="l"/>
              </a:tabLst>
              <a:defRPr sz="2500"/>
            </a:pPr>
            <a:r>
              <a:rPr dirty="0"/>
              <a:t>Return type : depends on the data type </a:t>
            </a:r>
            <a:r>
              <a:rPr lang="en-US" dirty="0"/>
              <a:t>of which type of value we are returning.</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2" animBg="1" advAuto="0"/>
      <p:bldP spid="541" grpId="3" animBg="1" advAuto="0"/>
      <p:bldP spid="542" grpId="1" animBg="1" advAuto="0"/>
      <p:bldP spid="543" grpId="4"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grpSp>
        <p:nvGrpSpPr>
          <p:cNvPr id="552" name="Group 2"/>
          <p:cNvGrpSpPr/>
          <p:nvPr/>
        </p:nvGrpSpPr>
        <p:grpSpPr>
          <a:xfrm>
            <a:off x="10635092" y="5999069"/>
            <a:ext cx="1810867" cy="838732"/>
            <a:chOff x="0" y="0"/>
            <a:chExt cx="1810866" cy="838731"/>
          </a:xfrm>
        </p:grpSpPr>
        <p:pic>
          <p:nvPicPr>
            <p:cNvPr id="5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 A method which is calling another method is known as </a:t>
            </a:r>
            <a:r>
              <a:rPr u="sng" dirty="0"/>
              <a:t>calling method</a:t>
            </a:r>
            <a:r>
              <a:rPr dirty="0"/>
              <a:t>.</a:t>
            </a:r>
          </a:p>
        </p:txBody>
      </p:sp>
      <p:sp>
        <p:nvSpPr>
          <p:cNvPr id="554" name="object 11"/>
          <p:cNvSpPr txBox="1"/>
          <p:nvPr/>
        </p:nvSpPr>
        <p:spPr>
          <a:xfrm>
            <a:off x="437827" y="1382887"/>
            <a:ext cx="1034584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lang="en-US" dirty="0"/>
              <a:t> return statement is used to transfer the control and the values from called</a:t>
            </a:r>
          </a:p>
          <a:p>
            <a:pPr indent="8144">
              <a:tabLst>
                <a:tab pos="76200" algn="l"/>
              </a:tabLst>
              <a:defRPr sz="2500">
                <a:solidFill>
                  <a:srgbClr val="231F20"/>
                </a:solidFill>
              </a:defRPr>
            </a:pPr>
            <a:r>
              <a:rPr lang="en-US" dirty="0"/>
              <a:t>   method to calling method.</a:t>
            </a:r>
          </a:p>
        </p:txBody>
      </p:sp>
      <p:sp>
        <p:nvSpPr>
          <p:cNvPr id="555" name="object 11"/>
          <p:cNvSpPr txBox="1"/>
          <p:nvPr/>
        </p:nvSpPr>
        <p:spPr>
          <a:xfrm>
            <a:off x="427096" y="3738587"/>
            <a:ext cx="1034584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lang="en-US"/>
              <a:t> If methods do not return any value then its return type should be declared   </a:t>
            </a:r>
          </a:p>
          <a:p>
            <a:pPr indent="8144">
              <a:tabLst>
                <a:tab pos="76200" algn="l"/>
              </a:tabLst>
              <a:defRPr sz="2500">
                <a:solidFill>
                  <a:srgbClr val="231F20"/>
                </a:solidFill>
              </a:defRPr>
            </a:pPr>
            <a:r>
              <a:rPr lang="en-US"/>
              <a:t>   as </a:t>
            </a:r>
            <a:r>
              <a:rPr lang="en-US" b="1"/>
              <a:t>void</a:t>
            </a:r>
            <a:r>
              <a:rPr lang="en-US"/>
              <a:t>.</a:t>
            </a:r>
            <a:endParaRPr lang="en-US"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3" animBg="1" advAuto="0"/>
      <p:bldP spid="553" grpId="2" animBg="1" advAuto="0"/>
      <p:bldP spid="554" grpId="1" animBg="1" advAuto="0"/>
      <p:bldP spid="555" grpId="4"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FLOW CONTROL STATEMENTS</a:t>
            </a:r>
          </a:p>
        </p:txBody>
      </p:sp>
      <p:grpSp>
        <p:nvGrpSpPr>
          <p:cNvPr id="577" name="Group 12"/>
          <p:cNvGrpSpPr/>
          <p:nvPr/>
        </p:nvGrpSpPr>
        <p:grpSpPr>
          <a:xfrm>
            <a:off x="4154897" y="4446537"/>
            <a:ext cx="4079909" cy="2980951"/>
            <a:chOff x="0" y="0"/>
            <a:chExt cx="4079907" cy="2980950"/>
          </a:xfrm>
        </p:grpSpPr>
        <p:pic>
          <p:nvPicPr>
            <p:cNvPr id="575" name="Picture 10" descr="Picture 10"/>
            <p:cNvPicPr>
              <a:picLocks noChangeAspect="1"/>
            </p:cNvPicPr>
            <p:nvPr/>
          </p:nvPicPr>
          <p:blipFill>
            <a:blip r:embed="rId2"/>
            <a:stretch>
              <a:fillRect/>
            </a:stretch>
          </p:blipFill>
          <p:spPr>
            <a:xfrm>
              <a:off x="66645" y="0"/>
              <a:ext cx="3989506" cy="1945195"/>
            </a:xfrm>
            <a:prstGeom prst="rect">
              <a:avLst/>
            </a:prstGeom>
            <a:ln w="12700" cap="flat">
              <a:noFill/>
              <a:miter lim="400000"/>
            </a:ln>
            <a:effectLst/>
          </p:spPr>
        </p:pic>
        <p:sp>
          <p:nvSpPr>
            <p:cNvPr id="576" name="Rectangle 11"/>
            <p:cNvSpPr txBox="1"/>
            <p:nvPr/>
          </p:nvSpPr>
          <p:spPr>
            <a:xfrm>
              <a:off x="0" y="1702939"/>
              <a:ext cx="4079908" cy="12780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Flow control statements</a:t>
            </a:r>
          </a:p>
        </p:txBody>
      </p:sp>
      <p:grpSp>
        <p:nvGrpSpPr>
          <p:cNvPr id="587" name="Group 2"/>
          <p:cNvGrpSpPr/>
          <p:nvPr/>
        </p:nvGrpSpPr>
        <p:grpSpPr>
          <a:xfrm>
            <a:off x="10635092" y="5999069"/>
            <a:ext cx="1810867" cy="838732"/>
            <a:chOff x="0" y="0"/>
            <a:chExt cx="1810866" cy="838731"/>
          </a:xfrm>
        </p:grpSpPr>
        <p:pic>
          <p:nvPicPr>
            <p:cNvPr id="58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8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2" animBg="1" advAuto="0"/>
      <p:bldP spid="588" grpId="3" animBg="1" advAuto="0"/>
      <p:bldP spid="589"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dirty="0"/>
              <a:t> it is a  type of decision making </a:t>
            </a:r>
            <a:r>
              <a:rPr lang="en-US" dirty="0"/>
              <a:t>if the given conditions satisfies then the statement which is written within the if body will executed.</a:t>
            </a:r>
            <a:endParaRPr dirty="0">
              <a:solidFill>
                <a:srgbClr val="000000"/>
              </a:solidFill>
            </a:endParaRP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1" animBg="1" advAuto="0"/>
      <p:bldP spid="602"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stretch>
            <a:fillRect/>
          </a:stretch>
        </p:blipFill>
        <p:spPr>
          <a:xfrm>
            <a:off x="2073499" y="834132"/>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BA(Business Analyst) </a:t>
            </a:r>
          </a:p>
          <a:p>
            <a:pPr>
              <a:defRPr>
                <a:effectLst>
                  <a:outerShdw blurRad="38100" dist="19050" dir="2700000" rotWithShape="0">
                    <a:srgbClr val="000000">
                      <a:alpha val="40000"/>
                    </a:srgbClr>
                  </a:outerShdw>
                </a:effectLst>
              </a:defRPr>
            </a:pPr>
            <a:r>
              <a:t>Collects the requirements</a:t>
            </a:r>
          </a:p>
          <a:p>
            <a:pPr>
              <a:defRPr>
                <a:effectLst>
                  <a:outerShdw blurRad="38100" dist="19050" dir="2700000" rotWithShape="0">
                    <a:srgbClr val="000000">
                      <a:alpha val="40000"/>
                    </a:srgbClr>
                  </a:outerShdw>
                </a:effectLst>
              </a:defRPr>
            </a:pPr>
            <a:r>
              <a:t>From the client</a:t>
            </a:r>
          </a:p>
          <a:p>
            <a:pPr>
              <a:defRPr>
                <a:effectLst>
                  <a:outerShdw blurRad="38100" dist="19050" dir="2700000" rotWithShape="0">
                    <a:srgbClr val="000000">
                      <a:alpha val="40000"/>
                    </a:srgbClr>
                  </a:outerShdw>
                </a:effectLst>
              </a:defRPr>
            </a:pPr>
            <a:r>
              <a:t>BA is expert in the domain</a:t>
            </a:r>
          </a:p>
          <a:p>
            <a:pPr>
              <a:defRPr>
                <a:effectLst>
                  <a:outerShdw blurRad="38100" dist="19050" dir="2700000" rotWithShape="0">
                    <a:srgbClr val="000000">
                      <a:alpha val="40000"/>
                    </a:srgbClr>
                  </a:outerShdw>
                </a:effectLst>
              </a:defRPr>
            </a:pPr>
            <a:r>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Technical Architect is will design the application based on his experience.</a:t>
            </a:r>
          </a:p>
          <a:p>
            <a:pPr>
              <a:defRPr>
                <a:effectLst>
                  <a:outerShdw blurRad="38100" dist="19050" dir="2700000" rotWithShape="0">
                    <a:srgbClr val="000000">
                      <a:alpha val="40000"/>
                    </a:srgbClr>
                  </a:outerShdw>
                </a:effectLst>
              </a:defRPr>
            </a:pPr>
            <a:r>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t>Low Level Design</a:t>
            </a:r>
          </a:p>
          <a:p>
            <a:pPr marL="342900" indent="-342900">
              <a:buSzPct val="100000"/>
              <a:buFont typeface="Arial"/>
              <a:buChar char="•"/>
              <a:defRPr>
                <a:effectLst>
                  <a:outerShdw blurRad="38100" dist="19050" dir="2700000" rotWithShape="0">
                    <a:srgbClr val="000000">
                      <a:alpha val="40000"/>
                    </a:srgbClr>
                  </a:outerShdw>
                </a:effectLst>
              </a:defRPr>
            </a:pPr>
            <a:r>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Developers starts coding the application</a:t>
            </a:r>
          </a:p>
          <a:p>
            <a:pPr>
              <a:defRPr>
                <a:effectLst>
                  <a:outerShdw blurRad="38100" dist="19050" dir="2700000" rotWithShape="0">
                    <a:srgbClr val="000000">
                      <a:alpha val="40000"/>
                    </a:srgbClr>
                  </a:outerShdw>
                </a:effectLst>
              </a:defRPr>
            </a:pPr>
            <a:r>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t>If the application is not working according to requirements the its called a </a:t>
            </a:r>
            <a:r>
              <a:rPr b="1"/>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effectLst>
                  <a:outerShdw blurRad="38100" dist="19050" dir="2700000" rotWithShape="0">
                    <a:srgbClr val="000000">
                      <a:alpha val="40000"/>
                    </a:srgbClr>
                  </a:outerShdw>
                </a:effectLst>
              </a:defRPr>
            </a:lvl1pPr>
          </a:lstStyle>
          <a:p>
            <a:r>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A team of Production Engineers will be </a:t>
            </a:r>
          </a:p>
          <a:p>
            <a:pPr>
              <a:defRPr>
                <a:effectLst>
                  <a:outerShdw blurRad="38100" dist="19050" dir="2700000" rotWithShape="0">
                    <a:srgbClr val="000000">
                      <a:alpha val="40000"/>
                    </a:srgbClr>
                  </a:outerShdw>
                </a:effectLst>
              </a:defRPr>
            </a:pPr>
            <a:r>
              <a:t>24/7 available to keep the S/w running.</a:t>
            </a:r>
          </a:p>
          <a:p>
            <a:pPr>
              <a:defRPr>
                <a:effectLst>
                  <a:outerShdw blurRad="38100" dist="19050" dir="2700000" rotWithShape="0">
                    <a:srgbClr val="000000">
                      <a:alpha val="40000"/>
                    </a:srgbClr>
                  </a:outerShdw>
                </a:effectLst>
              </a:defRPr>
            </a:pPr>
            <a:endParaRPr/>
          </a:p>
          <a:p>
            <a:pPr>
              <a:defRPr>
                <a:effectLst>
                  <a:outerShdw blurRad="38100" dist="19050" dir="2700000" rotWithShape="0">
                    <a:srgbClr val="000000">
                      <a:alpha val="40000"/>
                    </a:srgbClr>
                  </a:outerShdw>
                </a:effectLst>
              </a:defRPr>
            </a:pPr>
            <a:r>
              <a:t>Any bugs are found by the Client should</a:t>
            </a:r>
          </a:p>
          <a:p>
            <a:pPr>
              <a:defRPr>
                <a:effectLst>
                  <a:outerShdw blurRad="38100" dist="19050" dir="2700000" rotWithShape="0">
                    <a:srgbClr val="000000">
                      <a:alpha val="40000"/>
                    </a:srgbClr>
                  </a:outerShdw>
                </a:effectLst>
              </a:defRPr>
            </a:pPr>
            <a:r>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P spid="144" grpId="2" animBg="1" advAuto="0"/>
      <p:bldP spid="145" grpId="3" animBg="1" advAuto="0"/>
      <p:bldP spid="146" grpId="5" animBg="1" advAuto="0"/>
      <p:bldP spid="147" grpId="4" animBg="1" advAuto="0"/>
      <p:bldP spid="148" grpId="7" animBg="1" advAuto="0"/>
      <p:bldP spid="149" grpId="6" animBg="1" advAuto="0"/>
      <p:bldP spid="150" grpId="9" animBg="1" advAuto="0"/>
      <p:bldP spid="151" grpId="8" animBg="1" advAuto="0"/>
      <p:bldP spid="152" grpId="11" animBg="1" advAuto="0"/>
      <p:bldP spid="153" grpId="10" animBg="1" advAuto="0"/>
      <p:bldP spid="154" grpId="13" animBg="1" advAuto="0"/>
      <p:bldP spid="155" grpId="1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lang="en-US" dirty="0"/>
              <a:t> it is a  type of decision making if the given conditions satisfies then the statement which is written within the if body will executed </a:t>
            </a:r>
            <a:r>
              <a:rPr lang="en-US" b="1" dirty="0"/>
              <a:t>or</a:t>
            </a:r>
            <a:r>
              <a:rPr lang="en-US" dirty="0"/>
              <a:t> else </a:t>
            </a:r>
            <a:r>
              <a:rPr lang="en-US" dirty="0" err="1"/>
              <a:t>Else</a:t>
            </a:r>
            <a:r>
              <a:rPr lang="en-US" dirty="0"/>
              <a:t> part will be executed.</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1" animBg="1" advAuto="0"/>
      <p:bldP spid="609"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dirty="0"/>
              <a:t> It is a  type of decision making statements which is used to whenever there are multiple Boolean conditions to be evaluated to execute different set of statements.</a:t>
            </a:r>
            <a:r>
              <a:rPr dirty="0">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1" animBg="1" advAuto="0"/>
      <p:bldP spid="616" grpId="2"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23" grpId="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Looping Statements</a:t>
            </a:r>
          </a:p>
        </p:txBody>
      </p:sp>
      <p:grpSp>
        <p:nvGrpSpPr>
          <p:cNvPr id="632" name="Group 2"/>
          <p:cNvGrpSpPr/>
          <p:nvPr/>
        </p:nvGrpSpPr>
        <p:grpSpPr>
          <a:xfrm>
            <a:off x="10635092" y="5999069"/>
            <a:ext cx="1810867" cy="838732"/>
            <a:chOff x="0" y="0"/>
            <a:chExt cx="1810866" cy="838731"/>
          </a:xfrm>
        </p:grpSpPr>
        <p:pic>
          <p:nvPicPr>
            <p:cNvPr id="63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3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2" animBg="1" advAuto="0"/>
      <p:bldP spid="633" grpId="3" animBg="1" advAuto="0"/>
      <p:bldP spid="634" grpId="1"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a:solidFill>
                  <a:srgbClr val="FFFFFF"/>
                </a:solidFill>
              </a:defRPr>
            </a:lvl1pPr>
          </a:lstStyle>
          <a:p>
            <a:r>
              <a:t>Looping Statements</a:t>
            </a:r>
          </a:p>
        </p:txBody>
      </p:sp>
      <p:grpSp>
        <p:nvGrpSpPr>
          <p:cNvPr id="642" name="Group 2"/>
          <p:cNvGrpSpPr/>
          <p:nvPr/>
        </p:nvGrpSpPr>
        <p:grpSpPr>
          <a:xfrm>
            <a:off x="10635092" y="5999069"/>
            <a:ext cx="1810867" cy="838732"/>
            <a:chOff x="0" y="0"/>
            <a:chExt cx="1810866" cy="838731"/>
          </a:xfrm>
        </p:grpSpPr>
        <p:pic>
          <p:nvPicPr>
            <p:cNvPr id="64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4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To : </a:t>
            </a:r>
            <a:r>
              <a:rPr u="sng">
                <a:solidFill>
                  <a:srgbClr val="0563C1"/>
                </a:solidFill>
                <a:uFill>
                  <a:solidFill>
                    <a:srgbClr val="0563C1"/>
                  </a:solidFill>
                </a:uFill>
                <a:hlinkClick r:id="rId3"/>
              </a:rPr>
              <a:t>xyz@gmail.com</a:t>
            </a:r>
          </a:p>
          <a:p>
            <a:r>
              <a:t>       </a:t>
            </a:r>
            <a:r>
              <a:rPr u="sng">
                <a:solidFill>
                  <a:srgbClr val="0563C1"/>
                </a:solidFill>
                <a:uFill>
                  <a:solidFill>
                    <a:srgbClr val="0563C1"/>
                  </a:solidFill>
                </a:uFill>
                <a:hlinkClick r:id="rId4"/>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rPr dirty="0"/>
                <a:t>class Email</a:t>
              </a:r>
            </a:p>
            <a:p>
              <a:r>
                <a:rPr dirty="0"/>
                <a:t>{</a:t>
              </a:r>
            </a:p>
            <a:p>
              <a:r>
                <a:rPr dirty="0"/>
                <a:t>  </a:t>
              </a:r>
              <a:r>
                <a:rPr dirty="0" err="1"/>
                <a:t>sendmail</a:t>
              </a:r>
              <a:r>
                <a:rPr dirty="0"/>
                <a:t>(int num)</a:t>
              </a:r>
            </a:p>
            <a:p>
              <a:r>
                <a:rPr dirty="0"/>
                <a:t>  {</a:t>
              </a:r>
            </a:p>
            <a:p>
              <a:r>
                <a:rPr dirty="0"/>
                <a:t>    </a:t>
              </a:r>
              <a:r>
                <a:rPr dirty="0">
                  <a:solidFill>
                    <a:schemeClr val="accent2">
                      <a:satOff val="-18194"/>
                      <a:lumOff val="-11215"/>
                    </a:schemeClr>
                  </a:solidFill>
                </a:rPr>
                <a:t>l</a:t>
              </a:r>
              <a:r>
                <a:rPr dirty="0">
                  <a:solidFill>
                    <a:srgbClr val="FF002B"/>
                  </a:solidFill>
                </a:rPr>
                <a:t>oop(num)  </a:t>
              </a:r>
              <a:r>
                <a:rPr b="1" dirty="0">
                  <a:solidFill>
                    <a:srgbClr val="FF002B"/>
                  </a:solidFill>
                </a:rPr>
                <a:t>num = no. of To email ids</a:t>
              </a:r>
            </a:p>
            <a:p>
              <a:r>
                <a:rPr dirty="0"/>
                <a:t>   {</a:t>
              </a:r>
            </a:p>
            <a:p>
              <a:pPr>
                <a:defRPr>
                  <a:solidFill>
                    <a:srgbClr val="FF002B"/>
                  </a:solidFill>
                </a:defRPr>
              </a:pPr>
              <a:r>
                <a:rPr dirty="0"/>
                <a:t>     —-</a:t>
              </a:r>
            </a:p>
            <a:p>
              <a:pPr>
                <a:defRPr>
                  <a:solidFill>
                    <a:srgbClr val="FF002B"/>
                  </a:solidFill>
                </a:defRPr>
              </a:pPr>
              <a:r>
                <a:rPr dirty="0"/>
                <a:t>     ——</a:t>
              </a:r>
            </a:p>
            <a:p>
              <a:pPr>
                <a:defRPr>
                  <a:solidFill>
                    <a:srgbClr val="FF002B"/>
                  </a:solidFill>
                </a:defRPr>
              </a:pPr>
              <a:r>
                <a:rPr dirty="0"/>
                <a:t>   }</a:t>
              </a:r>
            </a:p>
            <a:p>
              <a:r>
                <a:rPr dirty="0"/>
                <a:t>  </a:t>
              </a:r>
            </a:p>
            <a:p>
              <a:r>
                <a:rPr dirty="0"/>
                <a:t> }</a:t>
              </a:r>
            </a:p>
            <a:p>
              <a:endParaRPr dirty="0"/>
            </a:p>
            <a:p>
              <a:r>
                <a:rPr dirty="0"/>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1" animBg="1" advAuto="0"/>
      <p:bldP spid="646" grpId="2" animBg="1" advAuto="0"/>
      <p:bldP spid="647" grpId="3" animBg="1" advAuto="0"/>
      <p:bldP spid="648" grpId="4" animBg="1" advAuto="0"/>
      <p:bldP spid="651" grpId="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syntax :</a:t>
            </a:r>
          </a:p>
          <a:p>
            <a:pPr indent="8144">
              <a:tabLst>
                <a:tab pos="76200" algn="l"/>
              </a:tabLst>
              <a:defRPr sz="2500">
                <a:solidFill>
                  <a:srgbClr val="231F20"/>
                </a:solidFill>
              </a:defRPr>
            </a:pPr>
            <a:r>
              <a:t>                   start         check did you reach the end</a:t>
            </a:r>
          </a:p>
          <a:p>
            <a:pPr indent="8144">
              <a:tabLst>
                <a:tab pos="76200" algn="l"/>
              </a:tabLst>
              <a:defRPr sz="2500">
                <a:solidFill>
                  <a:srgbClr val="231F20"/>
                </a:solidFill>
              </a:defRPr>
            </a:pPr>
            <a:r>
              <a:t>      for(intialization; stop_condition; counter)</a:t>
            </a:r>
          </a:p>
          <a:p>
            <a:pPr indent="8144">
              <a:tabLst>
                <a:tab pos="76200" algn="l"/>
              </a:tabLst>
              <a:defRPr sz="2500">
                <a:solidFill>
                  <a:srgbClr val="231F20"/>
                </a:solidFill>
              </a:defRPr>
            </a:pPr>
            <a:r>
              <a:t>     {</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a:solidFill>
                  <a:srgbClr val="FFFFFF"/>
                </a:solidFill>
              </a:defRPr>
            </a:lvl1pPr>
          </a:lstStyle>
          <a:p>
            <a:r>
              <a:t>For loop</a:t>
            </a:r>
          </a:p>
        </p:txBody>
      </p:sp>
      <p:grpSp>
        <p:nvGrpSpPr>
          <p:cNvPr id="660" name="Group 2"/>
          <p:cNvGrpSpPr/>
          <p:nvPr/>
        </p:nvGrpSpPr>
        <p:grpSpPr>
          <a:xfrm>
            <a:off x="10635092" y="5999069"/>
            <a:ext cx="1810867" cy="838732"/>
            <a:chOff x="0" y="0"/>
            <a:chExt cx="1810866" cy="838731"/>
          </a:xfrm>
        </p:grpSpPr>
        <p:pic>
          <p:nvPicPr>
            <p:cNvPr id="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2" animBg="1" advAuto="0"/>
      <p:bldP spid="661"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ARRAYS</a:t>
            </a:r>
          </a:p>
        </p:txBody>
      </p:sp>
      <p:grpSp>
        <p:nvGrpSpPr>
          <p:cNvPr id="673" name="Group 12"/>
          <p:cNvGrpSpPr/>
          <p:nvPr/>
        </p:nvGrpSpPr>
        <p:grpSpPr>
          <a:xfrm>
            <a:off x="4154897" y="4505976"/>
            <a:ext cx="3979055" cy="1867622"/>
            <a:chOff x="0" y="0"/>
            <a:chExt cx="3979054" cy="1867620"/>
          </a:xfrm>
        </p:grpSpPr>
        <p:pic>
          <p:nvPicPr>
            <p:cNvPr id="671"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672" name="Rectangle 11"/>
            <p:cNvSpPr/>
            <p:nvPr/>
          </p:nvSpPr>
          <p:spPr>
            <a:xfrm>
              <a:off x="0" y="1635027"/>
              <a:ext cx="397905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682" name="Group 2"/>
          <p:cNvGrpSpPr/>
          <p:nvPr/>
        </p:nvGrpSpPr>
        <p:grpSpPr>
          <a:xfrm>
            <a:off x="10635092" y="5999069"/>
            <a:ext cx="1810867" cy="838732"/>
            <a:chOff x="0" y="0"/>
            <a:chExt cx="1810866" cy="838731"/>
          </a:xfrm>
        </p:grpSpPr>
        <p:pic>
          <p:nvPicPr>
            <p:cNvPr id="6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Array is  a group of same type of data which has a fixed length and index to identify every bucket uniquely.</a:t>
            </a:r>
          </a:p>
        </p:txBody>
      </p:sp>
      <p:pic>
        <p:nvPicPr>
          <p:cNvPr id="684" name="Picture 3" descr="Picture 3"/>
          <p:cNvPicPr>
            <a:picLocks noChangeAspect="1"/>
          </p:cNvPicPr>
          <p:nvPr/>
        </p:nvPicPr>
        <p:blipFill>
          <a:blip r:embed="rId3"/>
          <a:srcRect b="71302"/>
          <a:stretch>
            <a:fillRect/>
          </a:stretch>
        </p:blipFill>
        <p:spPr>
          <a:xfrm>
            <a:off x="131788" y="2234341"/>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        0               1                  2                  3                4                 5                 6                7                 8</a:t>
            </a:r>
          </a:p>
        </p:txBody>
      </p:sp>
      <p:sp>
        <p:nvSpPr>
          <p:cNvPr id="686" name="Lower Bound"/>
          <p:cNvSpPr txBox="1"/>
          <p:nvPr/>
        </p:nvSpPr>
        <p:spPr>
          <a:xfrm>
            <a:off x="1997782" y="4516291"/>
            <a:ext cx="1945387"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2193183" y="5682116"/>
            <a:ext cx="2370998"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698" name="Group 2"/>
          <p:cNvGrpSpPr/>
          <p:nvPr/>
        </p:nvGrpSpPr>
        <p:grpSpPr>
          <a:xfrm>
            <a:off x="10635092" y="5999069"/>
            <a:ext cx="1810867" cy="838732"/>
            <a:chOff x="0" y="0"/>
            <a:chExt cx="1810866" cy="838731"/>
          </a:xfrm>
        </p:grpSpPr>
        <p:pic>
          <p:nvPicPr>
            <p:cNvPr id="69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9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43">
              <a:buSzPct val="100000"/>
              <a:tabLst>
                <a:tab pos="76200" algn="l"/>
              </a:tabLst>
              <a:defRPr sz="2500">
                <a:solidFill>
                  <a:srgbClr val="231F20"/>
                </a:solidFill>
              </a:defRPr>
            </a:pPr>
            <a:r>
              <a:rPr lang="en-US" b="1" dirty="0"/>
              <a:t>   </a:t>
            </a:r>
            <a:r>
              <a:rPr b="1" dirty="0"/>
              <a:t>Array </a:t>
            </a:r>
            <a:r>
              <a:rPr b="1" dirty="0" err="1"/>
              <a:t>Decleration</a:t>
            </a:r>
            <a:endParaRPr b="1" dirty="0"/>
          </a:p>
          <a:p>
            <a:pPr marL="81851" indent="-73708">
              <a:buSzPct val="100000"/>
              <a:buChar char="•"/>
              <a:tabLst>
                <a:tab pos="76200" algn="l"/>
              </a:tabLst>
              <a:defRPr sz="2500">
                <a:solidFill>
                  <a:srgbClr val="231F20"/>
                </a:solidFill>
              </a:defRPr>
            </a:pPr>
            <a:r>
              <a:rPr dirty="0"/>
              <a:t>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r>
              <a:rPr dirty="0"/>
              <a:t>    [] -&gt; subscript</a:t>
            </a:r>
          </a:p>
          <a:p>
            <a:pPr marL="81851" indent="-73708">
              <a:buSzPct val="100000"/>
              <a:buChar char="•"/>
              <a:tabLst>
                <a:tab pos="76200" algn="l"/>
              </a:tabLst>
              <a:defRPr sz="2500">
                <a:solidFill>
                  <a:srgbClr val="231F20"/>
                </a:solidFill>
              </a:defRPr>
            </a:pPr>
            <a:endParaRPr dirty="0"/>
          </a:p>
          <a:p>
            <a:pPr marL="8143">
              <a:buSzPct val="100000"/>
              <a:tabLst>
                <a:tab pos="76200" algn="l"/>
              </a:tabLst>
              <a:defRPr sz="2500">
                <a:solidFill>
                  <a:srgbClr val="231F20"/>
                </a:solidFill>
              </a:defRPr>
            </a:pPr>
            <a:r>
              <a:rPr lang="en-US" dirty="0"/>
              <a:t>   </a:t>
            </a:r>
            <a:r>
              <a:rPr b="1" dirty="0"/>
              <a:t>Array Creation</a:t>
            </a:r>
          </a:p>
          <a:p>
            <a:pPr marL="81851" indent="-73708">
              <a:buSzPct val="100000"/>
              <a:buChar char="•"/>
              <a:tabLst>
                <a:tab pos="76200" algn="l"/>
              </a:tabLst>
              <a:defRPr sz="2500">
                <a:solidFill>
                  <a:srgbClr val="231F20"/>
                </a:solidFill>
              </a:defRPr>
            </a:pPr>
            <a:r>
              <a:rPr dirty="0"/>
              <a:t>  syntax : </a:t>
            </a:r>
            <a:r>
              <a:rPr dirty="0" err="1"/>
              <a:t>arrayVarName</a:t>
            </a:r>
            <a:r>
              <a:rPr dirty="0"/>
              <a:t> = new datatype[size];</a:t>
            </a:r>
          </a:p>
          <a:p>
            <a:pPr marL="81851" indent="-73708">
              <a:buSzPct val="100000"/>
              <a:buChar char="•"/>
              <a:tabLst>
                <a:tab pos="76200" algn="l"/>
              </a:tabLst>
              <a:defRPr sz="2500">
                <a:solidFill>
                  <a:srgbClr val="231F20"/>
                </a:solidFill>
              </a:defRPr>
            </a:pPr>
            <a:r>
              <a:rPr dirty="0"/>
              <a:t>  ex     : </a:t>
            </a:r>
            <a:r>
              <a:rPr dirty="0" err="1"/>
              <a:t>arr</a:t>
            </a:r>
            <a:r>
              <a:rPr dirty="0"/>
              <a:t>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707" name="Group 2"/>
          <p:cNvGrpSpPr/>
          <p:nvPr/>
        </p:nvGrpSpPr>
        <p:grpSpPr>
          <a:xfrm>
            <a:off x="10635092" y="5999069"/>
            <a:ext cx="1810867" cy="838732"/>
            <a:chOff x="0" y="0"/>
            <a:chExt cx="1810866" cy="838731"/>
          </a:xfrm>
        </p:grpSpPr>
        <p:pic>
          <p:nvPicPr>
            <p:cNvPr id="70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0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08" name="object 11"/>
          <p:cNvSpPr txBox="1"/>
          <p:nvPr/>
        </p:nvSpPr>
        <p:spPr>
          <a:xfrm>
            <a:off x="427095" y="1140336"/>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 </a:t>
            </a:r>
            <a:r>
              <a:rPr b="1" dirty="0"/>
              <a:t>Array </a:t>
            </a:r>
            <a:r>
              <a:rPr b="1" dirty="0" err="1"/>
              <a:t>Decleration</a:t>
            </a:r>
            <a:r>
              <a:rPr b="1" dirty="0"/>
              <a:t> and Creation</a:t>
            </a:r>
          </a:p>
          <a:p>
            <a:pPr indent="8144">
              <a:tabLst>
                <a:tab pos="76200" algn="l"/>
              </a:tabLst>
              <a:defRPr sz="2500">
                <a:solidFill>
                  <a:srgbClr val="231F20"/>
                </a:solidFill>
              </a:defRPr>
            </a:pPr>
            <a:r>
              <a:rPr dirty="0"/>
              <a:t>   syntax : datatype[] </a:t>
            </a:r>
            <a:r>
              <a:rPr dirty="0" err="1"/>
              <a:t>arrayVarName</a:t>
            </a:r>
            <a:r>
              <a:rPr dirty="0"/>
              <a:t> = new datatype[size];</a:t>
            </a:r>
          </a:p>
          <a:p>
            <a:pPr indent="8144">
              <a:tabLst>
                <a:tab pos="76200" algn="l"/>
              </a:tabLst>
              <a:defRPr sz="2500">
                <a:solidFill>
                  <a:srgbClr val="231F20"/>
                </a:solidFill>
              </a:defRPr>
            </a:pPr>
            <a:r>
              <a:rPr dirty="0"/>
              <a:t>   ex : </a:t>
            </a:r>
            <a:r>
              <a:rPr dirty="0">
                <a:solidFill>
                  <a:srgbClr val="FF0000"/>
                </a:solidFill>
              </a:rPr>
              <a:t>int[] </a:t>
            </a:r>
            <a:r>
              <a:rPr dirty="0" err="1">
                <a:solidFill>
                  <a:srgbClr val="FF0000"/>
                </a:solidFill>
              </a:rPr>
              <a:t>arr</a:t>
            </a:r>
            <a:r>
              <a:rPr dirty="0">
                <a:solidFill>
                  <a:srgbClr val="FF0000"/>
                </a:solidFill>
              </a:rPr>
              <a:t> = new int[10];</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length is an in-built variable which contains the count of no. of buckets in the given array.</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b="1" dirty="0"/>
              <a:t>Array </a:t>
            </a:r>
            <a:r>
              <a:rPr b="1" dirty="0" err="1"/>
              <a:t>Decleration</a:t>
            </a:r>
            <a:r>
              <a:rPr b="1" dirty="0"/>
              <a:t> and Creation</a:t>
            </a:r>
          </a:p>
          <a:p>
            <a:pPr marL="81851" indent="-73708">
              <a:buSzPct val="100000"/>
              <a:buChar char="•"/>
              <a:tabLst>
                <a:tab pos="76200" algn="l"/>
              </a:tabLst>
              <a:defRPr sz="2500">
                <a:solidFill>
                  <a:srgbClr val="231F20"/>
                </a:solidFill>
              </a:defRPr>
            </a:pPr>
            <a:r>
              <a:rPr dirty="0"/>
              <a:t>syntax : datatype[] </a:t>
            </a:r>
            <a:r>
              <a:rPr dirty="0" err="1"/>
              <a:t>arrayVarName</a:t>
            </a:r>
            <a:r>
              <a:rPr dirty="0"/>
              <a:t> = {v1,v2,v3...};</a:t>
            </a:r>
          </a:p>
          <a:p>
            <a:pPr marL="81851" indent="-73708">
              <a:buSzPct val="100000"/>
              <a:buChar char="•"/>
              <a:tabLst>
                <a:tab pos="76200" algn="l"/>
              </a:tabLst>
              <a:defRPr sz="2500">
                <a:solidFill>
                  <a:srgbClr val="231F20"/>
                </a:solidFill>
              </a:defRPr>
            </a:pPr>
            <a:r>
              <a:rPr dirty="0"/>
              <a:t>    ex : </a:t>
            </a:r>
            <a:r>
              <a:rPr dirty="0">
                <a:solidFill>
                  <a:srgbClr val="FF0000"/>
                </a:solidFill>
              </a:rPr>
              <a:t>int[] </a:t>
            </a:r>
            <a:r>
              <a:rPr dirty="0" err="1">
                <a:solidFill>
                  <a:srgbClr val="FF0000"/>
                </a:solidFill>
              </a:rPr>
              <a:t>arr</a:t>
            </a:r>
            <a:r>
              <a:rPr dirty="0">
                <a:solidFill>
                  <a:srgbClr val="FF0000"/>
                </a:solidFill>
              </a:rPr>
              <a:t> = {20,40,12};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Types of Software</a:t>
            </a:r>
          </a:p>
        </p:txBody>
      </p:sp>
      <p:grpSp>
        <p:nvGrpSpPr>
          <p:cNvPr id="164" name="Group 2"/>
          <p:cNvGrpSpPr/>
          <p:nvPr/>
        </p:nvGrpSpPr>
        <p:grpSpPr>
          <a:xfrm>
            <a:off x="10351756" y="5908442"/>
            <a:ext cx="1810867" cy="838732"/>
            <a:chOff x="0" y="0"/>
            <a:chExt cx="1810866" cy="838731"/>
          </a:xfrm>
        </p:grpSpPr>
        <p:pic>
          <p:nvPicPr>
            <p:cNvPr id="1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Any application that runs without any network is called as standalone apps.</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4"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4"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4"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P spid="167" grpId="2" animBg="1" advAuto="0"/>
      <p:bldP spid="168" grpId="3" animBg="1" advAuto="0"/>
      <p:bldP spid="169" grpId="4"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grpSp>
        <p:nvGrpSpPr>
          <p:cNvPr id="716" name="Group 2"/>
          <p:cNvGrpSpPr/>
          <p:nvPr/>
        </p:nvGrpSpPr>
        <p:grpSpPr>
          <a:xfrm>
            <a:off x="10635092" y="5999069"/>
            <a:ext cx="1810867" cy="838732"/>
            <a:chOff x="0" y="0"/>
            <a:chExt cx="1810866" cy="838731"/>
          </a:xfrm>
        </p:grpSpPr>
        <p:pic>
          <p:nvPicPr>
            <p:cNvPr id="71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1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first index -&gt; 0 (lower bound)             </a:t>
            </a:r>
          </a:p>
          <a:p>
            <a:pPr marL="81851" indent="-73708">
              <a:buSzPct val="100000"/>
              <a:buChar char="•"/>
              <a:tabLst>
                <a:tab pos="76200" algn="l"/>
              </a:tabLst>
              <a:defRPr sz="2500">
                <a:solidFill>
                  <a:srgbClr val="231F20"/>
                </a:solidFill>
              </a:defRPr>
            </a:pPr>
            <a:r>
              <a:t>last  index -&gt; arr.length - 1 = 9-1 = 8 (upper bound)</a:t>
            </a:r>
          </a:p>
          <a:p>
            <a:pPr marL="81851" indent="-73708">
              <a:buSzPct val="100000"/>
              <a:buChar char="•"/>
              <a:tabLst>
                <a:tab pos="76200" algn="l"/>
              </a:tabLst>
              <a:defRPr sz="2500">
                <a:solidFill>
                  <a:srgbClr val="231F20"/>
                </a:solidFill>
              </a:defRPr>
            </a:pPr>
            <a:r>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1"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58344" y="240107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Strings</a:t>
            </a:r>
          </a:p>
        </p:txBody>
      </p:sp>
      <p:grpSp>
        <p:nvGrpSpPr>
          <p:cNvPr id="729" name="Group 12"/>
          <p:cNvGrpSpPr/>
          <p:nvPr/>
        </p:nvGrpSpPr>
        <p:grpSpPr>
          <a:xfrm>
            <a:off x="4154897" y="4505976"/>
            <a:ext cx="3917203" cy="2862073"/>
            <a:chOff x="0" y="0"/>
            <a:chExt cx="3917202" cy="2862071"/>
          </a:xfrm>
        </p:grpSpPr>
        <p:pic>
          <p:nvPicPr>
            <p:cNvPr id="72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72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Strings</a:t>
            </a:r>
          </a:p>
        </p:txBody>
      </p:sp>
      <p:grpSp>
        <p:nvGrpSpPr>
          <p:cNvPr id="738" name="Group 2"/>
          <p:cNvGrpSpPr/>
          <p:nvPr/>
        </p:nvGrpSpPr>
        <p:grpSpPr>
          <a:xfrm>
            <a:off x="10635092" y="5999069"/>
            <a:ext cx="1810867" cy="838732"/>
            <a:chOff x="0" y="0"/>
            <a:chExt cx="1810866" cy="838731"/>
          </a:xfrm>
        </p:grpSpPr>
        <p:pic>
          <p:nvPicPr>
            <p:cNvPr id="73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3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9" name="object 11"/>
          <p:cNvSpPr txBox="1"/>
          <p:nvPr/>
        </p:nvSpPr>
        <p:spPr>
          <a:xfrm>
            <a:off x="427095" y="1140335"/>
            <a:ext cx="10932071"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 String value is a group of characters which is written in the double quotes.</a:t>
            </a:r>
            <a:endParaRPr lang="en-IN" dirty="0"/>
          </a:p>
          <a:p>
            <a:pPr marL="81851" indent="-73708">
              <a:buSzPct val="100000"/>
              <a:buChar char="•"/>
              <a:tabLst>
                <a:tab pos="76200" algn="l"/>
              </a:tabLst>
              <a:defRPr sz="2500">
                <a:solidFill>
                  <a:srgbClr val="231F20"/>
                </a:solidFill>
              </a:defRPr>
            </a:pPr>
            <a:r>
              <a:rPr lang="en-US" sz="2500" dirty="0"/>
              <a:t>A String in Java is actually an object, which contain methods that can perform certain operations on strings.</a:t>
            </a:r>
            <a:endParaRPr dirty="0"/>
          </a:p>
          <a:p>
            <a:pPr marL="81851" indent="-73708">
              <a:buSzPct val="100000"/>
              <a:buChar char="•"/>
              <a:tabLst>
                <a:tab pos="76200" algn="l"/>
              </a:tabLst>
              <a:defRPr sz="2500">
                <a:solidFill>
                  <a:srgbClr val="231F20"/>
                </a:solidFill>
              </a:defRPr>
            </a:pPr>
            <a:r>
              <a:rPr dirty="0"/>
              <a:t> We can access the characters or perform any operations on the string only by  </a:t>
            </a:r>
          </a:p>
          <a:p>
            <a:pPr indent="8144">
              <a:tabLst>
                <a:tab pos="76200" algn="l"/>
              </a:tabLst>
              <a:defRPr sz="2500">
                <a:solidFill>
                  <a:srgbClr val="231F20"/>
                </a:solidFill>
              </a:defRPr>
            </a:pPr>
            <a:r>
              <a:rPr dirty="0"/>
              <a:t>   using the methods of String.</a:t>
            </a:r>
          </a:p>
          <a:p>
            <a:pPr marL="81851" indent="-73708">
              <a:buSzPct val="100000"/>
              <a:buChar char="•"/>
              <a:tabLst>
                <a:tab pos="76200" algn="l"/>
              </a:tabLst>
              <a:defRPr sz="2500">
                <a:solidFill>
                  <a:srgbClr val="231F20"/>
                </a:solidFill>
              </a:defRPr>
            </a:pPr>
            <a:r>
              <a:rPr dirty="0"/>
              <a:t> Internally String value is stored as a character Array by the JVM.</a:t>
            </a:r>
          </a:p>
        </p:txBody>
      </p:sp>
      <p:sp>
        <p:nvSpPr>
          <p:cNvPr id="740" name="Rectangle 1"/>
          <p:cNvSpPr txBox="1"/>
          <p:nvPr/>
        </p:nvSpPr>
        <p:spPr>
          <a:xfrm>
            <a:off x="347091" y="4725206"/>
            <a:ext cx="351238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3600">
                <a:effectLst>
                  <a:outerShdw blurRad="38100" dist="19050" dir="2700000" rotWithShape="0">
                    <a:srgbClr val="000000">
                      <a:alpha val="40000"/>
                    </a:srgbClr>
                  </a:outerShdw>
                </a:effectLst>
              </a:defRPr>
            </a:lvl1pPr>
          </a:lstStyle>
          <a:p>
            <a:r>
              <a:rPr dirty="0"/>
              <a:t>String str = “hello”</a:t>
            </a:r>
          </a:p>
        </p:txBody>
      </p:sp>
      <p:graphicFrame>
        <p:nvGraphicFramePr>
          <p:cNvPr id="741" name="Table 4"/>
          <p:cNvGraphicFramePr/>
          <p:nvPr>
            <p:extLst>
              <p:ext uri="{D42A27DB-BD31-4B8C-83A1-F6EECF244321}">
                <p14:modId xmlns:p14="http://schemas.microsoft.com/office/powerpoint/2010/main" val="1693569898"/>
              </p:ext>
            </p:extLst>
          </p:nvPr>
        </p:nvGraphicFramePr>
        <p:xfrm>
          <a:off x="6568224" y="4396033"/>
          <a:ext cx="5331855" cy="152400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749431">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749431">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4678321"/>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1" animBg="1" advAuto="0"/>
      <p:bldP spid="740" grpId="2" animBg="1" advAuto="0"/>
      <p:bldP spid="741"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750" name="Group 2"/>
          <p:cNvGrpSpPr/>
          <p:nvPr/>
        </p:nvGrpSpPr>
        <p:grpSpPr>
          <a:xfrm>
            <a:off x="10635092" y="5999069"/>
            <a:ext cx="1810867" cy="838732"/>
            <a:chOff x="0" y="0"/>
            <a:chExt cx="1810866" cy="838731"/>
          </a:xfrm>
        </p:grpSpPr>
        <p:pic>
          <p:nvPicPr>
            <p:cNvPr id="74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4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grpSp>
        <p:nvGrpSpPr>
          <p:cNvPr id="759" name="Group 2"/>
          <p:cNvGrpSpPr/>
          <p:nvPr/>
        </p:nvGrpSpPr>
        <p:grpSpPr>
          <a:xfrm>
            <a:off x="10635092" y="5999069"/>
            <a:ext cx="1810867" cy="838732"/>
            <a:chOff x="0" y="0"/>
            <a:chExt cx="1810866" cy="838731"/>
          </a:xfrm>
        </p:grpSpPr>
        <p:pic>
          <p:nvPicPr>
            <p:cNvPr id="75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5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1"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69869" y="2013997"/>
            <a:ext cx="7741857" cy="1352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Object Oriented Programming System</a:t>
            </a:r>
          </a:p>
        </p:txBody>
      </p:sp>
      <p:grpSp>
        <p:nvGrpSpPr>
          <p:cNvPr id="773" name="Group 12"/>
          <p:cNvGrpSpPr/>
          <p:nvPr/>
        </p:nvGrpSpPr>
        <p:grpSpPr>
          <a:xfrm>
            <a:off x="3708011" y="4449357"/>
            <a:ext cx="4127862" cy="2919053"/>
            <a:chOff x="0" y="0"/>
            <a:chExt cx="4127861" cy="2919051"/>
          </a:xfrm>
        </p:grpSpPr>
        <p:pic>
          <p:nvPicPr>
            <p:cNvPr id="771" name="Picture 10" descr="Picture 10"/>
            <p:cNvPicPr>
              <a:picLocks noChangeAspect="1"/>
            </p:cNvPicPr>
            <p:nvPr/>
          </p:nvPicPr>
          <p:blipFill>
            <a:blip r:embed="rId2"/>
            <a:stretch>
              <a:fillRect/>
            </a:stretch>
          </p:blipFill>
          <p:spPr>
            <a:xfrm>
              <a:off x="67427" y="0"/>
              <a:ext cx="4036399" cy="1968058"/>
            </a:xfrm>
            <a:prstGeom prst="rect">
              <a:avLst/>
            </a:prstGeom>
            <a:ln w="12700" cap="flat">
              <a:noFill/>
              <a:miter lim="400000"/>
            </a:ln>
            <a:effectLst/>
          </p:spPr>
        </p:pic>
        <p:sp>
          <p:nvSpPr>
            <p:cNvPr id="772" name="Rectangle 11"/>
            <p:cNvSpPr txBox="1"/>
            <p:nvPr/>
          </p:nvSpPr>
          <p:spPr>
            <a:xfrm>
              <a:off x="0" y="1722955"/>
              <a:ext cx="4127862" cy="1196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74"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t>Section 2  Object Oriented Programming Syllabus</a:t>
            </a:r>
          </a:p>
        </p:txBody>
      </p:sp>
      <p:sp>
        <p:nvSpPr>
          <p:cNvPr id="777" name="Content Placeholder 8"/>
          <p:cNvSpPr txBox="1">
            <a:spLocks noGrp="1"/>
          </p:cNvSpPr>
          <p:nvPr>
            <p:ph type="body" sz="half" idx="1"/>
          </p:nvPr>
        </p:nvSpPr>
        <p:spPr>
          <a:xfrm>
            <a:off x="792194" y="701743"/>
            <a:ext cx="3275410" cy="6375549"/>
          </a:xfrm>
          <a:prstGeom prst="rect">
            <a:avLst/>
          </a:prstGeom>
        </p:spPr>
        <p:txBody>
          <a:bodyPr/>
          <a:lstStyle/>
          <a:p>
            <a:pPr marL="0" indent="0">
              <a:buSzTx/>
              <a:buNone/>
              <a:defRPr sz="2000"/>
            </a:pPr>
            <a:r>
              <a:t> - Classes and Objects                  </a:t>
            </a:r>
          </a:p>
          <a:p>
            <a:pPr marL="222770" indent="-222770">
              <a:defRPr sz="2000"/>
            </a:pPr>
            <a:r>
              <a:t>- Object creation</a:t>
            </a:r>
          </a:p>
          <a:p>
            <a:pPr marL="222770" indent="-222770">
              <a:defRPr sz="2000"/>
            </a:pPr>
            <a:r>
              <a:t>- Reference variable</a:t>
            </a:r>
          </a:p>
          <a:p>
            <a:pPr marL="222770" indent="-222770">
              <a:defRPr sz="2000"/>
            </a:pPr>
            <a:r>
              <a:t>- Global and local variables</a:t>
            </a:r>
          </a:p>
          <a:p>
            <a:pPr marL="222770" indent="-222770">
              <a:defRPr sz="2000"/>
            </a:pPr>
            <a:r>
              <a:t>- Constructors</a:t>
            </a:r>
          </a:p>
          <a:p>
            <a:pPr marL="222770" indent="-222770">
              <a:defRPr sz="2000"/>
            </a:pPr>
            <a:r>
              <a:t>- Composition</a:t>
            </a:r>
          </a:p>
          <a:p>
            <a:pPr marL="222770" indent="-222770">
              <a:defRPr sz="2000"/>
            </a:pPr>
            <a:r>
              <a:t>- Inheritance *****</a:t>
            </a:r>
          </a:p>
          <a:p>
            <a:pPr marL="222770" indent="-222770">
              <a:defRPr sz="2000"/>
            </a:pPr>
            <a:r>
              <a:t>- Method Overloading</a:t>
            </a:r>
          </a:p>
          <a:p>
            <a:pPr marL="222770" indent="-222770">
              <a:defRPr sz="2000"/>
            </a:pPr>
            <a:r>
              <a:t>- Method Overriding</a:t>
            </a:r>
          </a:p>
          <a:p>
            <a:pPr marL="222770" indent="-222770">
              <a:defRPr sz="2000"/>
            </a:pPr>
            <a:r>
              <a:t>- Abstract classes</a:t>
            </a:r>
          </a:p>
          <a:p>
            <a:pPr marL="222770" indent="-222770">
              <a:defRPr sz="2000"/>
            </a:pPr>
            <a:r>
              <a:t>- Interfaces</a:t>
            </a:r>
          </a:p>
          <a:p>
            <a:pPr marL="222770" indent="-222770">
              <a:defRPr sz="2000"/>
            </a:pPr>
            <a:r>
              <a:t>- Typecasting</a:t>
            </a:r>
          </a:p>
          <a:p>
            <a:pPr marL="222770" indent="-222770">
              <a:defRPr sz="2000"/>
            </a:pPr>
            <a:r>
              <a:t>- Polymorphism</a:t>
            </a:r>
          </a:p>
        </p:txBody>
      </p:sp>
      <p:sp>
        <p:nvSpPr>
          <p:cNvPr id="778" name="TextBox 20"/>
          <p:cNvSpPr txBox="1"/>
          <p:nvPr/>
        </p:nvSpPr>
        <p:spPr>
          <a:xfrm>
            <a:off x="5020543" y="890457"/>
            <a:ext cx="2666031"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t>Abstraction</a:t>
            </a:r>
          </a:p>
          <a:p>
            <a:pPr marL="178593" indent="-178593" defTabSz="293216">
              <a:buSzPct val="100000"/>
              <a:buFont typeface="Arial"/>
              <a:buChar char="•"/>
              <a:defRPr sz="2000">
                <a:latin typeface="Arial"/>
                <a:ea typeface="Arial"/>
                <a:cs typeface="Arial"/>
                <a:sym typeface="Arial"/>
              </a:defRPr>
            </a:pPr>
            <a:r>
              <a:t>Java packages</a:t>
            </a:r>
          </a:p>
          <a:p>
            <a:pPr marL="178593" indent="-178593" defTabSz="293216">
              <a:buSzPct val="100000"/>
              <a:buFont typeface="Arial"/>
              <a:buChar char="•"/>
              <a:defRPr sz="2000">
                <a:latin typeface="Arial"/>
                <a:ea typeface="Arial"/>
                <a:cs typeface="Arial"/>
                <a:sym typeface="Arial"/>
              </a:defRPr>
            </a:pPr>
            <a:r>
              <a:t>Access Specifiers</a:t>
            </a:r>
          </a:p>
          <a:p>
            <a:pPr marL="178593" indent="-178593" defTabSz="293216">
              <a:buSzPct val="100000"/>
              <a:buFont typeface="Arial"/>
              <a:buChar char="•"/>
              <a:defRPr sz="2000">
                <a:latin typeface="Arial"/>
                <a:ea typeface="Arial"/>
                <a:cs typeface="Arial"/>
                <a:sym typeface="Arial"/>
              </a:defRPr>
            </a:pPr>
            <a:r>
              <a:t>Encapsulation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65810" y="1828299"/>
            <a:ext cx="6206410" cy="2054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t>CLASSES </a:t>
            </a:r>
          </a:p>
          <a:p>
            <a:pPr marL="776615" marR="3257" indent="-764550" algn="ctr" defTabSz="293216">
              <a:defRPr sz="4600" spc="-3">
                <a:solidFill>
                  <a:srgbClr val="00318B"/>
                </a:solidFill>
                <a:latin typeface="Arial"/>
                <a:ea typeface="Arial"/>
                <a:cs typeface="Arial"/>
                <a:sym typeface="Arial"/>
              </a:defRPr>
            </a:pPr>
            <a:r>
              <a:t>and</a:t>
            </a:r>
          </a:p>
          <a:p>
            <a:pPr marL="776615" marR="3257" indent="-764550" algn="ctr" defTabSz="293216">
              <a:defRPr sz="4600" spc="-3">
                <a:solidFill>
                  <a:srgbClr val="00318B"/>
                </a:solidFill>
                <a:latin typeface="Arial"/>
                <a:ea typeface="Arial"/>
                <a:cs typeface="Arial"/>
                <a:sym typeface="Arial"/>
              </a:defRPr>
            </a:pPr>
            <a:r>
              <a:t>Objects</a:t>
            </a:r>
          </a:p>
        </p:txBody>
      </p:sp>
      <p:grpSp>
        <p:nvGrpSpPr>
          <p:cNvPr id="791" name="Group 12"/>
          <p:cNvGrpSpPr/>
          <p:nvPr/>
        </p:nvGrpSpPr>
        <p:grpSpPr>
          <a:xfrm>
            <a:off x="3779004" y="4014089"/>
            <a:ext cx="4423034" cy="1867621"/>
            <a:chOff x="0" y="0"/>
            <a:chExt cx="4423033" cy="1867620"/>
          </a:xfrm>
        </p:grpSpPr>
        <p:pic>
          <p:nvPicPr>
            <p:cNvPr id="789" name="Picture 10" descr="Picture 10"/>
            <p:cNvPicPr>
              <a:picLocks noChangeAspect="1"/>
            </p:cNvPicPr>
            <p:nvPr/>
          </p:nvPicPr>
          <p:blipFill>
            <a:blip r:embed="rId2"/>
            <a:stretch>
              <a:fillRect/>
            </a:stretch>
          </p:blipFill>
          <p:spPr>
            <a:xfrm>
              <a:off x="296313" y="0"/>
              <a:ext cx="3830407" cy="1867621"/>
            </a:xfrm>
            <a:prstGeom prst="rect">
              <a:avLst/>
            </a:prstGeom>
            <a:ln w="12700" cap="flat">
              <a:noFill/>
              <a:miter lim="400000"/>
            </a:ln>
            <a:effectLst/>
          </p:spPr>
        </p:pic>
        <p:sp>
          <p:nvSpPr>
            <p:cNvPr id="790" name="Rectangle 11"/>
            <p:cNvSpPr/>
            <p:nvPr/>
          </p:nvSpPr>
          <p:spPr>
            <a:xfrm>
              <a:off x="0" y="1663134"/>
              <a:ext cx="44230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20413"/>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grpSp>
        <p:nvGrpSpPr>
          <p:cNvPr id="800" name="Group 31"/>
          <p:cNvGrpSpPr/>
          <p:nvPr/>
        </p:nvGrpSpPr>
        <p:grpSpPr>
          <a:xfrm>
            <a:off x="10355320" y="5908440"/>
            <a:ext cx="1810866" cy="603236"/>
            <a:chOff x="0" y="0"/>
            <a:chExt cx="1810864" cy="603234"/>
          </a:xfrm>
        </p:grpSpPr>
        <p:pic>
          <p:nvPicPr>
            <p:cNvPr id="79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9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Class is blueprint of an object.</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t> Function members</a:t>
            </a:r>
          </a:p>
          <a:p>
            <a:pPr marR="3257" lvl="2" indent="9271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1"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1"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1"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1"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1"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1" build="p" bldLvl="5"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D4975-4DB2-4742-9529-82557D96E148}"/>
              </a:ext>
            </a:extLst>
          </p:cNvPr>
          <p:cNvSpPr>
            <a:spLocks noGrp="1"/>
          </p:cNvSpPr>
          <p:nvPr>
            <p:ph type="body" idx="1"/>
          </p:nvPr>
        </p:nvSpPr>
        <p:spPr>
          <a:xfrm>
            <a:off x="437322" y="974035"/>
            <a:ext cx="10916478" cy="2454965"/>
          </a:xfrm>
        </p:spPr>
        <p:txBody>
          <a:bodyPr>
            <a:normAutofit/>
          </a:bodyPr>
          <a:lstStyle/>
          <a:p>
            <a:r>
              <a:rPr lang="en-US" sz="2400" i="0" dirty="0">
                <a:solidFill>
                  <a:srgbClr val="333333"/>
                </a:solidFill>
                <a:effectLst/>
                <a:latin typeface="inter-bold"/>
              </a:rPr>
              <a:t>An object is an instance of a class. it is mainly used to allocate memory of a class member &amp; member Function</a:t>
            </a:r>
          </a:p>
          <a:p>
            <a:r>
              <a:rPr lang="en-US" sz="2400" i="0" dirty="0">
                <a:solidFill>
                  <a:srgbClr val="202124"/>
                </a:solidFill>
                <a:effectLst/>
                <a:latin typeface="arial" panose="020B0604020202020204" pitchFamily="34" charset="0"/>
              </a:rPr>
              <a:t>These are also referred to as </a:t>
            </a:r>
            <a:r>
              <a:rPr lang="en-US" sz="2400" b="1" i="0" dirty="0">
                <a:solidFill>
                  <a:srgbClr val="202124"/>
                </a:solidFill>
                <a:effectLst/>
                <a:latin typeface="arial" panose="020B0604020202020204" pitchFamily="34" charset="0"/>
              </a:rPr>
              <a:t>Non-primitive</a:t>
            </a:r>
            <a:r>
              <a:rPr lang="en-US" sz="2400" i="0" dirty="0">
                <a:solidFill>
                  <a:srgbClr val="202124"/>
                </a:solidFill>
                <a:effectLst/>
                <a:latin typeface="arial" panose="020B0604020202020204" pitchFamily="34" charset="0"/>
              </a:rPr>
              <a:t> .</a:t>
            </a:r>
          </a:p>
          <a:p>
            <a:endParaRPr lang="en-US" sz="2400" dirty="0">
              <a:solidFill>
                <a:srgbClr val="202124"/>
              </a:solidFill>
              <a:latin typeface="arial" panose="020B0604020202020204" pitchFamily="34" charset="0"/>
            </a:endParaRPr>
          </a:p>
          <a:p>
            <a:endParaRPr lang="en-IN" sz="2400" dirty="0"/>
          </a:p>
        </p:txBody>
      </p:sp>
      <p:grpSp>
        <p:nvGrpSpPr>
          <p:cNvPr id="4" name="Group 22">
            <a:extLst>
              <a:ext uri="{FF2B5EF4-FFF2-40B4-BE49-F238E27FC236}">
                <a16:creationId xmlns:a16="http://schemas.microsoft.com/office/drawing/2014/main" id="{B98ACF08-CE65-4ED6-A818-37C368634C82}"/>
              </a:ext>
            </a:extLst>
          </p:cNvPr>
          <p:cNvGrpSpPr/>
          <p:nvPr/>
        </p:nvGrpSpPr>
        <p:grpSpPr>
          <a:xfrm>
            <a:off x="3619" y="320413"/>
            <a:ext cx="3163580" cy="530761"/>
            <a:chOff x="0" y="0"/>
            <a:chExt cx="3163578" cy="530760"/>
          </a:xfrm>
        </p:grpSpPr>
        <p:sp>
          <p:nvSpPr>
            <p:cNvPr id="5" name="object 4">
              <a:extLst>
                <a:ext uri="{FF2B5EF4-FFF2-40B4-BE49-F238E27FC236}">
                  <a16:creationId xmlns:a16="http://schemas.microsoft.com/office/drawing/2014/main" id="{E6D31C21-6785-42D8-8DD4-96019280D9E4}"/>
                </a:ext>
              </a:extLst>
            </p:cNvPr>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r>
                <a:rPr lang="en-IN" sz="2400" b="1" dirty="0">
                  <a:solidFill>
                    <a:schemeClr val="bg1"/>
                  </a:solidFill>
                </a:rPr>
                <a:t>object</a:t>
              </a:r>
              <a:endParaRPr sz="2000" b="1" dirty="0">
                <a:solidFill>
                  <a:schemeClr val="bg1"/>
                </a:solidFill>
              </a:endParaRPr>
            </a:p>
          </p:txBody>
        </p:sp>
        <p:sp>
          <p:nvSpPr>
            <p:cNvPr id="6" name="object 5">
              <a:extLst>
                <a:ext uri="{FF2B5EF4-FFF2-40B4-BE49-F238E27FC236}">
                  <a16:creationId xmlns:a16="http://schemas.microsoft.com/office/drawing/2014/main" id="{73262497-0E48-4474-9C05-4359318F0237}"/>
                </a:ext>
              </a:extLst>
            </p:cNvPr>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grpSp>
        <p:nvGrpSpPr>
          <p:cNvPr id="10" name="Group 22">
            <a:extLst>
              <a:ext uri="{FF2B5EF4-FFF2-40B4-BE49-F238E27FC236}">
                <a16:creationId xmlns:a16="http://schemas.microsoft.com/office/drawing/2014/main" id="{2165FE29-DFB4-481D-9F7B-6CF9E302ECB8}"/>
              </a:ext>
            </a:extLst>
          </p:cNvPr>
          <p:cNvGrpSpPr/>
          <p:nvPr/>
        </p:nvGrpSpPr>
        <p:grpSpPr>
          <a:xfrm>
            <a:off x="-3005" y="3514180"/>
            <a:ext cx="3163580" cy="530761"/>
            <a:chOff x="0" y="0"/>
            <a:chExt cx="3163578" cy="530760"/>
          </a:xfrm>
        </p:grpSpPr>
        <p:sp>
          <p:nvSpPr>
            <p:cNvPr id="11" name="object 4">
              <a:extLst>
                <a:ext uri="{FF2B5EF4-FFF2-40B4-BE49-F238E27FC236}">
                  <a16:creationId xmlns:a16="http://schemas.microsoft.com/office/drawing/2014/main" id="{2B53D3C1-0D8E-4A98-B10F-2B91274968B0}"/>
                </a:ext>
              </a:extLst>
            </p:cNvPr>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r>
                <a:rPr lang="en-IN" sz="2400" b="1" dirty="0">
                  <a:solidFill>
                    <a:schemeClr val="bg1"/>
                  </a:solidFill>
                </a:rPr>
                <a:t>applications</a:t>
              </a:r>
              <a:endParaRPr sz="2000" b="1" dirty="0">
                <a:solidFill>
                  <a:schemeClr val="bg1"/>
                </a:solidFill>
              </a:endParaRPr>
            </a:p>
          </p:txBody>
        </p:sp>
        <p:sp>
          <p:nvSpPr>
            <p:cNvPr id="12" name="object 5">
              <a:extLst>
                <a:ext uri="{FF2B5EF4-FFF2-40B4-BE49-F238E27FC236}">
                  <a16:creationId xmlns:a16="http://schemas.microsoft.com/office/drawing/2014/main" id="{76805C9A-253A-4F96-A371-CE3F807ED173}"/>
                </a:ext>
              </a:extLst>
            </p:cNvPr>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 name="TextBox 12">
            <a:extLst>
              <a:ext uri="{FF2B5EF4-FFF2-40B4-BE49-F238E27FC236}">
                <a16:creationId xmlns:a16="http://schemas.microsoft.com/office/drawing/2014/main" id="{8014AD63-3A75-4C8B-B300-2AB62AE1DB7C}"/>
              </a:ext>
            </a:extLst>
          </p:cNvPr>
          <p:cNvSpPr txBox="1"/>
          <p:nvPr/>
        </p:nvSpPr>
        <p:spPr>
          <a:xfrm>
            <a:off x="533400" y="4139503"/>
            <a:ext cx="1091647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i="0" dirty="0">
                <a:solidFill>
                  <a:srgbClr val="202124"/>
                </a:solidFill>
                <a:effectLst/>
                <a:latin typeface="arial" panose="020B0604020202020204" pitchFamily="34" charset="0"/>
              </a:rPr>
              <a:t> Objects are can be created to call a non-static function</a:t>
            </a:r>
            <a:r>
              <a:rPr lang="en-IN" sz="2400" i="0" dirty="0">
                <a:solidFill>
                  <a:srgbClr val="202124"/>
                </a:solidFill>
                <a:effectLst/>
                <a:latin typeface="arial" panose="020B0604020202020204" pitchFamily="34" charset="0"/>
              </a:rPr>
              <a:t>.</a:t>
            </a:r>
          </a:p>
        </p:txBody>
      </p:sp>
    </p:spTree>
    <p:extLst>
      <p:ext uri="{BB962C8B-B14F-4D97-AF65-F5344CB8AC3E}">
        <p14:creationId xmlns:p14="http://schemas.microsoft.com/office/powerpoint/2010/main" val="17803083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2"/>
          <p:cNvGrpSpPr/>
          <p:nvPr/>
        </p:nvGrpSpPr>
        <p:grpSpPr>
          <a:xfrm>
            <a:off x="10351756" y="5908442"/>
            <a:ext cx="1810867" cy="838732"/>
            <a:chOff x="0" y="0"/>
            <a:chExt cx="1810866" cy="838731"/>
          </a:xfrm>
        </p:grpSpPr>
        <p:pic>
          <p:nvPicPr>
            <p:cNvPr id="17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t>The software developed to access the services of the Server is called as   </a:t>
            </a:r>
            <a:r>
              <a:rPr b="1"/>
              <a:t>Client</a:t>
            </a:r>
            <a:r>
              <a:t>. </a:t>
            </a:r>
          </a:p>
          <a:p>
            <a:pPr marL="465343" indent="-457200">
              <a:buSzPct val="100000"/>
              <a:buFont typeface="Arial"/>
              <a:buChar char="•"/>
              <a:tabLst>
                <a:tab pos="76200" algn="l"/>
              </a:tabLst>
              <a:defRPr sz="2500">
                <a:solidFill>
                  <a:srgbClr val="231F20"/>
                </a:solidFill>
              </a:defRPr>
            </a:pPr>
            <a:r>
              <a:t>Client is always installed in user machine( Computer/Mobile Devices)</a:t>
            </a:r>
          </a:p>
          <a:p>
            <a:pPr marL="465343" indent="-457200">
              <a:buSzPct val="100000"/>
              <a:buFont typeface="Arial"/>
              <a:buChar char="•"/>
              <a:tabLst>
                <a:tab pos="76200" algn="l"/>
              </a:tabLst>
              <a:defRPr sz="2500">
                <a:solidFill>
                  <a:srgbClr val="231F20"/>
                </a:solidFill>
              </a:defRPr>
            </a:pPr>
            <a:r>
              <a:t>The software and hardware that receives the request from the client and process it to provide the service is called as </a:t>
            </a:r>
            <a:r>
              <a:rPr b="1"/>
              <a:t>Server</a:t>
            </a:r>
          </a:p>
          <a:p>
            <a:pPr marL="465343" indent="-457200">
              <a:buSzPct val="100000"/>
              <a:buFont typeface="Arial"/>
              <a:buChar char="•"/>
              <a:tabLst>
                <a:tab pos="76200" algn="l"/>
              </a:tabLst>
              <a:defRPr sz="2500">
                <a:solidFill>
                  <a:srgbClr val="231F20"/>
                </a:solidFill>
              </a:defRPr>
            </a:pPr>
            <a:r>
              <a:t>Ex :  whatsapp, messenger , skype</a:t>
            </a:r>
          </a:p>
        </p:txBody>
      </p:sp>
      <p:pic>
        <p:nvPicPr>
          <p:cNvPr id="179" name="Picture 3" descr="Picture 3"/>
          <p:cNvPicPr>
            <a:picLocks noChangeAspect="1"/>
          </p:cNvPicPr>
          <p:nvPr/>
        </p:nvPicPr>
        <p:blipFill>
          <a:blip r:embed="rId3"/>
          <a:srcRect t="11084"/>
          <a:stretch>
            <a:fillRect/>
          </a:stretch>
        </p:blipFill>
        <p:spPr>
          <a:xfrm>
            <a:off x="5270710" y="105048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09" name="Group 31"/>
          <p:cNvGrpSpPr/>
          <p:nvPr/>
        </p:nvGrpSpPr>
        <p:grpSpPr>
          <a:xfrm>
            <a:off x="10355320" y="5908440"/>
            <a:ext cx="1810866" cy="603236"/>
            <a:chOff x="0" y="0"/>
            <a:chExt cx="1810864" cy="603234"/>
          </a:xfrm>
        </p:grpSpPr>
        <p:pic>
          <p:nvPicPr>
            <p:cNvPr id="80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0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Static member present in same class can be accessed just by using mebername.</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t>     with member name.</a:t>
            </a:r>
          </a:p>
          <a:p>
            <a:pPr marR="3257" indent="12700" defTabSz="293216">
              <a:defRPr sz="2400" spc="-3">
                <a:solidFill>
                  <a:srgbClr val="231F20"/>
                </a:solidFill>
                <a:latin typeface="Arial"/>
                <a:ea typeface="Arial"/>
                <a:cs typeface="Arial"/>
                <a:sym typeface="Arial"/>
              </a:defRPr>
            </a:pPr>
            <a:r>
              <a:t>     Ex : </a:t>
            </a:r>
            <a:r>
              <a:rPr b="1"/>
              <a:t>ClassName</a:t>
            </a:r>
            <a:r>
              <a:t>.memberName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7"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2" animBg="1" advAuto="0"/>
      <p:bldP spid="806" grpId="1" animBg="1" advAuto="0"/>
      <p:bldP spid="810" grpId="3" animBg="1" advAuto="0"/>
      <p:bldP spid="813" grpId="7" animBg="1" advAuto="0"/>
      <p:bldP spid="814" grpId="6" animBg="1" advAuto="0"/>
      <p:bldP spid="815" grpId="8" animBg="1" advAuto="0"/>
      <p:bldP spid="818" grpId="4" animBg="1" advAuto="0"/>
      <p:bldP spid="819" grpId="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298175" y="481603"/>
            <a:ext cx="2429404"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indent="12700" defTabSz="293216">
              <a:defRPr sz="2000">
                <a:solidFill>
                  <a:srgbClr val="FFFFFF"/>
                </a:solidFill>
                <a:latin typeface="Arial"/>
                <a:ea typeface="Arial"/>
                <a:cs typeface="Arial"/>
                <a:sym typeface="Arial"/>
              </a:defRPr>
            </a:lvl1pPr>
          </a:lstStyle>
          <a:p>
            <a:r>
              <a:rPr dirty="0"/>
              <a:t>Non-Static</a:t>
            </a:r>
            <a:r>
              <a:rPr lang="en-IN" dirty="0"/>
              <a:t> </a:t>
            </a:r>
            <a:r>
              <a:rPr dirty="0"/>
              <a:t>Members</a:t>
            </a:r>
          </a:p>
        </p:txBody>
      </p:sp>
      <p:grpSp>
        <p:nvGrpSpPr>
          <p:cNvPr id="827" name="Group 31"/>
          <p:cNvGrpSpPr/>
          <p:nvPr/>
        </p:nvGrpSpPr>
        <p:grpSpPr>
          <a:xfrm>
            <a:off x="10355320" y="5908440"/>
            <a:ext cx="1810866" cy="603236"/>
            <a:chOff x="0" y="0"/>
            <a:chExt cx="1810864" cy="603234"/>
          </a:xfrm>
        </p:grpSpPr>
        <p:pic>
          <p:nvPicPr>
            <p:cNvPr id="82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2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Any data member or function member of the class declared by </a:t>
            </a:r>
            <a:r>
              <a:rPr b="1">
                <a:solidFill>
                  <a:srgbClr val="FF0000"/>
                </a:solidFill>
              </a:rPr>
              <a:t>without</a:t>
            </a:r>
            <a:r>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different class can be accessed within any</a:t>
            </a:r>
            <a:r>
              <a:rPr>
                <a:solidFill>
                  <a:srgbClr val="0070C0"/>
                </a:solidFill>
              </a:rPr>
              <a:t> </a:t>
            </a:r>
            <a:r>
              <a:rPr>
                <a:solidFill>
                  <a:srgbClr val="000000"/>
                </a:solidFill>
              </a:rPr>
              <a:t>method</a:t>
            </a:r>
            <a:r>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2" animBg="1" advAuto="0"/>
      <p:bldP spid="824" grpId="1" animBg="1" advAuto="0"/>
      <p:bldP spid="828" grpId="3" animBg="1" advAuto="0"/>
      <p:bldP spid="831" grpId="4" animBg="1" advAuto="0"/>
      <p:bldP spid="832" grpId="5"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grpSp>
        <p:nvGrpSpPr>
          <p:cNvPr id="840" name="Group 31"/>
          <p:cNvGrpSpPr/>
          <p:nvPr/>
        </p:nvGrpSpPr>
        <p:grpSpPr>
          <a:xfrm>
            <a:off x="10355320" y="5908440"/>
            <a:ext cx="1810866" cy="603236"/>
            <a:chOff x="0" y="0"/>
            <a:chExt cx="1810864" cy="603234"/>
          </a:xfrm>
        </p:grpSpPr>
        <p:pic>
          <p:nvPicPr>
            <p:cNvPr id="8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6" y="3317773"/>
            <a:ext cx="5527479" cy="1782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rPr dirty="0"/>
              <a:t>Constructor Call</a:t>
            </a:r>
            <a:r>
              <a:rPr lang="en-IN" dirty="0"/>
              <a:t> or class name</a:t>
            </a:r>
            <a:endParaRPr dirty="0"/>
          </a:p>
          <a:p>
            <a:pPr marR="3257" indent="12700" defTabSz="293216">
              <a:defRPr sz="2800" spc="-3">
                <a:solidFill>
                  <a:srgbClr val="231F20"/>
                </a:solidFill>
                <a:latin typeface="Arial"/>
                <a:ea typeface="Arial"/>
                <a:cs typeface="Arial"/>
                <a:sym typeface="Arial"/>
              </a:defRPr>
            </a:pPr>
            <a:r>
              <a:rPr dirty="0"/>
              <a:t>     Copy all the non-static  </a:t>
            </a:r>
          </a:p>
          <a:p>
            <a:pPr marR="3257" indent="12700" defTabSz="293216">
              <a:defRPr sz="2800" spc="-3">
                <a:solidFill>
                  <a:srgbClr val="231F20"/>
                </a:solidFill>
                <a:latin typeface="Arial"/>
                <a:ea typeface="Arial"/>
                <a:cs typeface="Arial"/>
                <a:sym typeface="Arial"/>
              </a:defRPr>
            </a:pPr>
            <a:r>
              <a:rPr dirty="0"/>
              <a:t>     members of the class to   </a:t>
            </a:r>
          </a:p>
          <a:p>
            <a:pPr marR="3257" indent="12700" defTabSz="293216">
              <a:defRPr sz="2800" spc="-3">
                <a:solidFill>
                  <a:srgbClr val="231F20"/>
                </a:solidFill>
                <a:latin typeface="Arial"/>
                <a:ea typeface="Arial"/>
                <a:cs typeface="Arial"/>
                <a:sym typeface="Arial"/>
              </a:defRPr>
            </a:pPr>
            <a:r>
              <a:rPr dirty="0"/>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1" animBg="1" advAuto="0"/>
      <p:bldP spid="844" grpId="2" animBg="1" advAuto="0"/>
      <p:bldP spid="845" grpId="3"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70C0"/>
                </a:solidFill>
              </a:rPr>
              <a:t>static method</a:t>
            </a:r>
            <a:r>
              <a:rPr dirty="0"/>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0000"/>
                </a:solidFill>
              </a:rPr>
              <a:t>non-static method </a:t>
            </a:r>
            <a:r>
              <a:rPr dirty="0"/>
              <a:t>directly by using </a:t>
            </a:r>
            <a:r>
              <a:rPr dirty="0" err="1"/>
              <a:t>membername</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1" animBg="1" advAuto="0"/>
      <p:bldP spid="850" grpId="2" animBg="1" advAuto="0"/>
      <p:bldP spid="851" grpId="3"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7616"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pSp>
        <p:nvGrpSpPr>
          <p:cNvPr id="859" name="Group 31"/>
          <p:cNvGrpSpPr/>
          <p:nvPr/>
        </p:nvGrpSpPr>
        <p:grpSpPr>
          <a:xfrm>
            <a:off x="10355320" y="5908440"/>
            <a:ext cx="1810866" cy="603236"/>
            <a:chOff x="0" y="0"/>
            <a:chExt cx="1810864" cy="603234"/>
          </a:xfrm>
        </p:grpSpPr>
        <p:pic>
          <p:nvPicPr>
            <p:cNvPr id="8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aphicFrame>
        <p:nvGraphicFramePr>
          <p:cNvPr id="860" name="Table 3"/>
          <p:cNvGraphicFramePr/>
          <p:nvPr/>
        </p:nvGraphicFramePr>
        <p:xfrm>
          <a:off x="937613" y="1003997"/>
          <a:ext cx="10316772" cy="4850002"/>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t>ACCESS MODIFIER</a:t>
                      </a:r>
                    </a:p>
                    <a:p>
                      <a:pPr algn="l" defTabSz="914364">
                        <a:defRPr sz="1600">
                          <a:solidFill>
                            <a:srgbClr val="FFFFFF"/>
                          </a:solidFill>
                          <a:latin typeface="Arial"/>
                          <a:ea typeface="Arial"/>
                          <a:cs typeface="Arial"/>
                          <a:sym typeface="Arial"/>
                        </a:defRPr>
                      </a:pPr>
                      <a:endParaRPr/>
                    </a:p>
                    <a:p>
                      <a:pPr algn="l" defTabSz="914364">
                        <a:defRPr sz="1600">
                          <a:solidFill>
                            <a:srgbClr val="FFFFFF"/>
                          </a:solidFill>
                          <a:latin typeface="Arial"/>
                          <a:ea typeface="Arial"/>
                          <a:cs typeface="Arial"/>
                          <a:sym typeface="Arial"/>
                        </a:defRPr>
                      </a:pPr>
                      <a:r>
                        <a:t>                      </a:t>
                      </a:r>
                    </a:p>
                    <a:p>
                      <a:pPr algn="l" defTabSz="914364">
                        <a:defRPr sz="1600">
                          <a:solidFill>
                            <a:srgbClr val="FFFFFF"/>
                          </a:solidFill>
                          <a:latin typeface="Arial"/>
                          <a:ea typeface="Arial"/>
                          <a:cs typeface="Arial"/>
                          <a:sym typeface="Arial"/>
                        </a:defRPr>
                      </a:pPr>
                      <a:r>
                        <a:t>                                </a:t>
                      </a:r>
                      <a:r>
                        <a:rPr sz="240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t>NON-STATIC</a:t>
                      </a:r>
                      <a:r>
                        <a:rPr sz="160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t>Static method : only by creating</a:t>
                      </a:r>
                    </a:p>
                    <a:p>
                      <a:pPr algn="l" defTabSz="914364">
                        <a:defRPr sz="1600">
                          <a:latin typeface="Arial"/>
                          <a:ea typeface="Arial"/>
                          <a:cs typeface="Arial"/>
                          <a:sym typeface="Arial"/>
                        </a:defRPr>
                      </a:pPr>
                      <a:r>
                        <a:t>the object of the class.</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t>Using classname with the member name.</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ClassName.membername</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1"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69" name="Group 31"/>
          <p:cNvGrpSpPr/>
          <p:nvPr/>
        </p:nvGrpSpPr>
        <p:grpSpPr>
          <a:xfrm>
            <a:off x="10355320" y="5908440"/>
            <a:ext cx="1810866" cy="603236"/>
            <a:chOff x="0" y="0"/>
            <a:chExt cx="1810864" cy="603234"/>
          </a:xfrm>
        </p:grpSpPr>
        <p:pic>
          <p:nvPicPr>
            <p:cNvPr id="8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0" name="Rectangle 1"/>
          <p:cNvSpPr txBox="1"/>
          <p:nvPr/>
        </p:nvSpPr>
        <p:spPr>
          <a:xfrm>
            <a:off x="476363" y="1004469"/>
            <a:ext cx="11415473" cy="25505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Static members will have only one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rPr dirty="0"/>
              <a:t>     then those data members should be declared as </a:t>
            </a:r>
            <a:r>
              <a:rPr dirty="0">
                <a:solidFill>
                  <a:srgbClr val="0070C0"/>
                </a:solidFill>
              </a:rPr>
              <a:t>static</a:t>
            </a:r>
            <a:r>
              <a:rPr dirty="0"/>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rPr dirty="0"/>
              <a:t>     then those function member / method should be declared as </a:t>
            </a:r>
            <a:r>
              <a:rPr dirty="0">
                <a:solidFill>
                  <a:srgbClr val="0070C0"/>
                </a:solidFill>
              </a:rPr>
              <a:t>static</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1"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0">
                                            <p:txEl>
                                              <p:pRg st="1" end="1"/>
                                            </p:txEl>
                                          </p:spTgt>
                                        </p:tgtEl>
                                        <p:attrNameLst>
                                          <p:attrName>style.visibility</p:attrName>
                                        </p:attrNameLst>
                                      </p:cBhvr>
                                      <p:to>
                                        <p:strVal val="visible"/>
                                      </p:to>
                                    </p:set>
                                    <p:animEffect transition="in" filter="fade">
                                      <p:cBhvr>
                                        <p:cTn id="15" dur="500"/>
                                        <p:tgtEl>
                                          <p:spTgt spid="870">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0">
                                            <p:txEl>
                                              <p:pRg st="3" end="3"/>
                                            </p:txEl>
                                          </p:spTgt>
                                        </p:tgtEl>
                                        <p:attrNameLst>
                                          <p:attrName>style.visibility</p:attrName>
                                        </p:attrNameLst>
                                      </p:cBhvr>
                                      <p:to>
                                        <p:strVal val="visible"/>
                                      </p:to>
                                    </p:set>
                                    <p:animEffect transition="in" filter="fade">
                                      <p:cBhvr>
                                        <p:cTn id="24" dur="500"/>
                                        <p:tgtEl>
                                          <p:spTgt spid="870">
                                            <p:txEl>
                                              <p:pRg st="3" end="3"/>
                                            </p:txEl>
                                          </p:spTgt>
                                        </p:tgtEl>
                                      </p:cBhvr>
                                    </p:animEffect>
                                  </p:childTnLst>
                                </p:cTn>
                              </p:par>
                            </p:childTnLst>
                          </p:cTn>
                        </p:par>
                        <p:par>
                          <p:cTn id="25" fill="hold">
                            <p:stCondLst>
                              <p:cond delay="500"/>
                            </p:stCondLst>
                            <p:childTnLst>
                              <p:par>
                                <p:cTn id="26" presetID="10" presetClass="entr" fill="hold" grpId="1" nodeType="afterEffect">
                                  <p:stCondLst>
                                    <p:cond delay="0"/>
                                  </p:stCondLst>
                                  <p:iterate>
                                    <p:tmAbs val="0"/>
                                  </p:iterate>
                                  <p:childTnLst>
                                    <p:set>
                                      <p:cBhvr>
                                        <p:cTn id="27" fill="hold"/>
                                        <p:tgtEl>
                                          <p:spTgt spid="870">
                                            <p:txEl>
                                              <p:pRg st="4" end="4"/>
                                            </p:txEl>
                                          </p:spTgt>
                                        </p:tgtEl>
                                        <p:attrNameLst>
                                          <p:attrName>style.visibility</p:attrName>
                                        </p:attrNameLst>
                                      </p:cBhvr>
                                      <p:to>
                                        <p:strVal val="visible"/>
                                      </p:to>
                                    </p:set>
                                    <p:animEffect transition="in" filter="fade">
                                      <p:cBhvr>
                                        <p:cTn id="28" dur="500"/>
                                        <p:tgtEl>
                                          <p:spTgt spid="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74" name="Group 31"/>
          <p:cNvGrpSpPr/>
          <p:nvPr/>
        </p:nvGrpSpPr>
        <p:grpSpPr>
          <a:xfrm>
            <a:off x="10355320" y="5908440"/>
            <a:ext cx="1810866" cy="603236"/>
            <a:chOff x="0" y="0"/>
            <a:chExt cx="1810865" cy="603234"/>
          </a:xfrm>
        </p:grpSpPr>
        <p:pic>
          <p:nvPicPr>
            <p:cNvPr id="8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73" name="Rectangle 34"/>
            <p:cNvSpPr/>
            <p:nvPr/>
          </p:nvSpPr>
          <p:spPr>
            <a:xfrm>
              <a:off x="0" y="602287"/>
              <a:ext cx="181086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5" name="Rectangle 1"/>
          <p:cNvSpPr txBox="1"/>
          <p:nvPr/>
        </p:nvSpPr>
        <p:spPr>
          <a:xfrm>
            <a:off x="395662" y="1149130"/>
            <a:ext cx="11589573" cy="3070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Non-Static members will have multiple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0000"/>
                </a:solidFill>
              </a:rPr>
              <a:t>non-static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par>
                                <p:cTn id="8" presetID="10" presetClass="entr" presetSubtype="0" fill="hold" grpId="1" nodeType="withEffect">
                                  <p:stCondLst>
                                    <p:cond delay="0"/>
                                  </p:stCondLst>
                                  <p:iterate>
                                    <p:tmAbs val="0"/>
                                  </p:iterate>
                                  <p:childTnLst>
                                    <p:set>
                                      <p:cBhvr>
                                        <p:cTn id="9" fill="hold"/>
                                        <p:tgtEl>
                                          <p:spTgt spid="875">
                                            <p:txEl>
                                              <p:pRg st="0" end="0"/>
                                            </p:txEl>
                                          </p:spTgt>
                                        </p:tgtEl>
                                        <p:attrNameLst>
                                          <p:attrName>style.visibility</p:attrName>
                                        </p:attrNameLst>
                                      </p:cBhvr>
                                      <p:to>
                                        <p:strVal val="visible"/>
                                      </p:to>
                                    </p:set>
                                    <p:animEffect transition="in" filter="fade">
                                      <p:cBhvr>
                                        <p:cTn id="10" dur="500"/>
                                        <p:tgtEl>
                                          <p:spTgt spid="8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5">
                                            <p:txEl>
                                              <p:pRg st="1" end="1"/>
                                            </p:txEl>
                                          </p:spTgt>
                                        </p:tgtEl>
                                        <p:attrNameLst>
                                          <p:attrName>style.visibility</p:attrName>
                                        </p:attrNameLst>
                                      </p:cBhvr>
                                      <p:to>
                                        <p:strVal val="visible"/>
                                      </p:to>
                                    </p:set>
                                    <p:animEffect transition="in" filter="fade">
                                      <p:cBhvr>
                                        <p:cTn id="15" dur="500"/>
                                        <p:tgtEl>
                                          <p:spTgt spid="875">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5">
                                            <p:txEl>
                                              <p:pRg st="2" end="2"/>
                                            </p:txEl>
                                          </p:spTgt>
                                        </p:tgtEl>
                                        <p:attrNameLst>
                                          <p:attrName>style.visibility</p:attrName>
                                        </p:attrNameLst>
                                      </p:cBhvr>
                                      <p:to>
                                        <p:strVal val="visible"/>
                                      </p:to>
                                    </p:set>
                                    <p:animEffect transition="in" filter="fade">
                                      <p:cBhvr>
                                        <p:cTn id="19" dur="500"/>
                                        <p:tgtEl>
                                          <p:spTgt spid="87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1"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331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rPr dirty="0"/>
              <a:t>Within a </a:t>
            </a:r>
            <a:r>
              <a:rPr spc="-6" dirty="0"/>
              <a:t>reference variables we can’t store primitive values</a:t>
            </a:r>
            <a:r>
              <a:rPr dirty="0"/>
              <a:t>.</a:t>
            </a:r>
          </a:p>
          <a:p>
            <a:pPr marL="355600" marR="3257" indent="-342900" defTabSz="293216">
              <a:lnSpc>
                <a:spcPct val="150000"/>
              </a:lnSpc>
              <a:buSzPct val="100000"/>
              <a:buFont typeface="Arial"/>
              <a:buChar char="•"/>
              <a:defRPr sz="2400" spc="-3">
                <a:latin typeface="Arial"/>
                <a:ea typeface="Arial"/>
                <a:cs typeface="Arial"/>
                <a:sym typeface="Arial"/>
              </a:defRPr>
            </a:pPr>
            <a:r>
              <a:rPr dirty="0"/>
              <a:t>Within a </a:t>
            </a:r>
            <a:r>
              <a:rPr spc="-6" dirty="0"/>
              <a:t>primitive variables we can’t store</a:t>
            </a:r>
            <a:r>
              <a:rPr lang="en-IN" spc="-6" dirty="0"/>
              <a:t> </a:t>
            </a:r>
            <a:r>
              <a:rPr dirty="0">
                <a:solidFill>
                  <a:srgbClr val="231F20"/>
                </a:solidFill>
              </a:rPr>
              <a:t>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rPr dirty="0"/>
              <a:t>Within one </a:t>
            </a:r>
            <a:r>
              <a:rPr spc="-6" dirty="0"/>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Multiple </a:t>
            </a:r>
            <a:r>
              <a:rPr spc="-6" dirty="0">
                <a:solidFill>
                  <a:srgbClr val="000000"/>
                </a:solidFill>
              </a:rPr>
              <a:t>reference variables can point to same object.</a:t>
            </a:r>
          </a:p>
          <a:p>
            <a:pPr marL="12700" marR="3257" defTabSz="293216">
              <a:lnSpc>
                <a:spcPct val="150000"/>
              </a:lnSpc>
              <a:buSzPct val="100000"/>
              <a:defRPr sz="2400" spc="-6">
                <a:latin typeface="Arial"/>
                <a:ea typeface="Arial"/>
                <a:cs typeface="Arial"/>
                <a:sym typeface="Arial"/>
              </a:defRPr>
            </a:pPr>
            <a:endParaRPr dirty="0"/>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1"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1" build="p" bldLvl="5"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1373D8-6F2A-49A3-8274-79FAA51E11EA}"/>
              </a:ext>
            </a:extLst>
          </p:cNvPr>
          <p:cNvSpPr>
            <a:spLocks noGrp="1"/>
          </p:cNvSpPr>
          <p:nvPr>
            <p:ph type="body" idx="1"/>
          </p:nvPr>
        </p:nvSpPr>
        <p:spPr>
          <a:xfrm>
            <a:off x="685800" y="308113"/>
            <a:ext cx="10668000" cy="6162261"/>
          </a:xfrm>
        </p:spPr>
        <p:txBody>
          <a:bodyPr>
            <a:normAutofit/>
          </a:bodyPr>
          <a:lstStyle/>
          <a:p>
            <a:r>
              <a:rPr lang="en-IN" sz="2400" dirty="0"/>
              <a:t>Class, interface, arrays, enumeration are </a:t>
            </a:r>
            <a:r>
              <a:rPr lang="en-IN" sz="2400" b="1" dirty="0"/>
              <a:t>reference types </a:t>
            </a:r>
            <a:r>
              <a:rPr lang="en-IN" sz="2400" dirty="0"/>
              <a:t>in java.</a:t>
            </a:r>
          </a:p>
          <a:p>
            <a:r>
              <a:rPr lang="en-US" sz="2400" b="0" i="0" dirty="0">
                <a:solidFill>
                  <a:srgbClr val="273239"/>
                </a:solidFill>
                <a:effectLst/>
                <a:latin typeface="urw-din"/>
              </a:rPr>
              <a:t>When we create an object</a:t>
            </a:r>
            <a:r>
              <a:rPr lang="en-US" sz="2400" b="1" i="0" dirty="0">
                <a:solidFill>
                  <a:srgbClr val="273239"/>
                </a:solidFill>
                <a:effectLst/>
                <a:latin typeface="urw-din"/>
              </a:rPr>
              <a:t> </a:t>
            </a:r>
            <a:r>
              <a:rPr lang="en-US" sz="2400" b="0" i="0" dirty="0">
                <a:solidFill>
                  <a:srgbClr val="273239"/>
                </a:solidFill>
                <a:effectLst/>
                <a:latin typeface="urw-din"/>
              </a:rPr>
              <a:t>(instance) of class then space is reserved in heap memory.</a:t>
            </a:r>
          </a:p>
          <a:p>
            <a:pPr marL="0" indent="0">
              <a:buNone/>
            </a:pPr>
            <a:r>
              <a:rPr lang="en-US" sz="2400" dirty="0">
                <a:solidFill>
                  <a:srgbClr val="273239"/>
                </a:solidFill>
                <a:latin typeface="urw-din"/>
              </a:rPr>
              <a:t>		</a:t>
            </a:r>
            <a:r>
              <a:rPr lang="en-IN" sz="2400" b="0" i="1" dirty="0">
                <a:solidFill>
                  <a:srgbClr val="273239"/>
                </a:solidFill>
                <a:effectLst/>
                <a:latin typeface="urw-din"/>
              </a:rPr>
              <a:t>Demo D1 = new Demo();</a:t>
            </a:r>
            <a:endParaRPr lang="en-US" sz="2400" dirty="0">
              <a:solidFill>
                <a:srgbClr val="273239"/>
              </a:solidFill>
              <a:latin typeface="urw-din"/>
            </a:endParaRPr>
          </a:p>
          <a:p>
            <a:pPr marL="0" indent="0">
              <a:buNone/>
            </a:pPr>
            <a:r>
              <a:rPr lang="en-US" sz="2400" b="0" i="0" dirty="0">
                <a:solidFill>
                  <a:srgbClr val="273239"/>
                </a:solidFill>
                <a:effectLst/>
                <a:latin typeface="urw-din"/>
              </a:rPr>
              <a:t>			</a:t>
            </a:r>
          </a:p>
          <a:p>
            <a:pPr marL="0" indent="0">
              <a:buNone/>
            </a:pPr>
            <a:endParaRPr lang="en-IN" sz="2400" b="1" dirty="0"/>
          </a:p>
          <a:p>
            <a:pPr marL="0" indent="0">
              <a:buNone/>
            </a:pPr>
            <a:r>
              <a:rPr lang="en-IN" sz="2400" b="1" dirty="0"/>
              <a:t>Then how to access heap memory ?</a:t>
            </a:r>
          </a:p>
          <a:p>
            <a:pPr marL="0" indent="0">
              <a:buNone/>
            </a:pPr>
            <a:r>
              <a:rPr lang="en-US" sz="2400" i="0" dirty="0">
                <a:solidFill>
                  <a:srgbClr val="202124"/>
                </a:solidFill>
                <a:effectLst/>
                <a:latin typeface="arial" panose="020B0604020202020204" pitchFamily="34" charset="0"/>
              </a:rPr>
              <a:t>The </a:t>
            </a:r>
            <a:r>
              <a:rPr lang="en-US" sz="2400" b="1" i="0" dirty="0">
                <a:solidFill>
                  <a:srgbClr val="202124"/>
                </a:solidFill>
                <a:effectLst/>
                <a:latin typeface="arial" panose="020B0604020202020204" pitchFamily="34" charset="0"/>
              </a:rPr>
              <a:t>heap memory </a:t>
            </a:r>
            <a:r>
              <a:rPr lang="en-US" sz="2400" i="0" dirty="0">
                <a:solidFill>
                  <a:srgbClr val="202124"/>
                </a:solidFill>
                <a:effectLst/>
                <a:latin typeface="arial" panose="020B0604020202020204" pitchFamily="34" charset="0"/>
              </a:rPr>
              <a:t>is the area of memory used to store objects. </a:t>
            </a:r>
            <a:endParaRPr lang="en-IN" sz="2400" dirty="0"/>
          </a:p>
          <a:p>
            <a:pPr marL="0" indent="0">
              <a:buNone/>
            </a:pPr>
            <a:r>
              <a:rPr lang="en-IN" sz="2400" dirty="0"/>
              <a:t>Just by creating a reference variable.it will point object in heap memory.</a:t>
            </a:r>
          </a:p>
          <a:p>
            <a:pPr marL="0" indent="0">
              <a:buNone/>
            </a:pPr>
            <a:r>
              <a:rPr lang="en-IN" sz="2400" dirty="0"/>
              <a:t>			</a:t>
            </a:r>
          </a:p>
        </p:txBody>
      </p:sp>
      <p:pic>
        <p:nvPicPr>
          <p:cNvPr id="5" name="Picture 4">
            <a:extLst>
              <a:ext uri="{FF2B5EF4-FFF2-40B4-BE49-F238E27FC236}">
                <a16:creationId xmlns:a16="http://schemas.microsoft.com/office/drawing/2014/main" id="{F92CDE1F-51F5-4578-8B7C-95284EC89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174" y="1171576"/>
            <a:ext cx="3143249" cy="2257424"/>
          </a:xfrm>
          <a:prstGeom prst="rect">
            <a:avLst/>
          </a:prstGeom>
        </p:spPr>
      </p:pic>
      <p:pic>
        <p:nvPicPr>
          <p:cNvPr id="7" name="Picture 6">
            <a:extLst>
              <a:ext uri="{FF2B5EF4-FFF2-40B4-BE49-F238E27FC236}">
                <a16:creationId xmlns:a16="http://schemas.microsoft.com/office/drawing/2014/main" id="{17AB2734-1EC4-4693-90F5-D9E06960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530" y="4457912"/>
            <a:ext cx="2958134" cy="2191366"/>
          </a:xfrm>
          <a:prstGeom prst="rect">
            <a:avLst/>
          </a:prstGeom>
        </p:spPr>
      </p:pic>
    </p:spTree>
    <p:extLst>
      <p:ext uri="{BB962C8B-B14F-4D97-AF65-F5344CB8AC3E}">
        <p14:creationId xmlns:p14="http://schemas.microsoft.com/office/powerpoint/2010/main" val="209883550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893"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2 </a:t>
            </a:r>
          </a:p>
        </p:txBody>
      </p:sp>
      <p:sp>
        <p:nvSpPr>
          <p:cNvPr id="894" name="object 18"/>
          <p:cNvSpPr txBox="1"/>
          <p:nvPr/>
        </p:nvSpPr>
        <p:spPr>
          <a:xfrm>
            <a:off x="1250568" y="2360168"/>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Global variables and Local variables</a:t>
            </a:r>
          </a:p>
        </p:txBody>
      </p:sp>
      <p:sp>
        <p:nvSpPr>
          <p:cNvPr id="895"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898" name="Group 8"/>
          <p:cNvGrpSpPr/>
          <p:nvPr/>
        </p:nvGrpSpPr>
        <p:grpSpPr>
          <a:xfrm>
            <a:off x="3912201" y="4122942"/>
            <a:ext cx="4139638" cy="2905070"/>
            <a:chOff x="0" y="0"/>
            <a:chExt cx="4139637" cy="2905068"/>
          </a:xfrm>
        </p:grpSpPr>
        <p:sp>
          <p:nvSpPr>
            <p:cNvPr id="896" name="Rectangle 11"/>
            <p:cNvSpPr txBox="1"/>
            <p:nvPr/>
          </p:nvSpPr>
          <p:spPr>
            <a:xfrm>
              <a:off x="0" y="1705560"/>
              <a:ext cx="4139638" cy="11995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897" name="Picture 7" descr="Picture 7"/>
            <p:cNvPicPr>
              <a:picLocks noChangeAspect="1"/>
            </p:cNvPicPr>
            <p:nvPr/>
          </p:nvPicPr>
          <p:blipFill>
            <a:blip r:embed="rId2"/>
            <a:stretch>
              <a:fillRect/>
            </a:stretch>
          </p:blipFill>
          <p:spPr>
            <a:xfrm>
              <a:off x="88207" y="0"/>
              <a:ext cx="3958273" cy="1927302"/>
            </a:xfrm>
            <a:prstGeom prst="rect">
              <a:avLst/>
            </a:prstGeom>
            <a:ln w="12700" cap="flat">
              <a:noFill/>
              <a:miter lim="400000"/>
            </a:ln>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t>Web App will have 3 layers.</a:t>
            </a:r>
          </a:p>
          <a:p>
            <a:pPr marL="522493" indent="-514350">
              <a:buSzPct val="100000"/>
              <a:buAutoNum type="arabicPeriod"/>
              <a:tabLst>
                <a:tab pos="76200" algn="l"/>
              </a:tabLst>
              <a:defRPr sz="2500">
                <a:solidFill>
                  <a:srgbClr val="231F20"/>
                </a:solidFill>
              </a:defRPr>
            </a:pPr>
            <a:r>
              <a:t>Presentation Layer</a:t>
            </a:r>
          </a:p>
          <a:p>
            <a:pPr marL="522493" indent="-514350">
              <a:buSzPct val="100000"/>
              <a:buAutoNum type="arabicPeriod"/>
              <a:tabLst>
                <a:tab pos="76200" algn="l"/>
              </a:tabLst>
              <a:defRPr sz="2500">
                <a:solidFill>
                  <a:srgbClr val="231F20"/>
                </a:solidFill>
              </a:defRPr>
            </a:pPr>
            <a:r>
              <a:t>Application Layer</a:t>
            </a:r>
          </a:p>
          <a:p>
            <a:pPr marL="522493" indent="-514350">
              <a:buSzPct val="100000"/>
              <a:buAutoNum type="arabicPeriod"/>
              <a:tabLst>
                <a:tab pos="76200" algn="l"/>
              </a:tabLst>
              <a:defRPr sz="2500">
                <a:solidFill>
                  <a:srgbClr val="231F20"/>
                </a:solidFill>
              </a:defRPr>
            </a:pPr>
            <a:r>
              <a:t>Data Layer </a:t>
            </a:r>
          </a:p>
        </p:txBody>
      </p:sp>
      <p:pic>
        <p:nvPicPr>
          <p:cNvPr id="189" name="Picture 10" descr="Picture 10"/>
          <p:cNvPicPr>
            <a:picLocks noChangeAspect="1"/>
          </p:cNvPicPr>
          <p:nvPr/>
        </p:nvPicPr>
        <p:blipFill>
          <a:blip r:embed="rId3"/>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2" animBg="1" advAuto="0"/>
      <p:bldP spid="189" grpId="1"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grpSp>
        <p:nvGrpSpPr>
          <p:cNvPr id="906" name="Group 31"/>
          <p:cNvGrpSpPr/>
          <p:nvPr/>
        </p:nvGrpSpPr>
        <p:grpSpPr>
          <a:xfrm>
            <a:off x="10355320" y="5908440"/>
            <a:ext cx="1810866" cy="603236"/>
            <a:chOff x="0" y="0"/>
            <a:chExt cx="1810864" cy="603234"/>
          </a:xfrm>
        </p:grpSpPr>
        <p:pic>
          <p:nvPicPr>
            <p:cNvPr id="9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6"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7"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1" animBg="1" advAuto="0"/>
      <p:bldP spid="908" grpId="2" animBg="1" advAuto="0"/>
      <p:bldP spid="909" grpId="3" animBg="1" advAuto="0"/>
      <p:bldP spid="910" grpId="4" animBg="1" advAuto="0"/>
      <p:bldP spid="913" grpId="5" animBg="1" advAuto="0"/>
      <p:bldP spid="914" grpId="6" animBg="1" advAuto="0"/>
      <p:bldP spid="915" grpId="7" animBg="1" advAuto="0"/>
      <p:bldP spid="916" grpId="8" animBg="1" advAuto="0"/>
      <p:bldP spid="917" grpId="9"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25"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3</a:t>
            </a:r>
          </a:p>
        </p:txBody>
      </p:sp>
      <p:sp>
        <p:nvSpPr>
          <p:cNvPr id="926" name="object 18"/>
          <p:cNvSpPr txBox="1"/>
          <p:nvPr/>
        </p:nvSpPr>
        <p:spPr>
          <a:xfrm>
            <a:off x="904012" y="2463080"/>
            <a:ext cx="9928895"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Constructors</a:t>
            </a:r>
          </a:p>
        </p:txBody>
      </p:sp>
      <p:sp>
        <p:nvSpPr>
          <p:cNvPr id="927"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30" name="Group 8"/>
          <p:cNvGrpSpPr/>
          <p:nvPr/>
        </p:nvGrpSpPr>
        <p:grpSpPr>
          <a:xfrm>
            <a:off x="3389863" y="3469530"/>
            <a:ext cx="4631812" cy="3287822"/>
            <a:chOff x="0" y="0"/>
            <a:chExt cx="4631811" cy="3287820"/>
          </a:xfrm>
        </p:grpSpPr>
        <p:sp>
          <p:nvSpPr>
            <p:cNvPr id="928" name="Rectangle 11"/>
            <p:cNvSpPr txBox="1"/>
            <p:nvPr/>
          </p:nvSpPr>
          <p:spPr>
            <a:xfrm>
              <a:off x="0" y="1908339"/>
              <a:ext cx="4631812" cy="137948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29" name="Picture 7" descr="Picture 7"/>
            <p:cNvPicPr>
              <a:picLocks noChangeAspect="1"/>
            </p:cNvPicPr>
            <p:nvPr/>
          </p:nvPicPr>
          <p:blipFill>
            <a:blip r:embed="rId2"/>
            <a:stretch>
              <a:fillRect/>
            </a:stretch>
          </p:blipFill>
          <p:spPr>
            <a:xfrm>
              <a:off x="98694" y="0"/>
              <a:ext cx="4428884" cy="2156445"/>
            </a:xfrm>
            <a:prstGeom prst="rect">
              <a:avLst/>
            </a:prstGeom>
            <a:ln w="12700" cap="flat">
              <a:noFill/>
              <a:miter lim="400000"/>
            </a:ln>
            <a:effectLst/>
          </p:spPr>
        </p:pic>
      </p:gr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38" name="Group 31"/>
          <p:cNvGrpSpPr/>
          <p:nvPr/>
        </p:nvGrpSpPr>
        <p:grpSpPr>
          <a:xfrm>
            <a:off x="10355320" y="5908440"/>
            <a:ext cx="1810866" cy="603236"/>
            <a:chOff x="0" y="0"/>
            <a:chExt cx="1810864" cy="603234"/>
          </a:xfrm>
        </p:grpSpPr>
        <p:pic>
          <p:nvPicPr>
            <p:cNvPr id="93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3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If the programmer writes constructor it can be of two type</a:t>
            </a:r>
          </a:p>
          <a:p>
            <a:pPr marR="3257" indent="12700" defTabSz="293216">
              <a:defRPr sz="2000" spc="-3">
                <a:solidFill>
                  <a:srgbClr val="231F20"/>
                </a:solidFill>
                <a:latin typeface="Arial"/>
                <a:ea typeface="Arial"/>
                <a:cs typeface="Arial"/>
                <a:sym typeface="Arial"/>
              </a:defRPr>
            </a:pPr>
            <a:r>
              <a:rPr dirty="0"/>
              <a:t>      1. Zero argument constructor</a:t>
            </a:r>
          </a:p>
          <a:p>
            <a:pPr marR="3257" indent="12700" defTabSz="293216">
              <a:defRPr sz="2000" spc="-3">
                <a:solidFill>
                  <a:srgbClr val="231F20"/>
                </a:solidFill>
                <a:latin typeface="Arial"/>
                <a:ea typeface="Arial"/>
                <a:cs typeface="Arial"/>
                <a:sym typeface="Arial"/>
              </a:defRPr>
            </a:pPr>
            <a:r>
              <a:rPr dirty="0"/>
              <a:t>      2. Parameterized constructor</a:t>
            </a:r>
          </a:p>
        </p:txBody>
      </p:sp>
      <p:sp>
        <p:nvSpPr>
          <p:cNvPr id="944" name="Rectangle 20"/>
          <p:cNvSpPr txBox="1"/>
          <p:nvPr/>
        </p:nvSpPr>
        <p:spPr>
          <a:xfrm>
            <a:off x="267592" y="3809449"/>
            <a:ext cx="1001942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Constructors cannot be declared as static or final.</a:t>
            </a:r>
            <a:endParaRPr lang="en-IN" dirty="0"/>
          </a:p>
          <a:p>
            <a:endParaRPr dirty="0"/>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specify return type for the constructor, then it will be considered as a normal method.</a:t>
            </a:r>
          </a:p>
        </p:txBody>
      </p:sp>
      <p:sp>
        <p:nvSpPr>
          <p:cNvPr id="946" name="Rectangle 26"/>
          <p:cNvSpPr txBox="1"/>
          <p:nvPr/>
        </p:nvSpPr>
        <p:spPr>
          <a:xfrm>
            <a:off x="303934" y="5089942"/>
            <a:ext cx="1036760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pPr marL="12700" indent="0">
              <a:buNone/>
            </a:pPr>
            <a:endParaRPr dirty="0"/>
          </a:p>
        </p:txBody>
      </p:sp>
      <p:sp>
        <p:nvSpPr>
          <p:cNvPr id="947" name="Rectangle 27"/>
          <p:cNvSpPr txBox="1"/>
          <p:nvPr/>
        </p:nvSpPr>
        <p:spPr>
          <a:xfrm>
            <a:off x="397970" y="5320283"/>
            <a:ext cx="10305629" cy="705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marR="3257" indent="12700" defTabSz="293216">
              <a:defRPr sz="2000" spc="-3">
                <a:solidFill>
                  <a:srgbClr val="231F20"/>
                </a:solidFill>
                <a:latin typeface="Arial"/>
                <a:ea typeface="Arial"/>
                <a:cs typeface="Arial"/>
                <a:sym typeface="Arial"/>
              </a:defRPr>
            </a:pPr>
            <a:r>
              <a:rPr dirty="0"/>
              <a:t>       </a:t>
            </a:r>
            <a:r>
              <a:rPr sz="2200" b="1" spc="-3" dirty="0"/>
              <a:t>App.</a:t>
            </a:r>
            <a:endParaRPr b="1"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Constructors are used to </a:t>
            </a:r>
            <a:r>
              <a:rPr dirty="0" err="1"/>
              <a:t>Intialize</a:t>
            </a:r>
            <a:r>
              <a:rPr dirty="0"/>
              <a:t>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1" animBg="1" advAuto="0"/>
      <p:bldP spid="940" grpId="2" animBg="1" advAuto="0"/>
      <p:bldP spid="941" grpId="3" animBg="1" advAuto="0"/>
      <p:bldP spid="942" grpId="4" animBg="1" advAuto="0"/>
      <p:bldP spid="943" grpId="5" animBg="1" advAuto="0"/>
      <p:bldP spid="944" grpId="6" animBg="1" advAuto="0"/>
      <p:bldP spid="945" grpId="7" animBg="1" advAuto="0"/>
      <p:bldP spid="946" grpId="8" animBg="1" advAuto="0"/>
      <p:bldP spid="947" grpId="9"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400FE-9F3F-4A4C-BC4C-268095BD8FF7}"/>
              </a:ext>
            </a:extLst>
          </p:cNvPr>
          <p:cNvSpPr txBox="1"/>
          <p:nvPr/>
        </p:nvSpPr>
        <p:spPr>
          <a:xfrm>
            <a:off x="447261" y="437322"/>
            <a:ext cx="10774017"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t>Constructors cannot be declared as static or final why?</a:t>
            </a:r>
            <a:endParaRPr lang="en-IN" sz="2400" dirty="0"/>
          </a:p>
          <a:p>
            <a:r>
              <a:rPr lang="en-IN" sz="2400" b="1" dirty="0"/>
              <a:t>Static:</a:t>
            </a:r>
            <a:r>
              <a:rPr lang="en-IN" sz="2400" dirty="0"/>
              <a:t> because as we know that constructor will be executed whenever the object is created object is created for non static not for static so.</a:t>
            </a:r>
          </a:p>
          <a:p>
            <a:r>
              <a:rPr lang="en-US" sz="2400" b="1" dirty="0"/>
              <a:t>Final:</a:t>
            </a:r>
            <a:r>
              <a:rPr lang="en-US" sz="2400" dirty="0"/>
              <a:t> because final method cannot be </a:t>
            </a:r>
            <a:r>
              <a:rPr lang="en-US" sz="2400" b="1" dirty="0">
                <a:solidFill>
                  <a:srgbClr val="FF0000"/>
                </a:solidFill>
              </a:rPr>
              <a:t>overridden</a:t>
            </a:r>
            <a:r>
              <a:rPr lang="en-US" sz="2400" dirty="0"/>
              <a:t> by any of the sub class </a:t>
            </a:r>
            <a:r>
              <a:rPr lang="en-US" sz="2400" b="1" dirty="0"/>
              <a:t>or</a:t>
            </a:r>
            <a:r>
              <a:rPr lang="en-US" sz="2400" dirty="0"/>
              <a:t> it cannot be </a:t>
            </a:r>
            <a:r>
              <a:rPr lang="en-US" sz="2400" b="1" dirty="0">
                <a:solidFill>
                  <a:srgbClr val="FF0000"/>
                </a:solidFill>
              </a:rPr>
              <a:t>inherited</a:t>
            </a:r>
            <a:r>
              <a:rPr lang="en-US" sz="2400" dirty="0"/>
              <a:t>.</a:t>
            </a:r>
          </a:p>
          <a:p>
            <a:r>
              <a:rPr lang="en-US" sz="2400" b="1" dirty="0"/>
              <a:t>Why constructor cannot be inherited: </a:t>
            </a:r>
            <a:r>
              <a:rPr lang="en-US" sz="2400" dirty="0"/>
              <a:t>because subclass has a different name.</a:t>
            </a:r>
          </a:p>
          <a:p>
            <a:r>
              <a:rPr lang="en-US" sz="2400" b="1" dirty="0"/>
              <a:t>If we inherit constructor </a:t>
            </a:r>
            <a:r>
              <a:rPr lang="en-US" sz="2400" dirty="0"/>
              <a:t>we cannot achieve encapsulation.</a:t>
            </a:r>
          </a:p>
          <a:p>
            <a:endParaRPr lang="en-US" sz="2400" dirty="0"/>
          </a:p>
        </p:txBody>
      </p:sp>
      <p:sp>
        <p:nvSpPr>
          <p:cNvPr id="4" name="TextBox 3">
            <a:extLst>
              <a:ext uri="{FF2B5EF4-FFF2-40B4-BE49-F238E27FC236}">
                <a16:creationId xmlns:a16="http://schemas.microsoft.com/office/drawing/2014/main" id="{0811C9F2-0DC7-458A-9322-553C5CE1BB8A}"/>
              </a:ext>
            </a:extLst>
          </p:cNvPr>
          <p:cNvSpPr txBox="1"/>
          <p:nvPr/>
        </p:nvSpPr>
        <p:spPr>
          <a:xfrm>
            <a:off x="3047172" y="3056575"/>
            <a:ext cx="6097656"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1" dirty="0"/>
              <a:t>class book{</a:t>
            </a:r>
          </a:p>
          <a:p>
            <a:r>
              <a:rPr lang="en-US" sz="1400" b="1" dirty="0"/>
              <a:t>public book(){</a:t>
            </a:r>
          </a:p>
          <a:p>
            <a:r>
              <a:rPr lang="en-US" sz="1400" b="1" dirty="0"/>
              <a:t>	</a:t>
            </a:r>
            <a:r>
              <a:rPr lang="en-US" sz="1400" b="1" dirty="0" err="1"/>
              <a:t>System.out.println</a:t>
            </a:r>
            <a:r>
              <a:rPr lang="en-US" sz="1400" b="1" dirty="0"/>
              <a:t>("done");</a:t>
            </a:r>
          </a:p>
          <a:p>
            <a:r>
              <a:rPr lang="en-US" sz="1400" b="1" dirty="0"/>
              <a:t>	}</a:t>
            </a:r>
          </a:p>
          <a:p>
            <a:r>
              <a:rPr lang="en-US" sz="1400" b="1" dirty="0"/>
              <a:t>}</a:t>
            </a:r>
          </a:p>
          <a:p>
            <a:r>
              <a:rPr lang="en-US" sz="1400" b="1" dirty="0"/>
              <a:t>class pen extends book{</a:t>
            </a:r>
          </a:p>
          <a:p>
            <a:r>
              <a:rPr lang="en-US" sz="1400" b="1" dirty="0"/>
              <a:t>	public book(){</a:t>
            </a:r>
          </a:p>
          <a:p>
            <a:r>
              <a:rPr lang="en-US" sz="1400" b="1" dirty="0"/>
              <a:t>	</a:t>
            </a:r>
            <a:r>
              <a:rPr lang="en-US" sz="1400" b="1" dirty="0" err="1"/>
              <a:t>System.out.println</a:t>
            </a:r>
            <a:r>
              <a:rPr lang="en-US" sz="1400" b="1" dirty="0"/>
              <a:t>("finish");</a:t>
            </a:r>
          </a:p>
          <a:p>
            <a:r>
              <a:rPr lang="en-US" sz="1400" b="1" dirty="0"/>
              <a:t>	}</a:t>
            </a:r>
          </a:p>
          <a:p>
            <a:r>
              <a:rPr lang="en-US" sz="1400" b="1" dirty="0"/>
              <a:t>}</a:t>
            </a:r>
          </a:p>
          <a:p>
            <a:endParaRPr lang="en-US" sz="1400" b="1" dirty="0"/>
          </a:p>
          <a:p>
            <a:r>
              <a:rPr lang="en-US" sz="1400" b="1" dirty="0"/>
              <a:t>class notes {</a:t>
            </a:r>
          </a:p>
          <a:p>
            <a:r>
              <a:rPr lang="en-US" sz="1400" b="1" dirty="0"/>
              <a:t>public static void main(String[] args) {</a:t>
            </a:r>
          </a:p>
          <a:p>
            <a:r>
              <a:rPr lang="en-US" sz="1400" b="1" dirty="0"/>
              <a:t>	book b1=new book();</a:t>
            </a:r>
          </a:p>
          <a:p>
            <a:r>
              <a:rPr lang="en-US" sz="1400" b="1" dirty="0"/>
              <a:t>	pen p=new pen();</a:t>
            </a:r>
          </a:p>
          <a:p>
            <a:r>
              <a:rPr lang="en-US" sz="1400" b="1" dirty="0"/>
              <a:t>	}</a:t>
            </a:r>
          </a:p>
          <a:p>
            <a:r>
              <a:rPr lang="en-US" sz="1400" b="1" dirty="0"/>
              <a:t>}</a:t>
            </a:r>
            <a:endParaRPr lang="en-IN" sz="1400" b="1" dirty="0"/>
          </a:p>
        </p:txBody>
      </p:sp>
    </p:spTree>
    <p:extLst>
      <p:ext uri="{BB962C8B-B14F-4D97-AF65-F5344CB8AC3E}">
        <p14:creationId xmlns:p14="http://schemas.microsoft.com/office/powerpoint/2010/main" val="190712355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rPr lang="en-IN" dirty="0"/>
              <a:t>This keyword</a:t>
            </a:r>
          </a:p>
        </p:txBody>
      </p:sp>
      <p:grpSp>
        <p:nvGrpSpPr>
          <p:cNvPr id="955" name="Group 31"/>
          <p:cNvGrpSpPr/>
          <p:nvPr/>
        </p:nvGrpSpPr>
        <p:grpSpPr>
          <a:xfrm>
            <a:off x="10355320" y="5908440"/>
            <a:ext cx="1810866" cy="603236"/>
            <a:chOff x="0" y="0"/>
            <a:chExt cx="1810864" cy="603234"/>
          </a:xfrm>
        </p:grpSpPr>
        <p:pic>
          <p:nvPicPr>
            <p:cNvPr id="953"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54"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56" name="Rectangle 1"/>
          <p:cNvSpPr txBox="1"/>
          <p:nvPr/>
        </p:nvSpPr>
        <p:spPr>
          <a:xfrm>
            <a:off x="459583" y="694124"/>
            <a:ext cx="11415472"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pPr marL="12700" indent="0">
              <a:buNone/>
            </a:pPr>
            <a:endParaRPr dirty="0"/>
          </a:p>
        </p:txBody>
      </p:sp>
      <p:sp>
        <p:nvSpPr>
          <p:cNvPr id="957" name="Rectangle 11"/>
          <p:cNvSpPr txBox="1"/>
          <p:nvPr/>
        </p:nvSpPr>
        <p:spPr>
          <a:xfrm>
            <a:off x="459583" y="1459974"/>
            <a:ext cx="1001942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this keyword is used to differentiate between local variables and Global variables </a:t>
            </a:r>
            <a:r>
              <a:rPr lang="en-US" dirty="0"/>
              <a:t>if both the variable name is same.</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1" animBg="1" advAuto="0"/>
      <p:bldP spid="957" grpId="2"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98"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5</a:t>
            </a:r>
          </a:p>
        </p:txBody>
      </p:sp>
      <p:sp>
        <p:nvSpPr>
          <p:cNvPr id="999" name="object 18"/>
          <p:cNvSpPr txBox="1"/>
          <p:nvPr/>
        </p:nvSpPr>
        <p:spPr>
          <a:xfrm>
            <a:off x="774076" y="2494756"/>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Inheritance</a:t>
            </a:r>
          </a:p>
        </p:txBody>
      </p:sp>
      <p:sp>
        <p:nvSpPr>
          <p:cNvPr id="1000"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003" name="Group 8"/>
          <p:cNvGrpSpPr/>
          <p:nvPr/>
        </p:nvGrpSpPr>
        <p:grpSpPr>
          <a:xfrm>
            <a:off x="3360379" y="3715882"/>
            <a:ext cx="4756287" cy="3300814"/>
            <a:chOff x="0" y="0"/>
            <a:chExt cx="4756286" cy="3300813"/>
          </a:xfrm>
        </p:grpSpPr>
        <p:sp>
          <p:nvSpPr>
            <p:cNvPr id="1001" name="Rectangle 11"/>
            <p:cNvSpPr txBox="1"/>
            <p:nvPr/>
          </p:nvSpPr>
          <p:spPr>
            <a:xfrm>
              <a:off x="0" y="1864908"/>
              <a:ext cx="4756287" cy="14359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002" name="Picture 7" descr="Picture 7"/>
            <p:cNvPicPr>
              <a:picLocks noChangeAspect="1"/>
            </p:cNvPicPr>
            <p:nvPr/>
          </p:nvPicPr>
          <p:blipFill>
            <a:blip r:embed="rId2"/>
            <a:stretch>
              <a:fillRect/>
            </a:stretch>
          </p:blipFill>
          <p:spPr>
            <a:xfrm>
              <a:off x="100888" y="0"/>
              <a:ext cx="4548821" cy="2107367"/>
            </a:xfrm>
            <a:prstGeom prst="rect">
              <a:avLst/>
            </a:prstGeom>
            <a:ln w="12700" cap="flat">
              <a:noFill/>
              <a:miter lim="400000"/>
            </a:ln>
            <a:effectLst/>
          </p:spPr>
        </p:pic>
      </p:gr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11" name="Group 31"/>
          <p:cNvGrpSpPr/>
          <p:nvPr/>
        </p:nvGrpSpPr>
        <p:grpSpPr>
          <a:xfrm>
            <a:off x="10355320" y="5908440"/>
            <a:ext cx="1810866" cy="603236"/>
            <a:chOff x="0" y="0"/>
            <a:chExt cx="1810864" cy="603234"/>
          </a:xfrm>
        </p:grpSpPr>
        <p:pic>
          <p:nvPicPr>
            <p:cNvPr id="100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1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12" name="Rectangle 1"/>
          <p:cNvSpPr txBox="1"/>
          <p:nvPr/>
        </p:nvSpPr>
        <p:spPr>
          <a:xfrm>
            <a:off x="397142" y="708825"/>
            <a:ext cx="11415473"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One class acquiring the properties of another class is called is 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678751"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final classes CANNOT be inherited.</a:t>
            </a:r>
          </a:p>
        </p:txBody>
      </p:sp>
      <p:sp>
        <p:nvSpPr>
          <p:cNvPr id="1019" name="Rectangle 15"/>
          <p:cNvSpPr txBox="1"/>
          <p:nvPr/>
        </p:nvSpPr>
        <p:spPr>
          <a:xfrm>
            <a:off x="401586" y="4590787"/>
            <a:ext cx="1036760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private data members and function members of the class CANNOT be inherited.</a:t>
            </a:r>
          </a:p>
        </p:txBody>
      </p:sp>
      <p:sp>
        <p:nvSpPr>
          <p:cNvPr id="1022" name="Rectangle 18"/>
          <p:cNvSpPr txBox="1"/>
          <p:nvPr/>
        </p:nvSpPr>
        <p:spPr>
          <a:xfrm>
            <a:off x="378890" y="5990424"/>
            <a:ext cx="1036760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lang="en-US" dirty="0"/>
              <a:t>Using subclass object we can access both static and non-static properties of both subclass and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1" animBg="1" advAuto="0"/>
      <p:bldP spid="1013" grpId="2" animBg="1" advAuto="0"/>
      <p:bldP spid="1014" grpId="3" animBg="1" advAuto="0"/>
      <p:bldP spid="1015" grpId="4" animBg="1" advAuto="0"/>
      <p:bldP spid="1016" grpId="5" animBg="1" advAuto="0"/>
      <p:bldP spid="1017" grpId="6" animBg="1" advAuto="0"/>
      <p:bldP spid="1018" grpId="7" animBg="1" advAuto="0"/>
      <p:bldP spid="1019" grpId="8" animBg="1" advAuto="0"/>
      <p:bldP spid="1020" grpId="9" animBg="1" advAuto="0"/>
      <p:bldP spid="1021" grpId="10" animBg="1" advAuto="0"/>
      <p:bldP spid="1022" grpId="11"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5BE340-D4FD-4E74-A9C9-55CAE384E0F0}"/>
              </a:ext>
            </a:extLst>
          </p:cNvPr>
          <p:cNvSpPr txBox="1"/>
          <p:nvPr/>
        </p:nvSpPr>
        <p:spPr>
          <a:xfrm>
            <a:off x="467139" y="347870"/>
            <a:ext cx="8679345" cy="2215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dirty="0"/>
              <a:t>final classes CANNOT be </a:t>
            </a:r>
            <a:r>
              <a:rPr lang="en-US" sz="2400" b="1" dirty="0">
                <a:solidFill>
                  <a:schemeClr val="tx1"/>
                </a:solidFill>
              </a:rPr>
              <a:t>inherited why ?</a:t>
            </a:r>
          </a:p>
          <a:p>
            <a:r>
              <a:rPr lang="en-US" dirty="0"/>
              <a:t> the main purpose of class being declared as final is because to prevent the class from being subclassed</a:t>
            </a:r>
          </a:p>
          <a:p>
            <a:r>
              <a:rPr lang="en-US" sz="2400" b="1" dirty="0"/>
              <a:t>Why constructor cannot be inherited ?</a:t>
            </a:r>
          </a:p>
          <a:p>
            <a:r>
              <a:rPr lang="en-US" sz="1800" dirty="0"/>
              <a:t>because subclass has a different name.</a:t>
            </a:r>
          </a:p>
          <a:p>
            <a:r>
              <a:rPr lang="en-US" sz="1800" b="1" dirty="0"/>
              <a:t>If we inherit constructor </a:t>
            </a:r>
            <a:r>
              <a:rPr lang="en-US" sz="1800" dirty="0"/>
              <a:t>we cannot achieve encapsulation.</a:t>
            </a:r>
          </a:p>
          <a:p>
            <a:endParaRPr lang="en-US" dirty="0"/>
          </a:p>
        </p:txBody>
      </p:sp>
      <p:sp>
        <p:nvSpPr>
          <p:cNvPr id="5" name="TextBox 4">
            <a:extLst>
              <a:ext uri="{FF2B5EF4-FFF2-40B4-BE49-F238E27FC236}">
                <a16:creationId xmlns:a16="http://schemas.microsoft.com/office/drawing/2014/main" id="{42FC05C1-02AD-4B73-807F-816C8C768DEB}"/>
              </a:ext>
            </a:extLst>
          </p:cNvPr>
          <p:cNvSpPr txBox="1"/>
          <p:nvPr/>
        </p:nvSpPr>
        <p:spPr>
          <a:xfrm>
            <a:off x="2961861" y="2226365"/>
            <a:ext cx="6184623" cy="4278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t>class book{</a:t>
            </a:r>
          </a:p>
          <a:p>
            <a:r>
              <a:rPr lang="en-US" sz="1600" b="1" dirty="0"/>
              <a:t>public book(){</a:t>
            </a:r>
          </a:p>
          <a:p>
            <a:r>
              <a:rPr lang="en-US" sz="1600" b="1" dirty="0"/>
              <a:t>	</a:t>
            </a:r>
            <a:r>
              <a:rPr lang="en-US" sz="1600" b="1" dirty="0" err="1"/>
              <a:t>System.out.println</a:t>
            </a:r>
            <a:r>
              <a:rPr lang="en-US" sz="1600" b="1" dirty="0"/>
              <a:t>("done");</a:t>
            </a:r>
          </a:p>
          <a:p>
            <a:r>
              <a:rPr lang="en-US" sz="1600" b="1" dirty="0"/>
              <a:t>	}</a:t>
            </a:r>
          </a:p>
          <a:p>
            <a:r>
              <a:rPr lang="en-US" sz="1600" b="1" dirty="0"/>
              <a:t>}</a:t>
            </a:r>
          </a:p>
          <a:p>
            <a:r>
              <a:rPr lang="en-US" sz="1600" b="1" dirty="0"/>
              <a:t>class pen extends book{</a:t>
            </a:r>
          </a:p>
          <a:p>
            <a:r>
              <a:rPr lang="en-US" sz="1600" b="1" dirty="0"/>
              <a:t>	public book(){</a:t>
            </a:r>
          </a:p>
          <a:p>
            <a:r>
              <a:rPr lang="en-US" sz="1600" b="1" dirty="0"/>
              <a:t>	</a:t>
            </a:r>
            <a:r>
              <a:rPr lang="en-US" sz="1600" b="1" dirty="0" err="1"/>
              <a:t>System.out.println</a:t>
            </a:r>
            <a:r>
              <a:rPr lang="en-US" sz="1600" b="1" dirty="0"/>
              <a:t>("finish");</a:t>
            </a:r>
          </a:p>
          <a:p>
            <a:r>
              <a:rPr lang="en-US" sz="1600" b="1" dirty="0"/>
              <a:t>	}</a:t>
            </a:r>
          </a:p>
          <a:p>
            <a:r>
              <a:rPr lang="en-US" sz="1600" b="1" dirty="0"/>
              <a:t>}</a:t>
            </a:r>
          </a:p>
          <a:p>
            <a:endParaRPr lang="en-US" sz="1600" b="1" dirty="0"/>
          </a:p>
          <a:p>
            <a:r>
              <a:rPr lang="en-US" sz="1600" b="1" dirty="0"/>
              <a:t>class notes {</a:t>
            </a:r>
          </a:p>
          <a:p>
            <a:r>
              <a:rPr lang="en-US" sz="1600" b="1" dirty="0"/>
              <a:t>public static void main(String[] args) {</a:t>
            </a:r>
          </a:p>
          <a:p>
            <a:r>
              <a:rPr lang="en-US" sz="1600" b="1" dirty="0"/>
              <a:t>	book b1=new book();</a:t>
            </a:r>
          </a:p>
          <a:p>
            <a:r>
              <a:rPr lang="en-US" sz="1600" b="1" dirty="0"/>
              <a:t>	pen p=new pen();</a:t>
            </a:r>
          </a:p>
          <a:p>
            <a:r>
              <a:rPr lang="en-US" sz="1600" b="1" dirty="0"/>
              <a:t>	}</a:t>
            </a:r>
          </a:p>
          <a:p>
            <a:r>
              <a:rPr lang="en-US" sz="1600" b="1" dirty="0"/>
              <a:t>}</a:t>
            </a:r>
            <a:endParaRPr lang="en-IN" sz="1600" b="1" dirty="0"/>
          </a:p>
        </p:txBody>
      </p:sp>
    </p:spTree>
    <p:extLst>
      <p:ext uri="{BB962C8B-B14F-4D97-AF65-F5344CB8AC3E}">
        <p14:creationId xmlns:p14="http://schemas.microsoft.com/office/powerpoint/2010/main" val="343646269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30" name="Group 31"/>
          <p:cNvGrpSpPr/>
          <p:nvPr/>
        </p:nvGrpSpPr>
        <p:grpSpPr>
          <a:xfrm>
            <a:off x="10355320" y="5908440"/>
            <a:ext cx="1810866" cy="603236"/>
            <a:chOff x="0" y="0"/>
            <a:chExt cx="1810864" cy="603234"/>
          </a:xfrm>
        </p:grpSpPr>
        <p:pic>
          <p:nvPicPr>
            <p:cNvPr id="102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2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31" name="Rectangle 1"/>
          <p:cNvSpPr txBox="1"/>
          <p:nvPr/>
        </p:nvSpPr>
        <p:spPr>
          <a:xfrm>
            <a:off x="752115" y="1304678"/>
            <a:ext cx="11415472" cy="46758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12700" marR="3257" defTabSz="293216">
              <a:buSzPct val="100000"/>
              <a:defRPr sz="2000" spc="-3">
                <a:solidFill>
                  <a:srgbClr val="231F20"/>
                </a:solidFill>
                <a:latin typeface="Arial"/>
                <a:ea typeface="Arial"/>
                <a:cs typeface="Arial"/>
                <a:sym typeface="Arial"/>
              </a:defRPr>
            </a:pPr>
            <a:r>
              <a:rPr dirty="0"/>
              <a:t>  </a:t>
            </a:r>
            <a:r>
              <a:rPr sz="5000" dirty="0"/>
              <a:t>Different types of inheritance are</a:t>
            </a:r>
          </a:p>
          <a:p>
            <a:pPr marR="3257" indent="12700" defTabSz="293216">
              <a:defRPr sz="5000" spc="-3">
                <a:solidFill>
                  <a:srgbClr val="231F20"/>
                </a:solidFill>
                <a:latin typeface="Arial"/>
                <a:ea typeface="Arial"/>
                <a:cs typeface="Arial"/>
                <a:sym typeface="Arial"/>
              </a:defRPr>
            </a:pPr>
            <a:r>
              <a:rPr dirty="0"/>
              <a:t>        1. Single inheritance</a:t>
            </a:r>
          </a:p>
          <a:p>
            <a:pPr marR="3257" indent="12700" defTabSz="293216">
              <a:defRPr sz="5000" spc="-3">
                <a:solidFill>
                  <a:srgbClr val="231F20"/>
                </a:solidFill>
                <a:latin typeface="Arial"/>
                <a:ea typeface="Arial"/>
                <a:cs typeface="Arial"/>
                <a:sym typeface="Arial"/>
              </a:defRPr>
            </a:pPr>
            <a:r>
              <a:rPr dirty="0"/>
              <a:t>        2. Multilevel inheritance</a:t>
            </a:r>
          </a:p>
          <a:p>
            <a:pPr marR="3257" indent="12700" defTabSz="293216">
              <a:defRPr sz="5000" spc="-3">
                <a:solidFill>
                  <a:srgbClr val="231F20"/>
                </a:solidFill>
                <a:latin typeface="Arial"/>
                <a:ea typeface="Arial"/>
                <a:cs typeface="Arial"/>
                <a:sym typeface="Arial"/>
              </a:defRPr>
            </a:pPr>
            <a:r>
              <a:rPr dirty="0"/>
              <a:t>        3. Multiple inheritance</a:t>
            </a:r>
          </a:p>
          <a:p>
            <a:pPr marR="3257" indent="12700" defTabSz="293216">
              <a:defRPr sz="5000" spc="-3">
                <a:solidFill>
                  <a:srgbClr val="231F20"/>
                </a:solidFill>
                <a:latin typeface="Arial"/>
                <a:ea typeface="Arial"/>
                <a:cs typeface="Arial"/>
                <a:sym typeface="Arial"/>
              </a:defRPr>
            </a:pPr>
            <a:r>
              <a:rPr dirty="0"/>
              <a:t>        4. Hierarchical inheritance</a:t>
            </a:r>
          </a:p>
          <a:p>
            <a:pPr marR="3257" indent="12700" defTabSz="293216">
              <a:defRPr sz="5000" spc="-3">
                <a:solidFill>
                  <a:srgbClr val="231F20"/>
                </a:solidFill>
                <a:latin typeface="Arial"/>
                <a:ea typeface="Arial"/>
                <a:cs typeface="Arial"/>
                <a:sym typeface="Arial"/>
              </a:defRPr>
            </a:pPr>
            <a:r>
              <a:rPr dirty="0"/>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animBg="1" advAuto="0"/>
      <p:bldP spid="1031" grpId="2"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grpSp>
        <p:nvGrpSpPr>
          <p:cNvPr id="1039" name="Group 31"/>
          <p:cNvGrpSpPr/>
          <p:nvPr/>
        </p:nvGrpSpPr>
        <p:grpSpPr>
          <a:xfrm>
            <a:off x="10355320" y="5908440"/>
            <a:ext cx="1810866" cy="603236"/>
            <a:chOff x="0" y="0"/>
            <a:chExt cx="1810864" cy="603234"/>
          </a:xfrm>
        </p:grpSpPr>
        <p:pic>
          <p:nvPicPr>
            <p:cNvPr id="103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3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40" name="Rectangle 1"/>
          <p:cNvSpPr txBox="1"/>
          <p:nvPr/>
        </p:nvSpPr>
        <p:spPr>
          <a:xfrm>
            <a:off x="217728" y="983334"/>
            <a:ext cx="11415473" cy="920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dirty="0"/>
              <a:t>one Subclass inheriting from one Single Superclass is called as Single</a:t>
            </a:r>
            <a:r>
              <a:rPr lang="en-IN" dirty="0"/>
              <a:t> </a:t>
            </a:r>
            <a:r>
              <a:rPr dirty="0"/>
              <a:t>Inheritance.</a:t>
            </a:r>
          </a:p>
        </p:txBody>
      </p:sp>
      <p:pic>
        <p:nvPicPr>
          <p:cNvPr id="1041" name="aPnHUNePF1qL.png" descr="aPnHUNePF1qL.png"/>
          <p:cNvPicPr>
            <a:picLocks noChangeAspect="1"/>
          </p:cNvPicPr>
          <p:nvPr/>
        </p:nvPicPr>
        <p:blipFill>
          <a:blip r:embed="rId3"/>
          <a:stretch>
            <a:fillRect/>
          </a:stretch>
        </p:blipFill>
        <p:spPr>
          <a:xfrm>
            <a:off x="4027740" y="1998487"/>
            <a:ext cx="3312164" cy="485951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1" animBg="1" advAuto="0"/>
      <p:bldP spid="1040"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2"/>
          <p:cNvGrpSpPr/>
          <p:nvPr/>
        </p:nvGrpSpPr>
        <p:grpSpPr>
          <a:xfrm>
            <a:off x="10351756" y="5908442"/>
            <a:ext cx="1810867" cy="838732"/>
            <a:chOff x="0" y="0"/>
            <a:chExt cx="1810866" cy="838731"/>
          </a:xfrm>
        </p:grpSpPr>
        <p:pic>
          <p:nvPicPr>
            <p:cNvPr id="1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t>Presentation layer</a:t>
            </a:r>
            <a:r>
              <a:rPr b="0"/>
              <a:t> consists of web pages which is the front end of web application and it is developed by using HTML,CSS,JS etc..</a:t>
            </a:r>
          </a:p>
          <a:p>
            <a:pPr indent="8144">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Application layer</a:t>
            </a:r>
            <a:r>
              <a:rPr b="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Data layer </a:t>
            </a:r>
            <a:r>
              <a:rPr b="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3"/>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2"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2"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build="p" bldLvl="5" animBg="1" advAuto="0"/>
      <p:bldP spid="199" grpId="1"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grpSp>
        <p:nvGrpSpPr>
          <p:cNvPr id="1049" name="Group 31"/>
          <p:cNvGrpSpPr/>
          <p:nvPr/>
        </p:nvGrpSpPr>
        <p:grpSpPr>
          <a:xfrm>
            <a:off x="10355320" y="5908440"/>
            <a:ext cx="1810866" cy="603236"/>
            <a:chOff x="0" y="0"/>
            <a:chExt cx="1810864" cy="603234"/>
          </a:xfrm>
        </p:grpSpPr>
        <p:pic>
          <p:nvPicPr>
            <p:cNvPr id="104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4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50" name="Rectangle 1"/>
          <p:cNvSpPr txBox="1"/>
          <p:nvPr/>
        </p:nvSpPr>
        <p:spPr>
          <a:xfrm>
            <a:off x="217728" y="983334"/>
            <a:ext cx="11415473" cy="784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t>Subclass inheriting the properties of superclass and that superclass inheriting the properties from another superclass is called as Multilevel inheritance.</a:t>
            </a:r>
          </a:p>
        </p:txBody>
      </p:sp>
      <p:pic>
        <p:nvPicPr>
          <p:cNvPr id="1051" name="aPnHUNePF1qL.png" descr="aPnHUNePF1qL.png"/>
          <p:cNvPicPr>
            <a:picLocks noChangeAspect="1"/>
          </p:cNvPicPr>
          <p:nvPr/>
        </p:nvPicPr>
        <p:blipFill>
          <a:blip r:embed="rId3"/>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50" grpId="2" animBg="1" advAuto="0"/>
      <p:bldP spid="1051" grpId="3"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grpSp>
        <p:nvGrpSpPr>
          <p:cNvPr id="1059" name="Group 31"/>
          <p:cNvGrpSpPr/>
          <p:nvPr/>
        </p:nvGrpSpPr>
        <p:grpSpPr>
          <a:xfrm>
            <a:off x="10355320" y="5908440"/>
            <a:ext cx="1810866" cy="603236"/>
            <a:chOff x="0" y="0"/>
            <a:chExt cx="1810864" cy="603234"/>
          </a:xfrm>
        </p:grpSpPr>
        <p:pic>
          <p:nvPicPr>
            <p:cNvPr id="10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Java don't support Multiple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1" animBg="1" advAuto="0"/>
      <p:bldP spid="1060" grpId="2" animBg="1" advAuto="0"/>
      <p:bldP spid="1061" grpId="3"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grpSp>
        <p:nvGrpSpPr>
          <p:cNvPr id="1069" name="Group 31"/>
          <p:cNvGrpSpPr/>
          <p:nvPr/>
        </p:nvGrpSpPr>
        <p:grpSpPr>
          <a:xfrm>
            <a:off x="10355320" y="5908440"/>
            <a:ext cx="1810866" cy="603236"/>
            <a:chOff x="0" y="0"/>
            <a:chExt cx="1810864" cy="603234"/>
          </a:xfrm>
        </p:grpSpPr>
        <p:pic>
          <p:nvPicPr>
            <p:cNvPr id="10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3"/>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1" animBg="1" advAuto="0"/>
      <p:bldP spid="1070" grpId="2" animBg="1" advAuto="0"/>
      <p:bldP spid="1071" grpId="3"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grpSp>
        <p:nvGrpSpPr>
          <p:cNvPr id="1079" name="Group 31"/>
          <p:cNvGrpSpPr/>
          <p:nvPr/>
        </p:nvGrpSpPr>
        <p:grpSpPr>
          <a:xfrm>
            <a:off x="10355320" y="5908440"/>
            <a:ext cx="1810866" cy="603236"/>
            <a:chOff x="0" y="0"/>
            <a:chExt cx="1810864" cy="603234"/>
          </a:xfrm>
        </p:grpSpPr>
        <p:pic>
          <p:nvPicPr>
            <p:cNvPr id="107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7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0" name="Rectangle 1"/>
          <p:cNvSpPr txBox="1"/>
          <p:nvPr/>
        </p:nvSpPr>
        <p:spPr>
          <a:xfrm>
            <a:off x="217728" y="983334"/>
            <a:ext cx="11415473" cy="920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lang="en-US" dirty="0"/>
              <a:t>Declaring same methods </a:t>
            </a:r>
            <a:r>
              <a:rPr lang="en-IN" dirty="0"/>
              <a:t>and variables</a:t>
            </a:r>
            <a:r>
              <a:rPr lang="en-US" dirty="0"/>
              <a:t> in all sub class to one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1" animBg="1" advAuto="0"/>
      <p:bldP spid="1080" grpId="2"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grpSp>
        <p:nvGrpSpPr>
          <p:cNvPr id="1088" name="Group 31"/>
          <p:cNvGrpSpPr/>
          <p:nvPr/>
        </p:nvGrpSpPr>
        <p:grpSpPr>
          <a:xfrm>
            <a:off x="10355320" y="5908440"/>
            <a:ext cx="1810866" cy="603236"/>
            <a:chOff x="0" y="0"/>
            <a:chExt cx="1810864" cy="603234"/>
          </a:xfrm>
        </p:grpSpPr>
        <p:pic>
          <p:nvPicPr>
            <p:cNvPr id="10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9" name="Rectangle 1"/>
          <p:cNvSpPr txBox="1"/>
          <p:nvPr/>
        </p:nvSpPr>
        <p:spPr>
          <a:xfrm>
            <a:off x="217728" y="983334"/>
            <a:ext cx="11415473" cy="4901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lang="en-US" dirty="0"/>
              <a:t>Declaring specific methods </a:t>
            </a:r>
            <a:r>
              <a:rPr lang="en-IN" dirty="0"/>
              <a:t>and variables</a:t>
            </a:r>
            <a:r>
              <a:rPr lang="en-US" dirty="0"/>
              <a:t> in sub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P spid="1089" grpId="2"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grpSp>
        <p:nvGrpSpPr>
          <p:cNvPr id="1097" name="Group 31"/>
          <p:cNvGrpSpPr/>
          <p:nvPr/>
        </p:nvGrpSpPr>
        <p:grpSpPr>
          <a:xfrm>
            <a:off x="10355320" y="5908440"/>
            <a:ext cx="1810866" cy="603236"/>
            <a:chOff x="0" y="0"/>
            <a:chExt cx="1810864" cy="603234"/>
          </a:xfrm>
        </p:grpSpPr>
        <p:pic>
          <p:nvPicPr>
            <p:cNvPr id="109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9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1" animBg="1" advAuto="0"/>
      <p:bldP spid="1098" grpId="2"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rPr lang="en-IN" dirty="0"/>
              <a:t>super statement</a:t>
            </a:r>
            <a:endParaRPr dirty="0"/>
          </a:p>
        </p:txBody>
      </p:sp>
      <p:grpSp>
        <p:nvGrpSpPr>
          <p:cNvPr id="1106" name="Group 31"/>
          <p:cNvGrpSpPr/>
          <p:nvPr/>
        </p:nvGrpSpPr>
        <p:grpSpPr>
          <a:xfrm>
            <a:off x="10355320" y="5908440"/>
            <a:ext cx="1810866" cy="603236"/>
            <a:chOff x="0" y="0"/>
            <a:chExt cx="1810864" cy="603234"/>
          </a:xfrm>
        </p:grpSpPr>
        <p:pic>
          <p:nvPicPr>
            <p:cNvPr id="11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should be always written at the first line of constructor body.</a:t>
            </a:r>
          </a:p>
        </p:txBody>
      </p:sp>
      <p:sp>
        <p:nvSpPr>
          <p:cNvPr id="1113" name="Rectangle 21"/>
          <p:cNvSpPr txBox="1"/>
          <p:nvPr/>
        </p:nvSpPr>
        <p:spPr>
          <a:xfrm>
            <a:off x="391826" y="4838628"/>
            <a:ext cx="10342518" cy="982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1" animBg="1" advAuto="0"/>
      <p:bldP spid="1108" grpId="2" animBg="1" advAuto="0"/>
      <p:bldP spid="1109" grpId="3" animBg="1" advAuto="0"/>
      <p:bldP spid="1110" grpId="4" animBg="1" advAuto="0"/>
      <p:bldP spid="1111" grpId="5" animBg="1" advAuto="0"/>
      <p:bldP spid="1112" grpId="6" animBg="1" advAuto="0"/>
      <p:bldP spid="1113" grpId="7"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22" name="Group 31"/>
          <p:cNvGrpSpPr/>
          <p:nvPr/>
        </p:nvGrpSpPr>
        <p:grpSpPr>
          <a:xfrm>
            <a:off x="10355320" y="5908440"/>
            <a:ext cx="1810866" cy="603236"/>
            <a:chOff x="0" y="0"/>
            <a:chExt cx="1810864" cy="603234"/>
          </a:xfrm>
        </p:grpSpPr>
        <p:pic>
          <p:nvPicPr>
            <p:cNvPr id="11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Each and every class directly or indirectly inherits from object class .</a:t>
            </a:r>
          </a:p>
        </p:txBody>
      </p:sp>
      <p:sp>
        <p:nvSpPr>
          <p:cNvPr id="1125" name="Rectangle 12"/>
          <p:cNvSpPr txBox="1"/>
          <p:nvPr/>
        </p:nvSpPr>
        <p:spPr>
          <a:xfrm>
            <a:off x="355316" y="1439620"/>
            <a:ext cx="10198897" cy="1044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1950" marR="3257" indent="-349250" defTabSz="293216">
              <a:buSzPct val="100000"/>
              <a:buFont typeface="Arial"/>
              <a:buChar char="•"/>
              <a:defRPr sz="2200" b="1" spc="-3">
                <a:solidFill>
                  <a:srgbClr val="231F20"/>
                </a:solidFill>
                <a:latin typeface="Arial"/>
                <a:ea typeface="Arial"/>
                <a:cs typeface="Arial"/>
                <a:sym typeface="Arial"/>
              </a:defRPr>
            </a:pPr>
            <a:r>
              <a:rPr dirty="0"/>
              <a:t>Why java do not support Multiple Inheritance?**OR Explain Diamond problem in java?</a:t>
            </a:r>
            <a:r>
              <a:rPr lang="en-IN" dirty="0"/>
              <a:t> (</a:t>
            </a:r>
            <a:r>
              <a:rPr lang="en-IN" dirty="0">
                <a:solidFill>
                  <a:srgbClr val="FF0000"/>
                </a:solidFill>
              </a:rPr>
              <a:t>this is the problem raise in multiple inheritance </a:t>
            </a:r>
            <a:r>
              <a:rPr lang="en-IN" dirty="0"/>
              <a:t>)</a:t>
            </a:r>
            <a:endParaRPr dirty="0"/>
          </a:p>
        </p:txBody>
      </p:sp>
      <p:sp>
        <p:nvSpPr>
          <p:cNvPr id="1126" name="Rectangle 13"/>
          <p:cNvSpPr txBox="1"/>
          <p:nvPr/>
        </p:nvSpPr>
        <p:spPr>
          <a:xfrm>
            <a:off x="391827" y="2605553"/>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a:t>
            </a:r>
            <a:r>
              <a:rPr lang="en-US" dirty="0"/>
              <a:t>because </a:t>
            </a:r>
            <a:r>
              <a:rPr dirty="0"/>
              <a:t>It</a:t>
            </a:r>
            <a:r>
              <a:rPr lang="en-US" dirty="0"/>
              <a:t> may</a:t>
            </a:r>
            <a:r>
              <a:rPr dirty="0"/>
              <a:t> creates an ambiguity/confusion for the complier </a:t>
            </a:r>
            <a:r>
              <a:rPr lang="en-US" dirty="0"/>
              <a:t>from which superclass the sub class should access the properties.</a:t>
            </a:r>
            <a:endParaRPr dirty="0"/>
          </a:p>
        </p:txBody>
      </p:sp>
      <p:sp>
        <p:nvSpPr>
          <p:cNvPr id="1127" name="Rectangle 19"/>
          <p:cNvSpPr txBox="1"/>
          <p:nvPr/>
        </p:nvSpPr>
        <p:spPr>
          <a:xfrm>
            <a:off x="355316" y="3165275"/>
            <a:ext cx="9455580"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12700" marR="3257" defTabSz="293216">
              <a:buSzPct val="100000"/>
              <a:defRPr sz="2000" spc="-3">
                <a:solidFill>
                  <a:srgbClr val="231F20"/>
                </a:solidFill>
                <a:latin typeface="Arial"/>
                <a:ea typeface="Arial"/>
                <a:cs typeface="Arial"/>
                <a:sym typeface="Arial"/>
              </a:defRPr>
            </a:pPr>
            <a:endParaRPr dirty="0"/>
          </a:p>
        </p:txBody>
      </p:sp>
      <p:sp>
        <p:nvSpPr>
          <p:cNvPr id="1128" name="Rectangle 20"/>
          <p:cNvSpPr txBox="1"/>
          <p:nvPr/>
        </p:nvSpPr>
        <p:spPr>
          <a:xfrm>
            <a:off x="355316" y="3577680"/>
            <a:ext cx="10979550" cy="982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both super classes have methods with same name and same arguments, then it creates an ambiguity for the complier to choose which method should be called for the execution when it called using</a:t>
            </a:r>
            <a:r>
              <a:rPr lang="en-IN" dirty="0"/>
              <a:t> </a:t>
            </a:r>
            <a:r>
              <a:rPr dirty="0"/>
              <a:t>subclass object.</a:t>
            </a:r>
          </a:p>
        </p:txBody>
      </p:sp>
      <p:sp>
        <p:nvSpPr>
          <p:cNvPr id="1129" name="Rectangle 21"/>
          <p:cNvSpPr txBox="1"/>
          <p:nvPr/>
        </p:nvSpPr>
        <p:spPr>
          <a:xfrm>
            <a:off x="384877" y="4972630"/>
            <a:ext cx="11422422" cy="1598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rPr dirty="0"/>
              <a:t>Constructor chaining :</a:t>
            </a:r>
            <a:endParaRPr lang="en-US" dirty="0"/>
          </a:p>
          <a:p>
            <a:pPr marL="12700" indent="0">
              <a:buNone/>
            </a:pPr>
            <a:endParaRPr lang="en-US" dirty="0"/>
          </a:p>
          <a:p>
            <a:pPr>
              <a:buFont typeface="Arial" panose="020B0604020202020204" pitchFamily="34" charset="0"/>
              <a:buChar char="•"/>
            </a:pPr>
            <a:r>
              <a:rPr lang="en-US" b="0" dirty="0"/>
              <a:t>It is the process of subclass constructor calling its superclass constructor and superclass constructor calling object class constructor.</a:t>
            </a:r>
          </a:p>
          <a:p>
            <a:pPr marL="12700" indent="0">
              <a:buNone/>
            </a:pP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1" animBg="1" advAuto="0"/>
      <p:bldP spid="1123" grpId="2" animBg="1" advAuto="0"/>
      <p:bldP spid="1124" grpId="3" animBg="1" advAuto="0"/>
      <p:bldP spid="1125" grpId="4" animBg="1" advAuto="0"/>
      <p:bldP spid="1126" grpId="5" animBg="1" advAuto="0"/>
      <p:bldP spid="1127" grpId="6" animBg="1" advAuto="0"/>
      <p:bldP spid="1128" grpId="7" animBg="1" advAuto="0"/>
      <p:bldP spid="1129" grpId="8"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40"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41"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Overloading</a:t>
            </a:r>
          </a:p>
        </p:txBody>
      </p:sp>
      <p:sp>
        <p:nvSpPr>
          <p:cNvPr id="1142"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45" name="Group 8"/>
          <p:cNvGrpSpPr/>
          <p:nvPr/>
        </p:nvGrpSpPr>
        <p:grpSpPr>
          <a:xfrm>
            <a:off x="3683620" y="4085445"/>
            <a:ext cx="4501284" cy="3123845"/>
            <a:chOff x="0" y="0"/>
            <a:chExt cx="4501283" cy="3123844"/>
          </a:xfrm>
        </p:grpSpPr>
        <p:sp>
          <p:nvSpPr>
            <p:cNvPr id="1143"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44"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3901" y="-1"/>
            <a:ext cx="4614140"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rPr dirty="0"/>
              <a:t> </a:t>
            </a:r>
            <a:r>
              <a:rPr sz="2000" dirty="0"/>
              <a:t>Method Overloading</a:t>
            </a:r>
          </a:p>
        </p:txBody>
      </p:sp>
      <p:grpSp>
        <p:nvGrpSpPr>
          <p:cNvPr id="1153" name="Group 31"/>
          <p:cNvGrpSpPr/>
          <p:nvPr/>
        </p:nvGrpSpPr>
        <p:grpSpPr>
          <a:xfrm>
            <a:off x="10355320" y="5908440"/>
            <a:ext cx="1810866" cy="603236"/>
            <a:chOff x="0" y="0"/>
            <a:chExt cx="1810864" cy="603234"/>
          </a:xfrm>
        </p:grpSpPr>
        <p:pic>
          <p:nvPicPr>
            <p:cNvPr id="11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54" name="Rectangle 1"/>
          <p:cNvSpPr txBox="1"/>
          <p:nvPr/>
        </p:nvSpPr>
        <p:spPr>
          <a:xfrm>
            <a:off x="413302" y="903618"/>
            <a:ext cx="11415472" cy="1598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  Developing multiple methods within the same class with the same name </a:t>
            </a:r>
            <a:r>
              <a:rPr lang="en-US" dirty="0"/>
              <a:t>but difference </a:t>
            </a:r>
            <a:r>
              <a:rPr dirty="0"/>
              <a:t> in </a:t>
            </a:r>
          </a:p>
          <a:p>
            <a:pPr marR="3257" indent="12700" defTabSz="293216">
              <a:defRPr sz="2000" spc="-3">
                <a:solidFill>
                  <a:srgbClr val="231F20"/>
                </a:solidFill>
                <a:latin typeface="Arial"/>
                <a:ea typeface="Arial"/>
                <a:cs typeface="Arial"/>
                <a:sym typeface="Arial"/>
              </a:defRPr>
            </a:pPr>
            <a:r>
              <a:rPr dirty="0"/>
              <a:t>          1. Number of arguments</a:t>
            </a:r>
          </a:p>
          <a:p>
            <a:pPr marR="3257" indent="12700" defTabSz="293216">
              <a:defRPr sz="2000" spc="-3">
                <a:solidFill>
                  <a:srgbClr val="231F20"/>
                </a:solidFill>
                <a:latin typeface="Arial"/>
                <a:ea typeface="Arial"/>
                <a:cs typeface="Arial"/>
                <a:sym typeface="Arial"/>
              </a:defRPr>
            </a:pPr>
            <a:r>
              <a:rPr dirty="0"/>
              <a:t>          2. Data type of arguments</a:t>
            </a:r>
          </a:p>
          <a:p>
            <a:pPr marR="3257" indent="12700" defTabSz="293216">
              <a:defRPr sz="2000" spc="-3">
                <a:solidFill>
                  <a:srgbClr val="231F20"/>
                </a:solidFill>
                <a:latin typeface="Arial"/>
                <a:ea typeface="Arial"/>
                <a:cs typeface="Arial"/>
                <a:sym typeface="Arial"/>
              </a:defRPr>
            </a:pPr>
            <a:r>
              <a:rPr dirty="0"/>
              <a:t>          3. Order of arguments</a:t>
            </a:r>
          </a:p>
          <a:p>
            <a:pPr marR="3257" indent="12700" defTabSz="293216">
              <a:defRPr sz="2000" spc="-3">
                <a:solidFill>
                  <a:srgbClr val="231F20"/>
                </a:solidFill>
                <a:latin typeface="Arial"/>
                <a:ea typeface="Arial"/>
                <a:cs typeface="Arial"/>
                <a:sym typeface="Arial"/>
              </a:defRPr>
            </a:pPr>
            <a:r>
              <a:rPr dirty="0"/>
              <a:t>         is called as Method Overloading.</a:t>
            </a:r>
          </a:p>
        </p:txBody>
      </p:sp>
      <p:sp>
        <p:nvSpPr>
          <p:cNvPr id="1155" name="Rectangle 11"/>
          <p:cNvSpPr txBox="1"/>
          <p:nvPr/>
        </p:nvSpPr>
        <p:spPr>
          <a:xfrm>
            <a:off x="413302" y="3734499"/>
            <a:ext cx="10019421" cy="736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rPr dirty="0"/>
              <a:t>Advantage:</a:t>
            </a:r>
            <a:r>
              <a:rPr sz="2000" b="0" spc="-3" dirty="0"/>
              <a:t> It is easy to remember method which may perform similar operation with different arguments.</a:t>
            </a:r>
          </a:p>
        </p:txBody>
      </p:sp>
      <p:sp>
        <p:nvSpPr>
          <p:cNvPr id="1156" name="Rectangle 12"/>
          <p:cNvSpPr txBox="1"/>
          <p:nvPr/>
        </p:nvSpPr>
        <p:spPr>
          <a:xfrm>
            <a:off x="494814" y="2599851"/>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Ex: println() is the best example for Method Overloading.</a:t>
            </a:r>
          </a:p>
        </p:txBody>
      </p:sp>
      <p:sp>
        <p:nvSpPr>
          <p:cNvPr id="1157" name="Rectangle 13"/>
          <p:cNvSpPr txBox="1"/>
          <p:nvPr/>
        </p:nvSpPr>
        <p:spPr>
          <a:xfrm>
            <a:off x="413302" y="4991543"/>
            <a:ext cx="10198897" cy="990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Disadvantage:</a:t>
            </a:r>
            <a:r>
              <a:t> If proper documentation are not maintained for every overloaded method  it will be difficult for the new developer to understand behavior of every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1" animBg="1" advAuto="0"/>
      <p:bldP spid="1154" grpId="2" animBg="1" advAuto="0"/>
      <p:bldP spid="1155" grpId="4" animBg="1" advAuto="0"/>
      <p:bldP spid="1156" grpId="3" animBg="1" advAuto="0"/>
      <p:bldP spid="1157"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208" name="object 18"/>
          <p:cNvSpPr txBox="1"/>
          <p:nvPr/>
        </p:nvSpPr>
        <p:spPr>
          <a:xfrm>
            <a:off x="524894" y="2159777"/>
            <a:ext cx="11156244" cy="149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t>Program and Programming Language Fundamentals </a:t>
            </a:r>
          </a:p>
        </p:txBody>
      </p:sp>
      <p:grpSp>
        <p:nvGrpSpPr>
          <p:cNvPr id="211" name="Group 12"/>
          <p:cNvGrpSpPr/>
          <p:nvPr/>
        </p:nvGrpSpPr>
        <p:grpSpPr>
          <a:xfrm>
            <a:off x="4014894" y="4156843"/>
            <a:ext cx="4176244" cy="3051338"/>
            <a:chOff x="0" y="0"/>
            <a:chExt cx="4176243" cy="3051337"/>
          </a:xfrm>
        </p:grpSpPr>
        <p:pic>
          <p:nvPicPr>
            <p:cNvPr id="209" name="Picture 10" descr="Picture 10"/>
            <p:cNvPicPr>
              <a:picLocks noChangeAspect="1"/>
            </p:cNvPicPr>
            <p:nvPr/>
          </p:nvPicPr>
          <p:blipFill>
            <a:blip r:embed="rId2"/>
            <a:stretch>
              <a:fillRect/>
            </a:stretch>
          </p:blipFill>
          <p:spPr>
            <a:xfrm>
              <a:off x="68218" y="0"/>
              <a:ext cx="4083707" cy="1991125"/>
            </a:xfrm>
            <a:prstGeom prst="rect">
              <a:avLst/>
            </a:prstGeom>
            <a:ln w="12700" cap="flat">
              <a:noFill/>
              <a:miter lim="400000"/>
            </a:ln>
            <a:effectLst/>
          </p:spPr>
        </p:pic>
        <p:sp>
          <p:nvSpPr>
            <p:cNvPr id="210" name="Rectangle 11"/>
            <p:cNvSpPr txBox="1"/>
            <p:nvPr/>
          </p:nvSpPr>
          <p:spPr>
            <a:xfrm>
              <a:off x="0" y="1743150"/>
              <a:ext cx="4176244" cy="1308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67"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68"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 Overloading</a:t>
            </a:r>
          </a:p>
        </p:txBody>
      </p:sp>
      <p:sp>
        <p:nvSpPr>
          <p:cNvPr id="1169"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72" name="Group 8"/>
          <p:cNvGrpSpPr/>
          <p:nvPr/>
        </p:nvGrpSpPr>
        <p:grpSpPr>
          <a:xfrm>
            <a:off x="3683620" y="4085445"/>
            <a:ext cx="4501284" cy="3123845"/>
            <a:chOff x="0" y="0"/>
            <a:chExt cx="4501283" cy="3123844"/>
          </a:xfrm>
        </p:grpSpPr>
        <p:sp>
          <p:nvSpPr>
            <p:cNvPr id="1170"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71"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4204" y="-1"/>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378705" y="41674"/>
            <a:ext cx="2296861" cy="639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rPr dirty="0"/>
              <a:t> </a:t>
            </a:r>
            <a:r>
              <a:rPr sz="2000" dirty="0"/>
              <a:t>Constructor Overloading</a:t>
            </a:r>
          </a:p>
        </p:txBody>
      </p:sp>
      <p:grpSp>
        <p:nvGrpSpPr>
          <p:cNvPr id="1180" name="Group 31"/>
          <p:cNvGrpSpPr/>
          <p:nvPr/>
        </p:nvGrpSpPr>
        <p:grpSpPr>
          <a:xfrm>
            <a:off x="10355320" y="5908440"/>
            <a:ext cx="1810866" cy="603236"/>
            <a:chOff x="0" y="0"/>
            <a:chExt cx="1810864" cy="603234"/>
          </a:xfrm>
        </p:grpSpPr>
        <p:pic>
          <p:nvPicPr>
            <p:cNvPr id="11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81" name="Rectangle 1"/>
          <p:cNvSpPr txBox="1"/>
          <p:nvPr/>
        </p:nvSpPr>
        <p:spPr>
          <a:xfrm>
            <a:off x="388264" y="954918"/>
            <a:ext cx="11415472" cy="2521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Developing multiple constructors within the same class with the same name </a:t>
            </a:r>
            <a:r>
              <a:rPr lang="en-US" dirty="0"/>
              <a:t>but difference </a:t>
            </a:r>
            <a:r>
              <a:rPr dirty="0"/>
              <a:t>in      </a:t>
            </a:r>
          </a:p>
          <a:p>
            <a:pPr marR="3257" indent="12700" defTabSz="293216">
              <a:defRPr sz="2000" spc="-3">
                <a:solidFill>
                  <a:srgbClr val="231F20"/>
                </a:solidFill>
                <a:latin typeface="Arial"/>
                <a:ea typeface="Arial"/>
                <a:cs typeface="Arial"/>
                <a:sym typeface="Arial"/>
              </a:defRPr>
            </a:pPr>
            <a:r>
              <a:rPr dirty="0"/>
              <a:t>      </a:t>
            </a:r>
          </a:p>
          <a:p>
            <a:pPr marR="3257" indent="12700" defTabSz="293216">
              <a:defRPr sz="2000" spc="-3">
                <a:solidFill>
                  <a:srgbClr val="231F20"/>
                </a:solidFill>
                <a:latin typeface="Arial"/>
                <a:ea typeface="Arial"/>
                <a:cs typeface="Arial"/>
                <a:sym typeface="Arial"/>
              </a:defRPr>
            </a:pPr>
            <a:r>
              <a:rPr dirty="0"/>
              <a:t>      1. No. of arguments   or</a:t>
            </a:r>
          </a:p>
          <a:p>
            <a:pPr marR="3257" indent="12700" defTabSz="293216">
              <a:defRPr sz="2000" spc="-3">
                <a:solidFill>
                  <a:srgbClr val="231F20"/>
                </a:solidFill>
                <a:latin typeface="Arial"/>
                <a:ea typeface="Arial"/>
                <a:cs typeface="Arial"/>
                <a:sym typeface="Arial"/>
              </a:defRPr>
            </a:pPr>
            <a:r>
              <a:rPr dirty="0"/>
              <a:t>      2. data type of arguments  or</a:t>
            </a:r>
          </a:p>
          <a:p>
            <a:pPr marR="3257" indent="12700" defTabSz="293216">
              <a:defRPr sz="2000" spc="-3">
                <a:solidFill>
                  <a:srgbClr val="231F20"/>
                </a:solidFill>
                <a:latin typeface="Arial"/>
                <a:ea typeface="Arial"/>
                <a:cs typeface="Arial"/>
                <a:sym typeface="Arial"/>
              </a:defRPr>
            </a:pPr>
            <a:r>
              <a:rPr dirty="0"/>
              <a:t>      3. order of arguments </a:t>
            </a:r>
          </a:p>
          <a:p>
            <a:pPr marR="3257" indent="12700" defTabSz="293216">
              <a:defRPr sz="2000" spc="-3">
                <a:solidFill>
                  <a:srgbClr val="231F20"/>
                </a:solidFill>
                <a:latin typeface="Arial"/>
                <a:ea typeface="Arial"/>
                <a:cs typeface="Arial"/>
                <a:sym typeface="Arial"/>
              </a:defRPr>
            </a:pPr>
            <a:r>
              <a:rPr dirty="0"/>
              <a:t>      </a:t>
            </a:r>
          </a:p>
          <a:p>
            <a:pPr marR="3257" indent="12700" defTabSz="293216">
              <a:defRPr sz="2000" spc="-3">
                <a:solidFill>
                  <a:srgbClr val="231F20"/>
                </a:solidFill>
                <a:latin typeface="Arial"/>
                <a:ea typeface="Arial"/>
                <a:cs typeface="Arial"/>
                <a:sym typeface="Arial"/>
              </a:defRPr>
            </a:pPr>
            <a:r>
              <a:rPr dirty="0"/>
              <a:t>      is 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1" animBg="1" advAuto="0"/>
      <p:bldP spid="1181" grpId="2" animBg="1" advAuto="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91"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7</a:t>
            </a:r>
          </a:p>
        </p:txBody>
      </p:sp>
      <p:sp>
        <p:nvSpPr>
          <p:cNvPr id="1192"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Overriding</a:t>
            </a:r>
          </a:p>
        </p:txBody>
      </p:sp>
      <p:sp>
        <p:nvSpPr>
          <p:cNvPr id="1193"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96" name="Group 8"/>
          <p:cNvGrpSpPr/>
          <p:nvPr/>
        </p:nvGrpSpPr>
        <p:grpSpPr>
          <a:xfrm>
            <a:off x="3683620" y="4146998"/>
            <a:ext cx="4323896" cy="3000740"/>
            <a:chOff x="0" y="0"/>
            <a:chExt cx="4323895" cy="3000738"/>
          </a:xfrm>
        </p:grpSpPr>
        <p:sp>
          <p:nvSpPr>
            <p:cNvPr id="1194" name="Rectangle 11"/>
            <p:cNvSpPr txBox="1"/>
            <p:nvPr/>
          </p:nvSpPr>
          <p:spPr>
            <a:xfrm>
              <a:off x="0" y="1695370"/>
              <a:ext cx="4323896" cy="13053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95" name="Picture 7" descr="Picture 7"/>
            <p:cNvPicPr>
              <a:picLocks noChangeAspect="1"/>
            </p:cNvPicPr>
            <p:nvPr/>
          </p:nvPicPr>
          <p:blipFill>
            <a:blip r:embed="rId2"/>
            <a:stretch>
              <a:fillRect/>
            </a:stretch>
          </p:blipFill>
          <p:spPr>
            <a:xfrm>
              <a:off x="91716" y="0"/>
              <a:ext cx="4135291" cy="1915788"/>
            </a:xfrm>
            <a:prstGeom prst="rect">
              <a:avLst/>
            </a:prstGeom>
            <a:ln w="12700" cap="flat">
              <a:noFill/>
              <a:miter lim="400000"/>
            </a:ln>
            <a:effectLst/>
          </p:spPr>
        </p:pic>
      </p:gr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grpSp>
        <p:nvGrpSpPr>
          <p:cNvPr id="1204" name="Group 31"/>
          <p:cNvGrpSpPr/>
          <p:nvPr/>
        </p:nvGrpSpPr>
        <p:grpSpPr>
          <a:xfrm>
            <a:off x="10355320" y="5908440"/>
            <a:ext cx="1810866" cy="603236"/>
            <a:chOff x="0" y="0"/>
            <a:chExt cx="1810864" cy="603234"/>
          </a:xfrm>
        </p:grpSpPr>
        <p:pic>
          <p:nvPicPr>
            <p:cNvPr id="120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0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05" name="Rectangle 1"/>
          <p:cNvSpPr txBox="1"/>
          <p:nvPr/>
        </p:nvSpPr>
        <p:spPr>
          <a:xfrm>
            <a:off x="391826" y="598754"/>
            <a:ext cx="11415473"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Subclass inheriting method of superclass </a:t>
            </a:r>
            <a:r>
              <a:rPr lang="en-IN" dirty="0"/>
              <a:t>without changing method declaration just by</a:t>
            </a:r>
            <a:r>
              <a:rPr dirty="0"/>
              <a:t> changing the method definition</a:t>
            </a:r>
            <a:r>
              <a:rPr lang="en-IN" dirty="0"/>
              <a:t> </a:t>
            </a:r>
            <a:r>
              <a:rPr dirty="0"/>
              <a:t>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Final, Private and Static methods cannot be Overridden.</a:t>
            </a:r>
          </a:p>
        </p:txBody>
      </p:sp>
      <p:sp>
        <p:nvSpPr>
          <p:cNvPr id="1210" name="Rectangle 15"/>
          <p:cNvSpPr txBox="1"/>
          <p:nvPr/>
        </p:nvSpPr>
        <p:spPr>
          <a:xfrm>
            <a:off x="383318" y="4186189"/>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Subclass and Superclass contains STATIC methods with same name and same arguments   then it is called as </a:t>
            </a:r>
            <a:r>
              <a:rPr b="1" dirty="0"/>
              <a:t>Method Hiding</a:t>
            </a:r>
            <a:r>
              <a:rPr dirty="0"/>
              <a:t>.</a:t>
            </a:r>
          </a:p>
        </p:txBody>
      </p:sp>
      <p:sp>
        <p:nvSpPr>
          <p:cNvPr id="1211" name="Rectangle 16"/>
          <p:cNvSpPr txBox="1"/>
          <p:nvPr/>
        </p:nvSpPr>
        <p:spPr>
          <a:xfrm>
            <a:off x="408026" y="4880488"/>
            <a:ext cx="10198897" cy="6116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 super keyword</a:t>
            </a:r>
          </a:p>
        </p:txBody>
      </p:sp>
      <p:sp>
        <p:nvSpPr>
          <p:cNvPr id="1212" name="Rectangle 17"/>
          <p:cNvSpPr txBox="1"/>
          <p:nvPr/>
        </p:nvSpPr>
        <p:spPr>
          <a:xfrm>
            <a:off x="376557" y="5466890"/>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special in-built reference variable which is crated by JVM and it will point to immediate Parent class object.</a:t>
            </a:r>
          </a:p>
        </p:txBody>
      </p:sp>
      <p:sp>
        <p:nvSpPr>
          <p:cNvPr id="1213" name="Rectangle 18"/>
          <p:cNvSpPr txBox="1"/>
          <p:nvPr/>
        </p:nvSpPr>
        <p:spPr>
          <a:xfrm>
            <a:off x="376556" y="624992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used within the subclass methods in order to access properties of its immediate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1"/>
                                        </p:tgtEl>
                                        <p:attrNameLst>
                                          <p:attrName>style.visibility</p:attrName>
                                        </p:attrNameLst>
                                      </p:cBhvr>
                                      <p:to>
                                        <p:strVal val="visible"/>
                                      </p:to>
                                    </p:set>
                                    <p:animEffect transition="in" filter="fade">
                                      <p:cBhvr>
                                        <p:cTn id="42" dur="500"/>
                                        <p:tgtEl>
                                          <p:spTgt spid="12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12"/>
                                        </p:tgtEl>
                                        <p:attrNameLst>
                                          <p:attrName>style.visibility</p:attrName>
                                        </p:attrNameLst>
                                      </p:cBhvr>
                                      <p:to>
                                        <p:strVal val="visible"/>
                                      </p:to>
                                    </p:set>
                                    <p:animEffect transition="in" filter="fade">
                                      <p:cBhvr>
                                        <p:cTn id="47" dur="500"/>
                                        <p:tgtEl>
                                          <p:spTgt spid="12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13"/>
                                        </p:tgtEl>
                                        <p:attrNameLst>
                                          <p:attrName>style.visibility</p:attrName>
                                        </p:attrNameLst>
                                      </p:cBhvr>
                                      <p:to>
                                        <p:strVal val="visible"/>
                                      </p:to>
                                    </p:set>
                                    <p:animEffect transition="in" filter="fade">
                                      <p:cBhvr>
                                        <p:cTn id="52" dur="5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1" animBg="1" advAuto="0"/>
      <p:bldP spid="1205" grpId="2" animBg="1" advAuto="0"/>
      <p:bldP spid="1206" grpId="4" animBg="1" advAuto="0"/>
      <p:bldP spid="1207" grpId="3" animBg="1" advAuto="0"/>
      <p:bldP spid="1208" grpId="5" animBg="1" advAuto="0"/>
      <p:bldP spid="1209" grpId="6" animBg="1" advAuto="0"/>
      <p:bldP spid="1210" grpId="7" animBg="1" advAuto="0"/>
      <p:bldP spid="1211" grpId="8" animBg="1" advAuto="0"/>
      <p:bldP spid="1212" grpId="9" animBg="1" advAuto="0"/>
      <p:bldP spid="1213" grpId="10" animBg="1" advAuto="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23"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8</a:t>
            </a:r>
          </a:p>
        </p:txBody>
      </p:sp>
      <p:sp>
        <p:nvSpPr>
          <p:cNvPr id="1224"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 class and Abstract methods</a:t>
            </a:r>
          </a:p>
        </p:txBody>
      </p:sp>
      <p:sp>
        <p:nvSpPr>
          <p:cNvPr id="1225"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28" name="Group 8"/>
          <p:cNvGrpSpPr/>
          <p:nvPr/>
        </p:nvGrpSpPr>
        <p:grpSpPr>
          <a:xfrm>
            <a:off x="3683620" y="4200351"/>
            <a:ext cx="4170139" cy="2894034"/>
            <a:chOff x="0" y="0"/>
            <a:chExt cx="4170138" cy="2894032"/>
          </a:xfrm>
        </p:grpSpPr>
        <p:sp>
          <p:nvSpPr>
            <p:cNvPr id="1226" name="Rectangle 11"/>
            <p:cNvSpPr txBox="1"/>
            <p:nvPr/>
          </p:nvSpPr>
          <p:spPr>
            <a:xfrm>
              <a:off x="0" y="1635083"/>
              <a:ext cx="4170139" cy="125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27" name="Picture 7" descr="Picture 7"/>
            <p:cNvPicPr>
              <a:picLocks noChangeAspect="1"/>
            </p:cNvPicPr>
            <p:nvPr/>
          </p:nvPicPr>
          <p:blipFill>
            <a:blip r:embed="rId2"/>
            <a:stretch>
              <a:fillRect/>
            </a:stretch>
          </p:blipFill>
          <p:spPr>
            <a:xfrm>
              <a:off x="88455" y="0"/>
              <a:ext cx="3988240" cy="1847663"/>
            </a:xfrm>
            <a:prstGeom prst="rect">
              <a:avLst/>
            </a:prstGeom>
            <a:ln w="12700" cap="flat">
              <a:noFill/>
              <a:miter lim="400000"/>
            </a:ln>
            <a:effectLst/>
          </p:spPr>
        </p:pic>
      </p:gr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36" name="Group 31"/>
          <p:cNvGrpSpPr/>
          <p:nvPr/>
        </p:nvGrpSpPr>
        <p:grpSpPr>
          <a:xfrm>
            <a:off x="10355320" y="5908440"/>
            <a:ext cx="1810866" cy="603236"/>
            <a:chOff x="0" y="0"/>
            <a:chExt cx="1810864" cy="603234"/>
          </a:xfrm>
        </p:grpSpPr>
        <p:pic>
          <p:nvPicPr>
            <p:cNvPr id="123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3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88911" y="1696450"/>
            <a:ext cx="1001942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method which has only method declaration and no method definition is called as Abstract method.</a:t>
            </a:r>
          </a:p>
        </p:txBody>
      </p:sp>
      <p:sp>
        <p:nvSpPr>
          <p:cNvPr id="1240" name="Rectangle 13"/>
          <p:cNvSpPr txBox="1"/>
          <p:nvPr/>
        </p:nvSpPr>
        <p:spPr>
          <a:xfrm>
            <a:off x="389269" y="2242150"/>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at least one abstract method, then the class must be declared as abstract    class.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rPr dirty="0"/>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982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lang="en-US" dirty="0"/>
              <a:t>If a class inherits from an abstract class then the subclass must override all the abstract methods present in super class else the class must be declared as abstract(incomplete).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1" animBg="1" advAuto="0"/>
      <p:bldP spid="1237" grpId="2" animBg="1" advAuto="0"/>
      <p:bldP spid="1238" grpId="4" animBg="1" advAuto="0"/>
      <p:bldP spid="1239" grpId="3" animBg="1" advAuto="0"/>
      <p:bldP spid="1240" grpId="5" animBg="1" advAuto="0"/>
      <p:bldP spid="1241" grpId="6" animBg="1" advAuto="0"/>
      <p:bldP spid="1242" grpId="7" animBg="1" advAuto="0"/>
      <p:bldP spid="1243" grpId="8" animBg="1" advAuto="0"/>
      <p:bldP spid="1244" grpId="9" animBg="1" advAuto="0"/>
      <p:bldP spid="1245" grpId="10"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53" name="Group 31"/>
          <p:cNvGrpSpPr/>
          <p:nvPr/>
        </p:nvGrpSpPr>
        <p:grpSpPr>
          <a:xfrm>
            <a:off x="10355320" y="5908440"/>
            <a:ext cx="1810866" cy="603236"/>
            <a:chOff x="0" y="0"/>
            <a:chExt cx="1810864" cy="603234"/>
          </a:xfrm>
        </p:grpSpPr>
        <p:pic>
          <p:nvPicPr>
            <p:cNvPr id="12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t> private</a:t>
            </a:r>
          </a:p>
        </p:txBody>
      </p:sp>
      <p:sp>
        <p:nvSpPr>
          <p:cNvPr id="1255" name="Rectangle 11"/>
          <p:cNvSpPr txBox="1"/>
          <p:nvPr/>
        </p:nvSpPr>
        <p:spPr>
          <a:xfrm>
            <a:off x="322775" y="3480166"/>
            <a:ext cx="10019421"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
        <p:nvSpPr>
          <p:cNvPr id="1258" name="Rectangle 19"/>
          <p:cNvSpPr txBox="1"/>
          <p:nvPr/>
        </p:nvSpPr>
        <p:spPr>
          <a:xfrm>
            <a:off x="322773" y="4245204"/>
            <a:ext cx="10198898"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p:txBody>
      </p:sp>
      <p:sp>
        <p:nvSpPr>
          <p:cNvPr id="1259" name="Rectangle 20"/>
          <p:cNvSpPr txBox="1"/>
          <p:nvPr/>
        </p:nvSpPr>
        <p:spPr>
          <a:xfrm>
            <a:off x="322773" y="5831389"/>
            <a:ext cx="10198897"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1" animBg="1" advAuto="0"/>
      <p:bldP spid="1254" grpId="2" animBg="1" advAuto="0"/>
      <p:bldP spid="1255" grpId="4" animBg="1" advAuto="0"/>
      <p:bldP spid="1256" grpId="3" animBg="1" advAuto="0"/>
      <p:bldP spid="1257" grpId="6" animBg="1" advAuto="0"/>
      <p:bldP spid="1258" grpId="5" animBg="1" advAuto="0"/>
      <p:bldP spid="1259" grpId="7"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67" name="Group 31"/>
          <p:cNvGrpSpPr/>
          <p:nvPr/>
        </p:nvGrpSpPr>
        <p:grpSpPr>
          <a:xfrm>
            <a:off x="10355320" y="5908440"/>
            <a:ext cx="1810866" cy="603236"/>
            <a:chOff x="0" y="0"/>
            <a:chExt cx="1810864" cy="603234"/>
          </a:xfrm>
        </p:grpSpPr>
        <p:pic>
          <p:nvPicPr>
            <p:cNvPr id="12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8" grpId="2" animBg="1" advAuto="0"/>
      <p:bldP spid="1269" grpId="4" animBg="1" advAuto="0"/>
      <p:bldP spid="1270" grpId="3" animBg="1" advAuto="0"/>
      <p:bldP spid="1271" grpId="5" animBg="1" advAuto="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95073" y="226533"/>
            <a:ext cx="3324750"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81" name="object 7"/>
          <p:cNvSpPr txBox="1"/>
          <p:nvPr/>
        </p:nvSpPr>
        <p:spPr>
          <a:xfrm>
            <a:off x="9655492" y="20274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9</a:t>
            </a:r>
          </a:p>
        </p:txBody>
      </p:sp>
      <p:sp>
        <p:nvSpPr>
          <p:cNvPr id="1282" name="object 18"/>
          <p:cNvSpPr txBox="1"/>
          <p:nvPr/>
        </p:nvSpPr>
        <p:spPr>
          <a:xfrm>
            <a:off x="881121" y="2508810"/>
            <a:ext cx="9928894" cy="666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Interface </a:t>
            </a:r>
          </a:p>
        </p:txBody>
      </p:sp>
      <p:sp>
        <p:nvSpPr>
          <p:cNvPr id="1283"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86" name="Group 8"/>
          <p:cNvGrpSpPr/>
          <p:nvPr/>
        </p:nvGrpSpPr>
        <p:grpSpPr>
          <a:xfrm>
            <a:off x="3733519" y="3729598"/>
            <a:ext cx="4454725" cy="3320614"/>
            <a:chOff x="0" y="0"/>
            <a:chExt cx="4454724" cy="3320612"/>
          </a:xfrm>
        </p:grpSpPr>
        <p:sp>
          <p:nvSpPr>
            <p:cNvPr id="1284" name="Rectangle 11"/>
            <p:cNvSpPr txBox="1"/>
            <p:nvPr/>
          </p:nvSpPr>
          <p:spPr>
            <a:xfrm>
              <a:off x="0" y="1943665"/>
              <a:ext cx="4454725" cy="13769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85" name="Picture 7" descr="Picture 7"/>
            <p:cNvPicPr>
              <a:picLocks noChangeAspect="1"/>
            </p:cNvPicPr>
            <p:nvPr/>
          </p:nvPicPr>
          <p:blipFill>
            <a:blip r:embed="rId2"/>
            <a:stretch>
              <a:fillRect/>
            </a:stretch>
          </p:blipFill>
          <p:spPr>
            <a:xfrm>
              <a:off x="93731" y="0"/>
              <a:ext cx="4261933" cy="2196364"/>
            </a:xfrm>
            <a:prstGeom prst="rect">
              <a:avLst/>
            </a:prstGeom>
            <a:ln w="12700" cap="flat">
              <a:noFill/>
              <a:miter lim="400000"/>
            </a:ln>
            <a:effectLst/>
          </p:spPr>
        </p:pic>
      </p:gr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294" name="Group 31"/>
          <p:cNvGrpSpPr/>
          <p:nvPr/>
        </p:nvGrpSpPr>
        <p:grpSpPr>
          <a:xfrm>
            <a:off x="10355320" y="5908440"/>
            <a:ext cx="1810866" cy="603236"/>
            <a:chOff x="0" y="0"/>
            <a:chExt cx="1810864" cy="603234"/>
          </a:xfrm>
        </p:grpSpPr>
        <p:pic>
          <p:nvPicPr>
            <p:cNvPr id="129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9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which is implements the interface is called as Implementation Class</a:t>
            </a:r>
          </a:p>
        </p:txBody>
      </p:sp>
      <p:sp>
        <p:nvSpPr>
          <p:cNvPr id="1301" name="Rectangle 16"/>
          <p:cNvSpPr txBox="1"/>
          <p:nvPr/>
        </p:nvSpPr>
        <p:spPr>
          <a:xfrm>
            <a:off x="388909" y="4164306"/>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implements  an interface then the implementation class must override all the abstract methods present in super Interface else the class must be declared as abstract class.</a:t>
            </a:r>
          </a:p>
        </p:txBody>
      </p:sp>
      <p:sp>
        <p:nvSpPr>
          <p:cNvPr id="1302" name="Rectangle 17"/>
          <p:cNvSpPr txBox="1"/>
          <p:nvPr/>
        </p:nvSpPr>
        <p:spPr>
          <a:xfrm>
            <a:off x="327050" y="5144159"/>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cannot implements another interface.</a:t>
            </a:r>
          </a:p>
        </p:txBody>
      </p:sp>
      <p:sp>
        <p:nvSpPr>
          <p:cNvPr id="1303" name="Rectangle 18"/>
          <p:cNvSpPr txBox="1"/>
          <p:nvPr/>
        </p:nvSpPr>
        <p:spPr>
          <a:xfrm>
            <a:off x="302516" y="5639925"/>
            <a:ext cx="10198898"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02"/>
                                        </p:tgtEl>
                                        <p:attrNameLst>
                                          <p:attrName>style.visibility</p:attrName>
                                        </p:attrNameLst>
                                      </p:cBhvr>
                                      <p:to>
                                        <p:strVal val="visible"/>
                                      </p:to>
                                    </p:set>
                                    <p:animEffect transition="in" filter="fade">
                                      <p:cBhvr>
                                        <p:cTn id="47" dur="500"/>
                                        <p:tgtEl>
                                          <p:spTgt spid="13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3"/>
                                        </p:tgtEl>
                                        <p:attrNameLst>
                                          <p:attrName>style.visibility</p:attrName>
                                        </p:attrNameLst>
                                      </p:cBhvr>
                                      <p:to>
                                        <p:strVal val="visible"/>
                                      </p:to>
                                    </p:set>
                                    <p:animEffect transition="in" filter="fade">
                                      <p:cBhvr>
                                        <p:cTn id="52" dur="500"/>
                                        <p:tgtEl>
                                          <p:spTgt spid="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1" animBg="1" advAuto="0"/>
      <p:bldP spid="1295" grpId="2" animBg="1" advAuto="0"/>
      <p:bldP spid="1296" grpId="4" animBg="1" advAuto="0"/>
      <p:bldP spid="1297" grpId="3" animBg="1" advAuto="0"/>
      <p:bldP spid="1298" grpId="5" animBg="1" advAuto="0"/>
      <p:bldP spid="1299" grpId="6" animBg="1" advAuto="0"/>
      <p:bldP spid="1300" grpId="7" animBg="1" advAuto="0"/>
      <p:bldP spid="1301" grpId="8" animBg="1" advAuto="0"/>
      <p:bldP spid="1302" grpId="9" animBg="1" advAuto="0"/>
      <p:bldP spid="1303" grpId="10"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1614</TotalTime>
  <Words>12565</Words>
  <Application>Microsoft Office PowerPoint</Application>
  <PresentationFormat>Widescreen</PresentationFormat>
  <Paragraphs>1991</Paragraphs>
  <Slides>181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181</vt:i4>
      </vt:variant>
    </vt:vector>
  </HeadingPairs>
  <TitlesOfParts>
    <vt:vector size="196" baseType="lpstr">
      <vt:lpstr>arial</vt:lpstr>
      <vt:lpstr>arial</vt:lpstr>
      <vt:lpstr>Bahnschrift SemiBold</vt:lpstr>
      <vt:lpstr>Calibri</vt:lpstr>
      <vt:lpstr>Calibri Light</vt:lpstr>
      <vt:lpstr>Google Sans</vt:lpstr>
      <vt:lpstr>Helvetica</vt:lpstr>
      <vt:lpstr>Inter</vt:lpstr>
      <vt:lpstr>inter-bold</vt:lpstr>
      <vt:lpstr>Monaco</vt:lpstr>
      <vt:lpstr>Times New Roman</vt:lpstr>
      <vt:lpstr>urw-din</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Comparison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RATHAN</dc:creator>
  <cp:lastModifiedBy>Rathan Ediga</cp:lastModifiedBy>
  <cp:revision>250</cp:revision>
  <dcterms:modified xsi:type="dcterms:W3CDTF">2022-02-23T03:00:07Z</dcterms:modified>
</cp:coreProperties>
</file>