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30"/>
  </p:notesMasterIdLst>
  <p:handoutMasterIdLst>
    <p:handoutMasterId r:id="rId31"/>
  </p:handoutMasterIdLst>
  <p:sldIdLst>
    <p:sldId id="262" r:id="rId2"/>
    <p:sldId id="317" r:id="rId3"/>
    <p:sldId id="319" r:id="rId4"/>
    <p:sldId id="368" r:id="rId5"/>
    <p:sldId id="330" r:id="rId6"/>
    <p:sldId id="371" r:id="rId7"/>
    <p:sldId id="372" r:id="rId8"/>
    <p:sldId id="373" r:id="rId9"/>
    <p:sldId id="374" r:id="rId10"/>
    <p:sldId id="320" r:id="rId11"/>
    <p:sldId id="322" r:id="rId12"/>
    <p:sldId id="363" r:id="rId13"/>
    <p:sldId id="354" r:id="rId14"/>
    <p:sldId id="323" r:id="rId15"/>
    <p:sldId id="331" r:id="rId16"/>
    <p:sldId id="332" r:id="rId17"/>
    <p:sldId id="333" r:id="rId18"/>
    <p:sldId id="364" r:id="rId19"/>
    <p:sldId id="365" r:id="rId20"/>
    <p:sldId id="366" r:id="rId21"/>
    <p:sldId id="325" r:id="rId22"/>
    <p:sldId id="375" r:id="rId23"/>
    <p:sldId id="367" r:id="rId24"/>
    <p:sldId id="328" r:id="rId25"/>
    <p:sldId id="329" r:id="rId26"/>
    <p:sldId id="326" r:id="rId27"/>
    <p:sldId id="370" r:id="rId28"/>
    <p:sldId id="327" r:id="rId29"/>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94EAF8C5-F830-4D75-B019-CF75F4EDB9EF}">
          <p14:sldIdLst>
            <p14:sldId id="262"/>
            <p14:sldId id="317"/>
            <p14:sldId id="319"/>
            <p14:sldId id="368"/>
            <p14:sldId id="330"/>
            <p14:sldId id="371"/>
            <p14:sldId id="372"/>
            <p14:sldId id="373"/>
            <p14:sldId id="374"/>
            <p14:sldId id="320"/>
            <p14:sldId id="322"/>
            <p14:sldId id="363"/>
            <p14:sldId id="354"/>
            <p14:sldId id="323"/>
            <p14:sldId id="331"/>
            <p14:sldId id="332"/>
            <p14:sldId id="333"/>
            <p14:sldId id="364"/>
            <p14:sldId id="365"/>
            <p14:sldId id="366"/>
            <p14:sldId id="325"/>
            <p14:sldId id="375"/>
            <p14:sldId id="367"/>
            <p14:sldId id="328"/>
            <p14:sldId id="329"/>
            <p14:sldId id="326"/>
            <p14:sldId id="370"/>
            <p14:sldId id="32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6600"/>
    <a:srgbClr val="3366FF"/>
    <a:srgbClr val="FF0000"/>
    <a:srgbClr val="FF00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487" autoAdjust="0"/>
    <p:restoredTop sz="96774" autoAdjust="0"/>
  </p:normalViewPr>
  <p:slideViewPr>
    <p:cSldViewPr snapToGrid="0">
      <p:cViewPr varScale="1">
        <p:scale>
          <a:sx n="83" d="100"/>
          <a:sy n="83" d="100"/>
        </p:scale>
        <p:origin x="1109"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0" d="100"/>
          <a:sy n="50" d="100"/>
        </p:scale>
        <p:origin x="281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881F66-B82A-458E-B278-AC23A686547A}"/>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11AC646-EC5B-465A-BE58-E13393C5DE2F}"/>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5723264-85AA-4999-BACC-D921AC181319}" type="datetimeFigureOut">
              <a:rPr lang="en-US" smtClean="0"/>
              <a:t>10/1/2021</a:t>
            </a:fld>
            <a:endParaRPr lang="en-US"/>
          </a:p>
        </p:txBody>
      </p:sp>
      <p:sp>
        <p:nvSpPr>
          <p:cNvPr id="4" name="Footer Placeholder 3">
            <a:extLst>
              <a:ext uri="{FF2B5EF4-FFF2-40B4-BE49-F238E27FC236}">
                <a16:creationId xmlns:a16="http://schemas.microsoft.com/office/drawing/2014/main" id="{27D688D2-CFB1-437F-BE35-1F57DA6711F5}"/>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E6EBD1A-1034-41EA-9B1E-16DB2A2406C9}"/>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30494D57-CC60-4377-A7E4-34277E0EDAAD}" type="slidenum">
              <a:rPr lang="en-US" smtClean="0"/>
              <a:t>‹#›</a:t>
            </a:fld>
            <a:endParaRPr lang="en-US"/>
          </a:p>
        </p:txBody>
      </p:sp>
    </p:spTree>
    <p:extLst>
      <p:ext uri="{BB962C8B-B14F-4D97-AF65-F5344CB8AC3E}">
        <p14:creationId xmlns:p14="http://schemas.microsoft.com/office/powerpoint/2010/main" val="1439041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5673245-1AFE-4784-902C-499F40AE3E08}" type="datetimeFigureOut">
              <a:rPr lang="en-US" smtClean="0"/>
              <a:pPr/>
              <a:t>10/1/2021</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3D163D-5C38-47FC-8F1D-0B7D3688B4F5}" type="slidenum">
              <a:rPr lang="en-US" smtClean="0"/>
              <a:pPr/>
              <a:t>‹#›</a:t>
            </a:fld>
            <a:endParaRPr lang="en-US"/>
          </a:p>
        </p:txBody>
      </p:sp>
    </p:spTree>
    <p:extLst>
      <p:ext uri="{BB962C8B-B14F-4D97-AF65-F5344CB8AC3E}">
        <p14:creationId xmlns:p14="http://schemas.microsoft.com/office/powerpoint/2010/main" val="3988499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6" name="Date Placeholder 3"/>
          <p:cNvSpPr>
            <a:spLocks noGrp="1"/>
          </p:cNvSpPr>
          <p:nvPr>
            <p:ph type="dt" sz="half" idx="10"/>
          </p:nvPr>
        </p:nvSpPr>
        <p:spPr/>
        <p:txBody>
          <a:bodyPr/>
          <a:lstStyle>
            <a:lvl1pPr>
              <a:defRPr/>
            </a:lvl1pPr>
          </a:lstStyle>
          <a:p>
            <a:pPr>
              <a:defRPr/>
            </a:pPr>
            <a:fld id="{F1C5CDB7-C7B9-4942-8E6F-2491029CEC6C}" type="datetime8">
              <a:rPr lang="en-IN" smtClean="0"/>
              <a:t>01-10-2021 12:08</a:t>
            </a:fld>
            <a:endParaRPr lang="en-IN"/>
          </a:p>
        </p:txBody>
      </p:sp>
      <p:sp>
        <p:nvSpPr>
          <p:cNvPr id="7" name="Footer Placeholder 4"/>
          <p:cNvSpPr>
            <a:spLocks noGrp="1"/>
          </p:cNvSpPr>
          <p:nvPr>
            <p:ph type="ftr" sz="quarter" idx="11"/>
          </p:nvPr>
        </p:nvSpPr>
        <p:spPr/>
        <p:txBody>
          <a:bodyPr/>
          <a:lstStyle>
            <a:lvl1pPr>
              <a:defRPr/>
            </a:lvl1pPr>
          </a:lstStyle>
          <a:p>
            <a:pPr>
              <a:defRPr/>
            </a:pPr>
            <a:endParaRPr lang="en-IN"/>
          </a:p>
        </p:txBody>
      </p:sp>
      <p:sp>
        <p:nvSpPr>
          <p:cNvPr id="8" name="Slide Number Placeholder 5"/>
          <p:cNvSpPr>
            <a:spLocks noGrp="1"/>
          </p:cNvSpPr>
          <p:nvPr>
            <p:ph type="sldNum" sz="quarter" idx="12"/>
          </p:nvPr>
        </p:nvSpPr>
        <p:spPr/>
        <p:txBody>
          <a:bodyPr/>
          <a:lstStyle>
            <a:lvl1pPr>
              <a:defRPr/>
            </a:lvl1pPr>
          </a:lstStyle>
          <a:p>
            <a:pPr>
              <a:defRPr/>
            </a:pPr>
            <a:fld id="{55BB6A6F-9561-4A5B-AE12-98A3A436C8BA}"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CF4D5E12-AF6F-4FA3-996B-02FC8DEA8DE4}" type="datetime8">
              <a:rPr lang="en-IN" smtClean="0"/>
              <a:t>01-10-2021 12:08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E5A94BFF-E6F2-42DA-8F77-E91E479BC657}"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9E6A640B-1DAF-4CAB-8843-3710E008EA2A}" type="datetime8">
              <a:rPr lang="en-IN" smtClean="0"/>
              <a:t>01-10-2021 12:08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4555DBBF-0D74-425F-B081-0E4407209FE3}"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89320"/>
            <a:ext cx="10515600" cy="594519"/>
          </a:xfrm>
        </p:spPr>
        <p:txBody>
          <a:bodyPr/>
          <a:lstStyle>
            <a:lvl1pPr>
              <a:defRPr sz="4000" b="1">
                <a:solidFill>
                  <a:srgbClr val="C00000"/>
                </a:solidFill>
              </a:defRPr>
            </a:lvl1pPr>
          </a:lstStyle>
          <a:p>
            <a:r>
              <a:rPr lang="en-US" dirty="0"/>
              <a:t>Click to edit Master title style</a:t>
            </a:r>
            <a:endParaRPr lang="en-IN" dirty="0"/>
          </a:p>
        </p:txBody>
      </p:sp>
      <p:sp>
        <p:nvSpPr>
          <p:cNvPr id="3" name="Content Placeholder 2"/>
          <p:cNvSpPr>
            <a:spLocks noGrp="1"/>
          </p:cNvSpPr>
          <p:nvPr>
            <p:ph idx="1"/>
          </p:nvPr>
        </p:nvSpPr>
        <p:spPr>
          <a:xfrm>
            <a:off x="838200" y="2047919"/>
            <a:ext cx="10515600" cy="41290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9FCC6B52-9971-410F-B970-172C9ABC021C}" type="datetime8">
              <a:rPr lang="en-IN" smtClean="0"/>
              <a:t>01-10-2021 12:08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AAFC9A1D-E715-4FF0-BABF-4724B2795EE9}" type="slidenum">
              <a:rPr lang="en-IN"/>
              <a:pPr>
                <a:defRPr/>
              </a:pPr>
              <a:t>‹#›</a:t>
            </a:fld>
            <a:endParaRPr lang="en-IN"/>
          </a:p>
        </p:txBody>
      </p:sp>
      <p:sp>
        <p:nvSpPr>
          <p:cNvPr id="7" name="TextBox 6">
            <a:extLst>
              <a:ext uri="{FF2B5EF4-FFF2-40B4-BE49-F238E27FC236}">
                <a16:creationId xmlns:a16="http://schemas.microsoft.com/office/drawing/2014/main" id="{CAB0878D-1355-48E0-9F0B-049A294FC821}"/>
              </a:ext>
            </a:extLst>
          </p:cNvPr>
          <p:cNvSpPr txBox="1"/>
          <p:nvPr userDrawn="1"/>
        </p:nvSpPr>
        <p:spPr>
          <a:xfrm>
            <a:off x="0" y="0"/>
            <a:ext cx="12192000" cy="892552"/>
          </a:xfrm>
          <a:prstGeom prst="rect">
            <a:avLst/>
          </a:prstGeom>
          <a:solidFill>
            <a:schemeClr val="accent1">
              <a:lumMod val="75000"/>
            </a:schemeClr>
          </a:solidFill>
        </p:spPr>
        <p:txBody>
          <a:bodyPr wrap="square">
            <a:spAutoFit/>
          </a:bodyPr>
          <a:lstStyle/>
          <a:p>
            <a:pPr algn="ctr" fontAlgn="auto">
              <a:spcBef>
                <a:spcPts val="0"/>
              </a:spcBef>
              <a:spcAft>
                <a:spcPts val="0"/>
              </a:spcAft>
              <a:defRPr/>
            </a:pPr>
            <a:r>
              <a:rPr lang="en-IN" sz="1200" dirty="0">
                <a:latin typeface="+mn-lt"/>
              </a:rPr>
              <a:t>                </a:t>
            </a:r>
            <a:r>
              <a:rPr lang="en-IN" sz="1400" b="1" dirty="0">
                <a:solidFill>
                  <a:schemeClr val="accent2"/>
                </a:solidFill>
                <a:latin typeface="+mn-lt"/>
              </a:rPr>
              <a:t>National</a:t>
            </a:r>
            <a:r>
              <a:rPr lang="en-IN" sz="1400" b="1" baseline="0" dirty="0">
                <a:solidFill>
                  <a:schemeClr val="accent2"/>
                </a:solidFill>
                <a:latin typeface="+mn-lt"/>
              </a:rPr>
              <a:t> Education Society® </a:t>
            </a:r>
          </a:p>
          <a:p>
            <a:pPr algn="ctr" fontAlgn="auto">
              <a:spcBef>
                <a:spcPts val="0"/>
              </a:spcBef>
              <a:spcAft>
                <a:spcPts val="0"/>
              </a:spcAft>
              <a:defRPr/>
            </a:pPr>
            <a:r>
              <a:rPr lang="en-IN" sz="2000" b="1" dirty="0">
                <a:solidFill>
                  <a:schemeClr val="bg1"/>
                </a:solidFill>
                <a:latin typeface="+mn-lt"/>
              </a:rPr>
              <a:t>J N </a:t>
            </a:r>
            <a:r>
              <a:rPr lang="en-IN" sz="2000" b="1" dirty="0" err="1">
                <a:solidFill>
                  <a:schemeClr val="bg1"/>
                </a:solidFill>
                <a:latin typeface="+mn-lt"/>
              </a:rPr>
              <a:t>N</a:t>
            </a:r>
            <a:r>
              <a:rPr lang="en-IN" sz="2000" b="1" dirty="0">
                <a:solidFill>
                  <a:schemeClr val="bg1"/>
                </a:solidFill>
                <a:latin typeface="+mn-lt"/>
              </a:rPr>
              <a:t> College of Engineering, Shivamogga</a:t>
            </a:r>
          </a:p>
          <a:p>
            <a:pPr algn="ctr" fontAlgn="auto">
              <a:spcBef>
                <a:spcPts val="0"/>
              </a:spcBef>
              <a:spcAft>
                <a:spcPts val="0"/>
              </a:spcAft>
              <a:defRPr/>
            </a:pPr>
            <a:r>
              <a:rPr lang="en-IN" sz="1600" b="1" dirty="0">
                <a:solidFill>
                  <a:srgbClr val="FFC000"/>
                </a:solidFill>
                <a:latin typeface="+mn-lt"/>
              </a:rPr>
              <a:t>Department of Electronics</a:t>
            </a:r>
            <a:r>
              <a:rPr lang="en-IN" sz="1600" b="1" baseline="0" dirty="0">
                <a:solidFill>
                  <a:srgbClr val="FFC000"/>
                </a:solidFill>
                <a:latin typeface="+mn-lt"/>
              </a:rPr>
              <a:t> &amp; Communication Engineering</a:t>
            </a:r>
            <a:endParaRPr lang="en-IN" sz="1600" b="1" dirty="0">
              <a:solidFill>
                <a:srgbClr val="FFC000"/>
              </a:solidFill>
              <a:latin typeface="+mn-lt"/>
            </a:endParaRPr>
          </a:p>
        </p:txBody>
      </p:sp>
      <p:pic>
        <p:nvPicPr>
          <p:cNvPr id="8" name="Picture 7" descr="E:\MPCIT 2018\NES Logo.jpg">
            <a:extLst>
              <a:ext uri="{FF2B5EF4-FFF2-40B4-BE49-F238E27FC236}">
                <a16:creationId xmlns:a16="http://schemas.microsoft.com/office/drawing/2014/main" id="{5D820988-954E-47F6-B246-5C97DF57E1CF}"/>
              </a:ext>
            </a:extLst>
          </p:cNvPr>
          <p:cNvPicPr/>
          <p:nvPr userDrawn="1"/>
        </p:nvPicPr>
        <p:blipFill>
          <a:blip r:embed="rId2" cstate="print"/>
          <a:srcRect/>
          <a:stretch>
            <a:fillRect/>
          </a:stretch>
        </p:blipFill>
        <p:spPr bwMode="auto">
          <a:xfrm>
            <a:off x="11353799" y="-12147"/>
            <a:ext cx="838201" cy="911988"/>
          </a:xfrm>
          <a:prstGeom prst="rect">
            <a:avLst/>
          </a:prstGeom>
          <a:noFill/>
          <a:ln w="9525">
            <a:noFill/>
            <a:miter lim="800000"/>
            <a:headEnd/>
            <a:tailEnd/>
          </a:ln>
        </p:spPr>
      </p:pic>
      <p:pic>
        <p:nvPicPr>
          <p:cNvPr id="9" name="Picture 8">
            <a:extLst>
              <a:ext uri="{FF2B5EF4-FFF2-40B4-BE49-F238E27FC236}">
                <a16:creationId xmlns:a16="http://schemas.microsoft.com/office/drawing/2014/main" id="{0C3C2FC2-083D-4112-8B7A-81AD56FA9F6C}"/>
              </a:ext>
            </a:extLst>
          </p:cNvPr>
          <p:cNvPicPr/>
          <p:nvPr userDrawn="1"/>
        </p:nvPicPr>
        <p:blipFill>
          <a:blip r:embed="rId3" cstate="print"/>
          <a:srcRect/>
          <a:stretch>
            <a:fillRect/>
          </a:stretch>
        </p:blipFill>
        <p:spPr bwMode="auto">
          <a:xfrm>
            <a:off x="-1" y="1"/>
            <a:ext cx="838201" cy="892552"/>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B5F626E-F676-42A9-8147-22F947609B1A}" type="datetime8">
              <a:rPr lang="en-IN" smtClean="0"/>
              <a:t>01-10-2021 12:08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B61DB536-FAA4-4926-ABCB-5E7CC269B63D}"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82AF67E9-F8F5-4CE0-82D0-A92C16B660F6}" type="datetime8">
              <a:rPr lang="en-IN" smtClean="0"/>
              <a:t>01-10-2021 12:08</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3EC575D1-AB1E-42DE-BB10-C5BC04895D83}"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3442DCE6-E8AA-4F7B-87D9-5D597DC39642}" type="datetime8">
              <a:rPr lang="en-IN" smtClean="0"/>
              <a:t>01-10-2021 12:08</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AEE83BE7-C55D-4A4E-A6A0-043F94059D06}"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CAC97517-09AA-4567-A2E1-B1890EF95AEC}" type="datetime8">
              <a:rPr lang="en-IN" smtClean="0"/>
              <a:t>01-10-2021 12:08</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CC04BEB8-290C-4FA4-AE69-E6C3853FAEAC}"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D913030-121A-4BC2-8785-768C6574CBA7}" type="datetime8">
              <a:rPr lang="en-IN" smtClean="0"/>
              <a:t>01-10-2021 12:08</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B9680943-4E2D-423B-9B17-EDA302C7F0FC}"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AFE9AB1-297E-4899-9201-9967D699F13C}" type="datetime8">
              <a:rPr lang="en-IN" smtClean="0"/>
              <a:t>01-10-2021 12:08</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413E8B7A-A1F6-43A6-BB9A-27425DB04B23}"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839CD5E-CBE4-4A03-A3BA-DBD58BCA2F1B}" type="datetime8">
              <a:rPr lang="en-IN" smtClean="0"/>
              <a:t>01-10-2021 12:08</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94BC42C3-3321-4411-BD31-6AA50CB42156}"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IN"/>
          </a:p>
        </p:txBody>
      </p:sp>
      <p:sp>
        <p:nvSpPr>
          <p:cNvPr id="1027"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090BA4-FD51-4875-86B0-E64579B30455}" type="datetime8">
              <a:rPr lang="en-IN" smtClean="0"/>
              <a:t>01-10-2021 12:08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C49365E3-5853-4AF6-9D20-BF7E216DA051}"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defRPr>
      </a:lvl2pPr>
      <a:lvl3pPr algn="l" rtl="0" eaLnBrk="0" fontAlgn="base" hangingPunct="0">
        <a:lnSpc>
          <a:spcPct val="90000"/>
        </a:lnSpc>
        <a:spcBef>
          <a:spcPct val="0"/>
        </a:spcBef>
        <a:spcAft>
          <a:spcPct val="0"/>
        </a:spcAft>
        <a:defRPr sz="4400">
          <a:solidFill>
            <a:schemeClr val="tx1"/>
          </a:solidFill>
          <a:latin typeface="Calibri Light"/>
        </a:defRPr>
      </a:lvl3pPr>
      <a:lvl4pPr algn="l" rtl="0" eaLnBrk="0" fontAlgn="base" hangingPunct="0">
        <a:lnSpc>
          <a:spcPct val="90000"/>
        </a:lnSpc>
        <a:spcBef>
          <a:spcPct val="0"/>
        </a:spcBef>
        <a:spcAft>
          <a:spcPct val="0"/>
        </a:spcAft>
        <a:defRPr sz="4400">
          <a:solidFill>
            <a:schemeClr val="tx1"/>
          </a:solidFill>
          <a:latin typeface="Calibri Light"/>
        </a:defRPr>
      </a:lvl4pPr>
      <a:lvl5pPr algn="l" rtl="0" eaLnBrk="0" fontAlgn="base" hangingPunct="0">
        <a:lnSpc>
          <a:spcPct val="90000"/>
        </a:lnSpc>
        <a:spcBef>
          <a:spcPct val="0"/>
        </a:spcBef>
        <a:spcAft>
          <a:spcPct val="0"/>
        </a:spcAft>
        <a:defRPr sz="4400">
          <a:solidFill>
            <a:schemeClr val="tx1"/>
          </a:solidFill>
          <a:latin typeface="Calibri Light"/>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media" Target="../media/media2.mp3"/><Relationship Id="rId7" Type="http://schemas.openxmlformats.org/officeDocument/2006/relationships/image" Target="../media/image9.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8.png"/><Relationship Id="rId5" Type="http://schemas.openxmlformats.org/officeDocument/2006/relationships/slideLayout" Target="../slideLayouts/slideLayout2.xml"/><Relationship Id="rId4" Type="http://schemas.openxmlformats.org/officeDocument/2006/relationships/audio" Target="../media/media2.mp3"/></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media" Target="../media/media4.mp3"/><Relationship Id="rId7" Type="http://schemas.openxmlformats.org/officeDocument/2006/relationships/image" Target="../media/image12.png"/><Relationship Id="rId2" Type="http://schemas.openxmlformats.org/officeDocument/2006/relationships/audio" Target="../media/media3.mp3"/><Relationship Id="rId1" Type="http://schemas.microsoft.com/office/2007/relationships/media" Target="../media/media3.mp3"/><Relationship Id="rId6" Type="http://schemas.openxmlformats.org/officeDocument/2006/relationships/image" Target="../media/image11.png"/><Relationship Id="rId5" Type="http://schemas.openxmlformats.org/officeDocument/2006/relationships/slideLayout" Target="../slideLayouts/slideLayout2.xml"/><Relationship Id="rId4" Type="http://schemas.openxmlformats.org/officeDocument/2006/relationships/audio" Target="../media/media4.mp3"/></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B90775-13DB-4046-A93A-50FDB6E758A2}"/>
              </a:ext>
            </a:extLst>
          </p:cNvPr>
          <p:cNvSpPr>
            <a:spLocks noGrp="1"/>
          </p:cNvSpPr>
          <p:nvPr>
            <p:ph type="ctrTitle"/>
          </p:nvPr>
        </p:nvSpPr>
        <p:spPr>
          <a:xfrm>
            <a:off x="0" y="0"/>
            <a:ext cx="12192000" cy="766916"/>
          </a:xfrm>
        </p:spPr>
        <p:txBody>
          <a:bodyPr/>
          <a:lstStyle/>
          <a:p>
            <a:r>
              <a:rPr lang="en-US" sz="4400" b="1" dirty="0">
                <a:solidFill>
                  <a:srgbClr val="0000CC"/>
                </a:solidFill>
              </a:rPr>
              <a:t>Visvesvaraya Technological University Belagavi</a:t>
            </a:r>
          </a:p>
        </p:txBody>
      </p:sp>
      <p:sp>
        <p:nvSpPr>
          <p:cNvPr id="6" name="Subtitle 5">
            <a:extLst>
              <a:ext uri="{FF2B5EF4-FFF2-40B4-BE49-F238E27FC236}">
                <a16:creationId xmlns:a16="http://schemas.microsoft.com/office/drawing/2014/main" id="{8C87054C-FEDE-4143-ABCC-900AB3701954}"/>
              </a:ext>
            </a:extLst>
          </p:cNvPr>
          <p:cNvSpPr>
            <a:spLocks noGrp="1"/>
          </p:cNvSpPr>
          <p:nvPr>
            <p:ph type="subTitle" idx="1"/>
          </p:nvPr>
        </p:nvSpPr>
        <p:spPr>
          <a:xfrm>
            <a:off x="0" y="2047803"/>
            <a:ext cx="12192000" cy="4810197"/>
          </a:xfrm>
        </p:spPr>
        <p:txBody>
          <a:bodyPr/>
          <a:lstStyle/>
          <a:p>
            <a:r>
              <a:rPr lang="en-US" sz="2000" dirty="0"/>
              <a:t>Project Seminar on</a:t>
            </a:r>
          </a:p>
          <a:p>
            <a:r>
              <a:rPr lang="en-US" sz="2000" b="1" dirty="0">
                <a:solidFill>
                  <a:srgbClr val="C00000"/>
                </a:solidFill>
              </a:rPr>
              <a:t>“SMART GLASSES FOR BLIND”</a:t>
            </a:r>
          </a:p>
          <a:p>
            <a:r>
              <a:rPr lang="en-US" sz="2000" dirty="0"/>
              <a:t>by</a:t>
            </a:r>
          </a:p>
          <a:p>
            <a:endParaRPr lang="en-US" sz="2000" dirty="0"/>
          </a:p>
          <a:p>
            <a:endParaRPr lang="en-US" sz="2000" dirty="0"/>
          </a:p>
          <a:p>
            <a:endParaRPr lang="en-US" sz="2000" dirty="0"/>
          </a:p>
          <a:p>
            <a:endParaRPr lang="en-US" sz="400" dirty="0"/>
          </a:p>
          <a:p>
            <a:r>
              <a:rPr lang="en-US" sz="2000" dirty="0"/>
              <a:t>Under the guidance of</a:t>
            </a:r>
          </a:p>
          <a:p>
            <a:r>
              <a:rPr lang="en-US" sz="2000" b="1" dirty="0"/>
              <a:t>ROOPA BS</a:t>
            </a:r>
          </a:p>
          <a:p>
            <a:pPr>
              <a:lnSpc>
                <a:spcPct val="100000"/>
              </a:lnSpc>
              <a:spcBef>
                <a:spcPts val="0"/>
              </a:spcBef>
            </a:pPr>
            <a:r>
              <a:rPr lang="en-US" sz="2000" dirty="0"/>
              <a:t>Assistant Professor</a:t>
            </a:r>
          </a:p>
          <a:p>
            <a:pPr>
              <a:lnSpc>
                <a:spcPct val="100000"/>
              </a:lnSpc>
              <a:spcBef>
                <a:spcPts val="0"/>
              </a:spcBef>
            </a:pPr>
            <a:r>
              <a:rPr lang="en-US" sz="2000" dirty="0"/>
              <a:t>Department of Electronics and Communication Engineering</a:t>
            </a:r>
          </a:p>
          <a:p>
            <a:pPr>
              <a:lnSpc>
                <a:spcPct val="100000"/>
              </a:lnSpc>
              <a:spcBef>
                <a:spcPts val="0"/>
              </a:spcBef>
            </a:pPr>
            <a:r>
              <a:rPr lang="en-US" sz="2000" dirty="0"/>
              <a:t>JNN College of Engineering, </a:t>
            </a:r>
            <a:r>
              <a:rPr lang="en-US" sz="2000" dirty="0" err="1"/>
              <a:t>Shimoga</a:t>
            </a:r>
            <a:r>
              <a:rPr lang="en-US" sz="2000" dirty="0"/>
              <a:t>- 577204</a:t>
            </a:r>
          </a:p>
          <a:p>
            <a:r>
              <a:rPr lang="en-US" sz="2000" dirty="0"/>
              <a:t>2020-2021</a:t>
            </a:r>
          </a:p>
        </p:txBody>
      </p:sp>
      <p:pic>
        <p:nvPicPr>
          <p:cNvPr id="8" name="Picture 7">
            <a:extLst>
              <a:ext uri="{FF2B5EF4-FFF2-40B4-BE49-F238E27FC236}">
                <a16:creationId xmlns:a16="http://schemas.microsoft.com/office/drawing/2014/main" id="{EFB49E64-22AC-4B52-94E6-FBE2E80B21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5308" y="685834"/>
            <a:ext cx="981385" cy="1380072"/>
          </a:xfrm>
          <a:prstGeom prst="rect">
            <a:avLst/>
          </a:prstGeom>
        </p:spPr>
      </p:pic>
      <p:sp>
        <p:nvSpPr>
          <p:cNvPr id="12" name="TextBox 11">
            <a:extLst>
              <a:ext uri="{FF2B5EF4-FFF2-40B4-BE49-F238E27FC236}">
                <a16:creationId xmlns:a16="http://schemas.microsoft.com/office/drawing/2014/main" id="{5A290D39-BF9A-4242-B075-882547ADE47D}"/>
              </a:ext>
            </a:extLst>
          </p:cNvPr>
          <p:cNvSpPr txBox="1"/>
          <p:nvPr/>
        </p:nvSpPr>
        <p:spPr>
          <a:xfrm>
            <a:off x="3297492" y="3237276"/>
            <a:ext cx="6098458" cy="1323439"/>
          </a:xfrm>
          <a:prstGeom prst="rect">
            <a:avLst/>
          </a:prstGeom>
          <a:noFill/>
        </p:spPr>
        <p:txBody>
          <a:bodyPr wrap="square">
            <a:spAutoFit/>
          </a:bodyPr>
          <a:lstStyle/>
          <a:p>
            <a:pPr algn="ctr"/>
            <a:r>
              <a:rPr lang="en-US" sz="2000" b="1" dirty="0">
                <a:latin typeface="Calibri (Body)"/>
              </a:rPr>
              <a:t>RAMAMANOJ Y S</a:t>
            </a:r>
            <a:r>
              <a:rPr lang="en-US" sz="2000" dirty="0">
                <a:latin typeface="Calibri (Body)"/>
              </a:rPr>
              <a:t>:</a:t>
            </a:r>
            <a:r>
              <a:rPr lang="en-US" sz="2000" b="1" dirty="0">
                <a:latin typeface="Calibri (Body)"/>
              </a:rPr>
              <a:t> 4JN17EC069</a:t>
            </a:r>
          </a:p>
          <a:p>
            <a:pPr algn="ctr"/>
            <a:r>
              <a:rPr lang="en-US" sz="2000" b="1" dirty="0">
                <a:latin typeface="Calibri (Body)"/>
              </a:rPr>
              <a:t>SALEEMULLA K G </a:t>
            </a:r>
            <a:r>
              <a:rPr lang="en-US" sz="2000" dirty="0">
                <a:latin typeface="Calibri (Body)"/>
              </a:rPr>
              <a:t>:</a:t>
            </a:r>
            <a:r>
              <a:rPr lang="en-US" sz="2000" b="1" dirty="0">
                <a:latin typeface="Calibri (Body)"/>
              </a:rPr>
              <a:t> 4JN17EC080</a:t>
            </a:r>
          </a:p>
          <a:p>
            <a:pPr algn="ctr"/>
            <a:r>
              <a:rPr lang="en-US" sz="2000" b="1" dirty="0">
                <a:latin typeface="Calibri (Body)"/>
              </a:rPr>
              <a:t>SUBHASH M B </a:t>
            </a:r>
            <a:r>
              <a:rPr lang="en-US" sz="2000" dirty="0">
                <a:latin typeface="Calibri (Body)"/>
              </a:rPr>
              <a:t>:</a:t>
            </a:r>
            <a:r>
              <a:rPr lang="en-US" sz="2000" b="1" dirty="0">
                <a:latin typeface="Calibri (Body)"/>
              </a:rPr>
              <a:t> 4JN17EC099</a:t>
            </a:r>
          </a:p>
          <a:p>
            <a:pPr algn="ctr"/>
            <a:r>
              <a:rPr lang="en-US" sz="2000" b="1" dirty="0">
                <a:latin typeface="Calibri (Body)"/>
              </a:rPr>
              <a:t> RATHAN KUMAR H R </a:t>
            </a:r>
            <a:r>
              <a:rPr lang="en-US" sz="2000" dirty="0">
                <a:latin typeface="Calibri (Body)"/>
              </a:rPr>
              <a:t>:</a:t>
            </a:r>
            <a:r>
              <a:rPr lang="en-US" sz="2000" b="1" dirty="0">
                <a:latin typeface="Calibri (Body)"/>
              </a:rPr>
              <a:t> 4JN18EC417</a:t>
            </a:r>
          </a:p>
        </p:txBody>
      </p:sp>
      <p:sp>
        <p:nvSpPr>
          <p:cNvPr id="14" name="TextBox 13">
            <a:extLst>
              <a:ext uri="{FF2B5EF4-FFF2-40B4-BE49-F238E27FC236}">
                <a16:creationId xmlns:a16="http://schemas.microsoft.com/office/drawing/2014/main" id="{774CEC77-9CCD-411E-8372-C6A7C7BE7323}"/>
              </a:ext>
            </a:extLst>
          </p:cNvPr>
          <p:cNvSpPr txBox="1"/>
          <p:nvPr/>
        </p:nvSpPr>
        <p:spPr>
          <a:xfrm>
            <a:off x="0" y="6488668"/>
            <a:ext cx="1178333" cy="369332"/>
          </a:xfrm>
          <a:prstGeom prst="rect">
            <a:avLst/>
          </a:prstGeom>
          <a:noFill/>
        </p:spPr>
        <p:txBody>
          <a:bodyPr wrap="square">
            <a:spAutoFit/>
          </a:bodyPr>
          <a:lstStyle/>
          <a:p>
            <a:r>
              <a:rPr lang="en-US" sz="1800" dirty="0">
                <a:solidFill>
                  <a:srgbClr val="FF6600"/>
                </a:solidFill>
                <a:latin typeface="Calibri (Body)"/>
              </a:rPr>
              <a:t>Batch </a:t>
            </a:r>
            <a:r>
              <a:rPr lang="en-US" dirty="0">
                <a:solidFill>
                  <a:srgbClr val="FF6600"/>
                </a:solidFill>
                <a:latin typeface="Calibri (Body)"/>
              </a:rPr>
              <a:t>26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6F335-6663-4EB7-85DB-24DDCDFE71C3}"/>
              </a:ext>
            </a:extLst>
          </p:cNvPr>
          <p:cNvSpPr>
            <a:spLocks noGrp="1"/>
          </p:cNvSpPr>
          <p:nvPr>
            <p:ph type="title"/>
          </p:nvPr>
        </p:nvSpPr>
        <p:spPr/>
        <p:txBody>
          <a:bodyPr/>
          <a:lstStyle/>
          <a:p>
            <a:r>
              <a:rPr lang="en-US" dirty="0"/>
              <a:t>Aim of the Project </a:t>
            </a:r>
          </a:p>
        </p:txBody>
      </p:sp>
      <p:sp>
        <p:nvSpPr>
          <p:cNvPr id="3" name="Content Placeholder 2">
            <a:extLst>
              <a:ext uri="{FF2B5EF4-FFF2-40B4-BE49-F238E27FC236}">
                <a16:creationId xmlns:a16="http://schemas.microsoft.com/office/drawing/2014/main" id="{3605E25E-7A5B-4D4B-ADE6-659A08BC478E}"/>
              </a:ext>
            </a:extLst>
          </p:cNvPr>
          <p:cNvSpPr>
            <a:spLocks noGrp="1"/>
          </p:cNvSpPr>
          <p:nvPr>
            <p:ph idx="1"/>
          </p:nvPr>
        </p:nvSpPr>
        <p:spPr/>
        <p:txBody>
          <a:bodyPr/>
          <a:lstStyle/>
          <a:p>
            <a:pPr marL="0" indent="0">
              <a:buNone/>
            </a:pPr>
            <a:r>
              <a:rPr lang="en-US" sz="2500" dirty="0"/>
              <a:t>To Study, design and implementation of Smart Glasses using Deep learning. </a:t>
            </a:r>
          </a:p>
          <a:p>
            <a:pPr marL="0" indent="0">
              <a:buNone/>
            </a:pPr>
            <a:endParaRPr lang="en-US" sz="2400" dirty="0"/>
          </a:p>
        </p:txBody>
      </p:sp>
      <p:sp>
        <p:nvSpPr>
          <p:cNvPr id="4" name="Date Placeholder 3">
            <a:extLst>
              <a:ext uri="{FF2B5EF4-FFF2-40B4-BE49-F238E27FC236}">
                <a16:creationId xmlns:a16="http://schemas.microsoft.com/office/drawing/2014/main" id="{176D0C8E-2577-4370-827F-D7A6FF2790A5}"/>
              </a:ext>
            </a:extLst>
          </p:cNvPr>
          <p:cNvSpPr>
            <a:spLocks noGrp="1"/>
          </p:cNvSpPr>
          <p:nvPr>
            <p:ph type="dt" sz="half" idx="10"/>
          </p:nvPr>
        </p:nvSpPr>
        <p:spPr/>
        <p:txBody>
          <a:bodyPr/>
          <a:lstStyle/>
          <a:p>
            <a:pPr>
              <a:defRPr/>
            </a:pPr>
            <a:fld id="{4766E6D6-2628-4F9B-BF57-22B0C47C3C57}" type="datetime8">
              <a:rPr lang="en-IN" smtClean="0"/>
              <a:t>01-10-2021 12:08</a:t>
            </a:fld>
            <a:endParaRPr lang="en-IN"/>
          </a:p>
        </p:txBody>
      </p:sp>
      <p:sp>
        <p:nvSpPr>
          <p:cNvPr id="5" name="Slide Number Placeholder 4">
            <a:extLst>
              <a:ext uri="{FF2B5EF4-FFF2-40B4-BE49-F238E27FC236}">
                <a16:creationId xmlns:a16="http://schemas.microsoft.com/office/drawing/2014/main" id="{0AFEFD52-B118-46A8-AA38-5BEBBA0D9762}"/>
              </a:ext>
            </a:extLst>
          </p:cNvPr>
          <p:cNvSpPr>
            <a:spLocks noGrp="1"/>
          </p:cNvSpPr>
          <p:nvPr>
            <p:ph type="sldNum" sz="quarter" idx="12"/>
          </p:nvPr>
        </p:nvSpPr>
        <p:spPr/>
        <p:txBody>
          <a:bodyPr/>
          <a:lstStyle/>
          <a:p>
            <a:pPr>
              <a:defRPr/>
            </a:pPr>
            <a:fld id="{AAFC9A1D-E715-4FF0-BABF-4724B2795EE9}" type="slidenum">
              <a:rPr lang="en-IN" smtClean="0"/>
              <a:pPr>
                <a:defRPr/>
              </a:pPr>
              <a:t>10</a:t>
            </a:fld>
            <a:endParaRPr lang="en-IN"/>
          </a:p>
        </p:txBody>
      </p:sp>
    </p:spTree>
    <p:extLst>
      <p:ext uri="{BB962C8B-B14F-4D97-AF65-F5344CB8AC3E}">
        <p14:creationId xmlns:p14="http://schemas.microsoft.com/office/powerpoint/2010/main" val="36817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901AF-9B73-448F-994F-4A08F69AE758}"/>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B421853-CA9D-437A-BA18-0B7718F93F0C}"/>
              </a:ext>
            </a:extLst>
          </p:cNvPr>
          <p:cNvSpPr>
            <a:spLocks noGrp="1"/>
          </p:cNvSpPr>
          <p:nvPr>
            <p:ph idx="1"/>
          </p:nvPr>
        </p:nvSpPr>
        <p:spPr>
          <a:xfrm>
            <a:off x="838200" y="2227306"/>
            <a:ext cx="10515600" cy="4129044"/>
          </a:xfrm>
        </p:spPr>
        <p:txBody>
          <a:bodyPr/>
          <a:lstStyle/>
          <a:p>
            <a:pPr algn="just"/>
            <a:r>
              <a:rPr lang="en-US" sz="2200" dirty="0"/>
              <a:t>To design and test the algorithm to detect outdoor and indoor obstacles.</a:t>
            </a:r>
          </a:p>
          <a:p>
            <a:pPr algn="just"/>
            <a:r>
              <a:rPr lang="en-US" sz="2200" dirty="0"/>
              <a:t>To find the distance from the obstacle using ultrasonic sensors.</a:t>
            </a:r>
          </a:p>
          <a:p>
            <a:pPr algn="just"/>
            <a:r>
              <a:rPr lang="en-US" sz="2200" dirty="0"/>
              <a:t>To design and test the algorithm to find out the requirements of the user, like objects, doors, chairs </a:t>
            </a:r>
            <a:r>
              <a:rPr lang="en-US" sz="2200" dirty="0" err="1"/>
              <a:t>etc</a:t>
            </a:r>
            <a:r>
              <a:rPr lang="en-US" sz="2200" dirty="0"/>
              <a:t> to avoid dependency in their daily routine.</a:t>
            </a:r>
          </a:p>
          <a:p>
            <a:pPr algn="just"/>
            <a:r>
              <a:rPr lang="en-US" sz="2200" dirty="0"/>
              <a:t>To assist the user with audio regarding obstacles.</a:t>
            </a:r>
          </a:p>
          <a:p>
            <a:pPr algn="just"/>
            <a:endParaRPr lang="en-US" sz="2400" dirty="0"/>
          </a:p>
        </p:txBody>
      </p:sp>
      <p:sp>
        <p:nvSpPr>
          <p:cNvPr id="4" name="Date Placeholder 3">
            <a:extLst>
              <a:ext uri="{FF2B5EF4-FFF2-40B4-BE49-F238E27FC236}">
                <a16:creationId xmlns:a16="http://schemas.microsoft.com/office/drawing/2014/main" id="{2B77E6B6-3ADE-4C21-837F-3A23BA37BB07}"/>
              </a:ext>
            </a:extLst>
          </p:cNvPr>
          <p:cNvSpPr>
            <a:spLocks noGrp="1"/>
          </p:cNvSpPr>
          <p:nvPr>
            <p:ph type="dt" sz="half" idx="10"/>
          </p:nvPr>
        </p:nvSpPr>
        <p:spPr/>
        <p:txBody>
          <a:bodyPr/>
          <a:lstStyle/>
          <a:p>
            <a:pPr>
              <a:defRPr/>
            </a:pPr>
            <a:fld id="{16AFC27B-2B20-4E5E-A500-47D4253C1411}" type="datetime8">
              <a:rPr lang="en-IN" smtClean="0"/>
              <a:t>01-10-2021 12:08</a:t>
            </a:fld>
            <a:endParaRPr lang="en-IN"/>
          </a:p>
        </p:txBody>
      </p:sp>
      <p:sp>
        <p:nvSpPr>
          <p:cNvPr id="5" name="Slide Number Placeholder 4">
            <a:extLst>
              <a:ext uri="{FF2B5EF4-FFF2-40B4-BE49-F238E27FC236}">
                <a16:creationId xmlns:a16="http://schemas.microsoft.com/office/drawing/2014/main" id="{FBAF71DD-65EF-43DD-BAC1-5C9FD1348FA9}"/>
              </a:ext>
            </a:extLst>
          </p:cNvPr>
          <p:cNvSpPr>
            <a:spLocks noGrp="1"/>
          </p:cNvSpPr>
          <p:nvPr>
            <p:ph type="sldNum" sz="quarter" idx="12"/>
          </p:nvPr>
        </p:nvSpPr>
        <p:spPr/>
        <p:txBody>
          <a:bodyPr/>
          <a:lstStyle/>
          <a:p>
            <a:pPr>
              <a:defRPr/>
            </a:pPr>
            <a:fld id="{AAFC9A1D-E715-4FF0-BABF-4724B2795EE9}" type="slidenum">
              <a:rPr lang="en-IN" smtClean="0"/>
              <a:pPr>
                <a:defRPr/>
              </a:pPr>
              <a:t>11</a:t>
            </a:fld>
            <a:endParaRPr lang="en-IN"/>
          </a:p>
        </p:txBody>
      </p:sp>
    </p:spTree>
    <p:extLst>
      <p:ext uri="{BB962C8B-B14F-4D97-AF65-F5344CB8AC3E}">
        <p14:creationId xmlns:p14="http://schemas.microsoft.com/office/powerpoint/2010/main" val="81457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75EC-2455-485F-991D-3C817C6375FE}"/>
              </a:ext>
            </a:extLst>
          </p:cNvPr>
          <p:cNvSpPr>
            <a:spLocks noGrp="1"/>
          </p:cNvSpPr>
          <p:nvPr>
            <p:ph type="title"/>
          </p:nvPr>
        </p:nvSpPr>
        <p:spPr>
          <a:xfrm>
            <a:off x="838200" y="1066447"/>
            <a:ext cx="10515600" cy="594519"/>
          </a:xfrm>
        </p:spPr>
        <p:txBody>
          <a:bodyPr/>
          <a:lstStyle/>
          <a:p>
            <a:r>
              <a:rPr lang="en-US" dirty="0"/>
              <a:t>Block Diagram</a:t>
            </a:r>
            <a:endParaRPr lang="en-IN" dirty="0"/>
          </a:p>
        </p:txBody>
      </p:sp>
      <p:sp>
        <p:nvSpPr>
          <p:cNvPr id="4" name="Date Placeholder 3">
            <a:extLst>
              <a:ext uri="{FF2B5EF4-FFF2-40B4-BE49-F238E27FC236}">
                <a16:creationId xmlns:a16="http://schemas.microsoft.com/office/drawing/2014/main" id="{E9D9E25A-C7CF-459A-832D-13D38C06C833}"/>
              </a:ext>
            </a:extLst>
          </p:cNvPr>
          <p:cNvSpPr>
            <a:spLocks noGrp="1"/>
          </p:cNvSpPr>
          <p:nvPr>
            <p:ph type="dt" sz="half" idx="10"/>
          </p:nvPr>
        </p:nvSpPr>
        <p:spPr/>
        <p:txBody>
          <a:bodyPr/>
          <a:lstStyle/>
          <a:p>
            <a:pPr>
              <a:defRPr/>
            </a:pPr>
            <a:fld id="{9FCC6B52-9971-410F-B970-172C9ABC021C}" type="datetime8">
              <a:rPr lang="en-IN" smtClean="0"/>
              <a:t>01-10-2021 12:08</a:t>
            </a:fld>
            <a:endParaRPr lang="en-IN"/>
          </a:p>
        </p:txBody>
      </p:sp>
      <p:sp>
        <p:nvSpPr>
          <p:cNvPr id="5" name="Slide Number Placeholder 4">
            <a:extLst>
              <a:ext uri="{FF2B5EF4-FFF2-40B4-BE49-F238E27FC236}">
                <a16:creationId xmlns:a16="http://schemas.microsoft.com/office/drawing/2014/main" id="{347822A3-D93F-4C61-BFAE-6D7A3CCAAE87}"/>
              </a:ext>
            </a:extLst>
          </p:cNvPr>
          <p:cNvSpPr>
            <a:spLocks noGrp="1"/>
          </p:cNvSpPr>
          <p:nvPr>
            <p:ph type="sldNum" sz="quarter" idx="12"/>
          </p:nvPr>
        </p:nvSpPr>
        <p:spPr/>
        <p:txBody>
          <a:bodyPr/>
          <a:lstStyle/>
          <a:p>
            <a:pPr>
              <a:defRPr/>
            </a:pPr>
            <a:fld id="{AAFC9A1D-E715-4FF0-BABF-4724B2795EE9}" type="slidenum">
              <a:rPr lang="en-IN" smtClean="0"/>
              <a:pPr>
                <a:defRPr/>
              </a:pPr>
              <a:t>12</a:t>
            </a:fld>
            <a:endParaRPr lang="en-IN"/>
          </a:p>
        </p:txBody>
      </p:sp>
      <p:pic>
        <p:nvPicPr>
          <p:cNvPr id="6" name="Picture 5">
            <a:extLst>
              <a:ext uri="{FF2B5EF4-FFF2-40B4-BE49-F238E27FC236}">
                <a16:creationId xmlns:a16="http://schemas.microsoft.com/office/drawing/2014/main" id="{DE9ADA14-5A3B-4E42-B4C8-C8148192A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626" y="2419569"/>
            <a:ext cx="10392747" cy="2895940"/>
          </a:xfrm>
          <a:prstGeom prst="rect">
            <a:avLst/>
          </a:prstGeom>
        </p:spPr>
      </p:pic>
    </p:spTree>
    <p:extLst>
      <p:ext uri="{BB962C8B-B14F-4D97-AF65-F5344CB8AC3E}">
        <p14:creationId xmlns:p14="http://schemas.microsoft.com/office/powerpoint/2010/main" val="2139505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DF33-106E-4519-A0DB-BAB4F5479B78}"/>
              </a:ext>
            </a:extLst>
          </p:cNvPr>
          <p:cNvSpPr>
            <a:spLocks noGrp="1"/>
          </p:cNvSpPr>
          <p:nvPr>
            <p:ph type="title"/>
          </p:nvPr>
        </p:nvSpPr>
        <p:spPr>
          <a:xfrm>
            <a:off x="838200" y="900071"/>
            <a:ext cx="10515600" cy="594519"/>
          </a:xfrm>
        </p:spPr>
        <p:txBody>
          <a:bodyPr/>
          <a:lstStyle/>
          <a:p>
            <a:r>
              <a:rPr lang="en-IN" dirty="0"/>
              <a:t>Flow chart</a:t>
            </a:r>
          </a:p>
        </p:txBody>
      </p:sp>
      <p:sp>
        <p:nvSpPr>
          <p:cNvPr id="4" name="Date Placeholder 3">
            <a:extLst>
              <a:ext uri="{FF2B5EF4-FFF2-40B4-BE49-F238E27FC236}">
                <a16:creationId xmlns:a16="http://schemas.microsoft.com/office/drawing/2014/main" id="{FFC1A46F-E254-4131-A976-54B25D2E01B0}"/>
              </a:ext>
            </a:extLst>
          </p:cNvPr>
          <p:cNvSpPr>
            <a:spLocks noGrp="1"/>
          </p:cNvSpPr>
          <p:nvPr>
            <p:ph type="dt" sz="half" idx="10"/>
          </p:nvPr>
        </p:nvSpPr>
        <p:spPr/>
        <p:txBody>
          <a:bodyPr/>
          <a:lstStyle/>
          <a:p>
            <a:pPr>
              <a:defRPr/>
            </a:pPr>
            <a:fld id="{9FCC6B52-9971-410F-B970-172C9ABC021C}" type="datetime8">
              <a:rPr lang="en-IN" smtClean="0"/>
              <a:t>01-10-2021 12:08</a:t>
            </a:fld>
            <a:endParaRPr lang="en-IN"/>
          </a:p>
        </p:txBody>
      </p:sp>
      <p:sp>
        <p:nvSpPr>
          <p:cNvPr id="5" name="Slide Number Placeholder 4">
            <a:extLst>
              <a:ext uri="{FF2B5EF4-FFF2-40B4-BE49-F238E27FC236}">
                <a16:creationId xmlns:a16="http://schemas.microsoft.com/office/drawing/2014/main" id="{771B52B4-D09B-4628-B0FB-A31A5A42E7E4}"/>
              </a:ext>
            </a:extLst>
          </p:cNvPr>
          <p:cNvSpPr>
            <a:spLocks noGrp="1"/>
          </p:cNvSpPr>
          <p:nvPr>
            <p:ph type="sldNum" sz="quarter" idx="12"/>
          </p:nvPr>
        </p:nvSpPr>
        <p:spPr/>
        <p:txBody>
          <a:bodyPr/>
          <a:lstStyle/>
          <a:p>
            <a:pPr>
              <a:defRPr/>
            </a:pPr>
            <a:fld id="{AAFC9A1D-E715-4FF0-BABF-4724B2795EE9}" type="slidenum">
              <a:rPr lang="en-IN" smtClean="0"/>
              <a:pPr>
                <a:defRPr/>
              </a:pPr>
              <a:t>13</a:t>
            </a:fld>
            <a:endParaRPr lang="en-IN"/>
          </a:p>
        </p:txBody>
      </p:sp>
      <p:sp>
        <p:nvSpPr>
          <p:cNvPr id="10" name="TextBox 9">
            <a:extLst>
              <a:ext uri="{FF2B5EF4-FFF2-40B4-BE49-F238E27FC236}">
                <a16:creationId xmlns:a16="http://schemas.microsoft.com/office/drawing/2014/main" id="{148568F0-2FFB-4F45-B27E-D235036468AF}"/>
              </a:ext>
            </a:extLst>
          </p:cNvPr>
          <p:cNvSpPr txBox="1"/>
          <p:nvPr/>
        </p:nvSpPr>
        <p:spPr>
          <a:xfrm>
            <a:off x="8719185" y="4758613"/>
            <a:ext cx="1419808" cy="200055"/>
          </a:xfrm>
          <a:prstGeom prst="rect">
            <a:avLst/>
          </a:prstGeom>
          <a:noFill/>
        </p:spPr>
        <p:txBody>
          <a:bodyPr wrap="square" rtlCol="0">
            <a:spAutoFit/>
          </a:bodyPr>
          <a:lstStyle/>
          <a:p>
            <a:r>
              <a:rPr lang="en-US" sz="700" dirty="0"/>
              <a:t>Next frame</a:t>
            </a:r>
            <a:endParaRPr lang="en-IN" sz="700" dirty="0"/>
          </a:p>
        </p:txBody>
      </p:sp>
      <p:pic>
        <p:nvPicPr>
          <p:cNvPr id="6" name="Picture 5">
            <a:extLst>
              <a:ext uri="{FF2B5EF4-FFF2-40B4-BE49-F238E27FC236}">
                <a16:creationId xmlns:a16="http://schemas.microsoft.com/office/drawing/2014/main" id="{0DD40014-7317-406B-967C-2EC3ADF8A3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2815" y="900072"/>
            <a:ext cx="5246370" cy="5957928"/>
          </a:xfrm>
          <a:prstGeom prst="rect">
            <a:avLst/>
          </a:prstGeom>
        </p:spPr>
      </p:pic>
    </p:spTree>
    <p:extLst>
      <p:ext uri="{BB962C8B-B14F-4D97-AF65-F5344CB8AC3E}">
        <p14:creationId xmlns:p14="http://schemas.microsoft.com/office/powerpoint/2010/main" val="2386023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BD365-0AE5-4088-8258-77BBDEEF84C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6BDFA5F8-C0FA-4079-8707-03357BFC9C4F}"/>
              </a:ext>
            </a:extLst>
          </p:cNvPr>
          <p:cNvSpPr>
            <a:spLocks noGrp="1"/>
          </p:cNvSpPr>
          <p:nvPr>
            <p:ph idx="1"/>
          </p:nvPr>
        </p:nvSpPr>
        <p:spPr>
          <a:xfrm>
            <a:off x="838200" y="1783839"/>
            <a:ext cx="10515600" cy="4393124"/>
          </a:xfrm>
        </p:spPr>
        <p:txBody>
          <a:bodyPr/>
          <a:lstStyle/>
          <a:p>
            <a:pPr marL="0" indent="0" algn="just">
              <a:buNone/>
            </a:pPr>
            <a:r>
              <a:rPr lang="en-US" sz="2200" dirty="0">
                <a:solidFill>
                  <a:srgbClr val="3366FF"/>
                </a:solidFill>
              </a:rPr>
              <a:t>1.To detect the type of obstacle in outdoor and distance from the obstacle for blind assistance.</a:t>
            </a:r>
            <a:endParaRPr lang="en-US" sz="2200" dirty="0"/>
          </a:p>
          <a:p>
            <a:pPr algn="just"/>
            <a:r>
              <a:rPr lang="en-US" sz="2200" dirty="0"/>
              <a:t>By switching to an outdoor mode by voice command.</a:t>
            </a:r>
          </a:p>
          <a:p>
            <a:pPr algn="just"/>
            <a:r>
              <a:rPr lang="en-US" sz="2200" dirty="0"/>
              <a:t>Camera will switch on and captures the video.</a:t>
            </a:r>
          </a:p>
          <a:p>
            <a:pPr algn="just"/>
            <a:r>
              <a:rPr lang="en-US" sz="2200" dirty="0"/>
              <a:t>Frame capturing is done at regular intervals of time.</a:t>
            </a:r>
          </a:p>
          <a:p>
            <a:pPr algn="just"/>
            <a:r>
              <a:rPr lang="en-US" sz="2200" dirty="0"/>
              <a:t>Captured frames are preprocessed and fed to YOLOv3 algorithm one by one to detect and recognize if any obstacle.</a:t>
            </a:r>
          </a:p>
          <a:p>
            <a:pPr algn="just"/>
            <a:r>
              <a:rPr lang="en-US" sz="2200" dirty="0"/>
              <a:t>If the obstacle found, the ultrasonic sensor will switch on and records the distance of the obstacle.</a:t>
            </a:r>
          </a:p>
          <a:p>
            <a:pPr algn="just"/>
            <a:r>
              <a:rPr lang="en-US" sz="2200" dirty="0"/>
              <a:t>If distance &lt; 50cm it alerts the user though the speakers using GTTS. </a:t>
            </a:r>
          </a:p>
          <a:p>
            <a:pPr algn="just"/>
            <a:endParaRPr lang="en-US" sz="2000" dirty="0"/>
          </a:p>
          <a:p>
            <a:pPr marL="0" indent="0">
              <a:buNone/>
            </a:pPr>
            <a:endParaRPr lang="en-US" dirty="0"/>
          </a:p>
        </p:txBody>
      </p:sp>
      <p:sp>
        <p:nvSpPr>
          <p:cNvPr id="4" name="Date Placeholder 3">
            <a:extLst>
              <a:ext uri="{FF2B5EF4-FFF2-40B4-BE49-F238E27FC236}">
                <a16:creationId xmlns:a16="http://schemas.microsoft.com/office/drawing/2014/main" id="{89EDDD46-605A-4382-98A7-41CEA72BBBBA}"/>
              </a:ext>
            </a:extLst>
          </p:cNvPr>
          <p:cNvSpPr>
            <a:spLocks noGrp="1"/>
          </p:cNvSpPr>
          <p:nvPr>
            <p:ph type="dt" sz="half" idx="10"/>
          </p:nvPr>
        </p:nvSpPr>
        <p:spPr/>
        <p:txBody>
          <a:bodyPr/>
          <a:lstStyle/>
          <a:p>
            <a:pPr>
              <a:defRPr/>
            </a:pPr>
            <a:fld id="{FBCDA997-13C2-4B68-B396-A02EB639DB86}" type="datetime8">
              <a:rPr lang="en-IN" smtClean="0"/>
              <a:t>01-10-2021 12:08</a:t>
            </a:fld>
            <a:endParaRPr lang="en-IN"/>
          </a:p>
        </p:txBody>
      </p:sp>
      <p:sp>
        <p:nvSpPr>
          <p:cNvPr id="5" name="Slide Number Placeholder 4">
            <a:extLst>
              <a:ext uri="{FF2B5EF4-FFF2-40B4-BE49-F238E27FC236}">
                <a16:creationId xmlns:a16="http://schemas.microsoft.com/office/drawing/2014/main" id="{9C30FC3F-58D5-4F5F-BAB3-2EAD02F984BA}"/>
              </a:ext>
            </a:extLst>
          </p:cNvPr>
          <p:cNvSpPr>
            <a:spLocks noGrp="1"/>
          </p:cNvSpPr>
          <p:nvPr>
            <p:ph type="sldNum" sz="quarter" idx="12"/>
          </p:nvPr>
        </p:nvSpPr>
        <p:spPr/>
        <p:txBody>
          <a:bodyPr/>
          <a:lstStyle/>
          <a:p>
            <a:pPr>
              <a:defRPr/>
            </a:pPr>
            <a:fld id="{AAFC9A1D-E715-4FF0-BABF-4724B2795EE9}" type="slidenum">
              <a:rPr lang="en-IN" smtClean="0"/>
              <a:pPr>
                <a:defRPr/>
              </a:pPr>
              <a:t>14</a:t>
            </a:fld>
            <a:endParaRPr lang="en-IN"/>
          </a:p>
        </p:txBody>
      </p:sp>
    </p:spTree>
    <p:extLst>
      <p:ext uri="{BB962C8B-B14F-4D97-AF65-F5344CB8AC3E}">
        <p14:creationId xmlns:p14="http://schemas.microsoft.com/office/powerpoint/2010/main" val="774444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BD365-0AE5-4088-8258-77BBDEEF84C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6BDFA5F8-C0FA-4079-8707-03357BFC9C4F}"/>
              </a:ext>
            </a:extLst>
          </p:cNvPr>
          <p:cNvSpPr>
            <a:spLocks noGrp="1"/>
          </p:cNvSpPr>
          <p:nvPr>
            <p:ph idx="1"/>
          </p:nvPr>
        </p:nvSpPr>
        <p:spPr>
          <a:xfrm>
            <a:off x="838200" y="1783839"/>
            <a:ext cx="10515600" cy="4393124"/>
          </a:xfrm>
        </p:spPr>
        <p:txBody>
          <a:bodyPr/>
          <a:lstStyle/>
          <a:p>
            <a:pPr marL="0" indent="0" algn="just">
              <a:buNone/>
            </a:pPr>
            <a:r>
              <a:rPr lang="en-US" sz="2200" dirty="0">
                <a:solidFill>
                  <a:srgbClr val="3366FF"/>
                </a:solidFill>
              </a:rPr>
              <a:t>2.To find some objects like books, chairs and doors </a:t>
            </a:r>
            <a:r>
              <a:rPr lang="en-US" sz="2200" dirty="0" err="1">
                <a:solidFill>
                  <a:srgbClr val="3366FF"/>
                </a:solidFill>
              </a:rPr>
              <a:t>etc</a:t>
            </a:r>
            <a:r>
              <a:rPr lang="en-US" sz="2200" dirty="0">
                <a:solidFill>
                  <a:srgbClr val="3366FF"/>
                </a:solidFill>
              </a:rPr>
              <a:t> in the surrounding environment in indoor mode to assist the user with audio.</a:t>
            </a:r>
            <a:endParaRPr lang="en-US" sz="2200" dirty="0"/>
          </a:p>
          <a:p>
            <a:pPr algn="just"/>
            <a:r>
              <a:rPr lang="en-US" sz="2200" dirty="0"/>
              <a:t>By switching to an indoor mode by voice command.</a:t>
            </a:r>
          </a:p>
          <a:p>
            <a:pPr algn="just"/>
            <a:r>
              <a:rPr lang="en-US" sz="2200" dirty="0"/>
              <a:t>The mike will be on and take audio input from the user and convert it into text using google speech to text.</a:t>
            </a:r>
          </a:p>
          <a:p>
            <a:pPr algn="just"/>
            <a:r>
              <a:rPr lang="en-US" sz="2200" dirty="0"/>
              <a:t>By selecting the appropriate word, the camera will switch on and starts capturing.</a:t>
            </a:r>
          </a:p>
          <a:p>
            <a:pPr algn="just"/>
            <a:r>
              <a:rPr lang="en-US" sz="2200" dirty="0"/>
              <a:t>From the video the frame capturing is done at regular intervals of time.</a:t>
            </a:r>
          </a:p>
          <a:p>
            <a:pPr algn="just"/>
            <a:r>
              <a:rPr lang="en-US" sz="2200" dirty="0"/>
              <a:t>Frames are preprocessed, objects are detected and recognized through YOLOv3 algorithm.</a:t>
            </a:r>
          </a:p>
          <a:p>
            <a:pPr algn="just"/>
            <a:r>
              <a:rPr lang="en-US" sz="2200" dirty="0"/>
              <a:t>By using video coordinates the user is assisted with audio using google text to speech method.</a:t>
            </a:r>
          </a:p>
          <a:p>
            <a:pPr marL="0" indent="0" algn="just">
              <a:buNone/>
            </a:pPr>
            <a:endParaRPr lang="en-US" dirty="0"/>
          </a:p>
          <a:p>
            <a:pPr marL="0" indent="0">
              <a:buNone/>
            </a:pPr>
            <a:endParaRPr lang="en-IN" dirty="0"/>
          </a:p>
          <a:p>
            <a:pPr marL="0" indent="0" algn="just">
              <a:buNone/>
            </a:pPr>
            <a:endParaRPr lang="en-US" dirty="0"/>
          </a:p>
        </p:txBody>
      </p:sp>
      <p:sp>
        <p:nvSpPr>
          <p:cNvPr id="4" name="Date Placeholder 3">
            <a:extLst>
              <a:ext uri="{FF2B5EF4-FFF2-40B4-BE49-F238E27FC236}">
                <a16:creationId xmlns:a16="http://schemas.microsoft.com/office/drawing/2014/main" id="{89EDDD46-605A-4382-98A7-41CEA72BBBBA}"/>
              </a:ext>
            </a:extLst>
          </p:cNvPr>
          <p:cNvSpPr>
            <a:spLocks noGrp="1"/>
          </p:cNvSpPr>
          <p:nvPr>
            <p:ph type="dt" sz="half" idx="10"/>
          </p:nvPr>
        </p:nvSpPr>
        <p:spPr/>
        <p:txBody>
          <a:bodyPr/>
          <a:lstStyle/>
          <a:p>
            <a:pPr>
              <a:defRPr/>
            </a:pPr>
            <a:fld id="{FBCDA997-13C2-4B68-B396-A02EB639DB86}" type="datetime8">
              <a:rPr lang="en-IN" smtClean="0"/>
              <a:t>01-10-2021 12:08</a:t>
            </a:fld>
            <a:endParaRPr lang="en-IN" dirty="0"/>
          </a:p>
        </p:txBody>
      </p:sp>
      <p:sp>
        <p:nvSpPr>
          <p:cNvPr id="5" name="Slide Number Placeholder 4">
            <a:extLst>
              <a:ext uri="{FF2B5EF4-FFF2-40B4-BE49-F238E27FC236}">
                <a16:creationId xmlns:a16="http://schemas.microsoft.com/office/drawing/2014/main" id="{9C30FC3F-58D5-4F5F-BAB3-2EAD02F984BA}"/>
              </a:ext>
            </a:extLst>
          </p:cNvPr>
          <p:cNvSpPr>
            <a:spLocks noGrp="1"/>
          </p:cNvSpPr>
          <p:nvPr>
            <p:ph type="sldNum" sz="quarter" idx="12"/>
          </p:nvPr>
        </p:nvSpPr>
        <p:spPr/>
        <p:txBody>
          <a:bodyPr/>
          <a:lstStyle/>
          <a:p>
            <a:pPr>
              <a:defRPr/>
            </a:pPr>
            <a:fld id="{AAFC9A1D-E715-4FF0-BABF-4724B2795EE9}" type="slidenum">
              <a:rPr lang="en-IN" smtClean="0"/>
              <a:pPr>
                <a:defRPr/>
              </a:pPr>
              <a:t>15</a:t>
            </a:fld>
            <a:endParaRPr lang="en-IN"/>
          </a:p>
        </p:txBody>
      </p:sp>
    </p:spTree>
    <p:extLst>
      <p:ext uri="{BB962C8B-B14F-4D97-AF65-F5344CB8AC3E}">
        <p14:creationId xmlns:p14="http://schemas.microsoft.com/office/powerpoint/2010/main" val="4224728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BD365-0AE5-4088-8258-77BBDEEF84C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6BDFA5F8-C0FA-4079-8707-03357BFC9C4F}"/>
              </a:ext>
            </a:extLst>
          </p:cNvPr>
          <p:cNvSpPr>
            <a:spLocks noGrp="1"/>
          </p:cNvSpPr>
          <p:nvPr>
            <p:ph idx="1"/>
          </p:nvPr>
        </p:nvSpPr>
        <p:spPr/>
        <p:txBody>
          <a:bodyPr/>
          <a:lstStyle/>
          <a:p>
            <a:pPr marL="0" indent="0" algn="just">
              <a:buNone/>
            </a:pPr>
            <a:r>
              <a:rPr lang="en-US" dirty="0">
                <a:solidFill>
                  <a:srgbClr val="3366FF"/>
                </a:solidFill>
              </a:rPr>
              <a:t> </a:t>
            </a:r>
            <a:r>
              <a:rPr lang="en-US" sz="2200" dirty="0">
                <a:solidFill>
                  <a:srgbClr val="3366FF"/>
                </a:solidFill>
              </a:rPr>
              <a:t>3.YOLOv3 (You Look Only Once version3):</a:t>
            </a:r>
          </a:p>
          <a:p>
            <a:pPr algn="just"/>
            <a:r>
              <a:rPr lang="en-IN" sz="2200" dirty="0"/>
              <a:t>YOLO is shortened form of  you look only once and it uses convolutional neural network for object detection.</a:t>
            </a:r>
          </a:p>
          <a:p>
            <a:pPr algn="just"/>
            <a:r>
              <a:rPr lang="en-IN" sz="2200" dirty="0"/>
              <a:t>YOLO can detect multiple object on a single image.</a:t>
            </a:r>
          </a:p>
          <a:p>
            <a:pPr algn="just"/>
            <a:r>
              <a:rPr lang="en-IN" sz="2200" dirty="0"/>
              <a:t>It also detects the location of the objects on the image.</a:t>
            </a:r>
          </a:p>
          <a:p>
            <a:pPr algn="just"/>
            <a:r>
              <a:rPr lang="en-IN" sz="2200" dirty="0"/>
              <a:t>Computationally very fast, can be used an real time environment, maintain high accuracy range.</a:t>
            </a:r>
          </a:p>
          <a:p>
            <a:pPr algn="just"/>
            <a:r>
              <a:rPr lang="en-IN" sz="2200" dirty="0"/>
              <a:t>YOLO apply single neural network to the whole image.</a:t>
            </a:r>
          </a:p>
          <a:p>
            <a:pPr algn="just"/>
            <a:r>
              <a:rPr lang="en-IN" sz="2200" dirty="0"/>
              <a:t>It predicts number of bounding boxes that covers some region on image and chooses the best one according to the probabilities.</a:t>
            </a:r>
          </a:p>
          <a:p>
            <a:endParaRPr lang="en-IN" dirty="0"/>
          </a:p>
          <a:p>
            <a:endParaRPr lang="en-IN" dirty="0"/>
          </a:p>
          <a:p>
            <a:endParaRPr lang="en-IN" dirty="0"/>
          </a:p>
          <a:p>
            <a:pPr marL="0" indent="0" algn="just">
              <a:buNone/>
            </a:pPr>
            <a:endParaRPr lang="en-US" dirty="0"/>
          </a:p>
        </p:txBody>
      </p:sp>
      <p:sp>
        <p:nvSpPr>
          <p:cNvPr id="4" name="Date Placeholder 3">
            <a:extLst>
              <a:ext uri="{FF2B5EF4-FFF2-40B4-BE49-F238E27FC236}">
                <a16:creationId xmlns:a16="http://schemas.microsoft.com/office/drawing/2014/main" id="{89EDDD46-605A-4382-98A7-41CEA72BBBBA}"/>
              </a:ext>
            </a:extLst>
          </p:cNvPr>
          <p:cNvSpPr>
            <a:spLocks noGrp="1"/>
          </p:cNvSpPr>
          <p:nvPr>
            <p:ph type="dt" sz="half" idx="10"/>
          </p:nvPr>
        </p:nvSpPr>
        <p:spPr/>
        <p:txBody>
          <a:bodyPr/>
          <a:lstStyle/>
          <a:p>
            <a:pPr>
              <a:defRPr/>
            </a:pPr>
            <a:fld id="{FBCDA997-13C2-4B68-B396-A02EB639DB86}" type="datetime8">
              <a:rPr lang="en-IN" smtClean="0"/>
              <a:t>01-10-2021 12:08</a:t>
            </a:fld>
            <a:endParaRPr lang="en-IN"/>
          </a:p>
        </p:txBody>
      </p:sp>
      <p:sp>
        <p:nvSpPr>
          <p:cNvPr id="5" name="Slide Number Placeholder 4">
            <a:extLst>
              <a:ext uri="{FF2B5EF4-FFF2-40B4-BE49-F238E27FC236}">
                <a16:creationId xmlns:a16="http://schemas.microsoft.com/office/drawing/2014/main" id="{9C30FC3F-58D5-4F5F-BAB3-2EAD02F984BA}"/>
              </a:ext>
            </a:extLst>
          </p:cNvPr>
          <p:cNvSpPr>
            <a:spLocks noGrp="1"/>
          </p:cNvSpPr>
          <p:nvPr>
            <p:ph type="sldNum" sz="quarter" idx="12"/>
          </p:nvPr>
        </p:nvSpPr>
        <p:spPr/>
        <p:txBody>
          <a:bodyPr/>
          <a:lstStyle/>
          <a:p>
            <a:pPr>
              <a:defRPr/>
            </a:pPr>
            <a:fld id="{AAFC9A1D-E715-4FF0-BABF-4724B2795EE9}" type="slidenum">
              <a:rPr lang="en-IN" smtClean="0"/>
              <a:pPr>
                <a:defRPr/>
              </a:pPr>
              <a:t>16</a:t>
            </a:fld>
            <a:endParaRPr lang="en-IN"/>
          </a:p>
        </p:txBody>
      </p:sp>
    </p:spTree>
    <p:extLst>
      <p:ext uri="{BB962C8B-B14F-4D97-AF65-F5344CB8AC3E}">
        <p14:creationId xmlns:p14="http://schemas.microsoft.com/office/powerpoint/2010/main" val="512519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BD365-0AE5-4088-8258-77BBDEEF84C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6BDFA5F8-C0FA-4079-8707-03357BFC9C4F}"/>
              </a:ext>
            </a:extLst>
          </p:cNvPr>
          <p:cNvSpPr>
            <a:spLocks noGrp="1"/>
          </p:cNvSpPr>
          <p:nvPr>
            <p:ph idx="1"/>
          </p:nvPr>
        </p:nvSpPr>
        <p:spPr>
          <a:xfrm>
            <a:off x="838200" y="1783839"/>
            <a:ext cx="10515600" cy="4129044"/>
          </a:xfrm>
        </p:spPr>
        <p:txBody>
          <a:bodyPr/>
          <a:lstStyle/>
          <a:p>
            <a:pPr marL="0" indent="0">
              <a:buNone/>
            </a:pPr>
            <a:r>
              <a:rPr lang="en-US" sz="3000" dirty="0">
                <a:solidFill>
                  <a:srgbClr val="3366FF"/>
                </a:solidFill>
              </a:rPr>
              <a:t> </a:t>
            </a:r>
            <a:r>
              <a:rPr lang="en-US" sz="3000" b="1" dirty="0"/>
              <a:t> </a:t>
            </a:r>
            <a:r>
              <a:rPr lang="en-US" sz="2200" b="1" dirty="0">
                <a:solidFill>
                  <a:srgbClr val="3366FF"/>
                </a:solidFill>
              </a:rPr>
              <a:t>How does the YOLO Framework Function?</a:t>
            </a:r>
          </a:p>
          <a:p>
            <a:pPr marL="0" indent="0" algn="just">
              <a:buNone/>
            </a:pPr>
            <a:r>
              <a:rPr lang="en-US" sz="2200" dirty="0"/>
              <a:t>Now that we have grasp on why YOLO is such a useful framework, let’s jump into how it actually works. In this section, I have mentioned the steps followed by YOLO for detecting objects in a given image.</a:t>
            </a:r>
          </a:p>
          <a:p>
            <a:r>
              <a:rPr lang="en-US" sz="2200" dirty="0"/>
              <a:t>YOLO first takes an input image.</a:t>
            </a:r>
          </a:p>
          <a:p>
            <a:r>
              <a:rPr lang="en-US" sz="2200" dirty="0"/>
              <a:t>The framework then divides the input image into (S * S) grids.</a:t>
            </a:r>
          </a:p>
          <a:p>
            <a:r>
              <a:rPr lang="en-US" sz="2200" dirty="0"/>
              <a:t>Grid cells are responsible for detecting the objects from the image.</a:t>
            </a:r>
          </a:p>
          <a:p>
            <a:r>
              <a:rPr lang="en-US" sz="2200" dirty="0"/>
              <a:t>If the center or midpoint of an object falls into a grid cell, that cell is responsible for detecting the object.</a:t>
            </a:r>
          </a:p>
          <a:p>
            <a:r>
              <a:rPr lang="en-US" sz="2200" dirty="0"/>
              <a:t>Each cell predicts B number of bounding boxes, with a confidence score for each of the boxes.</a:t>
            </a:r>
          </a:p>
          <a:p>
            <a:pPr marL="0" indent="0">
              <a:buNone/>
            </a:pPr>
            <a:endParaRPr lang="en-US" dirty="0"/>
          </a:p>
          <a:p>
            <a:endParaRPr lang="en-US" b="1" dirty="0"/>
          </a:p>
          <a:p>
            <a:pPr marL="0" indent="0">
              <a:buNone/>
            </a:pPr>
            <a:endParaRPr lang="en-US" sz="1200" dirty="0"/>
          </a:p>
          <a:p>
            <a:pPr marL="0" indent="0" algn="just">
              <a:buNone/>
            </a:pPr>
            <a:endParaRPr lang="en-US" dirty="0"/>
          </a:p>
        </p:txBody>
      </p:sp>
      <p:sp>
        <p:nvSpPr>
          <p:cNvPr id="4" name="Date Placeholder 3">
            <a:extLst>
              <a:ext uri="{FF2B5EF4-FFF2-40B4-BE49-F238E27FC236}">
                <a16:creationId xmlns:a16="http://schemas.microsoft.com/office/drawing/2014/main" id="{89EDDD46-605A-4382-98A7-41CEA72BBBBA}"/>
              </a:ext>
            </a:extLst>
          </p:cNvPr>
          <p:cNvSpPr>
            <a:spLocks noGrp="1"/>
          </p:cNvSpPr>
          <p:nvPr>
            <p:ph type="dt" sz="half" idx="10"/>
          </p:nvPr>
        </p:nvSpPr>
        <p:spPr/>
        <p:txBody>
          <a:bodyPr/>
          <a:lstStyle/>
          <a:p>
            <a:pPr>
              <a:defRPr/>
            </a:pPr>
            <a:fld id="{FBCDA997-13C2-4B68-B396-A02EB639DB86}" type="datetime8">
              <a:rPr lang="en-IN" smtClean="0"/>
              <a:t>01-10-2021 12:08</a:t>
            </a:fld>
            <a:endParaRPr lang="en-IN"/>
          </a:p>
        </p:txBody>
      </p:sp>
      <p:sp>
        <p:nvSpPr>
          <p:cNvPr id="5" name="Slide Number Placeholder 4">
            <a:extLst>
              <a:ext uri="{FF2B5EF4-FFF2-40B4-BE49-F238E27FC236}">
                <a16:creationId xmlns:a16="http://schemas.microsoft.com/office/drawing/2014/main" id="{9C30FC3F-58D5-4F5F-BAB3-2EAD02F984BA}"/>
              </a:ext>
            </a:extLst>
          </p:cNvPr>
          <p:cNvSpPr>
            <a:spLocks noGrp="1"/>
          </p:cNvSpPr>
          <p:nvPr>
            <p:ph type="sldNum" sz="quarter" idx="12"/>
          </p:nvPr>
        </p:nvSpPr>
        <p:spPr/>
        <p:txBody>
          <a:bodyPr/>
          <a:lstStyle/>
          <a:p>
            <a:pPr>
              <a:defRPr/>
            </a:pPr>
            <a:fld id="{AAFC9A1D-E715-4FF0-BABF-4724B2795EE9}" type="slidenum">
              <a:rPr lang="en-IN" smtClean="0"/>
              <a:pPr>
                <a:defRPr/>
              </a:pPr>
              <a:t>17</a:t>
            </a:fld>
            <a:endParaRPr lang="en-IN"/>
          </a:p>
        </p:txBody>
      </p:sp>
    </p:spTree>
    <p:extLst>
      <p:ext uri="{BB962C8B-B14F-4D97-AF65-F5344CB8AC3E}">
        <p14:creationId xmlns:p14="http://schemas.microsoft.com/office/powerpoint/2010/main" val="614158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16345-78B5-4C3F-BC80-C68F3DA60341}"/>
              </a:ext>
            </a:extLst>
          </p:cNvPr>
          <p:cNvSpPr>
            <a:spLocks noGrp="1"/>
          </p:cNvSpPr>
          <p:nvPr>
            <p:ph type="title"/>
          </p:nvPr>
        </p:nvSpPr>
        <p:spPr>
          <a:xfrm>
            <a:off x="838200" y="1092119"/>
            <a:ext cx="10515600" cy="594519"/>
          </a:xfrm>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19A198A6-5408-49AC-B435-8F027D79A349}"/>
              </a:ext>
            </a:extLst>
          </p:cNvPr>
          <p:cNvSpPr>
            <a:spLocks noGrp="1"/>
          </p:cNvSpPr>
          <p:nvPr>
            <p:ph idx="1"/>
          </p:nvPr>
        </p:nvSpPr>
        <p:spPr>
          <a:xfrm>
            <a:off x="838200" y="1898532"/>
            <a:ext cx="6915539" cy="4129044"/>
          </a:xfrm>
        </p:spPr>
        <p:txBody>
          <a:bodyPr/>
          <a:lstStyle/>
          <a:p>
            <a:pPr algn="just"/>
            <a:r>
              <a:rPr lang="en-US" sz="2200" dirty="0"/>
              <a:t>Confidence score means how confident the model is that,</a:t>
            </a:r>
          </a:p>
          <a:p>
            <a:pPr marL="0" indent="0" algn="just">
              <a:buNone/>
            </a:pPr>
            <a:r>
              <a:rPr lang="en-US" sz="2200" dirty="0"/>
              <a:t>         1.The box contain an object.</a:t>
            </a:r>
          </a:p>
          <a:p>
            <a:pPr marL="0" indent="0" algn="just">
              <a:buNone/>
            </a:pPr>
            <a:r>
              <a:rPr lang="en-US" sz="2200" dirty="0"/>
              <a:t>         2.How accurately the box has predicted the object   boundaries.</a:t>
            </a:r>
          </a:p>
          <a:p>
            <a:pPr algn="just"/>
            <a:r>
              <a:rPr lang="en-US" sz="2200" dirty="0"/>
              <a:t>Each bounding box consists of predictions x, y, w, h, and the fifth is the confidence score of the grid cell containing an object center.</a:t>
            </a:r>
            <a:endParaRPr lang="en-IN" sz="2200" dirty="0"/>
          </a:p>
          <a:p>
            <a:pPr algn="just"/>
            <a:r>
              <a:rPr lang="en-US" sz="2200" dirty="0"/>
              <a:t>x, y are the coordinates which represent the center of the box relative to the bounds of the grid cell.</a:t>
            </a:r>
          </a:p>
          <a:p>
            <a:pPr algn="just"/>
            <a:r>
              <a:rPr lang="en-US" sz="2200" dirty="0"/>
              <a:t>The width(w) and  height(h) are predicted  relative to the whole image.</a:t>
            </a:r>
          </a:p>
          <a:p>
            <a:endParaRPr lang="en-IN" dirty="0"/>
          </a:p>
        </p:txBody>
      </p:sp>
      <p:sp>
        <p:nvSpPr>
          <p:cNvPr id="4" name="Date Placeholder 3">
            <a:extLst>
              <a:ext uri="{FF2B5EF4-FFF2-40B4-BE49-F238E27FC236}">
                <a16:creationId xmlns:a16="http://schemas.microsoft.com/office/drawing/2014/main" id="{7CFE859E-ECAE-43AB-9546-5DCD9C296B76}"/>
              </a:ext>
            </a:extLst>
          </p:cNvPr>
          <p:cNvSpPr>
            <a:spLocks noGrp="1"/>
          </p:cNvSpPr>
          <p:nvPr>
            <p:ph type="dt" sz="half" idx="10"/>
          </p:nvPr>
        </p:nvSpPr>
        <p:spPr/>
        <p:txBody>
          <a:bodyPr/>
          <a:lstStyle/>
          <a:p>
            <a:pPr>
              <a:defRPr/>
            </a:pPr>
            <a:fld id="{9FCC6B52-9971-410F-B970-172C9ABC021C}" type="datetime8">
              <a:rPr lang="en-IN" smtClean="0"/>
              <a:t>01-10-2021 12:08</a:t>
            </a:fld>
            <a:endParaRPr lang="en-IN"/>
          </a:p>
        </p:txBody>
      </p:sp>
      <p:sp>
        <p:nvSpPr>
          <p:cNvPr id="5" name="Slide Number Placeholder 4">
            <a:extLst>
              <a:ext uri="{FF2B5EF4-FFF2-40B4-BE49-F238E27FC236}">
                <a16:creationId xmlns:a16="http://schemas.microsoft.com/office/drawing/2014/main" id="{B0BAACE4-0506-4C26-9D57-E8E90018D5C4}"/>
              </a:ext>
            </a:extLst>
          </p:cNvPr>
          <p:cNvSpPr>
            <a:spLocks noGrp="1"/>
          </p:cNvSpPr>
          <p:nvPr>
            <p:ph type="sldNum" sz="quarter" idx="12"/>
          </p:nvPr>
        </p:nvSpPr>
        <p:spPr/>
        <p:txBody>
          <a:bodyPr/>
          <a:lstStyle/>
          <a:p>
            <a:pPr>
              <a:defRPr/>
            </a:pPr>
            <a:fld id="{AAFC9A1D-E715-4FF0-BABF-4724B2795EE9}" type="slidenum">
              <a:rPr lang="en-IN" smtClean="0"/>
              <a:pPr>
                <a:defRPr/>
              </a:pPr>
              <a:t>18</a:t>
            </a:fld>
            <a:endParaRPr lang="en-IN"/>
          </a:p>
        </p:txBody>
      </p:sp>
      <p:pic>
        <p:nvPicPr>
          <p:cNvPr id="6" name="Picture 5">
            <a:extLst>
              <a:ext uri="{FF2B5EF4-FFF2-40B4-BE49-F238E27FC236}">
                <a16:creationId xmlns:a16="http://schemas.microsoft.com/office/drawing/2014/main" id="{533F12E9-0050-4692-9B0E-D3BBCF451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5706" y="2472612"/>
            <a:ext cx="4161452" cy="3097764"/>
          </a:xfrm>
          <a:prstGeom prst="rect">
            <a:avLst/>
          </a:prstGeom>
        </p:spPr>
      </p:pic>
    </p:spTree>
    <p:extLst>
      <p:ext uri="{BB962C8B-B14F-4D97-AF65-F5344CB8AC3E}">
        <p14:creationId xmlns:p14="http://schemas.microsoft.com/office/powerpoint/2010/main" val="957383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571C-409B-4272-9704-84FACFEFD543}"/>
              </a:ext>
            </a:extLst>
          </p:cNvPr>
          <p:cNvSpPr>
            <a:spLocks noGrp="1"/>
          </p:cNvSpPr>
          <p:nvPr>
            <p:ph type="title"/>
          </p:nvPr>
        </p:nvSpPr>
        <p:spPr/>
        <p:txBody>
          <a:bodyPr/>
          <a:lstStyle/>
          <a:p>
            <a:r>
              <a:rPr lang="en-US" dirty="0"/>
              <a:t>Methodology</a:t>
            </a:r>
            <a:endParaRPr lang="en-IN" dirty="0"/>
          </a:p>
        </p:txBody>
      </p:sp>
      <p:pic>
        <p:nvPicPr>
          <p:cNvPr id="7" name="Content Placeholder 6">
            <a:extLst>
              <a:ext uri="{FF2B5EF4-FFF2-40B4-BE49-F238E27FC236}">
                <a16:creationId xmlns:a16="http://schemas.microsoft.com/office/drawing/2014/main" id="{DC4B8245-9890-4200-BA87-9D0C01A46F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6084" y="1884784"/>
            <a:ext cx="10515600" cy="4292179"/>
          </a:xfrm>
        </p:spPr>
      </p:pic>
      <p:sp>
        <p:nvSpPr>
          <p:cNvPr id="4" name="Date Placeholder 3">
            <a:extLst>
              <a:ext uri="{FF2B5EF4-FFF2-40B4-BE49-F238E27FC236}">
                <a16:creationId xmlns:a16="http://schemas.microsoft.com/office/drawing/2014/main" id="{37FF2BFB-B827-4C65-B0F0-E8EC092D415E}"/>
              </a:ext>
            </a:extLst>
          </p:cNvPr>
          <p:cNvSpPr>
            <a:spLocks noGrp="1"/>
          </p:cNvSpPr>
          <p:nvPr>
            <p:ph type="dt" sz="half" idx="10"/>
          </p:nvPr>
        </p:nvSpPr>
        <p:spPr/>
        <p:txBody>
          <a:bodyPr/>
          <a:lstStyle/>
          <a:p>
            <a:pPr>
              <a:defRPr/>
            </a:pPr>
            <a:fld id="{9FCC6B52-9971-410F-B970-172C9ABC021C}" type="datetime8">
              <a:rPr lang="en-IN" smtClean="0"/>
              <a:t>01-10-2021 12:08</a:t>
            </a:fld>
            <a:endParaRPr lang="en-IN"/>
          </a:p>
        </p:txBody>
      </p:sp>
      <p:sp>
        <p:nvSpPr>
          <p:cNvPr id="5" name="Slide Number Placeholder 4">
            <a:extLst>
              <a:ext uri="{FF2B5EF4-FFF2-40B4-BE49-F238E27FC236}">
                <a16:creationId xmlns:a16="http://schemas.microsoft.com/office/drawing/2014/main" id="{642F9F5A-CD3E-4A1F-85DA-92B1BFB2E108}"/>
              </a:ext>
            </a:extLst>
          </p:cNvPr>
          <p:cNvSpPr>
            <a:spLocks noGrp="1"/>
          </p:cNvSpPr>
          <p:nvPr>
            <p:ph type="sldNum" sz="quarter" idx="12"/>
          </p:nvPr>
        </p:nvSpPr>
        <p:spPr/>
        <p:txBody>
          <a:bodyPr/>
          <a:lstStyle/>
          <a:p>
            <a:pPr>
              <a:defRPr/>
            </a:pPr>
            <a:fld id="{AAFC9A1D-E715-4FF0-BABF-4724B2795EE9}" type="slidenum">
              <a:rPr lang="en-IN" smtClean="0"/>
              <a:pPr>
                <a:defRPr/>
              </a:pPr>
              <a:t>19</a:t>
            </a:fld>
            <a:endParaRPr lang="en-IN"/>
          </a:p>
        </p:txBody>
      </p:sp>
    </p:spTree>
    <p:extLst>
      <p:ext uri="{BB962C8B-B14F-4D97-AF65-F5344CB8AC3E}">
        <p14:creationId xmlns:p14="http://schemas.microsoft.com/office/powerpoint/2010/main" val="935404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8A6B-0029-4EBA-B477-6D7C80EA9163}"/>
              </a:ext>
            </a:extLst>
          </p:cNvPr>
          <p:cNvSpPr>
            <a:spLocks noGrp="1"/>
          </p:cNvSpPr>
          <p:nvPr>
            <p:ph type="title"/>
          </p:nvPr>
        </p:nvSpPr>
        <p:spPr>
          <a:xfrm>
            <a:off x="838200" y="1083979"/>
            <a:ext cx="10515600" cy="594519"/>
          </a:xfrm>
        </p:spPr>
        <p:txBody>
          <a:bodyPr/>
          <a:lstStyle/>
          <a:p>
            <a:r>
              <a:rPr lang="en-US" b="1" dirty="0">
                <a:solidFill>
                  <a:srgbClr val="C00000"/>
                </a:solidFill>
              </a:rPr>
              <a:t>Presentation Flow</a:t>
            </a:r>
          </a:p>
        </p:txBody>
      </p:sp>
      <p:sp>
        <p:nvSpPr>
          <p:cNvPr id="3" name="Content Placeholder 2">
            <a:extLst>
              <a:ext uri="{FF2B5EF4-FFF2-40B4-BE49-F238E27FC236}">
                <a16:creationId xmlns:a16="http://schemas.microsoft.com/office/drawing/2014/main" id="{1C244F77-8419-4C1D-B72F-B6A3B194174E}"/>
              </a:ext>
            </a:extLst>
          </p:cNvPr>
          <p:cNvSpPr>
            <a:spLocks noGrp="1"/>
          </p:cNvSpPr>
          <p:nvPr>
            <p:ph idx="1"/>
          </p:nvPr>
        </p:nvSpPr>
        <p:spPr>
          <a:xfrm>
            <a:off x="838200" y="1781134"/>
            <a:ext cx="10515600" cy="4129044"/>
          </a:xfrm>
        </p:spPr>
        <p:txBody>
          <a:bodyPr/>
          <a:lstStyle/>
          <a:p>
            <a:r>
              <a:rPr lang="en-US" sz="2500" dirty="0"/>
              <a:t>Introduction</a:t>
            </a:r>
          </a:p>
          <a:p>
            <a:r>
              <a:rPr lang="en-US" sz="2500" dirty="0"/>
              <a:t>Literature survey</a:t>
            </a:r>
          </a:p>
          <a:p>
            <a:r>
              <a:rPr lang="en-US" sz="2500" dirty="0"/>
              <a:t>Aim of the Project </a:t>
            </a:r>
          </a:p>
          <a:p>
            <a:r>
              <a:rPr lang="en-US" sz="2500" dirty="0"/>
              <a:t>Objectives</a:t>
            </a:r>
          </a:p>
          <a:p>
            <a:r>
              <a:rPr lang="en-US" sz="2500" dirty="0"/>
              <a:t>Methodology</a:t>
            </a:r>
          </a:p>
          <a:p>
            <a:r>
              <a:rPr lang="en-US" sz="2500" dirty="0">
                <a:effectLst/>
                <a:latin typeface="Calibri" panose="020F0502020204030204" pitchFamily="34" charset="0"/>
                <a:ea typeface="Calibri" panose="020F0502020204030204" pitchFamily="34" charset="0"/>
                <a:cs typeface="Times New Roman" panose="02020603050405020304" pitchFamily="18" charset="0"/>
              </a:rPr>
              <a:t>Results </a:t>
            </a:r>
            <a:r>
              <a:rPr lang="en-US" sz="2500" dirty="0">
                <a:latin typeface="Calibri" panose="020F0502020204030204" pitchFamily="34" charset="0"/>
                <a:ea typeface="Calibri" panose="020F0502020204030204" pitchFamily="34" charset="0"/>
                <a:cs typeface="Times New Roman" panose="02020603050405020304" pitchFamily="18" charset="0"/>
              </a:rPr>
              <a:t>and Discussion</a:t>
            </a:r>
            <a:r>
              <a:rPr lang="en-US" sz="25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2500" dirty="0"/>
              <a:t>Conclusion</a:t>
            </a:r>
          </a:p>
          <a:p>
            <a:r>
              <a:rPr lang="en-US" sz="2500" dirty="0"/>
              <a:t>Action Plan</a:t>
            </a:r>
          </a:p>
          <a:p>
            <a:r>
              <a:rPr lang="en-US" sz="2500" dirty="0"/>
              <a:t>References</a:t>
            </a:r>
          </a:p>
        </p:txBody>
      </p:sp>
      <p:sp>
        <p:nvSpPr>
          <p:cNvPr id="5" name="Slide Number Placeholder 4">
            <a:extLst>
              <a:ext uri="{FF2B5EF4-FFF2-40B4-BE49-F238E27FC236}">
                <a16:creationId xmlns:a16="http://schemas.microsoft.com/office/drawing/2014/main" id="{52DC6897-2A35-4669-905D-E5C7155FCAE0}"/>
              </a:ext>
            </a:extLst>
          </p:cNvPr>
          <p:cNvSpPr>
            <a:spLocks noGrp="1"/>
          </p:cNvSpPr>
          <p:nvPr>
            <p:ph type="sldNum" sz="quarter" idx="12"/>
          </p:nvPr>
        </p:nvSpPr>
        <p:spPr/>
        <p:txBody>
          <a:bodyPr/>
          <a:lstStyle/>
          <a:p>
            <a:pPr>
              <a:defRPr/>
            </a:pPr>
            <a:fld id="{AAFC9A1D-E715-4FF0-BABF-4724B2795EE9}" type="slidenum">
              <a:rPr lang="en-IN" smtClean="0"/>
              <a:pPr>
                <a:defRPr/>
              </a:pPr>
              <a:t>2</a:t>
            </a:fld>
            <a:endParaRPr lang="en-IN"/>
          </a:p>
        </p:txBody>
      </p:sp>
      <p:sp>
        <p:nvSpPr>
          <p:cNvPr id="4" name="Date Placeholder 3">
            <a:extLst>
              <a:ext uri="{FF2B5EF4-FFF2-40B4-BE49-F238E27FC236}">
                <a16:creationId xmlns:a16="http://schemas.microsoft.com/office/drawing/2014/main" id="{7F8B0E38-9A9A-43EC-9BC8-370BB3964E89}"/>
              </a:ext>
            </a:extLst>
          </p:cNvPr>
          <p:cNvSpPr>
            <a:spLocks noGrp="1"/>
          </p:cNvSpPr>
          <p:nvPr>
            <p:ph type="dt" sz="half" idx="10"/>
          </p:nvPr>
        </p:nvSpPr>
        <p:spPr/>
        <p:txBody>
          <a:bodyPr/>
          <a:lstStyle/>
          <a:p>
            <a:pPr>
              <a:defRPr/>
            </a:pPr>
            <a:fld id="{FF0DF6B3-C101-4A16-930F-DEE646B44177}" type="datetime8">
              <a:rPr lang="en-IN" smtClean="0"/>
              <a:t>01-10-2021 12:08</a:t>
            </a:fld>
            <a:endParaRPr lang="en-IN"/>
          </a:p>
        </p:txBody>
      </p:sp>
    </p:spTree>
    <p:extLst>
      <p:ext uri="{BB962C8B-B14F-4D97-AF65-F5344CB8AC3E}">
        <p14:creationId xmlns:p14="http://schemas.microsoft.com/office/powerpoint/2010/main" val="177823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139F-8E7C-4A14-9E98-11059B60F8F5}"/>
              </a:ext>
            </a:extLst>
          </p:cNvPr>
          <p:cNvSpPr>
            <a:spLocks noGrp="1"/>
          </p:cNvSpPr>
          <p:nvPr>
            <p:ph type="title"/>
          </p:nvPr>
        </p:nvSpPr>
        <p:spPr>
          <a:xfrm>
            <a:off x="838200" y="1050797"/>
            <a:ext cx="10515600" cy="594519"/>
          </a:xfrm>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288BC233-01E1-4F2D-AA11-FA78A65352AF}"/>
              </a:ext>
            </a:extLst>
          </p:cNvPr>
          <p:cNvSpPr>
            <a:spLocks noGrp="1"/>
          </p:cNvSpPr>
          <p:nvPr>
            <p:ph idx="1"/>
          </p:nvPr>
        </p:nvSpPr>
        <p:spPr>
          <a:xfrm>
            <a:off x="701351" y="1839313"/>
            <a:ext cx="10515600" cy="4129044"/>
          </a:xfrm>
        </p:spPr>
        <p:txBody>
          <a:bodyPr/>
          <a:lstStyle/>
          <a:p>
            <a:pPr algn="just"/>
            <a:r>
              <a:rPr lang="en-US" sz="2200" b="0" i="0" dirty="0">
                <a:solidFill>
                  <a:srgbClr val="292929"/>
                </a:solidFill>
                <a:effectLst/>
                <a:latin typeface="charter"/>
              </a:rPr>
              <a:t>YOLOv3 uses a variant of Darknet, a framework to train neural networks, which originally has 53 layers.</a:t>
            </a:r>
          </a:p>
          <a:p>
            <a:pPr algn="just"/>
            <a:r>
              <a:rPr lang="en-US" sz="2200" b="0" i="0" dirty="0">
                <a:solidFill>
                  <a:srgbClr val="292929"/>
                </a:solidFill>
                <a:effectLst/>
                <a:latin typeface="charter"/>
              </a:rPr>
              <a:t>For the detection task another 53 layers are stacked onto it, accumulating to a total of a 106-layer fully convolutional architecture.</a:t>
            </a:r>
          </a:p>
          <a:p>
            <a:pPr algn="just"/>
            <a:r>
              <a:rPr lang="en-US" sz="2200" b="0" i="0" dirty="0">
                <a:solidFill>
                  <a:srgbClr val="292929"/>
                </a:solidFill>
                <a:effectLst/>
                <a:latin typeface="charter"/>
              </a:rPr>
              <a:t>In the convolutional layers, kernels of shape 1x1 are applied on feature maps of three different sizes at three different places in the network.</a:t>
            </a:r>
          </a:p>
          <a:p>
            <a:pPr algn="just"/>
            <a:r>
              <a:rPr lang="en-US" sz="2200" b="0" i="0" dirty="0">
                <a:solidFill>
                  <a:srgbClr val="242729"/>
                </a:solidFill>
                <a:effectLst/>
                <a:latin typeface="-apple-system"/>
              </a:rPr>
              <a:t>YOLOv3 has 3 output layers (82, 94 and 106) as shown in fig</a:t>
            </a:r>
            <a:r>
              <a:rPr lang="en-US" sz="2200" b="0" i="0" dirty="0">
                <a:solidFill>
                  <a:srgbClr val="292929"/>
                </a:solidFill>
                <a:effectLst/>
                <a:latin typeface="charter"/>
              </a:rPr>
              <a:t> makes predictions at three scales, given by </a:t>
            </a:r>
            <a:r>
              <a:rPr lang="en-US" sz="2200" b="0" i="0" dirty="0" err="1">
                <a:solidFill>
                  <a:srgbClr val="292929"/>
                </a:solidFill>
                <a:effectLst/>
                <a:latin typeface="charter"/>
              </a:rPr>
              <a:t>downsampling</a:t>
            </a:r>
            <a:r>
              <a:rPr lang="en-US" sz="2200" b="0" i="0" dirty="0">
                <a:solidFill>
                  <a:srgbClr val="292929"/>
                </a:solidFill>
                <a:effectLst/>
                <a:latin typeface="charter"/>
              </a:rPr>
              <a:t> the dimensions of the image by a stride of 32, 16, 8 respectively.</a:t>
            </a:r>
          </a:p>
          <a:p>
            <a:pPr algn="just"/>
            <a:r>
              <a:rPr lang="en-US" sz="2200" b="0" i="0" dirty="0">
                <a:solidFill>
                  <a:srgbClr val="292929"/>
                </a:solidFill>
                <a:effectLst/>
                <a:latin typeface="charter"/>
              </a:rPr>
              <a:t>Every scale uses three anchor bounding boxes per layer. The three largest boxes for the first scale, three medium ones for the second scale and the three smallest for the last scale. This way each layer excels in detecting large, medium or small objects.</a:t>
            </a:r>
          </a:p>
          <a:p>
            <a:pPr algn="just"/>
            <a:endParaRPr lang="en-US" sz="2200" dirty="0">
              <a:solidFill>
                <a:srgbClr val="292929"/>
              </a:solidFill>
              <a:latin typeface="charter"/>
            </a:endParaRPr>
          </a:p>
        </p:txBody>
      </p:sp>
      <p:sp>
        <p:nvSpPr>
          <p:cNvPr id="4" name="Date Placeholder 3">
            <a:extLst>
              <a:ext uri="{FF2B5EF4-FFF2-40B4-BE49-F238E27FC236}">
                <a16:creationId xmlns:a16="http://schemas.microsoft.com/office/drawing/2014/main" id="{1B531F5C-5887-418E-B2F5-FD8A9964DB79}"/>
              </a:ext>
            </a:extLst>
          </p:cNvPr>
          <p:cNvSpPr>
            <a:spLocks noGrp="1"/>
          </p:cNvSpPr>
          <p:nvPr>
            <p:ph type="dt" sz="half" idx="10"/>
          </p:nvPr>
        </p:nvSpPr>
        <p:spPr/>
        <p:txBody>
          <a:bodyPr/>
          <a:lstStyle/>
          <a:p>
            <a:pPr>
              <a:defRPr/>
            </a:pPr>
            <a:fld id="{9FCC6B52-9971-410F-B970-172C9ABC021C}" type="datetime8">
              <a:rPr lang="en-IN" smtClean="0"/>
              <a:t>01-10-2021 12:08</a:t>
            </a:fld>
            <a:endParaRPr lang="en-IN"/>
          </a:p>
        </p:txBody>
      </p:sp>
      <p:sp>
        <p:nvSpPr>
          <p:cNvPr id="5" name="Slide Number Placeholder 4">
            <a:extLst>
              <a:ext uri="{FF2B5EF4-FFF2-40B4-BE49-F238E27FC236}">
                <a16:creationId xmlns:a16="http://schemas.microsoft.com/office/drawing/2014/main" id="{5FB2AA92-1948-48EA-AD3E-7B798600F777}"/>
              </a:ext>
            </a:extLst>
          </p:cNvPr>
          <p:cNvSpPr>
            <a:spLocks noGrp="1"/>
          </p:cNvSpPr>
          <p:nvPr>
            <p:ph type="sldNum" sz="quarter" idx="12"/>
          </p:nvPr>
        </p:nvSpPr>
        <p:spPr/>
        <p:txBody>
          <a:bodyPr/>
          <a:lstStyle/>
          <a:p>
            <a:pPr>
              <a:defRPr/>
            </a:pPr>
            <a:fld id="{AAFC9A1D-E715-4FF0-BABF-4724B2795EE9}" type="slidenum">
              <a:rPr lang="en-IN" smtClean="0"/>
              <a:pPr>
                <a:defRPr/>
              </a:pPr>
              <a:t>20</a:t>
            </a:fld>
            <a:endParaRPr lang="en-IN"/>
          </a:p>
        </p:txBody>
      </p:sp>
    </p:spTree>
    <p:extLst>
      <p:ext uri="{BB962C8B-B14F-4D97-AF65-F5344CB8AC3E}">
        <p14:creationId xmlns:p14="http://schemas.microsoft.com/office/powerpoint/2010/main" val="1927038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4A34-45DE-4494-98FD-4D2675DDDB3E}"/>
              </a:ext>
            </a:extLst>
          </p:cNvPr>
          <p:cNvSpPr>
            <a:spLocks noGrp="1"/>
          </p:cNvSpPr>
          <p:nvPr>
            <p:ph type="title"/>
          </p:nvPr>
        </p:nvSpPr>
        <p:spPr>
          <a:xfrm>
            <a:off x="838200" y="1133337"/>
            <a:ext cx="10515600" cy="594519"/>
          </a:xfrm>
        </p:spPr>
        <p:txBody>
          <a:bodyPr/>
          <a:lstStyle/>
          <a:p>
            <a:r>
              <a:rPr lang="en-US" dirty="0"/>
              <a:t>Results obtained and analysis </a:t>
            </a:r>
          </a:p>
        </p:txBody>
      </p:sp>
      <p:sp>
        <p:nvSpPr>
          <p:cNvPr id="3" name="Content Placeholder 2">
            <a:extLst>
              <a:ext uri="{FF2B5EF4-FFF2-40B4-BE49-F238E27FC236}">
                <a16:creationId xmlns:a16="http://schemas.microsoft.com/office/drawing/2014/main" id="{0FF45D61-5C5B-4D85-AFD7-67032B409E65}"/>
              </a:ext>
            </a:extLst>
          </p:cNvPr>
          <p:cNvSpPr>
            <a:spLocks noGrp="1"/>
          </p:cNvSpPr>
          <p:nvPr>
            <p:ph idx="1"/>
          </p:nvPr>
        </p:nvSpPr>
        <p:spPr>
          <a:xfrm>
            <a:off x="838200" y="1777112"/>
            <a:ext cx="6672944" cy="365125"/>
          </a:xfrm>
        </p:spPr>
        <p:txBody>
          <a:bodyPr/>
          <a:lstStyle/>
          <a:p>
            <a:pPr marL="0" indent="0">
              <a:buNone/>
            </a:pPr>
            <a:r>
              <a:rPr lang="en-US" sz="2500" b="1" dirty="0"/>
              <a:t>1.Outdoor_mode.</a:t>
            </a:r>
          </a:p>
        </p:txBody>
      </p:sp>
      <p:sp>
        <p:nvSpPr>
          <p:cNvPr id="4" name="Date Placeholder 3">
            <a:extLst>
              <a:ext uri="{FF2B5EF4-FFF2-40B4-BE49-F238E27FC236}">
                <a16:creationId xmlns:a16="http://schemas.microsoft.com/office/drawing/2014/main" id="{67E907BF-B302-4F76-A955-79F6B23A2986}"/>
              </a:ext>
            </a:extLst>
          </p:cNvPr>
          <p:cNvSpPr>
            <a:spLocks noGrp="1"/>
          </p:cNvSpPr>
          <p:nvPr>
            <p:ph type="dt" sz="half" idx="10"/>
          </p:nvPr>
        </p:nvSpPr>
        <p:spPr/>
        <p:txBody>
          <a:bodyPr/>
          <a:lstStyle/>
          <a:p>
            <a:pPr>
              <a:defRPr/>
            </a:pPr>
            <a:fld id="{70BDDD0A-82EE-411B-819E-BDE71FE940D3}" type="datetime8">
              <a:rPr lang="en-IN" smtClean="0"/>
              <a:t>01-10-2021 12:08</a:t>
            </a:fld>
            <a:endParaRPr lang="en-IN" dirty="0"/>
          </a:p>
        </p:txBody>
      </p:sp>
      <p:sp>
        <p:nvSpPr>
          <p:cNvPr id="5" name="Slide Number Placeholder 4">
            <a:extLst>
              <a:ext uri="{FF2B5EF4-FFF2-40B4-BE49-F238E27FC236}">
                <a16:creationId xmlns:a16="http://schemas.microsoft.com/office/drawing/2014/main" id="{8B9EC6E4-81F2-413F-907D-58AE2CF26A0D}"/>
              </a:ext>
            </a:extLst>
          </p:cNvPr>
          <p:cNvSpPr>
            <a:spLocks noGrp="1"/>
          </p:cNvSpPr>
          <p:nvPr>
            <p:ph type="sldNum" sz="quarter" idx="12"/>
          </p:nvPr>
        </p:nvSpPr>
        <p:spPr/>
        <p:txBody>
          <a:bodyPr/>
          <a:lstStyle/>
          <a:p>
            <a:pPr>
              <a:defRPr/>
            </a:pPr>
            <a:fld id="{AAFC9A1D-E715-4FF0-BABF-4724B2795EE9}" type="slidenum">
              <a:rPr lang="en-IN" smtClean="0"/>
              <a:pPr>
                <a:defRPr/>
              </a:pPr>
              <a:t>21</a:t>
            </a:fld>
            <a:endParaRPr lang="en-IN"/>
          </a:p>
        </p:txBody>
      </p:sp>
      <p:sp>
        <p:nvSpPr>
          <p:cNvPr id="12" name="TextBox 11">
            <a:extLst>
              <a:ext uri="{FF2B5EF4-FFF2-40B4-BE49-F238E27FC236}">
                <a16:creationId xmlns:a16="http://schemas.microsoft.com/office/drawing/2014/main" id="{2B609C04-BED2-4B6B-824C-8769ACCB5BFC}"/>
              </a:ext>
            </a:extLst>
          </p:cNvPr>
          <p:cNvSpPr txBox="1"/>
          <p:nvPr/>
        </p:nvSpPr>
        <p:spPr>
          <a:xfrm>
            <a:off x="838200" y="5256235"/>
            <a:ext cx="3831773" cy="323165"/>
          </a:xfrm>
          <a:prstGeom prst="rect">
            <a:avLst/>
          </a:prstGeom>
          <a:noFill/>
        </p:spPr>
        <p:txBody>
          <a:bodyPr wrap="square" rtlCol="0">
            <a:spAutoFit/>
          </a:bodyPr>
          <a:lstStyle/>
          <a:p>
            <a:r>
              <a:rPr lang="en-US" sz="1500" dirty="0"/>
              <a:t>Path is clear( when no obstacle)</a:t>
            </a:r>
            <a:endParaRPr lang="en-IN" sz="1500" dirty="0"/>
          </a:p>
        </p:txBody>
      </p:sp>
      <p:pic>
        <p:nvPicPr>
          <p:cNvPr id="7" name="Picture 6">
            <a:extLst>
              <a:ext uri="{FF2B5EF4-FFF2-40B4-BE49-F238E27FC236}">
                <a16:creationId xmlns:a16="http://schemas.microsoft.com/office/drawing/2014/main" id="{2B2982AA-7894-49A5-8387-C10510993D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0712" y="2337301"/>
            <a:ext cx="4395059" cy="2788315"/>
          </a:xfrm>
          <a:prstGeom prst="rect">
            <a:avLst/>
          </a:prstGeom>
        </p:spPr>
      </p:pic>
      <p:pic>
        <p:nvPicPr>
          <p:cNvPr id="10" name="Picture 9">
            <a:extLst>
              <a:ext uri="{FF2B5EF4-FFF2-40B4-BE49-F238E27FC236}">
                <a16:creationId xmlns:a16="http://schemas.microsoft.com/office/drawing/2014/main" id="{82F03B75-D1F1-4FF8-9283-CAC926F059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6260" y="2267339"/>
            <a:ext cx="3774574" cy="2858277"/>
          </a:xfrm>
          <a:prstGeom prst="rect">
            <a:avLst/>
          </a:prstGeom>
        </p:spPr>
      </p:pic>
      <p:sp>
        <p:nvSpPr>
          <p:cNvPr id="11" name="TextBox 10">
            <a:extLst>
              <a:ext uri="{FF2B5EF4-FFF2-40B4-BE49-F238E27FC236}">
                <a16:creationId xmlns:a16="http://schemas.microsoft.com/office/drawing/2014/main" id="{7D9C64C0-C3A6-4086-AF94-6069EDAD966A}"/>
              </a:ext>
            </a:extLst>
          </p:cNvPr>
          <p:cNvSpPr txBox="1"/>
          <p:nvPr/>
        </p:nvSpPr>
        <p:spPr>
          <a:xfrm>
            <a:off x="7086260" y="5250718"/>
            <a:ext cx="3738524" cy="323165"/>
          </a:xfrm>
          <a:prstGeom prst="rect">
            <a:avLst/>
          </a:prstGeom>
          <a:noFill/>
        </p:spPr>
        <p:txBody>
          <a:bodyPr wrap="none" rtlCol="0">
            <a:spAutoFit/>
          </a:bodyPr>
          <a:lstStyle/>
          <a:p>
            <a:r>
              <a:rPr lang="en-US" sz="1500" dirty="0"/>
              <a:t>Stop (when obstacle covering max frame)</a:t>
            </a:r>
            <a:endParaRPr lang="en-IN" sz="1500" dirty="0"/>
          </a:p>
        </p:txBody>
      </p:sp>
      <p:pic>
        <p:nvPicPr>
          <p:cNvPr id="13" name="stop">
            <a:hlinkClick r:id="" action="ppaction://media"/>
            <a:extLst>
              <a:ext uri="{FF2B5EF4-FFF2-40B4-BE49-F238E27FC236}">
                <a16:creationId xmlns:a16="http://schemas.microsoft.com/office/drawing/2014/main" id="{42B262F2-49A4-4EBB-87D4-80B2E81CAECA}"/>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0738596" y="5290062"/>
            <a:ext cx="244475" cy="244475"/>
          </a:xfrm>
          <a:prstGeom prst="rect">
            <a:avLst/>
          </a:prstGeom>
        </p:spPr>
      </p:pic>
      <p:pic>
        <p:nvPicPr>
          <p:cNvPr id="15" name="clear">
            <a:hlinkClick r:id="" action="ppaction://media"/>
            <a:extLst>
              <a:ext uri="{FF2B5EF4-FFF2-40B4-BE49-F238E27FC236}">
                <a16:creationId xmlns:a16="http://schemas.microsoft.com/office/drawing/2014/main" id="{2AC86729-CFA5-4B48-AA81-B63EC0BBFAEB}"/>
              </a:ext>
            </a:extLst>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3930197" y="5329408"/>
            <a:ext cx="244475" cy="244475"/>
          </a:xfrm>
          <a:prstGeom prst="rect">
            <a:avLst/>
          </a:prstGeom>
        </p:spPr>
      </p:pic>
    </p:spTree>
    <p:extLst>
      <p:ext uri="{BB962C8B-B14F-4D97-AF65-F5344CB8AC3E}">
        <p14:creationId xmlns:p14="http://schemas.microsoft.com/office/powerpoint/2010/main" val="32345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84" fill="hold"/>
                                        <p:tgtEl>
                                          <p:spTgt spid="13"/>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344"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13"/>
                </p:tgtEl>
              </p:cMediaNode>
            </p:audio>
            <p:audio>
              <p:cMediaNode vol="80000">
                <p:cTn id="12" fill="hold" display="0">
                  <p:stCondLst>
                    <p:cond delay="indefinite"/>
                  </p:stCondLst>
                  <p:endCondLst>
                    <p:cond evt="onStopAudio" delay="0">
                      <p:tgtEl>
                        <p:sldTgt/>
                      </p:tgtEl>
                    </p:cond>
                  </p:endCondLst>
                </p:cTn>
                <p:tgtEl>
                  <p:spTgt spid="15"/>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4D9FC-0A33-49C8-9FE3-1685D248E62E}"/>
              </a:ext>
            </a:extLst>
          </p:cNvPr>
          <p:cNvSpPr>
            <a:spLocks noGrp="1"/>
          </p:cNvSpPr>
          <p:nvPr>
            <p:ph type="title"/>
          </p:nvPr>
        </p:nvSpPr>
        <p:spPr>
          <a:xfrm>
            <a:off x="838200" y="1133337"/>
            <a:ext cx="10515600" cy="594519"/>
          </a:xfrm>
        </p:spPr>
        <p:txBody>
          <a:bodyPr/>
          <a:lstStyle/>
          <a:p>
            <a:r>
              <a:rPr lang="en-US" dirty="0"/>
              <a:t>Results obtained and analysis </a:t>
            </a:r>
            <a:endParaRPr lang="en-IN" dirty="0"/>
          </a:p>
        </p:txBody>
      </p:sp>
      <p:sp>
        <p:nvSpPr>
          <p:cNvPr id="4" name="Date Placeholder 3">
            <a:extLst>
              <a:ext uri="{FF2B5EF4-FFF2-40B4-BE49-F238E27FC236}">
                <a16:creationId xmlns:a16="http://schemas.microsoft.com/office/drawing/2014/main" id="{EF85AB73-2305-4342-9AD5-06BF6FC8B866}"/>
              </a:ext>
            </a:extLst>
          </p:cNvPr>
          <p:cNvSpPr>
            <a:spLocks noGrp="1"/>
          </p:cNvSpPr>
          <p:nvPr>
            <p:ph type="dt" sz="half" idx="10"/>
          </p:nvPr>
        </p:nvSpPr>
        <p:spPr/>
        <p:txBody>
          <a:bodyPr/>
          <a:lstStyle/>
          <a:p>
            <a:pPr>
              <a:defRPr/>
            </a:pPr>
            <a:fld id="{9FCC6B52-9971-410F-B970-172C9ABC021C}" type="datetime8">
              <a:rPr lang="en-IN" smtClean="0"/>
              <a:t>01-10-2021 12:08</a:t>
            </a:fld>
            <a:endParaRPr lang="en-IN"/>
          </a:p>
        </p:txBody>
      </p:sp>
      <p:sp>
        <p:nvSpPr>
          <p:cNvPr id="5" name="Slide Number Placeholder 4">
            <a:extLst>
              <a:ext uri="{FF2B5EF4-FFF2-40B4-BE49-F238E27FC236}">
                <a16:creationId xmlns:a16="http://schemas.microsoft.com/office/drawing/2014/main" id="{079DA8CD-88AD-4393-A1D0-EC6D4397FABC}"/>
              </a:ext>
            </a:extLst>
          </p:cNvPr>
          <p:cNvSpPr>
            <a:spLocks noGrp="1"/>
          </p:cNvSpPr>
          <p:nvPr>
            <p:ph type="sldNum" sz="quarter" idx="12"/>
          </p:nvPr>
        </p:nvSpPr>
        <p:spPr/>
        <p:txBody>
          <a:bodyPr/>
          <a:lstStyle/>
          <a:p>
            <a:pPr>
              <a:defRPr/>
            </a:pPr>
            <a:fld id="{AAFC9A1D-E715-4FF0-BABF-4724B2795EE9}" type="slidenum">
              <a:rPr lang="en-IN" smtClean="0"/>
              <a:pPr>
                <a:defRPr/>
              </a:pPr>
              <a:t>22</a:t>
            </a:fld>
            <a:endParaRPr lang="en-IN"/>
          </a:p>
        </p:txBody>
      </p:sp>
      <p:pic>
        <p:nvPicPr>
          <p:cNvPr id="7" name="Picture 6">
            <a:extLst>
              <a:ext uri="{FF2B5EF4-FFF2-40B4-BE49-F238E27FC236}">
                <a16:creationId xmlns:a16="http://schemas.microsoft.com/office/drawing/2014/main" id="{C3E38419-30EB-47E5-9C5C-975FFBEC2C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6151" y="1950098"/>
            <a:ext cx="3914925" cy="2743200"/>
          </a:xfrm>
          <a:prstGeom prst="rect">
            <a:avLst/>
          </a:prstGeom>
        </p:spPr>
      </p:pic>
      <p:pic>
        <p:nvPicPr>
          <p:cNvPr id="9" name="Picture 8">
            <a:extLst>
              <a:ext uri="{FF2B5EF4-FFF2-40B4-BE49-F238E27FC236}">
                <a16:creationId xmlns:a16="http://schemas.microsoft.com/office/drawing/2014/main" id="{309F5F08-053F-49DF-AA38-5DB7CC09D6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32643" y="1987420"/>
            <a:ext cx="3844213" cy="2743200"/>
          </a:xfrm>
          <a:prstGeom prst="rect">
            <a:avLst/>
          </a:prstGeom>
        </p:spPr>
      </p:pic>
      <p:sp>
        <p:nvSpPr>
          <p:cNvPr id="10" name="TextBox 9">
            <a:extLst>
              <a:ext uri="{FF2B5EF4-FFF2-40B4-BE49-F238E27FC236}">
                <a16:creationId xmlns:a16="http://schemas.microsoft.com/office/drawing/2014/main" id="{989DB7A9-847A-49E7-AB16-0C0E2FDE6129}"/>
              </a:ext>
            </a:extLst>
          </p:cNvPr>
          <p:cNvSpPr txBox="1"/>
          <p:nvPr/>
        </p:nvSpPr>
        <p:spPr>
          <a:xfrm>
            <a:off x="838200" y="4921160"/>
            <a:ext cx="3962239" cy="323165"/>
          </a:xfrm>
          <a:prstGeom prst="rect">
            <a:avLst/>
          </a:prstGeom>
          <a:noFill/>
        </p:spPr>
        <p:txBody>
          <a:bodyPr wrap="none" rtlCol="0">
            <a:spAutoFit/>
          </a:bodyPr>
          <a:lstStyle/>
          <a:p>
            <a:r>
              <a:rPr lang="en-US" sz="1500" dirty="0"/>
              <a:t>Turn Right ( if obstacle is in left of the frame)</a:t>
            </a:r>
            <a:endParaRPr lang="en-IN" sz="1500" dirty="0"/>
          </a:p>
        </p:txBody>
      </p:sp>
      <p:sp>
        <p:nvSpPr>
          <p:cNvPr id="11" name="TextBox 10">
            <a:extLst>
              <a:ext uri="{FF2B5EF4-FFF2-40B4-BE49-F238E27FC236}">
                <a16:creationId xmlns:a16="http://schemas.microsoft.com/office/drawing/2014/main" id="{1F5F5CBB-2013-40B0-AA82-200BE7FE4002}"/>
              </a:ext>
            </a:extLst>
          </p:cNvPr>
          <p:cNvSpPr txBox="1"/>
          <p:nvPr/>
        </p:nvSpPr>
        <p:spPr>
          <a:xfrm>
            <a:off x="6932643" y="4921160"/>
            <a:ext cx="3630417" cy="323165"/>
          </a:xfrm>
          <a:prstGeom prst="rect">
            <a:avLst/>
          </a:prstGeom>
          <a:noFill/>
        </p:spPr>
        <p:txBody>
          <a:bodyPr wrap="none" rtlCol="0">
            <a:spAutoFit/>
          </a:bodyPr>
          <a:lstStyle/>
          <a:p>
            <a:r>
              <a:rPr lang="en-US" sz="1500" dirty="0"/>
              <a:t>Turn Left ( if obstacle is in right of frame)</a:t>
            </a:r>
            <a:endParaRPr lang="en-IN" sz="1500" dirty="0"/>
          </a:p>
        </p:txBody>
      </p:sp>
      <p:pic>
        <p:nvPicPr>
          <p:cNvPr id="13" name="turn_right">
            <a:hlinkClick r:id="" action="ppaction://media"/>
            <a:extLst>
              <a:ext uri="{FF2B5EF4-FFF2-40B4-BE49-F238E27FC236}">
                <a16:creationId xmlns:a16="http://schemas.microsoft.com/office/drawing/2014/main" id="{F884E357-CD12-444A-B3EC-FFE254799AD5}"/>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4717358" y="4930550"/>
            <a:ext cx="203718" cy="365124"/>
          </a:xfrm>
          <a:prstGeom prst="rect">
            <a:avLst/>
          </a:prstGeom>
        </p:spPr>
      </p:pic>
      <p:pic>
        <p:nvPicPr>
          <p:cNvPr id="14" name="turn_left">
            <a:hlinkClick r:id="" action="ppaction://media"/>
            <a:extLst>
              <a:ext uri="{FF2B5EF4-FFF2-40B4-BE49-F238E27FC236}">
                <a16:creationId xmlns:a16="http://schemas.microsoft.com/office/drawing/2014/main" id="{9B69F1DD-B983-41D0-9380-9A6A67808205}"/>
              </a:ext>
            </a:extLst>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10563060" y="4921160"/>
            <a:ext cx="155510" cy="312036"/>
          </a:xfrm>
          <a:prstGeom prst="rect">
            <a:avLst/>
          </a:prstGeom>
        </p:spPr>
      </p:pic>
    </p:spTree>
    <p:extLst>
      <p:ext uri="{BB962C8B-B14F-4D97-AF65-F5344CB8AC3E}">
        <p14:creationId xmlns:p14="http://schemas.microsoft.com/office/powerpoint/2010/main" val="422010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04" fill="hold"/>
                                        <p:tgtEl>
                                          <p:spTgt spid="13"/>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128"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13"/>
                </p:tgtEl>
              </p:cMediaNode>
            </p:audio>
            <p:audio>
              <p:cMediaNode vol="80000">
                <p:cTn id="12" fill="hold" display="0">
                  <p:stCondLst>
                    <p:cond delay="indefinite"/>
                  </p:stCondLst>
                  <p:endCondLst>
                    <p:cond evt="onStopAudio" delay="0">
                      <p:tgtEl>
                        <p:sldTgt/>
                      </p:tgtEl>
                    </p:cond>
                  </p:endCondLst>
                </p:cTn>
                <p:tgtEl>
                  <p:spTgt spid="14"/>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B2CAE-6F48-41AD-A171-066CE4B077D3}"/>
              </a:ext>
            </a:extLst>
          </p:cNvPr>
          <p:cNvSpPr>
            <a:spLocks noGrp="1"/>
          </p:cNvSpPr>
          <p:nvPr>
            <p:ph type="title"/>
          </p:nvPr>
        </p:nvSpPr>
        <p:spPr/>
        <p:txBody>
          <a:bodyPr/>
          <a:lstStyle/>
          <a:p>
            <a:r>
              <a:rPr lang="en-US" dirty="0"/>
              <a:t>Results obtained and analysis </a:t>
            </a:r>
            <a:endParaRPr lang="en-IN" dirty="0"/>
          </a:p>
        </p:txBody>
      </p:sp>
      <p:sp>
        <p:nvSpPr>
          <p:cNvPr id="3" name="Content Placeholder 2">
            <a:extLst>
              <a:ext uri="{FF2B5EF4-FFF2-40B4-BE49-F238E27FC236}">
                <a16:creationId xmlns:a16="http://schemas.microsoft.com/office/drawing/2014/main" id="{010309E1-64E3-434D-AFDD-875FE6733C80}"/>
              </a:ext>
            </a:extLst>
          </p:cNvPr>
          <p:cNvSpPr>
            <a:spLocks noGrp="1"/>
          </p:cNvSpPr>
          <p:nvPr>
            <p:ph idx="1"/>
          </p:nvPr>
        </p:nvSpPr>
        <p:spPr>
          <a:xfrm>
            <a:off x="838200" y="1825160"/>
            <a:ext cx="10515600" cy="365125"/>
          </a:xfrm>
        </p:spPr>
        <p:txBody>
          <a:bodyPr/>
          <a:lstStyle/>
          <a:p>
            <a:pPr marL="0" indent="0">
              <a:buNone/>
            </a:pPr>
            <a:r>
              <a:rPr lang="en-US" sz="2500" b="1" dirty="0"/>
              <a:t>2.Indoor_mode.</a:t>
            </a:r>
            <a:endParaRPr lang="en-IN" sz="2500" b="1" dirty="0"/>
          </a:p>
        </p:txBody>
      </p:sp>
      <p:sp>
        <p:nvSpPr>
          <p:cNvPr id="4" name="Date Placeholder 3">
            <a:extLst>
              <a:ext uri="{FF2B5EF4-FFF2-40B4-BE49-F238E27FC236}">
                <a16:creationId xmlns:a16="http://schemas.microsoft.com/office/drawing/2014/main" id="{908AE7B7-1A38-437F-8402-E458F67B203B}"/>
              </a:ext>
            </a:extLst>
          </p:cNvPr>
          <p:cNvSpPr>
            <a:spLocks noGrp="1"/>
          </p:cNvSpPr>
          <p:nvPr>
            <p:ph type="dt" sz="half" idx="10"/>
          </p:nvPr>
        </p:nvSpPr>
        <p:spPr/>
        <p:txBody>
          <a:bodyPr/>
          <a:lstStyle/>
          <a:p>
            <a:pPr>
              <a:defRPr/>
            </a:pPr>
            <a:fld id="{9FCC6B52-9971-410F-B970-172C9ABC021C}" type="datetime8">
              <a:rPr lang="en-IN" smtClean="0"/>
              <a:t>01-10-2021 12:08</a:t>
            </a:fld>
            <a:endParaRPr lang="en-IN"/>
          </a:p>
        </p:txBody>
      </p:sp>
      <p:sp>
        <p:nvSpPr>
          <p:cNvPr id="5" name="Slide Number Placeholder 4">
            <a:extLst>
              <a:ext uri="{FF2B5EF4-FFF2-40B4-BE49-F238E27FC236}">
                <a16:creationId xmlns:a16="http://schemas.microsoft.com/office/drawing/2014/main" id="{E4DFCA1D-05CF-4701-9E4D-8238BE45B3E9}"/>
              </a:ext>
            </a:extLst>
          </p:cNvPr>
          <p:cNvSpPr>
            <a:spLocks noGrp="1"/>
          </p:cNvSpPr>
          <p:nvPr>
            <p:ph type="sldNum" sz="quarter" idx="12"/>
          </p:nvPr>
        </p:nvSpPr>
        <p:spPr/>
        <p:txBody>
          <a:bodyPr/>
          <a:lstStyle/>
          <a:p>
            <a:pPr>
              <a:defRPr/>
            </a:pPr>
            <a:fld id="{AAFC9A1D-E715-4FF0-BABF-4724B2795EE9}" type="slidenum">
              <a:rPr lang="en-IN" smtClean="0"/>
              <a:pPr>
                <a:defRPr/>
              </a:pPr>
              <a:t>23</a:t>
            </a:fld>
            <a:endParaRPr lang="en-IN"/>
          </a:p>
        </p:txBody>
      </p:sp>
      <p:sp>
        <p:nvSpPr>
          <p:cNvPr id="11" name="TextBox 10">
            <a:extLst>
              <a:ext uri="{FF2B5EF4-FFF2-40B4-BE49-F238E27FC236}">
                <a16:creationId xmlns:a16="http://schemas.microsoft.com/office/drawing/2014/main" id="{3A473289-3A71-4ACB-8C3E-AA13113655BA}"/>
              </a:ext>
            </a:extLst>
          </p:cNvPr>
          <p:cNvSpPr txBox="1"/>
          <p:nvPr/>
        </p:nvSpPr>
        <p:spPr>
          <a:xfrm>
            <a:off x="838200" y="5319539"/>
            <a:ext cx="2371531" cy="323165"/>
          </a:xfrm>
          <a:prstGeom prst="rect">
            <a:avLst/>
          </a:prstGeom>
          <a:noFill/>
        </p:spPr>
        <p:txBody>
          <a:bodyPr wrap="square" rtlCol="0">
            <a:spAutoFit/>
          </a:bodyPr>
          <a:lstStyle/>
          <a:p>
            <a:r>
              <a:rPr lang="en-IN" sz="1500" dirty="0"/>
              <a:t>Detecting object in left</a:t>
            </a:r>
          </a:p>
        </p:txBody>
      </p:sp>
      <p:pic>
        <p:nvPicPr>
          <p:cNvPr id="7" name="Picture 6">
            <a:extLst>
              <a:ext uri="{FF2B5EF4-FFF2-40B4-BE49-F238E27FC236}">
                <a16:creationId xmlns:a16="http://schemas.microsoft.com/office/drawing/2014/main" id="{F9DF9DDB-7CC2-48C4-8E5F-4DC20E016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87318"/>
            <a:ext cx="4088363" cy="2735188"/>
          </a:xfrm>
          <a:prstGeom prst="rect">
            <a:avLst/>
          </a:prstGeom>
        </p:spPr>
      </p:pic>
      <p:pic>
        <p:nvPicPr>
          <p:cNvPr id="14" name="Picture 13">
            <a:extLst>
              <a:ext uri="{FF2B5EF4-FFF2-40B4-BE49-F238E27FC236}">
                <a16:creationId xmlns:a16="http://schemas.microsoft.com/office/drawing/2014/main" id="{45350EBA-D79E-4AF3-9754-7D127F497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1935" y="2338974"/>
            <a:ext cx="3984171" cy="2735188"/>
          </a:xfrm>
          <a:prstGeom prst="rect">
            <a:avLst/>
          </a:prstGeom>
        </p:spPr>
      </p:pic>
      <p:sp>
        <p:nvSpPr>
          <p:cNvPr id="15" name="TextBox 14">
            <a:extLst>
              <a:ext uri="{FF2B5EF4-FFF2-40B4-BE49-F238E27FC236}">
                <a16:creationId xmlns:a16="http://schemas.microsoft.com/office/drawing/2014/main" id="{D96A5A41-D777-415D-9956-A94B7D97A5F5}"/>
              </a:ext>
            </a:extLst>
          </p:cNvPr>
          <p:cNvSpPr txBox="1"/>
          <p:nvPr/>
        </p:nvSpPr>
        <p:spPr>
          <a:xfrm>
            <a:off x="7045908" y="5273976"/>
            <a:ext cx="3129383" cy="323165"/>
          </a:xfrm>
          <a:prstGeom prst="rect">
            <a:avLst/>
          </a:prstGeom>
          <a:noFill/>
        </p:spPr>
        <p:txBody>
          <a:bodyPr wrap="none" rtlCol="0">
            <a:spAutoFit/>
          </a:bodyPr>
          <a:lstStyle/>
          <a:p>
            <a:r>
              <a:rPr lang="en-US" sz="1500" dirty="0"/>
              <a:t>Detecting object under the camera</a:t>
            </a:r>
            <a:endParaRPr lang="en-IN" sz="1500" dirty="0"/>
          </a:p>
        </p:txBody>
      </p:sp>
    </p:spTree>
    <p:extLst>
      <p:ext uri="{BB962C8B-B14F-4D97-AF65-F5344CB8AC3E}">
        <p14:creationId xmlns:p14="http://schemas.microsoft.com/office/powerpoint/2010/main" val="4281579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246C-CB29-444B-808F-95CA891855A5}"/>
              </a:ext>
            </a:extLst>
          </p:cNvPr>
          <p:cNvSpPr>
            <a:spLocks noGrp="1"/>
          </p:cNvSpPr>
          <p:nvPr>
            <p:ph type="title"/>
          </p:nvPr>
        </p:nvSpPr>
        <p:spPr>
          <a:xfrm>
            <a:off x="838200" y="1105344"/>
            <a:ext cx="10515600" cy="594519"/>
          </a:xfrm>
        </p:spPr>
        <p:txBody>
          <a:bodyPr/>
          <a:lstStyle/>
          <a:p>
            <a:r>
              <a:rPr lang="en-US" dirty="0"/>
              <a:t>Conclusion</a:t>
            </a:r>
          </a:p>
        </p:txBody>
      </p:sp>
      <p:sp>
        <p:nvSpPr>
          <p:cNvPr id="3" name="Content Placeholder 2">
            <a:extLst>
              <a:ext uri="{FF2B5EF4-FFF2-40B4-BE49-F238E27FC236}">
                <a16:creationId xmlns:a16="http://schemas.microsoft.com/office/drawing/2014/main" id="{D9C6D211-0548-40C9-A1BD-513F0E3ED80B}"/>
              </a:ext>
            </a:extLst>
          </p:cNvPr>
          <p:cNvSpPr>
            <a:spLocks noGrp="1"/>
          </p:cNvSpPr>
          <p:nvPr>
            <p:ph idx="1"/>
          </p:nvPr>
        </p:nvSpPr>
        <p:spPr>
          <a:xfrm>
            <a:off x="838200" y="2091496"/>
            <a:ext cx="10515600" cy="4393124"/>
          </a:xfrm>
        </p:spPr>
        <p:txBody>
          <a:bodyPr/>
          <a:lstStyle/>
          <a:p>
            <a:pPr algn="just"/>
            <a:r>
              <a:rPr lang="en-US" sz="2200" dirty="0"/>
              <a:t>Use of smart glass reduces the dependency of blind persons on others in routine activities.</a:t>
            </a:r>
          </a:p>
          <a:p>
            <a:pPr algn="just"/>
            <a:r>
              <a:rPr lang="en-US" sz="2200" dirty="0"/>
              <a:t>Yolov3 applies single neural network and it is fastest compared to other object detection algorithms. </a:t>
            </a:r>
          </a:p>
          <a:p>
            <a:endParaRPr lang="en-US" sz="2400" dirty="0"/>
          </a:p>
        </p:txBody>
      </p:sp>
      <p:sp>
        <p:nvSpPr>
          <p:cNvPr id="4" name="Date Placeholder 3">
            <a:extLst>
              <a:ext uri="{FF2B5EF4-FFF2-40B4-BE49-F238E27FC236}">
                <a16:creationId xmlns:a16="http://schemas.microsoft.com/office/drawing/2014/main" id="{A57F34AC-F462-467A-90E4-B9B094F8F1D8}"/>
              </a:ext>
            </a:extLst>
          </p:cNvPr>
          <p:cNvSpPr>
            <a:spLocks noGrp="1"/>
          </p:cNvSpPr>
          <p:nvPr>
            <p:ph type="dt" sz="half" idx="10"/>
          </p:nvPr>
        </p:nvSpPr>
        <p:spPr/>
        <p:txBody>
          <a:bodyPr/>
          <a:lstStyle/>
          <a:p>
            <a:pPr>
              <a:defRPr/>
            </a:pPr>
            <a:fld id="{912F94B8-E532-41B3-ACF6-FDD4DB3D9370}" type="datetime8">
              <a:rPr lang="en-IN" smtClean="0"/>
              <a:t>01-10-2021 12:08</a:t>
            </a:fld>
            <a:endParaRPr lang="en-IN"/>
          </a:p>
        </p:txBody>
      </p:sp>
      <p:sp>
        <p:nvSpPr>
          <p:cNvPr id="5" name="Slide Number Placeholder 4">
            <a:extLst>
              <a:ext uri="{FF2B5EF4-FFF2-40B4-BE49-F238E27FC236}">
                <a16:creationId xmlns:a16="http://schemas.microsoft.com/office/drawing/2014/main" id="{3747A228-E63F-435E-B38C-1E62F74490EB}"/>
              </a:ext>
            </a:extLst>
          </p:cNvPr>
          <p:cNvSpPr>
            <a:spLocks noGrp="1"/>
          </p:cNvSpPr>
          <p:nvPr>
            <p:ph type="sldNum" sz="quarter" idx="12"/>
          </p:nvPr>
        </p:nvSpPr>
        <p:spPr/>
        <p:txBody>
          <a:bodyPr/>
          <a:lstStyle/>
          <a:p>
            <a:pPr>
              <a:defRPr/>
            </a:pPr>
            <a:fld id="{AAFC9A1D-E715-4FF0-BABF-4724B2795EE9}" type="slidenum">
              <a:rPr lang="en-IN" smtClean="0"/>
              <a:pPr>
                <a:defRPr/>
              </a:pPr>
              <a:t>24</a:t>
            </a:fld>
            <a:endParaRPr lang="en-IN"/>
          </a:p>
        </p:txBody>
      </p:sp>
    </p:spTree>
    <p:extLst>
      <p:ext uri="{BB962C8B-B14F-4D97-AF65-F5344CB8AC3E}">
        <p14:creationId xmlns:p14="http://schemas.microsoft.com/office/powerpoint/2010/main" val="3268524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CF5C-1E4D-4543-B0DE-83FB00572B03}"/>
              </a:ext>
            </a:extLst>
          </p:cNvPr>
          <p:cNvSpPr>
            <a:spLocks noGrp="1"/>
          </p:cNvSpPr>
          <p:nvPr>
            <p:ph type="title"/>
          </p:nvPr>
        </p:nvSpPr>
        <p:spPr/>
        <p:txBody>
          <a:bodyPr/>
          <a:lstStyle/>
          <a:p>
            <a:r>
              <a:rPr lang="en-US" dirty="0"/>
              <a:t>Action Plan:</a:t>
            </a:r>
          </a:p>
        </p:txBody>
      </p:sp>
      <p:sp>
        <p:nvSpPr>
          <p:cNvPr id="4" name="Date Placeholder 3">
            <a:extLst>
              <a:ext uri="{FF2B5EF4-FFF2-40B4-BE49-F238E27FC236}">
                <a16:creationId xmlns:a16="http://schemas.microsoft.com/office/drawing/2014/main" id="{024E6AE4-CFD7-419C-BE98-ECE5DAB73696}"/>
              </a:ext>
            </a:extLst>
          </p:cNvPr>
          <p:cNvSpPr>
            <a:spLocks noGrp="1"/>
          </p:cNvSpPr>
          <p:nvPr>
            <p:ph type="dt" sz="half" idx="10"/>
          </p:nvPr>
        </p:nvSpPr>
        <p:spPr/>
        <p:txBody>
          <a:bodyPr/>
          <a:lstStyle/>
          <a:p>
            <a:pPr>
              <a:defRPr/>
            </a:pPr>
            <a:fld id="{4EB17405-5D89-4773-B7D3-448447BF463C}" type="datetime8">
              <a:rPr lang="en-IN" smtClean="0"/>
              <a:t>01-10-2021 12:08</a:t>
            </a:fld>
            <a:endParaRPr lang="en-IN"/>
          </a:p>
        </p:txBody>
      </p:sp>
      <p:sp>
        <p:nvSpPr>
          <p:cNvPr id="5" name="Slide Number Placeholder 4">
            <a:extLst>
              <a:ext uri="{FF2B5EF4-FFF2-40B4-BE49-F238E27FC236}">
                <a16:creationId xmlns:a16="http://schemas.microsoft.com/office/drawing/2014/main" id="{1A915130-5239-4D55-85B7-70A277EDC447}"/>
              </a:ext>
            </a:extLst>
          </p:cNvPr>
          <p:cNvSpPr>
            <a:spLocks noGrp="1"/>
          </p:cNvSpPr>
          <p:nvPr>
            <p:ph type="sldNum" sz="quarter" idx="12"/>
          </p:nvPr>
        </p:nvSpPr>
        <p:spPr/>
        <p:txBody>
          <a:bodyPr/>
          <a:lstStyle/>
          <a:p>
            <a:pPr>
              <a:defRPr/>
            </a:pPr>
            <a:fld id="{AAFC9A1D-E715-4FF0-BABF-4724B2795EE9}" type="slidenum">
              <a:rPr lang="en-IN" smtClean="0"/>
              <a:pPr>
                <a:defRPr/>
              </a:pPr>
              <a:t>25</a:t>
            </a:fld>
            <a:endParaRPr lang="en-IN"/>
          </a:p>
        </p:txBody>
      </p:sp>
      <p:sp>
        <p:nvSpPr>
          <p:cNvPr id="7" name="Rectangle 1">
            <a:extLst>
              <a:ext uri="{FF2B5EF4-FFF2-40B4-BE49-F238E27FC236}">
                <a16:creationId xmlns:a16="http://schemas.microsoft.com/office/drawing/2014/main" id="{16740519-2519-433F-8FF5-B83914A6AEDC}"/>
              </a:ext>
            </a:extLst>
          </p:cNvPr>
          <p:cNvSpPr>
            <a:spLocks noChangeArrowheads="1"/>
          </p:cNvSpPr>
          <p:nvPr/>
        </p:nvSpPr>
        <p:spPr bwMode="auto">
          <a:xfrm>
            <a:off x="2826466" y="166195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2460625" algn="l"/>
              </a:tabLst>
              <a:defRPr>
                <a:solidFill>
                  <a:schemeClr val="tx1"/>
                </a:solidFill>
                <a:latin typeface="Arial" panose="020B0604020202020204" pitchFamily="34" charset="0"/>
              </a:defRPr>
            </a:lvl1pPr>
            <a:lvl2pPr eaLnBrk="0" hangingPunct="0">
              <a:tabLst>
                <a:tab pos="2460625" algn="l"/>
              </a:tabLst>
              <a:defRPr>
                <a:solidFill>
                  <a:schemeClr val="tx1"/>
                </a:solidFill>
                <a:latin typeface="Arial" panose="020B0604020202020204" pitchFamily="34" charset="0"/>
              </a:defRPr>
            </a:lvl2pPr>
            <a:lvl3pPr eaLnBrk="0" hangingPunct="0">
              <a:tabLst>
                <a:tab pos="2460625" algn="l"/>
              </a:tabLst>
              <a:defRPr>
                <a:solidFill>
                  <a:schemeClr val="tx1"/>
                </a:solidFill>
                <a:latin typeface="Arial" panose="020B0604020202020204" pitchFamily="34" charset="0"/>
              </a:defRPr>
            </a:lvl3pPr>
            <a:lvl4pPr eaLnBrk="0" hangingPunct="0">
              <a:tabLst>
                <a:tab pos="2460625" algn="l"/>
              </a:tabLst>
              <a:defRPr>
                <a:solidFill>
                  <a:schemeClr val="tx1"/>
                </a:solidFill>
                <a:latin typeface="Arial" panose="020B0604020202020204" pitchFamily="34" charset="0"/>
              </a:defRPr>
            </a:lvl4pPr>
            <a:lvl5pPr eaLnBrk="0" hangingPunct="0">
              <a:tabLst>
                <a:tab pos="2460625" algn="l"/>
              </a:tabLst>
              <a:defRPr>
                <a:solidFill>
                  <a:schemeClr val="tx1"/>
                </a:solidFill>
                <a:latin typeface="Arial" panose="020B0604020202020204" pitchFamily="34" charset="0"/>
              </a:defRPr>
            </a:lvl5pPr>
            <a:lvl6pPr eaLnBrk="0" fontAlgn="base" hangingPunct="0">
              <a:spcBef>
                <a:spcPct val="0"/>
              </a:spcBef>
              <a:spcAft>
                <a:spcPct val="0"/>
              </a:spcAft>
              <a:tabLst>
                <a:tab pos="2460625" algn="l"/>
              </a:tabLst>
              <a:defRPr>
                <a:solidFill>
                  <a:schemeClr val="tx1"/>
                </a:solidFill>
                <a:latin typeface="Arial" panose="020B0604020202020204" pitchFamily="34" charset="0"/>
              </a:defRPr>
            </a:lvl6pPr>
            <a:lvl7pPr eaLnBrk="0" fontAlgn="base" hangingPunct="0">
              <a:spcBef>
                <a:spcPct val="0"/>
              </a:spcBef>
              <a:spcAft>
                <a:spcPct val="0"/>
              </a:spcAft>
              <a:tabLst>
                <a:tab pos="2460625" algn="l"/>
              </a:tabLst>
              <a:defRPr>
                <a:solidFill>
                  <a:schemeClr val="tx1"/>
                </a:solidFill>
                <a:latin typeface="Arial" panose="020B0604020202020204" pitchFamily="34" charset="0"/>
              </a:defRPr>
            </a:lvl7pPr>
            <a:lvl8pPr eaLnBrk="0" fontAlgn="base" hangingPunct="0">
              <a:spcBef>
                <a:spcPct val="0"/>
              </a:spcBef>
              <a:spcAft>
                <a:spcPct val="0"/>
              </a:spcAft>
              <a:tabLst>
                <a:tab pos="2460625" algn="l"/>
              </a:tabLst>
              <a:defRPr>
                <a:solidFill>
                  <a:schemeClr val="tx1"/>
                </a:solidFill>
                <a:latin typeface="Arial" panose="020B0604020202020204" pitchFamily="34" charset="0"/>
              </a:defRPr>
            </a:lvl8pPr>
            <a:lvl9pPr eaLnBrk="0" fontAlgn="base" hangingPunct="0">
              <a:spcBef>
                <a:spcPct val="0"/>
              </a:spcBef>
              <a:spcAft>
                <a:spcPct val="0"/>
              </a:spcAft>
              <a:tabLst>
                <a:tab pos="24606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460625" algn="l"/>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8">
            <a:extLst>
              <a:ext uri="{FF2B5EF4-FFF2-40B4-BE49-F238E27FC236}">
                <a16:creationId xmlns:a16="http://schemas.microsoft.com/office/drawing/2014/main" id="{6B5FD048-6779-4654-8B19-86388157C274}"/>
              </a:ext>
            </a:extLst>
          </p:cNvPr>
          <p:cNvGraphicFramePr>
            <a:graphicFrameLocks noGrp="1"/>
          </p:cNvGraphicFramePr>
          <p:nvPr>
            <p:extLst>
              <p:ext uri="{D42A27DB-BD31-4B8C-83A1-F6EECF244321}">
                <p14:modId xmlns:p14="http://schemas.microsoft.com/office/powerpoint/2010/main" val="2762938840"/>
              </p:ext>
            </p:extLst>
          </p:nvPr>
        </p:nvGraphicFramePr>
        <p:xfrm>
          <a:off x="838199" y="1884784"/>
          <a:ext cx="9789366" cy="4284201"/>
        </p:xfrm>
        <a:graphic>
          <a:graphicData uri="http://schemas.openxmlformats.org/drawingml/2006/table">
            <a:tbl>
              <a:tblPr firstRow="1" bandRow="1">
                <a:tableStyleId>{5940675A-B579-460E-94D1-54222C63F5DA}</a:tableStyleId>
              </a:tblPr>
              <a:tblGrid>
                <a:gridCol w="722341">
                  <a:extLst>
                    <a:ext uri="{9D8B030D-6E8A-4147-A177-3AD203B41FA5}">
                      <a16:colId xmlns:a16="http://schemas.microsoft.com/office/drawing/2014/main" val="1911289526"/>
                    </a:ext>
                  </a:extLst>
                </a:gridCol>
                <a:gridCol w="3664561">
                  <a:extLst>
                    <a:ext uri="{9D8B030D-6E8A-4147-A177-3AD203B41FA5}">
                      <a16:colId xmlns:a16="http://schemas.microsoft.com/office/drawing/2014/main" val="3945164985"/>
                    </a:ext>
                  </a:extLst>
                </a:gridCol>
                <a:gridCol w="1486718">
                  <a:extLst>
                    <a:ext uri="{9D8B030D-6E8A-4147-A177-3AD203B41FA5}">
                      <a16:colId xmlns:a16="http://schemas.microsoft.com/office/drawing/2014/main" val="2191740067"/>
                    </a:ext>
                  </a:extLst>
                </a:gridCol>
                <a:gridCol w="1957873">
                  <a:extLst>
                    <a:ext uri="{9D8B030D-6E8A-4147-A177-3AD203B41FA5}">
                      <a16:colId xmlns:a16="http://schemas.microsoft.com/office/drawing/2014/main" val="2150527974"/>
                    </a:ext>
                  </a:extLst>
                </a:gridCol>
                <a:gridCol w="1957873">
                  <a:extLst>
                    <a:ext uri="{9D8B030D-6E8A-4147-A177-3AD203B41FA5}">
                      <a16:colId xmlns:a16="http://schemas.microsoft.com/office/drawing/2014/main" val="4145240096"/>
                    </a:ext>
                  </a:extLst>
                </a:gridCol>
              </a:tblGrid>
              <a:tr h="689412">
                <a:tc>
                  <a:txBody>
                    <a:bodyPr/>
                    <a:lstStyle/>
                    <a:p>
                      <a:r>
                        <a:rPr lang="en-US" dirty="0" err="1"/>
                        <a:t>Sl</a:t>
                      </a:r>
                      <a:r>
                        <a:rPr lang="en-US" dirty="0"/>
                        <a:t> no.</a:t>
                      </a:r>
                      <a:endParaRPr lang="en-IN" dirty="0"/>
                    </a:p>
                  </a:txBody>
                  <a:tcPr/>
                </a:tc>
                <a:tc>
                  <a:txBody>
                    <a:bodyPr/>
                    <a:lstStyle/>
                    <a:p>
                      <a:r>
                        <a:rPr lang="en-US" dirty="0"/>
                        <a:t>Tasks performed</a:t>
                      </a:r>
                      <a:endParaRPr lang="en-IN" dirty="0"/>
                    </a:p>
                  </a:txBody>
                  <a:tcPr/>
                </a:tc>
                <a:tc>
                  <a:txBody>
                    <a:bodyPr/>
                    <a:lstStyle/>
                    <a:p>
                      <a:r>
                        <a:rPr lang="en-US" dirty="0"/>
                        <a:t>started</a:t>
                      </a:r>
                      <a:endParaRPr lang="en-IN" dirty="0"/>
                    </a:p>
                  </a:txBody>
                  <a:tcPr/>
                </a:tc>
                <a:tc>
                  <a:txBody>
                    <a:bodyPr/>
                    <a:lstStyle/>
                    <a:p>
                      <a:r>
                        <a:rPr lang="en-US" dirty="0"/>
                        <a:t>completed</a:t>
                      </a:r>
                      <a:endParaRPr lang="en-IN" dirty="0"/>
                    </a:p>
                  </a:txBody>
                  <a:tcPr/>
                </a:tc>
                <a:tc>
                  <a:txBody>
                    <a:bodyPr/>
                    <a:lstStyle/>
                    <a:p>
                      <a:r>
                        <a:rPr lang="en-US" dirty="0"/>
                        <a:t>status</a:t>
                      </a:r>
                      <a:endParaRPr lang="en-IN" dirty="0"/>
                    </a:p>
                  </a:txBody>
                  <a:tcPr/>
                </a:tc>
                <a:extLst>
                  <a:ext uri="{0D108BD9-81ED-4DB2-BD59-A6C34878D82A}">
                    <a16:rowId xmlns:a16="http://schemas.microsoft.com/office/drawing/2014/main" val="1100557802"/>
                  </a:ext>
                </a:extLst>
              </a:tr>
              <a:tr h="399421">
                <a:tc>
                  <a:txBody>
                    <a:bodyPr/>
                    <a:lstStyle/>
                    <a:p>
                      <a:r>
                        <a:rPr lang="en-US" dirty="0"/>
                        <a:t>1</a:t>
                      </a:r>
                      <a:endParaRPr lang="en-IN" dirty="0"/>
                    </a:p>
                  </a:txBody>
                  <a:tcPr/>
                </a:tc>
                <a:tc>
                  <a:txBody>
                    <a:bodyPr/>
                    <a:lstStyle/>
                    <a:p>
                      <a:r>
                        <a:rPr lang="en-US" dirty="0"/>
                        <a:t>Literature Survey</a:t>
                      </a:r>
                      <a:endParaRPr lang="en-IN" dirty="0"/>
                    </a:p>
                  </a:txBody>
                  <a:tcPr/>
                </a:tc>
                <a:tc>
                  <a:txBody>
                    <a:bodyPr/>
                    <a:lstStyle/>
                    <a:p>
                      <a:r>
                        <a:rPr lang="en-US" dirty="0"/>
                        <a:t>20/12/2020</a:t>
                      </a:r>
                      <a:endParaRPr lang="en-IN" dirty="0"/>
                    </a:p>
                  </a:txBody>
                  <a:tcPr/>
                </a:tc>
                <a:tc>
                  <a:txBody>
                    <a:bodyPr/>
                    <a:lstStyle/>
                    <a:p>
                      <a:r>
                        <a:rPr lang="en-US" dirty="0"/>
                        <a:t>30/12/2020</a:t>
                      </a:r>
                      <a:endParaRPr lang="en-IN" dirty="0"/>
                    </a:p>
                  </a:txBody>
                  <a:tcPr/>
                </a:tc>
                <a:tc>
                  <a:txBody>
                    <a:bodyPr/>
                    <a:lstStyle/>
                    <a:p>
                      <a:r>
                        <a:rPr lang="en-US" dirty="0"/>
                        <a:t>Completed</a:t>
                      </a:r>
                      <a:endParaRPr lang="en-IN" dirty="0"/>
                    </a:p>
                  </a:txBody>
                  <a:tcPr/>
                </a:tc>
                <a:extLst>
                  <a:ext uri="{0D108BD9-81ED-4DB2-BD59-A6C34878D82A}">
                    <a16:rowId xmlns:a16="http://schemas.microsoft.com/office/drawing/2014/main" val="1027204309"/>
                  </a:ext>
                </a:extLst>
              </a:tr>
              <a:tr h="399421">
                <a:tc>
                  <a:txBody>
                    <a:bodyPr/>
                    <a:lstStyle/>
                    <a:p>
                      <a:r>
                        <a:rPr lang="en-US" dirty="0"/>
                        <a:t>2</a:t>
                      </a:r>
                      <a:endParaRPr lang="en-IN" dirty="0"/>
                    </a:p>
                  </a:txBody>
                  <a:tcPr/>
                </a:tc>
                <a:tc>
                  <a:txBody>
                    <a:bodyPr/>
                    <a:lstStyle/>
                    <a:p>
                      <a:r>
                        <a:rPr lang="en-US" dirty="0"/>
                        <a:t>Synopsis Submission</a:t>
                      </a:r>
                      <a:endParaRPr lang="en-IN" dirty="0"/>
                    </a:p>
                  </a:txBody>
                  <a:tcPr/>
                </a:tc>
                <a:tc>
                  <a:txBody>
                    <a:bodyPr/>
                    <a:lstStyle/>
                    <a:p>
                      <a:r>
                        <a:rPr lang="en-US" dirty="0"/>
                        <a:t>31/12/2020</a:t>
                      </a:r>
                      <a:endParaRPr lang="en-IN" dirty="0"/>
                    </a:p>
                  </a:txBody>
                  <a:tcPr/>
                </a:tc>
                <a:tc>
                  <a:txBody>
                    <a:bodyPr/>
                    <a:lstStyle/>
                    <a:p>
                      <a:r>
                        <a:rPr lang="en-US" dirty="0"/>
                        <a:t>02/01/2021</a:t>
                      </a:r>
                      <a:endParaRPr lang="en-IN" dirty="0"/>
                    </a:p>
                  </a:txBody>
                  <a:tcPr/>
                </a:tc>
                <a:tc>
                  <a:txBody>
                    <a:bodyPr/>
                    <a:lstStyle/>
                    <a:p>
                      <a:r>
                        <a:rPr lang="en-US" dirty="0"/>
                        <a:t>Completed</a:t>
                      </a:r>
                      <a:endParaRPr lang="en-IN" dirty="0"/>
                    </a:p>
                  </a:txBody>
                  <a:tcPr/>
                </a:tc>
                <a:extLst>
                  <a:ext uri="{0D108BD9-81ED-4DB2-BD59-A6C34878D82A}">
                    <a16:rowId xmlns:a16="http://schemas.microsoft.com/office/drawing/2014/main" val="1856172751"/>
                  </a:ext>
                </a:extLst>
              </a:tr>
              <a:tr h="399421">
                <a:tc>
                  <a:txBody>
                    <a:bodyPr/>
                    <a:lstStyle/>
                    <a:p>
                      <a:r>
                        <a:rPr lang="en-US" dirty="0"/>
                        <a:t>3</a:t>
                      </a:r>
                      <a:endParaRPr lang="en-IN" dirty="0"/>
                    </a:p>
                  </a:txBody>
                  <a:tcPr/>
                </a:tc>
                <a:tc>
                  <a:txBody>
                    <a:bodyPr/>
                    <a:lstStyle/>
                    <a:p>
                      <a:r>
                        <a:rPr lang="en-US" dirty="0"/>
                        <a:t>Submission for First phase report</a:t>
                      </a:r>
                      <a:endParaRPr lang="en-IN" dirty="0"/>
                    </a:p>
                  </a:txBody>
                  <a:tcPr/>
                </a:tc>
                <a:tc>
                  <a:txBody>
                    <a:bodyPr/>
                    <a:lstStyle/>
                    <a:p>
                      <a:r>
                        <a:rPr lang="en-US" dirty="0"/>
                        <a:t>03/01/2021</a:t>
                      </a:r>
                      <a:endParaRPr lang="en-IN" dirty="0"/>
                    </a:p>
                  </a:txBody>
                  <a:tcPr/>
                </a:tc>
                <a:tc>
                  <a:txBody>
                    <a:bodyPr/>
                    <a:lstStyle/>
                    <a:p>
                      <a:r>
                        <a:rPr lang="en-US" dirty="0"/>
                        <a:t>16/01/2021</a:t>
                      </a:r>
                      <a:endParaRPr lang="en-IN" dirty="0"/>
                    </a:p>
                  </a:txBody>
                  <a:tcPr/>
                </a:tc>
                <a:tc>
                  <a:txBody>
                    <a:bodyPr/>
                    <a:lstStyle/>
                    <a:p>
                      <a:r>
                        <a:rPr lang="en-US" dirty="0"/>
                        <a:t>Completed</a:t>
                      </a:r>
                      <a:endParaRPr lang="en-IN" dirty="0"/>
                    </a:p>
                  </a:txBody>
                  <a:tcPr/>
                </a:tc>
                <a:extLst>
                  <a:ext uri="{0D108BD9-81ED-4DB2-BD59-A6C34878D82A}">
                    <a16:rowId xmlns:a16="http://schemas.microsoft.com/office/drawing/2014/main" val="3333973017"/>
                  </a:ext>
                </a:extLst>
              </a:tr>
              <a:tr h="399421">
                <a:tc>
                  <a:txBody>
                    <a:bodyPr/>
                    <a:lstStyle/>
                    <a:p>
                      <a:r>
                        <a:rPr lang="en-US" dirty="0"/>
                        <a:t>4</a:t>
                      </a:r>
                      <a:endParaRPr lang="en-IN" dirty="0"/>
                    </a:p>
                  </a:txBody>
                  <a:tcPr/>
                </a:tc>
                <a:tc>
                  <a:txBody>
                    <a:bodyPr/>
                    <a:lstStyle/>
                    <a:p>
                      <a:r>
                        <a:rPr lang="en-US" dirty="0"/>
                        <a:t>Objective 1</a:t>
                      </a:r>
                    </a:p>
                  </a:txBody>
                  <a:tcPr/>
                </a:tc>
                <a:tc>
                  <a:txBody>
                    <a:bodyPr/>
                    <a:lstStyle/>
                    <a:p>
                      <a:r>
                        <a:rPr lang="en-US" dirty="0"/>
                        <a:t>01/03/2021</a:t>
                      </a:r>
                      <a:endParaRPr lang="en-IN" dirty="0"/>
                    </a:p>
                  </a:txBody>
                  <a:tcPr/>
                </a:tc>
                <a:tc>
                  <a:txBody>
                    <a:bodyPr/>
                    <a:lstStyle/>
                    <a:p>
                      <a:r>
                        <a:rPr lang="en-US" dirty="0"/>
                        <a:t>01/04/2021</a:t>
                      </a:r>
                      <a:endParaRPr lang="en-IN" dirty="0"/>
                    </a:p>
                  </a:txBody>
                  <a:tcPr/>
                </a:tc>
                <a:tc>
                  <a:txBody>
                    <a:bodyPr/>
                    <a:lstStyle/>
                    <a:p>
                      <a:r>
                        <a:rPr lang="en-US" dirty="0"/>
                        <a:t>Completed</a:t>
                      </a:r>
                      <a:endParaRPr lang="en-IN" dirty="0"/>
                    </a:p>
                  </a:txBody>
                  <a:tcPr/>
                </a:tc>
                <a:extLst>
                  <a:ext uri="{0D108BD9-81ED-4DB2-BD59-A6C34878D82A}">
                    <a16:rowId xmlns:a16="http://schemas.microsoft.com/office/drawing/2014/main" val="1352734538"/>
                  </a:ext>
                </a:extLst>
              </a:tr>
              <a:tr h="399421">
                <a:tc>
                  <a:txBody>
                    <a:bodyPr/>
                    <a:lstStyle/>
                    <a:p>
                      <a:r>
                        <a:rPr lang="en-US" dirty="0"/>
                        <a:t>5</a:t>
                      </a:r>
                      <a:endParaRPr lang="en-IN" dirty="0"/>
                    </a:p>
                  </a:txBody>
                  <a:tcPr/>
                </a:tc>
                <a:tc>
                  <a:txBody>
                    <a:bodyPr/>
                    <a:lstStyle/>
                    <a:p>
                      <a:r>
                        <a:rPr lang="en-US" dirty="0"/>
                        <a:t>Objective 2</a:t>
                      </a:r>
                      <a:endParaRPr lang="en-IN" dirty="0"/>
                    </a:p>
                  </a:txBody>
                  <a:tcPr/>
                </a:tc>
                <a:tc>
                  <a:txBody>
                    <a:bodyPr/>
                    <a:lstStyle/>
                    <a:p>
                      <a:r>
                        <a:rPr lang="en-US" dirty="0"/>
                        <a:t>02/04/2021</a:t>
                      </a:r>
                      <a:endParaRPr lang="en-IN" dirty="0"/>
                    </a:p>
                  </a:txBody>
                  <a:tcPr/>
                </a:tc>
                <a:tc>
                  <a:txBody>
                    <a:bodyPr/>
                    <a:lstStyle/>
                    <a:p>
                      <a:r>
                        <a:rPr lang="en-US" dirty="0"/>
                        <a:t>01/05/2021</a:t>
                      </a:r>
                      <a:endParaRPr lang="en-IN" dirty="0"/>
                    </a:p>
                  </a:txBody>
                  <a:tcPr/>
                </a:tc>
                <a:tc>
                  <a:txBody>
                    <a:bodyPr/>
                    <a:lstStyle/>
                    <a:p>
                      <a:r>
                        <a:rPr lang="en-US" dirty="0"/>
                        <a:t>Completed</a:t>
                      </a:r>
                      <a:endParaRPr lang="en-IN" dirty="0"/>
                    </a:p>
                  </a:txBody>
                  <a:tcPr/>
                </a:tc>
                <a:extLst>
                  <a:ext uri="{0D108BD9-81ED-4DB2-BD59-A6C34878D82A}">
                    <a16:rowId xmlns:a16="http://schemas.microsoft.com/office/drawing/2014/main" val="3238118290"/>
                  </a:ext>
                </a:extLst>
              </a:tr>
              <a:tr h="399421">
                <a:tc>
                  <a:txBody>
                    <a:bodyPr/>
                    <a:lstStyle/>
                    <a:p>
                      <a:r>
                        <a:rPr lang="en-US" dirty="0"/>
                        <a:t>6</a:t>
                      </a:r>
                      <a:endParaRPr lang="en-IN" dirty="0"/>
                    </a:p>
                  </a:txBody>
                  <a:tcPr/>
                </a:tc>
                <a:tc>
                  <a:txBody>
                    <a:bodyPr/>
                    <a:lstStyle/>
                    <a:p>
                      <a:r>
                        <a:rPr lang="en-US" dirty="0"/>
                        <a:t>Objective 3</a:t>
                      </a:r>
                      <a:endParaRPr lang="en-IN" dirty="0"/>
                    </a:p>
                  </a:txBody>
                  <a:tcPr/>
                </a:tc>
                <a:tc>
                  <a:txBody>
                    <a:bodyPr/>
                    <a:lstStyle/>
                    <a:p>
                      <a:r>
                        <a:rPr lang="en-US" dirty="0"/>
                        <a:t>02/05/2021</a:t>
                      </a:r>
                      <a:endParaRPr lang="en-IN" dirty="0"/>
                    </a:p>
                  </a:txBody>
                  <a:tcPr/>
                </a:tc>
                <a:tc>
                  <a:txBody>
                    <a:bodyPr/>
                    <a:lstStyle/>
                    <a:p>
                      <a:r>
                        <a:rPr lang="en-US" dirty="0"/>
                        <a:t>01/06/2021</a:t>
                      </a:r>
                      <a:endParaRPr lang="en-IN" dirty="0"/>
                    </a:p>
                  </a:txBody>
                  <a:tcPr/>
                </a:tc>
                <a:tc>
                  <a:txBody>
                    <a:bodyPr/>
                    <a:lstStyle/>
                    <a:p>
                      <a:r>
                        <a:rPr lang="en-US" dirty="0"/>
                        <a:t>Completed</a:t>
                      </a:r>
                      <a:endParaRPr lang="en-IN" dirty="0"/>
                    </a:p>
                  </a:txBody>
                  <a:tcPr/>
                </a:tc>
                <a:extLst>
                  <a:ext uri="{0D108BD9-81ED-4DB2-BD59-A6C34878D82A}">
                    <a16:rowId xmlns:a16="http://schemas.microsoft.com/office/drawing/2014/main" val="1602577808"/>
                  </a:ext>
                </a:extLst>
              </a:tr>
              <a:tr h="399421">
                <a:tc>
                  <a:txBody>
                    <a:bodyPr/>
                    <a:lstStyle/>
                    <a:p>
                      <a:r>
                        <a:rPr lang="en-US" dirty="0"/>
                        <a:t>7</a:t>
                      </a:r>
                      <a:endParaRPr lang="en-IN" dirty="0"/>
                    </a:p>
                  </a:txBody>
                  <a:tcPr/>
                </a:tc>
                <a:tc>
                  <a:txBody>
                    <a:bodyPr/>
                    <a:lstStyle/>
                    <a:p>
                      <a:r>
                        <a:rPr lang="en-US" dirty="0"/>
                        <a:t>Objective 4</a:t>
                      </a:r>
                    </a:p>
                  </a:txBody>
                  <a:tcPr/>
                </a:tc>
                <a:tc>
                  <a:txBody>
                    <a:bodyPr/>
                    <a:lstStyle/>
                    <a:p>
                      <a:r>
                        <a:rPr lang="en-US" dirty="0"/>
                        <a:t>02/05/2021</a:t>
                      </a:r>
                      <a:endParaRPr lang="en-IN" dirty="0"/>
                    </a:p>
                  </a:txBody>
                  <a:tcPr/>
                </a:tc>
                <a:tc>
                  <a:txBody>
                    <a:bodyPr/>
                    <a:lstStyle/>
                    <a:p>
                      <a:r>
                        <a:rPr lang="en-US" dirty="0"/>
                        <a:t>01/07/2021</a:t>
                      </a:r>
                      <a:endParaRPr lang="en-IN" dirty="0"/>
                    </a:p>
                  </a:txBody>
                  <a:tcPr/>
                </a:tc>
                <a:tc>
                  <a:txBody>
                    <a:bodyPr/>
                    <a:lstStyle/>
                    <a:p>
                      <a:r>
                        <a:rPr lang="en-US" dirty="0"/>
                        <a:t>Completed</a:t>
                      </a:r>
                      <a:endParaRPr lang="en-IN" dirty="0"/>
                    </a:p>
                  </a:txBody>
                  <a:tcPr/>
                </a:tc>
                <a:extLst>
                  <a:ext uri="{0D108BD9-81ED-4DB2-BD59-A6C34878D82A}">
                    <a16:rowId xmlns:a16="http://schemas.microsoft.com/office/drawing/2014/main" val="3800189741"/>
                  </a:ext>
                </a:extLst>
              </a:tr>
              <a:tr h="399421">
                <a:tc>
                  <a:txBody>
                    <a:bodyPr/>
                    <a:lstStyle/>
                    <a:p>
                      <a:r>
                        <a:rPr lang="en-US" dirty="0"/>
                        <a:t>8</a:t>
                      </a:r>
                      <a:endParaRPr lang="en-IN" dirty="0"/>
                    </a:p>
                  </a:txBody>
                  <a:tcPr/>
                </a:tc>
                <a:tc>
                  <a:txBody>
                    <a:bodyPr/>
                    <a:lstStyle/>
                    <a:p>
                      <a:r>
                        <a:rPr lang="en-US" dirty="0"/>
                        <a:t>Testing &amp; Result Analysis</a:t>
                      </a:r>
                      <a:endParaRPr lang="en-IN" dirty="0"/>
                    </a:p>
                  </a:txBody>
                  <a:tcPr/>
                </a:tc>
                <a:tc>
                  <a:txBody>
                    <a:bodyPr/>
                    <a:lstStyle/>
                    <a:p>
                      <a:r>
                        <a:rPr lang="en-US" dirty="0"/>
                        <a:t>02/07/2021</a:t>
                      </a:r>
                      <a:endParaRPr lang="en-IN" dirty="0"/>
                    </a:p>
                  </a:txBody>
                  <a:tcPr/>
                </a:tc>
                <a:tc>
                  <a:txBody>
                    <a:bodyPr/>
                    <a:lstStyle/>
                    <a:p>
                      <a:r>
                        <a:rPr lang="en-US" dirty="0"/>
                        <a:t>10/07/2021</a:t>
                      </a:r>
                      <a:endParaRPr lang="en-IN" dirty="0"/>
                    </a:p>
                  </a:txBody>
                  <a:tcPr/>
                </a:tc>
                <a:tc>
                  <a:txBody>
                    <a:bodyPr/>
                    <a:lstStyle/>
                    <a:p>
                      <a:r>
                        <a:rPr lang="en-US" dirty="0"/>
                        <a:t>Completed</a:t>
                      </a:r>
                      <a:endParaRPr lang="en-IN" dirty="0"/>
                    </a:p>
                  </a:txBody>
                  <a:tcPr/>
                </a:tc>
                <a:extLst>
                  <a:ext uri="{0D108BD9-81ED-4DB2-BD59-A6C34878D82A}">
                    <a16:rowId xmlns:a16="http://schemas.microsoft.com/office/drawing/2014/main" val="3763967420"/>
                  </a:ext>
                </a:extLst>
              </a:tr>
              <a:tr h="399421">
                <a:tc>
                  <a:txBody>
                    <a:bodyPr/>
                    <a:lstStyle/>
                    <a:p>
                      <a:r>
                        <a:rPr lang="en-US" dirty="0"/>
                        <a:t>9</a:t>
                      </a:r>
                      <a:endParaRPr lang="en-IN" dirty="0"/>
                    </a:p>
                  </a:txBody>
                  <a:tcPr/>
                </a:tc>
                <a:tc>
                  <a:txBody>
                    <a:bodyPr/>
                    <a:lstStyle/>
                    <a:p>
                      <a:r>
                        <a:rPr lang="en-US" dirty="0"/>
                        <a:t>Documentation of Project</a:t>
                      </a:r>
                      <a:endParaRPr lang="en-IN" dirty="0"/>
                    </a:p>
                  </a:txBody>
                  <a:tcPr/>
                </a:tc>
                <a:tc>
                  <a:txBody>
                    <a:bodyPr/>
                    <a:lstStyle/>
                    <a:p>
                      <a:r>
                        <a:rPr lang="en-US" dirty="0"/>
                        <a:t>11/07/2021</a:t>
                      </a:r>
                      <a:endParaRPr lang="en-IN" dirty="0"/>
                    </a:p>
                  </a:txBody>
                  <a:tcPr/>
                </a:tc>
                <a:tc>
                  <a:txBody>
                    <a:bodyPr/>
                    <a:lstStyle/>
                    <a:p>
                      <a:r>
                        <a:rPr lang="en-US" dirty="0"/>
                        <a:t>15/07/2021</a:t>
                      </a:r>
                      <a:endParaRPr lang="en-IN" dirty="0"/>
                    </a:p>
                  </a:txBody>
                  <a:tcPr/>
                </a:tc>
                <a:tc>
                  <a:txBody>
                    <a:bodyPr/>
                    <a:lstStyle/>
                    <a:p>
                      <a:r>
                        <a:rPr lang="en-US"/>
                        <a:t>Completed</a:t>
                      </a:r>
                      <a:endParaRPr lang="en-IN" dirty="0"/>
                    </a:p>
                  </a:txBody>
                  <a:tcPr/>
                </a:tc>
                <a:extLst>
                  <a:ext uri="{0D108BD9-81ED-4DB2-BD59-A6C34878D82A}">
                    <a16:rowId xmlns:a16="http://schemas.microsoft.com/office/drawing/2014/main" val="3974439379"/>
                  </a:ext>
                </a:extLst>
              </a:tr>
            </a:tbl>
          </a:graphicData>
        </a:graphic>
      </p:graphicFrame>
    </p:spTree>
    <p:extLst>
      <p:ext uri="{BB962C8B-B14F-4D97-AF65-F5344CB8AC3E}">
        <p14:creationId xmlns:p14="http://schemas.microsoft.com/office/powerpoint/2010/main" val="1411506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445B-AF1A-4AF6-9150-A6B02609ECD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0B6A5B0-119F-4C78-BC50-5B136C1B5482}"/>
              </a:ext>
            </a:extLst>
          </p:cNvPr>
          <p:cNvSpPr>
            <a:spLocks noGrp="1"/>
          </p:cNvSpPr>
          <p:nvPr>
            <p:ph idx="1"/>
          </p:nvPr>
        </p:nvSpPr>
        <p:spPr>
          <a:xfrm>
            <a:off x="838200" y="2005572"/>
            <a:ext cx="10515600" cy="4129044"/>
          </a:xfrm>
        </p:spPr>
        <p:txBody>
          <a:bodyPr/>
          <a:lstStyle/>
          <a:p>
            <a:pPr marL="514350" indent="-514350" algn="just">
              <a:buFont typeface="+mj-lt"/>
              <a:buAutoNum type="arabicPeriod"/>
            </a:pPr>
            <a:r>
              <a:rPr lang="en-IN" sz="2200" dirty="0"/>
              <a:t>Jung-</a:t>
            </a:r>
            <a:r>
              <a:rPr lang="en-IN" sz="2200" dirty="0" err="1"/>
              <a:t>Hwna</a:t>
            </a:r>
            <a:r>
              <a:rPr lang="en-IN" sz="2200" dirty="0"/>
              <a:t> Kim, Sun-Kyu Kim, Tea-Min Lee, Yong-</a:t>
            </a:r>
            <a:r>
              <a:rPr lang="en-IN" sz="2200" dirty="0" err="1"/>
              <a:t>Jin</a:t>
            </a:r>
            <a:r>
              <a:rPr lang="en-IN" sz="2200" dirty="0"/>
              <a:t> Lim and </a:t>
            </a:r>
            <a:r>
              <a:rPr lang="en-IN" sz="2200" dirty="0" err="1"/>
              <a:t>Joonhong</a:t>
            </a:r>
            <a:r>
              <a:rPr lang="en-IN" sz="2200" dirty="0"/>
              <a:t> Lim, ”</a:t>
            </a:r>
            <a:r>
              <a:rPr lang="en-US" sz="2200" dirty="0"/>
              <a:t>Smart Glasses using Deep Learning and Stereo Camera” 8th Global Conference on Consumer Electronics (GCCE) </a:t>
            </a:r>
            <a:r>
              <a:rPr lang="en-IN" sz="2200" dirty="0"/>
              <a:t>IEEE 2019.</a:t>
            </a:r>
          </a:p>
          <a:p>
            <a:pPr marL="514350" indent="-514350" algn="just">
              <a:buFont typeface="+mj-lt"/>
              <a:buAutoNum type="arabicPeriod"/>
            </a:pPr>
            <a:r>
              <a:rPr lang="en-IN" sz="2200" dirty="0"/>
              <a:t>Feng Lan, </a:t>
            </a:r>
            <a:r>
              <a:rPr lang="en-IN" sz="2200" dirty="0" err="1"/>
              <a:t>Guangtao</a:t>
            </a:r>
            <a:r>
              <a:rPr lang="en-IN" sz="2200" dirty="0"/>
              <a:t> </a:t>
            </a:r>
            <a:r>
              <a:rPr lang="en-IN" sz="2200" dirty="0" err="1"/>
              <a:t>Zhai</a:t>
            </a:r>
            <a:r>
              <a:rPr lang="en-IN" sz="2200" dirty="0"/>
              <a:t> and Wei Lin, “</a:t>
            </a:r>
            <a:r>
              <a:rPr lang="en-US" sz="2200" dirty="0"/>
              <a:t>Lightweight Smart Glass System with Audio Aid for Visually Impaired People”, Institute of Image Communication and Information Processing, Shanghai Jiao Tong University, Shanghai, China.</a:t>
            </a:r>
          </a:p>
          <a:p>
            <a:pPr marL="514350" indent="-514350" algn="just">
              <a:buFont typeface="+mj-lt"/>
              <a:buAutoNum type="arabicPeriod"/>
            </a:pPr>
            <a:r>
              <a:rPr lang="en-IN" sz="2200" dirty="0" err="1"/>
              <a:t>Hawra</a:t>
            </a:r>
            <a:r>
              <a:rPr lang="en-IN" sz="2200" dirty="0"/>
              <a:t> </a:t>
            </a:r>
            <a:r>
              <a:rPr lang="en-IN" sz="2200" dirty="0" err="1"/>
              <a:t>AlSaid</a:t>
            </a:r>
            <a:r>
              <a:rPr lang="en-IN" sz="2200" dirty="0"/>
              <a:t>, Lina </a:t>
            </a:r>
            <a:r>
              <a:rPr lang="en-IN" sz="2200" dirty="0" err="1"/>
              <a:t>AlKhatib</a:t>
            </a:r>
            <a:r>
              <a:rPr lang="en-IN" sz="2200" dirty="0"/>
              <a:t>, </a:t>
            </a:r>
            <a:r>
              <a:rPr lang="en-IN" sz="2200" dirty="0" err="1"/>
              <a:t>Aqeela</a:t>
            </a:r>
            <a:r>
              <a:rPr lang="en-IN" sz="2200" dirty="0"/>
              <a:t> </a:t>
            </a:r>
            <a:r>
              <a:rPr lang="en-IN" sz="2200" dirty="0" err="1"/>
              <a:t>AlOraidh</a:t>
            </a:r>
            <a:r>
              <a:rPr lang="en-IN" sz="2200" dirty="0"/>
              <a:t>, </a:t>
            </a:r>
            <a:r>
              <a:rPr lang="en-IN" sz="2200" dirty="0" err="1"/>
              <a:t>Shoaa</a:t>
            </a:r>
            <a:r>
              <a:rPr lang="en-IN" sz="2200" dirty="0"/>
              <a:t> </a:t>
            </a:r>
            <a:r>
              <a:rPr lang="en-IN" sz="2200" dirty="0" err="1"/>
              <a:t>AlHaidar</a:t>
            </a:r>
            <a:r>
              <a:rPr lang="en-IN" sz="2200" dirty="0"/>
              <a:t>, Abul Bashar, “</a:t>
            </a:r>
            <a:r>
              <a:rPr lang="en-US" sz="2200" dirty="0"/>
              <a:t>Deep Learning Assisted Smart Glasses as Educational Aid for Visually Challenged Students” College of Computer Engineering and Sciences Prince Mohammad Bin Fahd University.</a:t>
            </a:r>
          </a:p>
        </p:txBody>
      </p:sp>
      <p:sp>
        <p:nvSpPr>
          <p:cNvPr id="4" name="Date Placeholder 3">
            <a:extLst>
              <a:ext uri="{FF2B5EF4-FFF2-40B4-BE49-F238E27FC236}">
                <a16:creationId xmlns:a16="http://schemas.microsoft.com/office/drawing/2014/main" id="{422904DB-4BF5-44F1-BE54-74D3DF089DDF}"/>
              </a:ext>
            </a:extLst>
          </p:cNvPr>
          <p:cNvSpPr>
            <a:spLocks noGrp="1"/>
          </p:cNvSpPr>
          <p:nvPr>
            <p:ph type="dt" sz="half" idx="10"/>
          </p:nvPr>
        </p:nvSpPr>
        <p:spPr/>
        <p:txBody>
          <a:bodyPr/>
          <a:lstStyle/>
          <a:p>
            <a:pPr>
              <a:defRPr/>
            </a:pPr>
            <a:fld id="{B792AC0D-D325-406D-B4B7-244CEA7E62B6}" type="datetime8">
              <a:rPr lang="en-IN" smtClean="0"/>
              <a:t>01-10-2021 12:08</a:t>
            </a:fld>
            <a:endParaRPr lang="en-IN"/>
          </a:p>
        </p:txBody>
      </p:sp>
      <p:sp>
        <p:nvSpPr>
          <p:cNvPr id="5" name="Slide Number Placeholder 4">
            <a:extLst>
              <a:ext uri="{FF2B5EF4-FFF2-40B4-BE49-F238E27FC236}">
                <a16:creationId xmlns:a16="http://schemas.microsoft.com/office/drawing/2014/main" id="{30BE980B-7F21-4350-A8F0-842DA72963D7}"/>
              </a:ext>
            </a:extLst>
          </p:cNvPr>
          <p:cNvSpPr>
            <a:spLocks noGrp="1"/>
          </p:cNvSpPr>
          <p:nvPr>
            <p:ph type="sldNum" sz="quarter" idx="12"/>
          </p:nvPr>
        </p:nvSpPr>
        <p:spPr/>
        <p:txBody>
          <a:bodyPr/>
          <a:lstStyle/>
          <a:p>
            <a:pPr>
              <a:defRPr/>
            </a:pPr>
            <a:fld id="{AAFC9A1D-E715-4FF0-BABF-4724B2795EE9}" type="slidenum">
              <a:rPr lang="en-IN" smtClean="0"/>
              <a:pPr>
                <a:defRPr/>
              </a:pPr>
              <a:t>26</a:t>
            </a:fld>
            <a:endParaRPr lang="en-IN"/>
          </a:p>
        </p:txBody>
      </p:sp>
    </p:spTree>
    <p:extLst>
      <p:ext uri="{BB962C8B-B14F-4D97-AF65-F5344CB8AC3E}">
        <p14:creationId xmlns:p14="http://schemas.microsoft.com/office/powerpoint/2010/main" val="3627182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C02C-7335-44AB-A0DD-906FEC5235CE}"/>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98C8A52B-1ED5-4877-856A-D917F59BFFC1}"/>
              </a:ext>
            </a:extLst>
          </p:cNvPr>
          <p:cNvSpPr>
            <a:spLocks noGrp="1"/>
          </p:cNvSpPr>
          <p:nvPr>
            <p:ph idx="1"/>
          </p:nvPr>
        </p:nvSpPr>
        <p:spPr/>
        <p:txBody>
          <a:bodyPr/>
          <a:lstStyle/>
          <a:p>
            <a:pPr marL="0" indent="0" algn="just">
              <a:buNone/>
            </a:pPr>
            <a:r>
              <a:rPr lang="en-IN" sz="2200" dirty="0"/>
              <a:t>4. Josh Jia-Ching Ying, Chen-Yu Li, Guan-Wei Wu, Jian-Xing Li, Wei-</a:t>
            </a:r>
            <a:r>
              <a:rPr lang="en-IN" sz="2200" dirty="0" err="1"/>
              <a:t>Jheng</a:t>
            </a:r>
            <a:r>
              <a:rPr lang="en-IN" sz="2200" dirty="0"/>
              <a:t> Chen, and      Don-Lin Yang, “</a:t>
            </a:r>
            <a:r>
              <a:rPr lang="en-US" sz="2200" dirty="0"/>
              <a:t>A Deep Learning Approach to Sensory Navigation Device for Blind Guidance”, 2018 IEEE 20th International Conference on High Performance Computing and Communications; IEEE 16th International Conference on Smart City; IEEE 4th Intl. Conference on Data Science and Systems</a:t>
            </a:r>
          </a:p>
          <a:p>
            <a:pPr marL="0" indent="0">
              <a:buNone/>
            </a:pPr>
            <a:endParaRPr lang="en-IN" dirty="0"/>
          </a:p>
        </p:txBody>
      </p:sp>
      <p:sp>
        <p:nvSpPr>
          <p:cNvPr id="4" name="Date Placeholder 3">
            <a:extLst>
              <a:ext uri="{FF2B5EF4-FFF2-40B4-BE49-F238E27FC236}">
                <a16:creationId xmlns:a16="http://schemas.microsoft.com/office/drawing/2014/main" id="{1595A5BE-556F-46EA-B18D-58A9D213334E}"/>
              </a:ext>
            </a:extLst>
          </p:cNvPr>
          <p:cNvSpPr>
            <a:spLocks noGrp="1"/>
          </p:cNvSpPr>
          <p:nvPr>
            <p:ph type="dt" sz="half" idx="10"/>
          </p:nvPr>
        </p:nvSpPr>
        <p:spPr/>
        <p:txBody>
          <a:bodyPr/>
          <a:lstStyle/>
          <a:p>
            <a:pPr>
              <a:defRPr/>
            </a:pPr>
            <a:fld id="{9FCC6B52-9971-410F-B970-172C9ABC021C}" type="datetime8">
              <a:rPr lang="en-IN" smtClean="0"/>
              <a:t>01-10-2021 12:08</a:t>
            </a:fld>
            <a:endParaRPr lang="en-IN"/>
          </a:p>
        </p:txBody>
      </p:sp>
      <p:sp>
        <p:nvSpPr>
          <p:cNvPr id="5" name="Slide Number Placeholder 4">
            <a:extLst>
              <a:ext uri="{FF2B5EF4-FFF2-40B4-BE49-F238E27FC236}">
                <a16:creationId xmlns:a16="http://schemas.microsoft.com/office/drawing/2014/main" id="{F9A595D0-AEC9-44CA-81D2-6F7EC4B2C421}"/>
              </a:ext>
            </a:extLst>
          </p:cNvPr>
          <p:cNvSpPr>
            <a:spLocks noGrp="1"/>
          </p:cNvSpPr>
          <p:nvPr>
            <p:ph type="sldNum" sz="quarter" idx="12"/>
          </p:nvPr>
        </p:nvSpPr>
        <p:spPr/>
        <p:txBody>
          <a:bodyPr/>
          <a:lstStyle/>
          <a:p>
            <a:pPr>
              <a:defRPr/>
            </a:pPr>
            <a:fld id="{AAFC9A1D-E715-4FF0-BABF-4724B2795EE9}" type="slidenum">
              <a:rPr lang="en-IN" smtClean="0"/>
              <a:pPr>
                <a:defRPr/>
              </a:pPr>
              <a:t>27</a:t>
            </a:fld>
            <a:endParaRPr lang="en-IN"/>
          </a:p>
        </p:txBody>
      </p:sp>
    </p:spTree>
    <p:extLst>
      <p:ext uri="{BB962C8B-B14F-4D97-AF65-F5344CB8AC3E}">
        <p14:creationId xmlns:p14="http://schemas.microsoft.com/office/powerpoint/2010/main" val="3538517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A2ACA-5B51-4951-8289-F390381206B4}"/>
              </a:ext>
            </a:extLst>
          </p:cNvPr>
          <p:cNvSpPr>
            <a:spLocks noGrp="1"/>
          </p:cNvSpPr>
          <p:nvPr>
            <p:ph type="title"/>
          </p:nvPr>
        </p:nvSpPr>
        <p:spPr>
          <a:xfrm>
            <a:off x="838200" y="2546171"/>
            <a:ext cx="10515600" cy="2424035"/>
          </a:xfrm>
        </p:spPr>
        <p:txBody>
          <a:bodyPr/>
          <a:lstStyle/>
          <a:p>
            <a:pPr algn="ctr"/>
            <a:r>
              <a:rPr lang="en-US" sz="13800" dirty="0">
                <a:solidFill>
                  <a:srgbClr val="0000CC"/>
                </a:solidFill>
              </a:rPr>
              <a:t>Questions?</a:t>
            </a:r>
          </a:p>
        </p:txBody>
      </p:sp>
      <p:sp>
        <p:nvSpPr>
          <p:cNvPr id="4" name="Date Placeholder 3">
            <a:extLst>
              <a:ext uri="{FF2B5EF4-FFF2-40B4-BE49-F238E27FC236}">
                <a16:creationId xmlns:a16="http://schemas.microsoft.com/office/drawing/2014/main" id="{29A239F2-F3E5-4E65-95E3-89E812DEF0E6}"/>
              </a:ext>
            </a:extLst>
          </p:cNvPr>
          <p:cNvSpPr>
            <a:spLocks noGrp="1"/>
          </p:cNvSpPr>
          <p:nvPr>
            <p:ph type="dt" sz="half" idx="10"/>
          </p:nvPr>
        </p:nvSpPr>
        <p:spPr/>
        <p:txBody>
          <a:bodyPr/>
          <a:lstStyle/>
          <a:p>
            <a:pPr>
              <a:defRPr/>
            </a:pPr>
            <a:fld id="{80DB0205-DC07-43ED-81D1-74C563CE7FD5}" type="datetime8">
              <a:rPr lang="en-IN" smtClean="0"/>
              <a:t>01-10-2021 12:08</a:t>
            </a:fld>
            <a:endParaRPr lang="en-IN"/>
          </a:p>
        </p:txBody>
      </p:sp>
      <p:sp>
        <p:nvSpPr>
          <p:cNvPr id="5" name="Slide Number Placeholder 4">
            <a:extLst>
              <a:ext uri="{FF2B5EF4-FFF2-40B4-BE49-F238E27FC236}">
                <a16:creationId xmlns:a16="http://schemas.microsoft.com/office/drawing/2014/main" id="{6EF8FAEF-3ACD-47F7-A262-E4561F067A4B}"/>
              </a:ext>
            </a:extLst>
          </p:cNvPr>
          <p:cNvSpPr>
            <a:spLocks noGrp="1"/>
          </p:cNvSpPr>
          <p:nvPr>
            <p:ph type="sldNum" sz="quarter" idx="12"/>
          </p:nvPr>
        </p:nvSpPr>
        <p:spPr/>
        <p:txBody>
          <a:bodyPr/>
          <a:lstStyle/>
          <a:p>
            <a:pPr>
              <a:defRPr/>
            </a:pPr>
            <a:fld id="{AAFC9A1D-E715-4FF0-BABF-4724B2795EE9}" type="slidenum">
              <a:rPr lang="en-IN" smtClean="0"/>
              <a:pPr>
                <a:defRPr/>
              </a:pPr>
              <a:t>28</a:t>
            </a:fld>
            <a:endParaRPr lang="en-IN"/>
          </a:p>
        </p:txBody>
      </p:sp>
    </p:spTree>
    <p:extLst>
      <p:ext uri="{BB962C8B-B14F-4D97-AF65-F5344CB8AC3E}">
        <p14:creationId xmlns:p14="http://schemas.microsoft.com/office/powerpoint/2010/main" val="203667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A9B0-092B-4168-9AF9-22140BD8739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2254F8A-D867-4BED-BE6F-4DDF5EED0E8D}"/>
              </a:ext>
            </a:extLst>
          </p:cNvPr>
          <p:cNvSpPr>
            <a:spLocks noGrp="1"/>
          </p:cNvSpPr>
          <p:nvPr>
            <p:ph idx="1"/>
          </p:nvPr>
        </p:nvSpPr>
        <p:spPr>
          <a:xfrm>
            <a:off x="838200" y="2064171"/>
            <a:ext cx="10515600" cy="4292179"/>
          </a:xfrm>
        </p:spPr>
        <p:txBody>
          <a:bodyPr/>
          <a:lstStyle/>
          <a:p>
            <a:pPr algn="just"/>
            <a:r>
              <a:rPr lang="en-US" sz="2200" dirty="0"/>
              <a:t>According to the World Health Organization, there are nearly 285 million people with some form of visual impairment out of which 86% people have low vision and 14% people are blind.</a:t>
            </a:r>
          </a:p>
          <a:p>
            <a:pPr algn="just"/>
            <a:r>
              <a:rPr lang="en-US" sz="2200" dirty="0"/>
              <a:t>Blindness means complete or partial loss of vision.</a:t>
            </a:r>
          </a:p>
          <a:p>
            <a:pPr algn="just"/>
            <a:r>
              <a:rPr lang="en-US" sz="2200" dirty="0"/>
              <a:t>There are many types of blindness like, legally blind, total blindness and congenital blindness.</a:t>
            </a:r>
          </a:p>
          <a:p>
            <a:pPr algn="just"/>
            <a:r>
              <a:rPr lang="en-US" sz="2200" dirty="0"/>
              <a:t>Legal blindness can be cured by powered glasses, while the total blindness and congenital blindness cannot be cured by eye ball transplant or by any other methods.</a:t>
            </a:r>
          </a:p>
          <a:p>
            <a:pPr marL="0" indent="0" algn="just">
              <a:buNone/>
            </a:pPr>
            <a:endParaRPr lang="en-US" sz="2500" dirty="0"/>
          </a:p>
          <a:p>
            <a:pPr marL="0" indent="0">
              <a:buNone/>
            </a:pPr>
            <a:r>
              <a:rPr lang="en-US" sz="2000" dirty="0"/>
              <a:t>                                 </a:t>
            </a:r>
          </a:p>
          <a:p>
            <a:endParaRPr lang="en-US" sz="2000" dirty="0"/>
          </a:p>
        </p:txBody>
      </p:sp>
      <p:sp>
        <p:nvSpPr>
          <p:cNvPr id="4" name="Date Placeholder 3">
            <a:extLst>
              <a:ext uri="{FF2B5EF4-FFF2-40B4-BE49-F238E27FC236}">
                <a16:creationId xmlns:a16="http://schemas.microsoft.com/office/drawing/2014/main" id="{EF205B86-1C18-4DA8-864E-E39C113A5A5B}"/>
              </a:ext>
            </a:extLst>
          </p:cNvPr>
          <p:cNvSpPr>
            <a:spLocks noGrp="1"/>
          </p:cNvSpPr>
          <p:nvPr>
            <p:ph type="dt" sz="half" idx="10"/>
          </p:nvPr>
        </p:nvSpPr>
        <p:spPr/>
        <p:txBody>
          <a:bodyPr/>
          <a:lstStyle/>
          <a:p>
            <a:pPr>
              <a:defRPr/>
            </a:pPr>
            <a:fld id="{B0B64DD1-891F-4385-A8A0-40ABED296F50}" type="datetime8">
              <a:rPr lang="en-IN" smtClean="0"/>
              <a:t>01-10-2021 12:08</a:t>
            </a:fld>
            <a:endParaRPr lang="en-IN"/>
          </a:p>
        </p:txBody>
      </p:sp>
      <p:sp>
        <p:nvSpPr>
          <p:cNvPr id="5" name="Slide Number Placeholder 4">
            <a:extLst>
              <a:ext uri="{FF2B5EF4-FFF2-40B4-BE49-F238E27FC236}">
                <a16:creationId xmlns:a16="http://schemas.microsoft.com/office/drawing/2014/main" id="{46F98299-3F96-4F9D-A367-95C7D20CEBD4}"/>
              </a:ext>
            </a:extLst>
          </p:cNvPr>
          <p:cNvSpPr>
            <a:spLocks noGrp="1"/>
          </p:cNvSpPr>
          <p:nvPr>
            <p:ph type="sldNum" sz="quarter" idx="12"/>
          </p:nvPr>
        </p:nvSpPr>
        <p:spPr/>
        <p:txBody>
          <a:bodyPr/>
          <a:lstStyle/>
          <a:p>
            <a:pPr>
              <a:defRPr/>
            </a:pPr>
            <a:fld id="{AAFC9A1D-E715-4FF0-BABF-4724B2795EE9}" type="slidenum">
              <a:rPr lang="en-IN" smtClean="0"/>
              <a:pPr>
                <a:defRPr/>
              </a:pPr>
              <a:t>3</a:t>
            </a:fld>
            <a:endParaRPr lang="en-IN"/>
          </a:p>
        </p:txBody>
      </p:sp>
    </p:spTree>
    <p:extLst>
      <p:ext uri="{BB962C8B-B14F-4D97-AF65-F5344CB8AC3E}">
        <p14:creationId xmlns:p14="http://schemas.microsoft.com/office/powerpoint/2010/main" val="395489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937C-01FE-49ED-86FE-CA7CED83697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00A7607-1B31-4FFC-9710-F03190DC7E32}"/>
              </a:ext>
            </a:extLst>
          </p:cNvPr>
          <p:cNvSpPr>
            <a:spLocks noGrp="1"/>
          </p:cNvSpPr>
          <p:nvPr>
            <p:ph idx="1"/>
          </p:nvPr>
        </p:nvSpPr>
        <p:spPr>
          <a:xfrm>
            <a:off x="838200" y="2099389"/>
            <a:ext cx="10515600" cy="4180212"/>
          </a:xfrm>
        </p:spPr>
        <p:txBody>
          <a:bodyPr/>
          <a:lstStyle/>
          <a:p>
            <a:pPr algn="just"/>
            <a:r>
              <a:rPr lang="en-US" sz="2200" dirty="0"/>
              <a:t>So they came across many problems like finding the objects in their surroundings, to avoid obstacles in their path and depending on others for their daily routine.</a:t>
            </a:r>
          </a:p>
          <a:p>
            <a:pPr algn="just"/>
            <a:r>
              <a:rPr lang="en-US" sz="2200" dirty="0"/>
              <a:t>To overcome all these problems we design smart glasses using machine learning and deep learning algorithms. </a:t>
            </a:r>
          </a:p>
          <a:p>
            <a:pPr algn="just"/>
            <a:r>
              <a:rPr lang="en-US" sz="2200" dirty="0"/>
              <a:t>Deep learning is an artificial intelligence function that imitates the working of the human brain in processing data and creating patterns for use in decision making.</a:t>
            </a:r>
          </a:p>
          <a:p>
            <a:pPr algn="just"/>
            <a:r>
              <a:rPr lang="en-US" sz="2200" dirty="0"/>
              <a:t>You only look once, or YOLO, is one of the faster object detection algorithms in the present use, it is often used when a real−time detection is needed and without loss of too much accuracy.</a:t>
            </a:r>
          </a:p>
          <a:p>
            <a:pPr algn="just"/>
            <a:endParaRPr lang="en-US" sz="2500" dirty="0"/>
          </a:p>
          <a:p>
            <a:pPr algn="just"/>
            <a:endParaRPr lang="en-IN" dirty="0"/>
          </a:p>
        </p:txBody>
      </p:sp>
      <p:sp>
        <p:nvSpPr>
          <p:cNvPr id="4" name="Date Placeholder 3">
            <a:extLst>
              <a:ext uri="{FF2B5EF4-FFF2-40B4-BE49-F238E27FC236}">
                <a16:creationId xmlns:a16="http://schemas.microsoft.com/office/drawing/2014/main" id="{68E4363B-6CCB-4604-878E-7E38F606DB65}"/>
              </a:ext>
            </a:extLst>
          </p:cNvPr>
          <p:cNvSpPr>
            <a:spLocks noGrp="1"/>
          </p:cNvSpPr>
          <p:nvPr>
            <p:ph type="dt" sz="half" idx="10"/>
          </p:nvPr>
        </p:nvSpPr>
        <p:spPr/>
        <p:txBody>
          <a:bodyPr/>
          <a:lstStyle/>
          <a:p>
            <a:pPr>
              <a:defRPr/>
            </a:pPr>
            <a:fld id="{9FCC6B52-9971-410F-B970-172C9ABC021C}" type="datetime8">
              <a:rPr lang="en-IN" smtClean="0"/>
              <a:t>01-10-2021 12:08</a:t>
            </a:fld>
            <a:endParaRPr lang="en-IN"/>
          </a:p>
        </p:txBody>
      </p:sp>
      <p:sp>
        <p:nvSpPr>
          <p:cNvPr id="5" name="Slide Number Placeholder 4">
            <a:extLst>
              <a:ext uri="{FF2B5EF4-FFF2-40B4-BE49-F238E27FC236}">
                <a16:creationId xmlns:a16="http://schemas.microsoft.com/office/drawing/2014/main" id="{B22383B2-88BC-44E3-A4D9-2E25836F5135}"/>
              </a:ext>
            </a:extLst>
          </p:cNvPr>
          <p:cNvSpPr>
            <a:spLocks noGrp="1"/>
          </p:cNvSpPr>
          <p:nvPr>
            <p:ph type="sldNum" sz="quarter" idx="12"/>
          </p:nvPr>
        </p:nvSpPr>
        <p:spPr/>
        <p:txBody>
          <a:bodyPr/>
          <a:lstStyle/>
          <a:p>
            <a:pPr>
              <a:defRPr/>
            </a:pPr>
            <a:fld id="{AAFC9A1D-E715-4FF0-BABF-4724B2795EE9}" type="slidenum">
              <a:rPr lang="en-IN" smtClean="0"/>
              <a:pPr>
                <a:defRPr/>
              </a:pPr>
              <a:t>4</a:t>
            </a:fld>
            <a:endParaRPr lang="en-IN"/>
          </a:p>
        </p:txBody>
      </p:sp>
    </p:spTree>
    <p:extLst>
      <p:ext uri="{BB962C8B-B14F-4D97-AF65-F5344CB8AC3E}">
        <p14:creationId xmlns:p14="http://schemas.microsoft.com/office/powerpoint/2010/main" val="239690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A9B0-092B-4168-9AF9-22140BD87396}"/>
              </a:ext>
            </a:extLst>
          </p:cNvPr>
          <p:cNvSpPr>
            <a:spLocks noGrp="1"/>
          </p:cNvSpPr>
          <p:nvPr>
            <p:ph type="title"/>
          </p:nvPr>
        </p:nvSpPr>
        <p:spPr>
          <a:xfrm>
            <a:off x="838200" y="1006757"/>
            <a:ext cx="10515600" cy="594519"/>
          </a:xfrm>
        </p:spPr>
        <p:txBody>
          <a:bodyPr/>
          <a:lstStyle/>
          <a:p>
            <a:r>
              <a:rPr lang="en-US" dirty="0"/>
              <a:t>Introduction</a:t>
            </a:r>
          </a:p>
        </p:txBody>
      </p:sp>
      <p:sp>
        <p:nvSpPr>
          <p:cNvPr id="3" name="Content Placeholder 2">
            <a:extLst>
              <a:ext uri="{FF2B5EF4-FFF2-40B4-BE49-F238E27FC236}">
                <a16:creationId xmlns:a16="http://schemas.microsoft.com/office/drawing/2014/main" id="{22254F8A-D867-4BED-BE6F-4DDF5EED0E8D}"/>
              </a:ext>
            </a:extLst>
          </p:cNvPr>
          <p:cNvSpPr>
            <a:spLocks noGrp="1"/>
          </p:cNvSpPr>
          <p:nvPr>
            <p:ph idx="1"/>
          </p:nvPr>
        </p:nvSpPr>
        <p:spPr>
          <a:xfrm>
            <a:off x="838200" y="1783838"/>
            <a:ext cx="10515600" cy="4755074"/>
          </a:xfrm>
        </p:spPr>
        <p:txBody>
          <a:bodyPr/>
          <a:lstStyle/>
          <a:p>
            <a:pPr algn="just"/>
            <a:r>
              <a:rPr lang="en-US" sz="2200" dirty="0"/>
              <a:t>With YOLO, it is possible to predict bounding boxes and class probabilities in a single go from full images. As the entire detection work flow is a single network, it can be optimized end−to−end directly.</a:t>
            </a:r>
          </a:p>
          <a:p>
            <a:pPr algn="just"/>
            <a:r>
              <a:rPr lang="en-US" sz="2200" dirty="0"/>
              <a:t>YOLO algorithm is a very fast technique, it looks at the image as a one whole image while making predictions, unlike sliding window and region proposal-based techniques,</a:t>
            </a:r>
            <a:r>
              <a:rPr lang="en-IN" sz="2200" dirty="0"/>
              <a:t> It just </a:t>
            </a:r>
            <a:r>
              <a:rPr lang="en-US" sz="2200" dirty="0"/>
              <a:t>looks at the entire image during </a:t>
            </a:r>
            <a:r>
              <a:rPr lang="en-IN" sz="2200" dirty="0"/>
              <a:t>test time </a:t>
            </a:r>
            <a:r>
              <a:rPr lang="en-US" sz="2200" dirty="0"/>
              <a:t>and runs it through the neural network to detect predictions at once.</a:t>
            </a:r>
          </a:p>
          <a:p>
            <a:pPr algn="just"/>
            <a:r>
              <a:rPr lang="en-US" sz="2200" dirty="0"/>
              <a:t>YOLO represents the objects in a </a:t>
            </a:r>
            <a:r>
              <a:rPr lang="en-US" sz="2200" dirty="0" err="1"/>
              <a:t>genralised</a:t>
            </a:r>
            <a:r>
              <a:rPr lang="en-US" sz="2200" dirty="0"/>
              <a:t> fashion. YOLO which when trained on natural images and tested on artwork, gives better results than most of the other algorithms which are more accurate and top detection algorithms such as Deformable Part Models and Region Based Convolutional Neural Network by a large margin.</a:t>
            </a:r>
          </a:p>
          <a:p>
            <a:pPr algn="just"/>
            <a:endParaRPr lang="en-US" sz="2000" dirty="0"/>
          </a:p>
        </p:txBody>
      </p:sp>
      <p:sp>
        <p:nvSpPr>
          <p:cNvPr id="4" name="Date Placeholder 3">
            <a:extLst>
              <a:ext uri="{FF2B5EF4-FFF2-40B4-BE49-F238E27FC236}">
                <a16:creationId xmlns:a16="http://schemas.microsoft.com/office/drawing/2014/main" id="{EF205B86-1C18-4DA8-864E-E39C113A5A5B}"/>
              </a:ext>
            </a:extLst>
          </p:cNvPr>
          <p:cNvSpPr>
            <a:spLocks noGrp="1"/>
          </p:cNvSpPr>
          <p:nvPr>
            <p:ph type="dt" sz="half" idx="10"/>
          </p:nvPr>
        </p:nvSpPr>
        <p:spPr/>
        <p:txBody>
          <a:bodyPr/>
          <a:lstStyle/>
          <a:p>
            <a:pPr>
              <a:defRPr/>
            </a:pPr>
            <a:fld id="{B0B64DD1-891F-4385-A8A0-40ABED296F50}" type="datetime8">
              <a:rPr lang="en-IN" smtClean="0"/>
              <a:t>01-10-2021 12:08</a:t>
            </a:fld>
            <a:endParaRPr lang="en-IN"/>
          </a:p>
        </p:txBody>
      </p:sp>
      <p:sp>
        <p:nvSpPr>
          <p:cNvPr id="5" name="Slide Number Placeholder 4">
            <a:extLst>
              <a:ext uri="{FF2B5EF4-FFF2-40B4-BE49-F238E27FC236}">
                <a16:creationId xmlns:a16="http://schemas.microsoft.com/office/drawing/2014/main" id="{46F98299-3F96-4F9D-A367-95C7D20CEBD4}"/>
              </a:ext>
            </a:extLst>
          </p:cNvPr>
          <p:cNvSpPr>
            <a:spLocks noGrp="1"/>
          </p:cNvSpPr>
          <p:nvPr>
            <p:ph type="sldNum" sz="quarter" idx="12"/>
          </p:nvPr>
        </p:nvSpPr>
        <p:spPr/>
        <p:txBody>
          <a:bodyPr/>
          <a:lstStyle/>
          <a:p>
            <a:pPr>
              <a:defRPr/>
            </a:pPr>
            <a:fld id="{AAFC9A1D-E715-4FF0-BABF-4724B2795EE9}" type="slidenum">
              <a:rPr lang="en-IN" smtClean="0"/>
              <a:pPr>
                <a:defRPr/>
              </a:pPr>
              <a:t>5</a:t>
            </a:fld>
            <a:endParaRPr lang="en-IN"/>
          </a:p>
        </p:txBody>
      </p:sp>
    </p:spTree>
    <p:extLst>
      <p:ext uri="{BB962C8B-B14F-4D97-AF65-F5344CB8AC3E}">
        <p14:creationId xmlns:p14="http://schemas.microsoft.com/office/powerpoint/2010/main" val="2129782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AFEBB-5784-4899-9C30-28DCC2C43EA1}"/>
              </a:ext>
            </a:extLst>
          </p:cNvPr>
          <p:cNvSpPr>
            <a:spLocks noGrp="1"/>
          </p:cNvSpPr>
          <p:nvPr>
            <p:ph type="title"/>
          </p:nvPr>
        </p:nvSpPr>
        <p:spPr>
          <a:xfrm>
            <a:off x="838200" y="1066447"/>
            <a:ext cx="10515600" cy="594519"/>
          </a:xfrm>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7D9BF30F-5D27-4C4E-AA14-25BFC908E4AD}"/>
              </a:ext>
            </a:extLst>
          </p:cNvPr>
          <p:cNvSpPr>
            <a:spLocks noGrp="1"/>
          </p:cNvSpPr>
          <p:nvPr>
            <p:ph idx="1"/>
          </p:nvPr>
        </p:nvSpPr>
        <p:spPr>
          <a:xfrm>
            <a:off x="838200" y="1758670"/>
            <a:ext cx="10515600" cy="4129044"/>
          </a:xfrm>
        </p:spPr>
        <p:txBody>
          <a:bodyPr/>
          <a:lstStyle/>
          <a:p>
            <a:pPr marL="0" indent="0" algn="just">
              <a:buNone/>
            </a:pPr>
            <a:r>
              <a:rPr lang="en-IN" sz="2200" dirty="0">
                <a:solidFill>
                  <a:srgbClr val="00B050"/>
                </a:solidFill>
              </a:rPr>
              <a:t>1. Jung-</a:t>
            </a:r>
            <a:r>
              <a:rPr lang="en-IN" sz="2200" dirty="0" err="1">
                <a:solidFill>
                  <a:srgbClr val="00B050"/>
                </a:solidFill>
              </a:rPr>
              <a:t>Hwna</a:t>
            </a:r>
            <a:r>
              <a:rPr lang="en-IN" sz="2200" dirty="0">
                <a:solidFill>
                  <a:srgbClr val="00B050"/>
                </a:solidFill>
              </a:rPr>
              <a:t> Kim, Sun-Kyu Kim, Tea-Min Lee, Yong-</a:t>
            </a:r>
            <a:r>
              <a:rPr lang="en-IN" sz="2200" dirty="0" err="1">
                <a:solidFill>
                  <a:srgbClr val="00B050"/>
                </a:solidFill>
              </a:rPr>
              <a:t>Jin</a:t>
            </a:r>
            <a:r>
              <a:rPr lang="en-IN" sz="2200" dirty="0">
                <a:solidFill>
                  <a:srgbClr val="00B050"/>
                </a:solidFill>
              </a:rPr>
              <a:t> Lim and </a:t>
            </a:r>
            <a:r>
              <a:rPr lang="en-IN" sz="2200" dirty="0" err="1">
                <a:solidFill>
                  <a:srgbClr val="00B050"/>
                </a:solidFill>
              </a:rPr>
              <a:t>Joonhong</a:t>
            </a:r>
            <a:r>
              <a:rPr lang="en-IN" sz="2200" dirty="0">
                <a:solidFill>
                  <a:srgbClr val="00B050"/>
                </a:solidFill>
              </a:rPr>
              <a:t> Lim, ”</a:t>
            </a:r>
            <a:r>
              <a:rPr lang="en-US" sz="2200" dirty="0">
                <a:solidFill>
                  <a:srgbClr val="00B050"/>
                </a:solidFill>
              </a:rPr>
              <a:t>Smart Glasses using Deep Learning and Stereo Camera” 8th Global Conference on Consumer Electronics (GCCE) </a:t>
            </a:r>
            <a:r>
              <a:rPr lang="en-IN" sz="2200" dirty="0">
                <a:solidFill>
                  <a:srgbClr val="00B050"/>
                </a:solidFill>
              </a:rPr>
              <a:t>IEEE 2019.</a:t>
            </a:r>
          </a:p>
          <a:p>
            <a:pPr marL="0" indent="0" algn="just">
              <a:buNone/>
            </a:pPr>
            <a:endParaRPr lang="en-IN" sz="2200" dirty="0">
              <a:solidFill>
                <a:srgbClr val="FF0000"/>
              </a:solidFill>
            </a:endParaRPr>
          </a:p>
          <a:p>
            <a:pPr algn="just"/>
            <a:r>
              <a:rPr lang="en-IN" sz="2200" dirty="0"/>
              <a:t>In this paper we came across The smart glasses using Deep learning and Web camera.</a:t>
            </a:r>
          </a:p>
          <a:p>
            <a:pPr marL="0" indent="0" algn="just">
              <a:buNone/>
            </a:pPr>
            <a:endParaRPr lang="en-IN" sz="2200" dirty="0"/>
          </a:p>
          <a:p>
            <a:pPr algn="just"/>
            <a:r>
              <a:rPr lang="en-IN" sz="2200" dirty="0"/>
              <a:t>The object detection and recognition done through YOLOv3 algorithm.</a:t>
            </a:r>
          </a:p>
          <a:p>
            <a:pPr marL="0" indent="0" algn="just">
              <a:buNone/>
            </a:pPr>
            <a:endParaRPr lang="en-IN" sz="2200" dirty="0"/>
          </a:p>
          <a:p>
            <a:pPr algn="just"/>
            <a:r>
              <a:rPr lang="en-IN" sz="2200" dirty="0"/>
              <a:t>Obstacle recognition can also done through YOLOv3 Deep learning algorithm.</a:t>
            </a:r>
          </a:p>
          <a:p>
            <a:pPr marL="0" indent="0" algn="just">
              <a:buNone/>
            </a:pPr>
            <a:endParaRPr lang="en-IN" sz="2200" dirty="0"/>
          </a:p>
          <a:p>
            <a:pPr algn="just"/>
            <a:r>
              <a:rPr lang="en-IN" sz="2200" dirty="0"/>
              <a:t>YOLOv3 performs multilabel classification for objects detected in images to alert the user. </a:t>
            </a:r>
          </a:p>
          <a:p>
            <a:endParaRPr lang="en-IN" dirty="0"/>
          </a:p>
        </p:txBody>
      </p:sp>
      <p:sp>
        <p:nvSpPr>
          <p:cNvPr id="4" name="Date Placeholder 3">
            <a:extLst>
              <a:ext uri="{FF2B5EF4-FFF2-40B4-BE49-F238E27FC236}">
                <a16:creationId xmlns:a16="http://schemas.microsoft.com/office/drawing/2014/main" id="{71B4043D-7594-4497-961E-FDA6E70FEEC7}"/>
              </a:ext>
            </a:extLst>
          </p:cNvPr>
          <p:cNvSpPr>
            <a:spLocks noGrp="1"/>
          </p:cNvSpPr>
          <p:nvPr>
            <p:ph type="dt" sz="half" idx="10"/>
          </p:nvPr>
        </p:nvSpPr>
        <p:spPr/>
        <p:txBody>
          <a:bodyPr/>
          <a:lstStyle/>
          <a:p>
            <a:pPr>
              <a:defRPr/>
            </a:pPr>
            <a:fld id="{9FCC6B52-9971-410F-B970-172C9ABC021C}" type="datetime8">
              <a:rPr lang="en-IN" smtClean="0"/>
              <a:t>01-10-2021 12:08</a:t>
            </a:fld>
            <a:endParaRPr lang="en-IN"/>
          </a:p>
        </p:txBody>
      </p:sp>
      <p:sp>
        <p:nvSpPr>
          <p:cNvPr id="5" name="Slide Number Placeholder 4">
            <a:extLst>
              <a:ext uri="{FF2B5EF4-FFF2-40B4-BE49-F238E27FC236}">
                <a16:creationId xmlns:a16="http://schemas.microsoft.com/office/drawing/2014/main" id="{B8A5BAE9-1684-44F3-85FD-C5DFDA5720D8}"/>
              </a:ext>
            </a:extLst>
          </p:cNvPr>
          <p:cNvSpPr>
            <a:spLocks noGrp="1"/>
          </p:cNvSpPr>
          <p:nvPr>
            <p:ph type="sldNum" sz="quarter" idx="12"/>
          </p:nvPr>
        </p:nvSpPr>
        <p:spPr/>
        <p:txBody>
          <a:bodyPr/>
          <a:lstStyle/>
          <a:p>
            <a:pPr>
              <a:defRPr/>
            </a:pPr>
            <a:fld id="{AAFC9A1D-E715-4FF0-BABF-4724B2795EE9}" type="slidenum">
              <a:rPr lang="en-IN" smtClean="0"/>
              <a:pPr>
                <a:defRPr/>
              </a:pPr>
              <a:t>6</a:t>
            </a:fld>
            <a:endParaRPr lang="en-IN"/>
          </a:p>
        </p:txBody>
      </p:sp>
    </p:spTree>
    <p:extLst>
      <p:ext uri="{BB962C8B-B14F-4D97-AF65-F5344CB8AC3E}">
        <p14:creationId xmlns:p14="http://schemas.microsoft.com/office/powerpoint/2010/main" val="267743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E62F-FD3C-4C75-9602-F503392786F7}"/>
              </a:ext>
            </a:extLst>
          </p:cNvPr>
          <p:cNvSpPr>
            <a:spLocks noGrp="1"/>
          </p:cNvSpPr>
          <p:nvPr>
            <p:ph type="title"/>
          </p:nvPr>
        </p:nvSpPr>
        <p:spPr>
          <a:xfrm>
            <a:off x="838200" y="1096014"/>
            <a:ext cx="10515600" cy="594519"/>
          </a:xfrm>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639199DF-5A79-426F-8CC9-4251B02622CE}"/>
              </a:ext>
            </a:extLst>
          </p:cNvPr>
          <p:cNvSpPr>
            <a:spLocks noGrp="1"/>
          </p:cNvSpPr>
          <p:nvPr>
            <p:ph idx="1"/>
          </p:nvPr>
        </p:nvSpPr>
        <p:spPr>
          <a:xfrm>
            <a:off x="838200" y="1851977"/>
            <a:ext cx="10515600" cy="4129044"/>
          </a:xfrm>
        </p:spPr>
        <p:txBody>
          <a:bodyPr/>
          <a:lstStyle/>
          <a:p>
            <a:pPr marL="0" indent="0" algn="just">
              <a:buNone/>
            </a:pPr>
            <a:r>
              <a:rPr lang="en-IN" sz="2200" dirty="0">
                <a:solidFill>
                  <a:srgbClr val="00B050"/>
                </a:solidFill>
              </a:rPr>
              <a:t>2.Feng Lan, </a:t>
            </a:r>
            <a:r>
              <a:rPr lang="en-IN" sz="2200" dirty="0" err="1">
                <a:solidFill>
                  <a:srgbClr val="00B050"/>
                </a:solidFill>
              </a:rPr>
              <a:t>Guangtao</a:t>
            </a:r>
            <a:r>
              <a:rPr lang="en-IN" sz="2200" dirty="0">
                <a:solidFill>
                  <a:srgbClr val="00B050"/>
                </a:solidFill>
              </a:rPr>
              <a:t> </a:t>
            </a:r>
            <a:r>
              <a:rPr lang="en-IN" sz="2200" dirty="0" err="1">
                <a:solidFill>
                  <a:srgbClr val="00B050"/>
                </a:solidFill>
              </a:rPr>
              <a:t>Zhai</a:t>
            </a:r>
            <a:r>
              <a:rPr lang="en-IN" sz="2200" dirty="0">
                <a:solidFill>
                  <a:srgbClr val="00B050"/>
                </a:solidFill>
              </a:rPr>
              <a:t> and Wei Lin, “</a:t>
            </a:r>
            <a:r>
              <a:rPr lang="en-US" sz="2200" dirty="0">
                <a:solidFill>
                  <a:srgbClr val="00B050"/>
                </a:solidFill>
              </a:rPr>
              <a:t>Lightweight Smart Glass System with Audio Aid for Visually Impaired People”, Institute of Image Communication and Information Processing, Shanghai Jiao Tong University, Shanghai, China.</a:t>
            </a:r>
          </a:p>
          <a:p>
            <a:pPr marL="0" indent="0" algn="just">
              <a:buNone/>
            </a:pPr>
            <a:endParaRPr lang="en-US" sz="2200" dirty="0"/>
          </a:p>
          <a:p>
            <a:pPr algn="just"/>
            <a:r>
              <a:rPr lang="en-US" sz="2200" dirty="0"/>
              <a:t>In this we came across the image processing libraries of Open-CV.</a:t>
            </a:r>
          </a:p>
          <a:p>
            <a:pPr algn="just"/>
            <a:endParaRPr lang="en-US" sz="2200" dirty="0"/>
          </a:p>
          <a:p>
            <a:pPr algn="just"/>
            <a:r>
              <a:rPr lang="en-US" sz="2200" dirty="0"/>
              <a:t>Open-CV is an open source library containing 500 optimized algorithms for image and video analysis</a:t>
            </a:r>
          </a:p>
          <a:p>
            <a:pPr algn="just"/>
            <a:endParaRPr lang="en-US" sz="2200" dirty="0"/>
          </a:p>
          <a:p>
            <a:pPr algn="just"/>
            <a:r>
              <a:rPr lang="en-US" sz="2200" dirty="0"/>
              <a:t>Noise removal using image processing algorithms in Open-CV.</a:t>
            </a:r>
          </a:p>
          <a:p>
            <a:endParaRPr lang="en-IN" dirty="0"/>
          </a:p>
        </p:txBody>
      </p:sp>
      <p:sp>
        <p:nvSpPr>
          <p:cNvPr id="4" name="Date Placeholder 3">
            <a:extLst>
              <a:ext uri="{FF2B5EF4-FFF2-40B4-BE49-F238E27FC236}">
                <a16:creationId xmlns:a16="http://schemas.microsoft.com/office/drawing/2014/main" id="{7A002649-A7AA-425E-9D87-1F3565EC29AB}"/>
              </a:ext>
            </a:extLst>
          </p:cNvPr>
          <p:cNvSpPr>
            <a:spLocks noGrp="1"/>
          </p:cNvSpPr>
          <p:nvPr>
            <p:ph type="dt" sz="half" idx="10"/>
          </p:nvPr>
        </p:nvSpPr>
        <p:spPr/>
        <p:txBody>
          <a:bodyPr/>
          <a:lstStyle/>
          <a:p>
            <a:pPr>
              <a:defRPr/>
            </a:pPr>
            <a:fld id="{9FCC6B52-9971-410F-B970-172C9ABC021C}" type="datetime8">
              <a:rPr lang="en-IN" smtClean="0"/>
              <a:t>01-10-2021 12:08</a:t>
            </a:fld>
            <a:endParaRPr lang="en-IN"/>
          </a:p>
        </p:txBody>
      </p:sp>
      <p:sp>
        <p:nvSpPr>
          <p:cNvPr id="5" name="Slide Number Placeholder 4">
            <a:extLst>
              <a:ext uri="{FF2B5EF4-FFF2-40B4-BE49-F238E27FC236}">
                <a16:creationId xmlns:a16="http://schemas.microsoft.com/office/drawing/2014/main" id="{BA62734C-2F15-43CE-B506-8F93CA825F46}"/>
              </a:ext>
            </a:extLst>
          </p:cNvPr>
          <p:cNvSpPr>
            <a:spLocks noGrp="1"/>
          </p:cNvSpPr>
          <p:nvPr>
            <p:ph type="sldNum" sz="quarter" idx="12"/>
          </p:nvPr>
        </p:nvSpPr>
        <p:spPr/>
        <p:txBody>
          <a:bodyPr/>
          <a:lstStyle/>
          <a:p>
            <a:pPr>
              <a:defRPr/>
            </a:pPr>
            <a:fld id="{AAFC9A1D-E715-4FF0-BABF-4724B2795EE9}" type="slidenum">
              <a:rPr lang="en-IN" smtClean="0"/>
              <a:pPr>
                <a:defRPr/>
              </a:pPr>
              <a:t>7</a:t>
            </a:fld>
            <a:endParaRPr lang="en-IN"/>
          </a:p>
        </p:txBody>
      </p:sp>
    </p:spTree>
    <p:extLst>
      <p:ext uri="{BB962C8B-B14F-4D97-AF65-F5344CB8AC3E}">
        <p14:creationId xmlns:p14="http://schemas.microsoft.com/office/powerpoint/2010/main" val="98611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08F4-FDE5-4DBF-AFB7-3F33A0289F3B}"/>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7C872E4B-1E2F-4EB0-B63C-DEDD78C2789B}"/>
              </a:ext>
            </a:extLst>
          </p:cNvPr>
          <p:cNvSpPr>
            <a:spLocks noGrp="1"/>
          </p:cNvSpPr>
          <p:nvPr>
            <p:ph idx="1"/>
          </p:nvPr>
        </p:nvSpPr>
        <p:spPr>
          <a:xfrm>
            <a:off x="838200" y="1917290"/>
            <a:ext cx="10515600" cy="4129044"/>
          </a:xfrm>
        </p:spPr>
        <p:txBody>
          <a:bodyPr/>
          <a:lstStyle/>
          <a:p>
            <a:pPr marL="0" indent="0" algn="just">
              <a:buNone/>
            </a:pPr>
            <a:r>
              <a:rPr lang="en-IN" sz="2200" dirty="0">
                <a:solidFill>
                  <a:srgbClr val="00B050"/>
                </a:solidFill>
              </a:rPr>
              <a:t>3.Hawra </a:t>
            </a:r>
            <a:r>
              <a:rPr lang="en-IN" sz="2200" dirty="0" err="1">
                <a:solidFill>
                  <a:srgbClr val="00B050"/>
                </a:solidFill>
              </a:rPr>
              <a:t>AlSaid</a:t>
            </a:r>
            <a:r>
              <a:rPr lang="en-IN" sz="2200" dirty="0">
                <a:solidFill>
                  <a:srgbClr val="00B050"/>
                </a:solidFill>
              </a:rPr>
              <a:t>, Lina </a:t>
            </a:r>
            <a:r>
              <a:rPr lang="en-IN" sz="2200" dirty="0" err="1">
                <a:solidFill>
                  <a:srgbClr val="00B050"/>
                </a:solidFill>
              </a:rPr>
              <a:t>AlKhatib</a:t>
            </a:r>
            <a:r>
              <a:rPr lang="en-IN" sz="2200" dirty="0">
                <a:solidFill>
                  <a:srgbClr val="00B050"/>
                </a:solidFill>
              </a:rPr>
              <a:t>, </a:t>
            </a:r>
            <a:r>
              <a:rPr lang="en-IN" sz="2200" dirty="0" err="1">
                <a:solidFill>
                  <a:srgbClr val="00B050"/>
                </a:solidFill>
              </a:rPr>
              <a:t>Aqeela</a:t>
            </a:r>
            <a:r>
              <a:rPr lang="en-IN" sz="2200" dirty="0">
                <a:solidFill>
                  <a:srgbClr val="00B050"/>
                </a:solidFill>
              </a:rPr>
              <a:t> </a:t>
            </a:r>
            <a:r>
              <a:rPr lang="en-IN" sz="2200" dirty="0" err="1">
                <a:solidFill>
                  <a:srgbClr val="00B050"/>
                </a:solidFill>
              </a:rPr>
              <a:t>AlOraidh</a:t>
            </a:r>
            <a:r>
              <a:rPr lang="en-IN" sz="2200" dirty="0">
                <a:solidFill>
                  <a:srgbClr val="00B050"/>
                </a:solidFill>
              </a:rPr>
              <a:t>, </a:t>
            </a:r>
            <a:r>
              <a:rPr lang="en-IN" sz="2200" dirty="0" err="1">
                <a:solidFill>
                  <a:srgbClr val="00B050"/>
                </a:solidFill>
              </a:rPr>
              <a:t>Shoaa</a:t>
            </a:r>
            <a:r>
              <a:rPr lang="en-IN" sz="2200" dirty="0">
                <a:solidFill>
                  <a:srgbClr val="00B050"/>
                </a:solidFill>
              </a:rPr>
              <a:t> </a:t>
            </a:r>
            <a:r>
              <a:rPr lang="en-IN" sz="2200" dirty="0" err="1">
                <a:solidFill>
                  <a:srgbClr val="00B050"/>
                </a:solidFill>
              </a:rPr>
              <a:t>AlHaidar</a:t>
            </a:r>
            <a:r>
              <a:rPr lang="en-IN" sz="2200" dirty="0">
                <a:solidFill>
                  <a:srgbClr val="00B050"/>
                </a:solidFill>
              </a:rPr>
              <a:t>, Abul Bashar, “</a:t>
            </a:r>
            <a:r>
              <a:rPr lang="en-US" sz="2200" dirty="0">
                <a:solidFill>
                  <a:srgbClr val="00B050"/>
                </a:solidFill>
              </a:rPr>
              <a:t>Deep Learning Assisted Smart Glasses as Educational Aid for Visually Challenged Students” College of Computer Engineering and Sciences Prince Mohammad Bin Fahd University.</a:t>
            </a:r>
          </a:p>
          <a:p>
            <a:pPr marL="0" indent="0" algn="just">
              <a:buNone/>
            </a:pPr>
            <a:endParaRPr lang="en-US" sz="2200" dirty="0">
              <a:solidFill>
                <a:srgbClr val="FF0000"/>
              </a:solidFill>
            </a:endParaRPr>
          </a:p>
          <a:p>
            <a:pPr algn="just"/>
            <a:r>
              <a:rPr lang="en-IN" sz="2200" dirty="0"/>
              <a:t>In this paper the processed object converted to text and GTTS is used to convert the text to speech for audio aid for the user.</a:t>
            </a:r>
          </a:p>
          <a:p>
            <a:pPr algn="just"/>
            <a:endParaRPr lang="en-IN" sz="2200" dirty="0"/>
          </a:p>
          <a:p>
            <a:pPr algn="just"/>
            <a:r>
              <a:rPr lang="en-IN" sz="2200" dirty="0"/>
              <a:t>Raspberry pi 3b b+ module came with audio jack so it assists the use of headphones without USB ports for audio assistance. </a:t>
            </a:r>
          </a:p>
          <a:p>
            <a:endParaRPr lang="en-IN" dirty="0"/>
          </a:p>
        </p:txBody>
      </p:sp>
      <p:sp>
        <p:nvSpPr>
          <p:cNvPr id="4" name="Date Placeholder 3">
            <a:extLst>
              <a:ext uri="{FF2B5EF4-FFF2-40B4-BE49-F238E27FC236}">
                <a16:creationId xmlns:a16="http://schemas.microsoft.com/office/drawing/2014/main" id="{E289DE8F-BD33-4091-A76C-06C6394876F7}"/>
              </a:ext>
            </a:extLst>
          </p:cNvPr>
          <p:cNvSpPr>
            <a:spLocks noGrp="1"/>
          </p:cNvSpPr>
          <p:nvPr>
            <p:ph type="dt" sz="half" idx="10"/>
          </p:nvPr>
        </p:nvSpPr>
        <p:spPr/>
        <p:txBody>
          <a:bodyPr/>
          <a:lstStyle/>
          <a:p>
            <a:pPr>
              <a:defRPr/>
            </a:pPr>
            <a:fld id="{9FCC6B52-9971-410F-B970-172C9ABC021C}" type="datetime8">
              <a:rPr lang="en-IN" smtClean="0"/>
              <a:t>01-10-2021 12:08</a:t>
            </a:fld>
            <a:endParaRPr lang="en-IN"/>
          </a:p>
        </p:txBody>
      </p:sp>
      <p:sp>
        <p:nvSpPr>
          <p:cNvPr id="5" name="Slide Number Placeholder 4">
            <a:extLst>
              <a:ext uri="{FF2B5EF4-FFF2-40B4-BE49-F238E27FC236}">
                <a16:creationId xmlns:a16="http://schemas.microsoft.com/office/drawing/2014/main" id="{924E38AF-8A1E-43FD-A61D-4D48C2D17F7F}"/>
              </a:ext>
            </a:extLst>
          </p:cNvPr>
          <p:cNvSpPr>
            <a:spLocks noGrp="1"/>
          </p:cNvSpPr>
          <p:nvPr>
            <p:ph type="sldNum" sz="quarter" idx="12"/>
          </p:nvPr>
        </p:nvSpPr>
        <p:spPr/>
        <p:txBody>
          <a:bodyPr/>
          <a:lstStyle/>
          <a:p>
            <a:pPr>
              <a:defRPr/>
            </a:pPr>
            <a:fld id="{AAFC9A1D-E715-4FF0-BABF-4724B2795EE9}" type="slidenum">
              <a:rPr lang="en-IN" smtClean="0"/>
              <a:pPr>
                <a:defRPr/>
              </a:pPr>
              <a:t>8</a:t>
            </a:fld>
            <a:endParaRPr lang="en-IN"/>
          </a:p>
        </p:txBody>
      </p:sp>
    </p:spTree>
    <p:extLst>
      <p:ext uri="{BB962C8B-B14F-4D97-AF65-F5344CB8AC3E}">
        <p14:creationId xmlns:p14="http://schemas.microsoft.com/office/powerpoint/2010/main" val="2841505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A3E1D-BDDB-4890-833F-471D68C54B7F}"/>
              </a:ext>
            </a:extLst>
          </p:cNvPr>
          <p:cNvSpPr>
            <a:spLocks noGrp="1"/>
          </p:cNvSpPr>
          <p:nvPr>
            <p:ph type="title"/>
          </p:nvPr>
        </p:nvSpPr>
        <p:spPr>
          <a:xfrm>
            <a:off x="838200" y="1086683"/>
            <a:ext cx="10515600" cy="594519"/>
          </a:xfrm>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53DD243D-9784-4BEC-9E4B-966C051A8636}"/>
              </a:ext>
            </a:extLst>
          </p:cNvPr>
          <p:cNvSpPr>
            <a:spLocks noGrp="1"/>
          </p:cNvSpPr>
          <p:nvPr>
            <p:ph idx="1"/>
          </p:nvPr>
        </p:nvSpPr>
        <p:spPr>
          <a:xfrm>
            <a:off x="838200" y="1772356"/>
            <a:ext cx="10515600" cy="4492840"/>
          </a:xfrm>
        </p:spPr>
        <p:txBody>
          <a:bodyPr/>
          <a:lstStyle/>
          <a:p>
            <a:pPr marL="0" indent="0" algn="just">
              <a:buNone/>
            </a:pPr>
            <a:r>
              <a:rPr lang="en-IN" sz="2200" dirty="0">
                <a:solidFill>
                  <a:srgbClr val="00B050"/>
                </a:solidFill>
              </a:rPr>
              <a:t>4.Josh Jia-Ching Ying, Chen-Yu Li, Guan-Wei Wu, Jian-Xing Li, Wei-</a:t>
            </a:r>
            <a:r>
              <a:rPr lang="en-IN" sz="2200" dirty="0" err="1">
                <a:solidFill>
                  <a:srgbClr val="00B050"/>
                </a:solidFill>
              </a:rPr>
              <a:t>Jheng</a:t>
            </a:r>
            <a:r>
              <a:rPr lang="en-IN" sz="2200" dirty="0">
                <a:solidFill>
                  <a:srgbClr val="00B050"/>
                </a:solidFill>
              </a:rPr>
              <a:t> Chen, and Don-Lin Yang, “</a:t>
            </a:r>
            <a:r>
              <a:rPr lang="en-US" sz="2200" dirty="0">
                <a:solidFill>
                  <a:srgbClr val="00B050"/>
                </a:solidFill>
              </a:rPr>
              <a:t>A Deep Learning Approach to Sensory Navigation Device for Blind Guidance”, 2018 IEEE 20th International Conference on High Performance Computing and Communications; IEEE 16th International Conference on Smart City; IEEE 4th Intl. Conference on Data Science and Systems. </a:t>
            </a:r>
          </a:p>
          <a:p>
            <a:pPr marL="0" indent="0" algn="just">
              <a:buNone/>
            </a:pPr>
            <a:r>
              <a:rPr lang="en-US" sz="2200" dirty="0">
                <a:solidFill>
                  <a:srgbClr val="FF0000"/>
                </a:solidFill>
              </a:rPr>
              <a:t> </a:t>
            </a:r>
          </a:p>
          <a:p>
            <a:pPr algn="just"/>
            <a:r>
              <a:rPr lang="en-IN" sz="2200" dirty="0"/>
              <a:t>This paper came across the object detection and recognition done through YOLOv3 algorithm.</a:t>
            </a:r>
          </a:p>
          <a:p>
            <a:pPr algn="just"/>
            <a:endParaRPr lang="en-IN" sz="2200" dirty="0"/>
          </a:p>
          <a:p>
            <a:pPr algn="just"/>
            <a:r>
              <a:rPr lang="en-IN" sz="2200" dirty="0"/>
              <a:t>The Open-CV libraries for video analysis.</a:t>
            </a:r>
          </a:p>
          <a:p>
            <a:pPr algn="just"/>
            <a:endParaRPr lang="en-IN" sz="2200" dirty="0"/>
          </a:p>
          <a:p>
            <a:pPr algn="just"/>
            <a:r>
              <a:rPr lang="en-IN" sz="2200" dirty="0"/>
              <a:t>Audio output through the speakers.</a:t>
            </a:r>
          </a:p>
          <a:p>
            <a:endParaRPr lang="en-IN" dirty="0"/>
          </a:p>
        </p:txBody>
      </p:sp>
      <p:sp>
        <p:nvSpPr>
          <p:cNvPr id="4" name="Date Placeholder 3">
            <a:extLst>
              <a:ext uri="{FF2B5EF4-FFF2-40B4-BE49-F238E27FC236}">
                <a16:creationId xmlns:a16="http://schemas.microsoft.com/office/drawing/2014/main" id="{0D82288F-5E48-4D66-A0D1-1301306609A9}"/>
              </a:ext>
            </a:extLst>
          </p:cNvPr>
          <p:cNvSpPr>
            <a:spLocks noGrp="1"/>
          </p:cNvSpPr>
          <p:nvPr>
            <p:ph type="dt" sz="half" idx="10"/>
          </p:nvPr>
        </p:nvSpPr>
        <p:spPr/>
        <p:txBody>
          <a:bodyPr/>
          <a:lstStyle/>
          <a:p>
            <a:pPr>
              <a:defRPr/>
            </a:pPr>
            <a:fld id="{9FCC6B52-9971-410F-B970-172C9ABC021C}" type="datetime8">
              <a:rPr lang="en-IN" smtClean="0"/>
              <a:t>01-10-2021 12:08</a:t>
            </a:fld>
            <a:endParaRPr lang="en-IN"/>
          </a:p>
        </p:txBody>
      </p:sp>
      <p:sp>
        <p:nvSpPr>
          <p:cNvPr id="5" name="Slide Number Placeholder 4">
            <a:extLst>
              <a:ext uri="{FF2B5EF4-FFF2-40B4-BE49-F238E27FC236}">
                <a16:creationId xmlns:a16="http://schemas.microsoft.com/office/drawing/2014/main" id="{082DC214-AA29-472D-B35E-3D2627A2623E}"/>
              </a:ext>
            </a:extLst>
          </p:cNvPr>
          <p:cNvSpPr>
            <a:spLocks noGrp="1"/>
          </p:cNvSpPr>
          <p:nvPr>
            <p:ph type="sldNum" sz="quarter" idx="12"/>
          </p:nvPr>
        </p:nvSpPr>
        <p:spPr/>
        <p:txBody>
          <a:bodyPr/>
          <a:lstStyle/>
          <a:p>
            <a:pPr>
              <a:defRPr/>
            </a:pPr>
            <a:fld id="{AAFC9A1D-E715-4FF0-BABF-4724B2795EE9}" type="slidenum">
              <a:rPr lang="en-IN" smtClean="0"/>
              <a:pPr>
                <a:defRPr/>
              </a:pPr>
              <a:t>9</a:t>
            </a:fld>
            <a:endParaRPr lang="en-IN"/>
          </a:p>
        </p:txBody>
      </p:sp>
    </p:spTree>
    <p:extLst>
      <p:ext uri="{BB962C8B-B14F-4D97-AF65-F5344CB8AC3E}">
        <p14:creationId xmlns:p14="http://schemas.microsoft.com/office/powerpoint/2010/main" val="3424101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10770</TotalTime>
  <Words>2016</Words>
  <Application>Microsoft Office PowerPoint</Application>
  <PresentationFormat>Widescreen</PresentationFormat>
  <Paragraphs>264</Paragraphs>
  <Slides>28</Slides>
  <Notes>0</Notes>
  <HiddenSlides>0</HiddenSlides>
  <MMClips>4</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-apple-system</vt:lpstr>
      <vt:lpstr>Arial</vt:lpstr>
      <vt:lpstr>Calibri</vt:lpstr>
      <vt:lpstr>Calibri (Body)</vt:lpstr>
      <vt:lpstr>Calibri Light</vt:lpstr>
      <vt:lpstr>charter</vt:lpstr>
      <vt:lpstr>Office Theme</vt:lpstr>
      <vt:lpstr>Visvesvaraya Technological University Belagavi</vt:lpstr>
      <vt:lpstr>Presentation Flow</vt:lpstr>
      <vt:lpstr>Introduction</vt:lpstr>
      <vt:lpstr>Introduction</vt:lpstr>
      <vt:lpstr>Introduction</vt:lpstr>
      <vt:lpstr>Literature Survey</vt:lpstr>
      <vt:lpstr>Literature Survey</vt:lpstr>
      <vt:lpstr>Literature Survey</vt:lpstr>
      <vt:lpstr>Literature Survey</vt:lpstr>
      <vt:lpstr>Aim of the Project </vt:lpstr>
      <vt:lpstr>Objectives</vt:lpstr>
      <vt:lpstr>Block Diagram</vt:lpstr>
      <vt:lpstr>Flow chart</vt:lpstr>
      <vt:lpstr>Methodology</vt:lpstr>
      <vt:lpstr>Methodology</vt:lpstr>
      <vt:lpstr>Methodology</vt:lpstr>
      <vt:lpstr>Methodology</vt:lpstr>
      <vt:lpstr>Methodology</vt:lpstr>
      <vt:lpstr>Methodology</vt:lpstr>
      <vt:lpstr>Methodology</vt:lpstr>
      <vt:lpstr>Results obtained and analysis </vt:lpstr>
      <vt:lpstr>Results obtained and analysis </vt:lpstr>
      <vt:lpstr>Results obtained and analysis </vt:lpstr>
      <vt:lpstr>Conclusion</vt:lpstr>
      <vt:lpstr>Action Plan:</vt:lpstr>
      <vt:lpstr>References</vt:lpstr>
      <vt:lpstr>References</vt:lpstr>
      <vt:lpstr>Questions?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HRM</dc:creator>
  <cp:lastModifiedBy>Rathan Ediga</cp:lastModifiedBy>
  <cp:revision>1836</cp:revision>
  <dcterms:created xsi:type="dcterms:W3CDTF">2016-07-21T09:12:51Z</dcterms:created>
  <dcterms:modified xsi:type="dcterms:W3CDTF">2021-10-01T06:39:23Z</dcterms:modified>
</cp:coreProperties>
</file>