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FC1B8-C27F-4171-AD73-4833CA4BE652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A1A01-66DA-4719-8647-11CA5C67B3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49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A1A01-66DA-4719-8647-11CA5C67B32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043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A1A01-66DA-4719-8647-11CA5C67B32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43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50467-FE81-486E-AC1F-CAD33CBD3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381B59-2191-4685-A3DD-ABCA1CD06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78F7E8-5853-4459-A64F-C3BCF904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D29F-F1D2-4824-B89C-2B3100D101C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4A165B-DC7C-4391-ADE2-9AA80480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7E5E52-57D6-4FFC-BC5E-BFAB2129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A096-773D-4EB2-9096-127462BC5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67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BD251-5AB6-4F89-B57A-D996AF51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2CDB94-FF64-4B10-98B2-335D3D9D6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6E3CE5-0FB9-4E80-8F21-BE111E83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D29F-F1D2-4824-B89C-2B3100D101C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1DD467-6ED4-4926-97DC-0D1FD6C2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675F57-D8F4-4F3E-9121-852F4D3E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A096-773D-4EB2-9096-127462BC5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15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33E25CE-D26F-44C1-9B24-66521AB65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296A93-74B7-40D1-BF09-4F251BC15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0A5A80-F92B-4F0C-A582-0B5FD63B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D29F-F1D2-4824-B89C-2B3100D101C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1DDF4B-7713-4069-9092-48B5CC22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85DF0B-A49B-4417-BD9D-4FEAD27C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A096-773D-4EB2-9096-127462BC5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7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E9A0F-C79B-4E52-8E7A-5556E7EC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CE20DB-BF91-4113-AFB3-B992B7C67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E9277C-76E5-4FAE-ABC8-D263984E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D29F-F1D2-4824-B89C-2B3100D101C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D53C73-D8B3-4E05-9CA1-DE0B8965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FE2336-B387-42E8-A409-397B4580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A096-773D-4EB2-9096-127462BC5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24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D3AF3-AEB3-45DC-87C6-A1AD381D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72A4BC-93D5-49EC-855E-90AFEAE26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7084DE-8570-4E6A-9268-65778ED8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D29F-F1D2-4824-B89C-2B3100D101C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C3FAD6-5500-4FB8-842B-0672279D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5EC600-5F11-421A-988A-E6F43127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A096-773D-4EB2-9096-127462BC5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74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EB52A3-6EF4-4B97-A9F1-97EA2393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1B16E3-2340-4308-9748-DF8435072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83378B-1EC0-4FE8-B220-B4A67D13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999156-E680-4219-8E77-8BA1B682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D29F-F1D2-4824-B89C-2B3100D101C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AAF46E-0819-4E4E-A33E-C018C2EC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8322C3-F6AF-41EC-9C77-46F5CE5E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A096-773D-4EB2-9096-127462BC5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34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84E32-E9CC-4B8A-AC6F-31F88877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C3246B-851D-41BA-89C2-4B3ECCC7A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5C771E-55E3-42D5-A66F-C6AC60733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288F60B-F1EE-47EE-8998-2157F8E2C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2948DE3-1C62-4405-AA2B-2C52318C1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E060004-2DE2-421D-B28E-37B1C7C1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D29F-F1D2-4824-B89C-2B3100D101C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EA9E769-0022-4CDD-8A18-0E7E04DC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81C2742-3698-4163-9A27-894CEF9D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A096-773D-4EB2-9096-127462BC5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13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483B06-B72B-4025-9A22-B75237C9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1BF2DE-7C41-413B-B67B-BE8AEFC2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D29F-F1D2-4824-B89C-2B3100D101C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020418A-5AC7-4C82-B02D-428C0F53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06C86B-5BF3-4A00-B2CC-1B56A532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A096-773D-4EB2-9096-127462BC5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6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237372-EBC7-4301-AF94-01CC41C2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D29F-F1D2-4824-B89C-2B3100D101C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7CF7880-B330-40DF-97AB-C3982FCF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E0A84F-6B03-4F75-B0F3-0480B345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A096-773D-4EB2-9096-127462BC5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22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B1B91-434F-48A4-91AC-6D2E1E25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4B7351-E169-4AFD-BE32-B66F0FC8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0060D9-B367-4E83-9340-967F25325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5F267D-020E-4CEE-ADD5-FC3A7AC7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D29F-F1D2-4824-B89C-2B3100D101C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89B6DA-4644-4BEB-A10F-D5B85351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3A888E-E788-4EBE-B232-7CCBD344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A096-773D-4EB2-9096-127462BC5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07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7933D8-245B-4EA6-BB4C-4AB564FF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8F3B73-531E-471C-A21F-8FE7B60BE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F3B584-BCBD-4CD7-80D3-E8E0C1576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A42A51-7B85-4E1A-A629-974E55CE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D29F-F1D2-4824-B89C-2B3100D101C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AA7871-AF10-4802-9C50-B6D5DC6C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456B01-E3AF-4E0B-8EB6-588DEDC6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A096-773D-4EB2-9096-127462BC5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8616A3F-FA5D-4656-8265-AD3375E0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152242-76EE-4A1F-9199-9FD66E964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1E710B-B8F0-4D7F-BF87-F3B9913CA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5D29F-F1D2-4824-B89C-2B3100D101C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555E0D-8FDC-4513-9AE9-2787D7AB7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592BDD-2AEE-4A2F-AABD-69B5D5149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A096-773D-4EB2-9096-127462BC5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05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yuweidoris.blogspot.com/2014/09/blog-post_4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1.07698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71D76-292C-48CB-A69B-B304ADEC7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DIPCV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Techniques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優化繁體中文手寫辨識模型之精準度與信心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790304-D79E-4108-999D-794DD6AFD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9532"/>
            <a:ext cx="9144000" cy="94826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隊伍名稱：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Jhong Jia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報告者：鄭中嘉（地科碩一，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L46104020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D1E2BDE-1F29-4105-8236-4FDB68DD3A04}"/>
              </a:ext>
            </a:extLst>
          </p:cNvPr>
          <p:cNvSpPr txBox="1"/>
          <p:nvPr/>
        </p:nvSpPr>
        <p:spPr>
          <a:xfrm>
            <a:off x="11635185" y="6378076"/>
            <a:ext cx="50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P.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724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5E637-95DE-48DA-B502-573065A4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DC75B-2D4A-45AD-9973-59610C4A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介紹、構想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預期結果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時程安排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5E45559-3A4F-4132-A4CB-54A174695D50}"/>
              </a:ext>
            </a:extLst>
          </p:cNvPr>
          <p:cNvSpPr txBox="1"/>
          <p:nvPr/>
        </p:nvSpPr>
        <p:spPr>
          <a:xfrm>
            <a:off x="11635185" y="6378076"/>
            <a:ext cx="50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P.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118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D097D-B96D-423C-B66C-2F7995D0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介紹、構想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E5668E-B04C-4634-ADAD-E78E051D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繁體中文手寫辨識</a:t>
            </a:r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是一個流程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，不單單是一次性的判定。</a:t>
            </a:r>
          </a:p>
        </p:txBody>
      </p:sp>
      <p:pic>
        <p:nvPicPr>
          <p:cNvPr id="1028" name="Picture 4" descr="查看來源圖片">
            <a:extLst>
              <a:ext uri="{FF2B5EF4-FFF2-40B4-BE49-F238E27FC236}">
                <a16:creationId xmlns:a16="http://schemas.microsoft.com/office/drawing/2014/main" id="{D854D6ED-A643-4D3D-AD45-6B976443D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92" y="2661950"/>
            <a:ext cx="4890796" cy="256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DFE321F-4495-4664-A96F-12434FC7C8BF}"/>
              </a:ext>
            </a:extLst>
          </p:cNvPr>
          <p:cNvSpPr txBox="1"/>
          <p:nvPr/>
        </p:nvSpPr>
        <p:spPr>
          <a:xfrm>
            <a:off x="1528546" y="5364555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民生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304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：小日記內容範本參考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9F3AEA-75DA-4212-B0D3-B879800A5880}"/>
              </a:ext>
            </a:extLst>
          </p:cNvPr>
          <p:cNvSpPr txBox="1"/>
          <p:nvPr/>
        </p:nvSpPr>
        <p:spPr>
          <a:xfrm>
            <a:off x="986090" y="5965587"/>
            <a:ext cx="373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取得資訊（影像、掃描檔）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90AFA02-F1D2-4AAF-9810-CACD461D7B79}"/>
              </a:ext>
            </a:extLst>
          </p:cNvPr>
          <p:cNvSpPr txBox="1"/>
          <p:nvPr/>
        </p:nvSpPr>
        <p:spPr>
          <a:xfrm>
            <a:off x="6938214" y="3995407"/>
            <a:ext cx="392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2: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決定辨識區域（欄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字）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9C3F4A5-83AF-439F-A327-1CF897902A4E}"/>
              </a:ext>
            </a:extLst>
          </p:cNvPr>
          <p:cNvSpPr txBox="1"/>
          <p:nvPr/>
        </p:nvSpPr>
        <p:spPr>
          <a:xfrm>
            <a:off x="7688267" y="6034030"/>
            <a:ext cx="212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3: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辨識／分類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FB3EAA-A92E-492A-92DC-20C791B7501B}"/>
              </a:ext>
            </a:extLst>
          </p:cNvPr>
          <p:cNvSpPr/>
          <p:nvPr/>
        </p:nvSpPr>
        <p:spPr>
          <a:xfrm>
            <a:off x="4394199" y="2836333"/>
            <a:ext cx="245533" cy="239606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A8DB75-722E-4ECF-BE1E-31389FCD27B1}"/>
              </a:ext>
            </a:extLst>
          </p:cNvPr>
          <p:cNvSpPr/>
          <p:nvPr/>
        </p:nvSpPr>
        <p:spPr>
          <a:xfrm>
            <a:off x="7016123" y="2576644"/>
            <a:ext cx="245533" cy="131420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BAE159-6DFE-4959-8588-4CD0AFC87D06}"/>
              </a:ext>
            </a:extLst>
          </p:cNvPr>
          <p:cNvSpPr/>
          <p:nvPr/>
        </p:nvSpPr>
        <p:spPr>
          <a:xfrm>
            <a:off x="7974125" y="3266492"/>
            <a:ext cx="1549058" cy="26769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DC3D0D7-33DE-4CBB-968C-4673B014DD08}"/>
              </a:ext>
            </a:extLst>
          </p:cNvPr>
          <p:cNvSpPr/>
          <p:nvPr/>
        </p:nvSpPr>
        <p:spPr>
          <a:xfrm>
            <a:off x="10079927" y="3244615"/>
            <a:ext cx="311450" cy="31145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078878-BD3E-482F-BE8E-4F913AB1AAD0}"/>
              </a:ext>
            </a:extLst>
          </p:cNvPr>
          <p:cNvSpPr/>
          <p:nvPr/>
        </p:nvSpPr>
        <p:spPr>
          <a:xfrm>
            <a:off x="3889873" y="2816075"/>
            <a:ext cx="311450" cy="31145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4CBD69-634F-4FD4-8481-A4F5FC72E19B}"/>
              </a:ext>
            </a:extLst>
          </p:cNvPr>
          <p:cNvSpPr/>
          <p:nvPr/>
        </p:nvSpPr>
        <p:spPr>
          <a:xfrm>
            <a:off x="2873874" y="3146274"/>
            <a:ext cx="311450" cy="31145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6A7151D-FD5C-418E-9DE1-278A6AB4EE16}"/>
              </a:ext>
            </a:extLst>
          </p:cNvPr>
          <p:cNvSpPr/>
          <p:nvPr/>
        </p:nvSpPr>
        <p:spPr>
          <a:xfrm>
            <a:off x="3898340" y="4063538"/>
            <a:ext cx="311450" cy="31145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8DB9F50-AD6C-4670-9032-39BC843FF246}"/>
              </a:ext>
            </a:extLst>
          </p:cNvPr>
          <p:cNvSpPr/>
          <p:nvPr/>
        </p:nvSpPr>
        <p:spPr>
          <a:xfrm>
            <a:off x="2374340" y="3683533"/>
            <a:ext cx="311450" cy="31145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20DF9D-CE90-442F-882F-3148FFAC7571}"/>
              </a:ext>
            </a:extLst>
          </p:cNvPr>
          <p:cNvSpPr/>
          <p:nvPr/>
        </p:nvSpPr>
        <p:spPr>
          <a:xfrm>
            <a:off x="186266" y="2396067"/>
            <a:ext cx="5350933" cy="4096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F9A784E-F801-4E57-9010-832A8EF7099F}"/>
              </a:ext>
            </a:extLst>
          </p:cNvPr>
          <p:cNvSpPr/>
          <p:nvPr/>
        </p:nvSpPr>
        <p:spPr>
          <a:xfrm>
            <a:off x="5951722" y="2396067"/>
            <a:ext cx="5549968" cy="1978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9133DAD-2D02-4D9C-B87A-D07D4005FB46}"/>
              </a:ext>
            </a:extLst>
          </p:cNvPr>
          <p:cNvSpPr/>
          <p:nvPr/>
        </p:nvSpPr>
        <p:spPr>
          <a:xfrm>
            <a:off x="5951722" y="4513954"/>
            <a:ext cx="5549968" cy="1978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E28E6FC-100E-44BD-B304-43F15CEED91C}"/>
              </a:ext>
            </a:extLst>
          </p:cNvPr>
          <p:cNvSpPr/>
          <p:nvPr/>
        </p:nvSpPr>
        <p:spPr>
          <a:xfrm>
            <a:off x="9460619" y="5208830"/>
            <a:ext cx="311450" cy="31145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0" name="Picture 6" descr="AI">
            <a:extLst>
              <a:ext uri="{FF2B5EF4-FFF2-40B4-BE49-F238E27FC236}">
                <a16:creationId xmlns:a16="http://schemas.microsoft.com/office/drawing/2014/main" id="{5DFDD130-BC41-45AF-AFC1-DAFFBEBB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934" y="5047055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BCF6FC-395B-4D68-9EB0-20C5A63FF5FD}"/>
              </a:ext>
            </a:extLst>
          </p:cNvPr>
          <p:cNvCxnSpPr>
            <a:cxnSpLocks/>
            <a:stCxn id="23" idx="3"/>
            <a:endCxn id="1030" idx="1"/>
          </p:cNvCxnSpPr>
          <p:nvPr/>
        </p:nvCxnSpPr>
        <p:spPr>
          <a:xfrm>
            <a:off x="9772069" y="5364555"/>
            <a:ext cx="231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3DE189F-D47B-4E23-BE9C-519E478B43BE}"/>
              </a:ext>
            </a:extLst>
          </p:cNvPr>
          <p:cNvSpPr txBox="1"/>
          <p:nvPr/>
        </p:nvSpPr>
        <p:spPr>
          <a:xfrm>
            <a:off x="10860393" y="51798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318B679-4C66-433C-B523-C4AA733651F2}"/>
              </a:ext>
            </a:extLst>
          </p:cNvPr>
          <p:cNvCxnSpPr>
            <a:stCxn id="1030" idx="3"/>
            <a:endCxn id="24" idx="1"/>
          </p:cNvCxnSpPr>
          <p:nvPr/>
        </p:nvCxnSpPr>
        <p:spPr>
          <a:xfrm>
            <a:off x="10638934" y="5364555"/>
            <a:ext cx="221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6" descr="AI">
            <a:extLst>
              <a:ext uri="{FF2B5EF4-FFF2-40B4-BE49-F238E27FC236}">
                <a16:creationId xmlns:a16="http://schemas.microsoft.com/office/drawing/2014/main" id="{DB8C1712-5303-4B9E-88C8-3638E3489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656" y="5048181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07E6A380-C490-4EB7-9D35-5BC06AB93619}"/>
              </a:ext>
            </a:extLst>
          </p:cNvPr>
          <p:cNvSpPr/>
          <p:nvPr/>
        </p:nvSpPr>
        <p:spPr>
          <a:xfrm>
            <a:off x="6104778" y="4707453"/>
            <a:ext cx="245533" cy="131420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C274A26-AFD6-4716-B645-B488853D0F49}"/>
              </a:ext>
            </a:extLst>
          </p:cNvPr>
          <p:cNvCxnSpPr>
            <a:stCxn id="32" idx="3"/>
            <a:endCxn id="31" idx="1"/>
          </p:cNvCxnSpPr>
          <p:nvPr/>
        </p:nvCxnSpPr>
        <p:spPr>
          <a:xfrm>
            <a:off x="6350311" y="5364555"/>
            <a:ext cx="276345" cy="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5732717-3B63-4627-9125-7329956EFDD9}"/>
              </a:ext>
            </a:extLst>
          </p:cNvPr>
          <p:cNvSpPr txBox="1"/>
          <p:nvPr/>
        </p:nvSpPr>
        <p:spPr>
          <a:xfrm>
            <a:off x="3889873" y="101052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資訊電子化</a:t>
            </a:r>
          </a:p>
        </p:txBody>
      </p:sp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DDFC9CBE-A555-4E56-A477-E426EB48C79A}"/>
              </a:ext>
            </a:extLst>
          </p:cNvPr>
          <p:cNvSpPr/>
          <p:nvPr/>
        </p:nvSpPr>
        <p:spPr>
          <a:xfrm rot="18862271">
            <a:off x="4688043" y="1337689"/>
            <a:ext cx="391800" cy="391800"/>
          </a:xfrm>
          <a:prstGeom prst="rtTriangl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0D91B7C-5D37-4D72-9864-F3BA96E8F98C}"/>
              </a:ext>
            </a:extLst>
          </p:cNvPr>
          <p:cNvSpPr txBox="1"/>
          <p:nvPr/>
        </p:nvSpPr>
        <p:spPr>
          <a:xfrm>
            <a:off x="7497017" y="5200944"/>
            <a:ext cx="153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年級的第一天</a:t>
            </a: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6AB2930-ACD9-404C-B919-060DB45706A6}"/>
              </a:ext>
            </a:extLst>
          </p:cNvPr>
          <p:cNvCxnSpPr>
            <a:stCxn id="31" idx="3"/>
            <a:endCxn id="35" idx="1"/>
          </p:cNvCxnSpPr>
          <p:nvPr/>
        </p:nvCxnSpPr>
        <p:spPr>
          <a:xfrm>
            <a:off x="7261656" y="5365681"/>
            <a:ext cx="235361" cy="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DDDB43D5-247A-440D-B411-FFF07A159122}"/>
              </a:ext>
            </a:extLst>
          </p:cNvPr>
          <p:cNvSpPr/>
          <p:nvPr/>
        </p:nvSpPr>
        <p:spPr>
          <a:xfrm>
            <a:off x="9093198" y="4707453"/>
            <a:ext cx="2303114" cy="123706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E45969D-87CA-4F7D-A0EF-4C01FF72F3AD}"/>
              </a:ext>
            </a:extLst>
          </p:cNvPr>
          <p:cNvSpPr/>
          <p:nvPr/>
        </p:nvSpPr>
        <p:spPr>
          <a:xfrm>
            <a:off x="5951723" y="787924"/>
            <a:ext cx="5549967" cy="613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如果是想要辨識印刷字（標楷體、新細明體等等），通常會直接採用 光學字元辨識的方法（</a:t>
            </a:r>
            <a:r>
              <a:rPr lang="en-US" altLang="zh-TW" sz="1400" i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Optical Character Recognition,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OCR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456FA20-D8DD-4E7C-B759-2DE257B21EFE}"/>
              </a:ext>
            </a:extLst>
          </p:cNvPr>
          <p:cNvSpPr txBox="1"/>
          <p:nvPr/>
        </p:nvSpPr>
        <p:spPr>
          <a:xfrm>
            <a:off x="11635185" y="6378076"/>
            <a:ext cx="50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P.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856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AD540-7E50-4ED0-A9EE-540FB9D9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731A31-66DC-499B-83F2-E3FD72EB0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000174"/>
            <a:ext cx="10904621" cy="584685"/>
          </a:xfrm>
        </p:spPr>
        <p:txBody>
          <a:bodyPr/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DIPCV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Techniques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優化繁體中文手寫辨識模型之精準度與信心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CC9A1BFC-C474-4322-B9C5-0194711BBC67}"/>
              </a:ext>
            </a:extLst>
          </p:cNvPr>
          <p:cNvGrpSpPr/>
          <p:nvPr/>
        </p:nvGrpSpPr>
        <p:grpSpPr>
          <a:xfrm>
            <a:off x="9439706" y="295258"/>
            <a:ext cx="2303114" cy="1237064"/>
            <a:chOff x="9050686" y="453624"/>
            <a:chExt cx="2303114" cy="123706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AA1DF33-46F5-4D5C-9DA4-F03616BBB9D6}"/>
                </a:ext>
              </a:extLst>
            </p:cNvPr>
            <p:cNvSpPr/>
            <p:nvPr/>
          </p:nvSpPr>
          <p:spPr>
            <a:xfrm>
              <a:off x="9418107" y="955001"/>
              <a:ext cx="311450" cy="311450"/>
            </a:xfrm>
            <a:prstGeom prst="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Picture 6" descr="AI">
              <a:extLst>
                <a:ext uri="{FF2B5EF4-FFF2-40B4-BE49-F238E27FC236}">
                  <a16:creationId xmlns:a16="http://schemas.microsoft.com/office/drawing/2014/main" id="{849CE117-27E8-43C2-9B8B-F8C04696E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1422" y="793226"/>
              <a:ext cx="6350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E662C09F-655C-4CE6-9A64-E095C8083D02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9729557" y="1110726"/>
              <a:ext cx="2318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1A6BECA-A710-4E26-9287-98C55FBFC5D8}"/>
                </a:ext>
              </a:extLst>
            </p:cNvPr>
            <p:cNvSpPr txBox="1"/>
            <p:nvPr/>
          </p:nvSpPr>
          <p:spPr>
            <a:xfrm>
              <a:off x="10817881" y="92606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離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537EDAC8-9D9E-4399-BD78-A70EFE9FB2C6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10596422" y="1110726"/>
              <a:ext cx="2214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93927A2-E0A4-4FC5-82C9-3FD2B7BA1F33}"/>
                </a:ext>
              </a:extLst>
            </p:cNvPr>
            <p:cNvSpPr/>
            <p:nvPr/>
          </p:nvSpPr>
          <p:spPr>
            <a:xfrm>
              <a:off x="9050686" y="453624"/>
              <a:ext cx="2303114" cy="1237064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5595C754-BDE8-413F-9889-AF169E26AC5A}"/>
              </a:ext>
            </a:extLst>
          </p:cNvPr>
          <p:cNvGrpSpPr/>
          <p:nvPr/>
        </p:nvGrpSpPr>
        <p:grpSpPr>
          <a:xfrm>
            <a:off x="206320" y="2889635"/>
            <a:ext cx="2691088" cy="2709735"/>
            <a:chOff x="-20292" y="1636365"/>
            <a:chExt cx="3990167" cy="4017815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BAB5DF67-E22F-46B1-9298-CC5A168E1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1300118" y="1904732"/>
              <a:ext cx="707646" cy="672264"/>
            </a:xfrm>
            <a:prstGeom prst="rect">
              <a:avLst/>
            </a:prstGeom>
            <a:ln w="38100">
              <a:solidFill>
                <a:schemeClr val="tx1"/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A1AD132-3C2F-4A2F-9A0E-3F073C1F8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580756" y="2751775"/>
              <a:ext cx="707645" cy="698514"/>
            </a:xfrm>
            <a:prstGeom prst="rect">
              <a:avLst/>
            </a:prstGeom>
            <a:ln w="38100">
              <a:solidFill>
                <a:schemeClr val="tx1"/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DD04D7B9-0EEE-4958-AAAD-7F7C356EC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2403129" y="2231995"/>
              <a:ext cx="707646" cy="674884"/>
            </a:xfrm>
            <a:prstGeom prst="rect">
              <a:avLst/>
            </a:prstGeom>
            <a:ln w="38100">
              <a:solidFill>
                <a:schemeClr val="tx1"/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45BBB2C7-A64B-4795-9F47-15681B893086}"/>
                </a:ext>
              </a:extLst>
            </p:cNvPr>
            <p:cNvSpPr/>
            <p:nvPr/>
          </p:nvSpPr>
          <p:spPr>
            <a:xfrm>
              <a:off x="-20292" y="1636365"/>
              <a:ext cx="3990167" cy="40178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94FBBE7A-83AE-4CE1-91AF-72053122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1588605" y="3059280"/>
              <a:ext cx="838317" cy="857370"/>
            </a:xfrm>
            <a:prstGeom prst="rect">
              <a:avLst/>
            </a:prstGeom>
            <a:ln w="38100">
              <a:solidFill>
                <a:schemeClr val="tx1"/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E3DE049-18F4-4D81-AC07-92253362A6E5}"/>
                </a:ext>
              </a:extLst>
            </p:cNvPr>
            <p:cNvSpPr/>
            <p:nvPr/>
          </p:nvSpPr>
          <p:spPr>
            <a:xfrm>
              <a:off x="308684" y="3645273"/>
              <a:ext cx="775522" cy="775522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E78E70D-02AB-480C-A41D-A8A4BD74578A}"/>
                </a:ext>
              </a:extLst>
            </p:cNvPr>
            <p:cNvSpPr/>
            <p:nvPr/>
          </p:nvSpPr>
          <p:spPr>
            <a:xfrm>
              <a:off x="461084" y="3797673"/>
              <a:ext cx="775522" cy="775522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DF36BD1-C019-4EAA-BDD9-E625061AB6D8}"/>
                </a:ext>
              </a:extLst>
            </p:cNvPr>
            <p:cNvSpPr/>
            <p:nvPr/>
          </p:nvSpPr>
          <p:spPr>
            <a:xfrm>
              <a:off x="838199" y="4037967"/>
              <a:ext cx="775522" cy="775522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FFB7917-782A-4F4C-A50E-E7779411EBEE}"/>
                </a:ext>
              </a:extLst>
            </p:cNvPr>
            <p:cNvSpPr/>
            <p:nvPr/>
          </p:nvSpPr>
          <p:spPr>
            <a:xfrm>
              <a:off x="1651400" y="4185434"/>
              <a:ext cx="775522" cy="775522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0398E9B-AC86-4614-84F7-4286CA77EE4C}"/>
                </a:ext>
              </a:extLst>
            </p:cNvPr>
            <p:cNvSpPr txBox="1"/>
            <p:nvPr/>
          </p:nvSpPr>
          <p:spPr>
            <a:xfrm>
              <a:off x="960444" y="4982457"/>
              <a:ext cx="2020647" cy="39864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預計分類 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50 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個字</a:t>
              </a:r>
            </a:p>
          </p:txBody>
        </p:sp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23AF045D-0642-4136-8E3E-B4B0DBF65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2651724" y="3407202"/>
              <a:ext cx="838317" cy="809738"/>
            </a:xfrm>
            <a:prstGeom prst="rect">
              <a:avLst/>
            </a:prstGeom>
            <a:ln w="38100">
              <a:solidFill>
                <a:schemeClr val="tx1"/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26" name="Picture 6" descr="AI">
            <a:extLst>
              <a:ext uri="{FF2B5EF4-FFF2-40B4-BE49-F238E27FC236}">
                <a16:creationId xmlns:a16="http://schemas.microsoft.com/office/drawing/2014/main" id="{E191E3BA-F115-4A84-9E5F-BB7FA383B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82" y="2548598"/>
            <a:ext cx="1717208" cy="17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EE38EBC-7546-47D9-9E10-9ABD131A9012}"/>
              </a:ext>
            </a:extLst>
          </p:cNvPr>
          <p:cNvCxnSpPr>
            <a:cxnSpLocks/>
          </p:cNvCxnSpPr>
          <p:nvPr/>
        </p:nvCxnSpPr>
        <p:spPr>
          <a:xfrm>
            <a:off x="4017571" y="3501803"/>
            <a:ext cx="1684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9AAFDAE-A6B5-4117-845F-5121AF6B7B38}"/>
              </a:ext>
            </a:extLst>
          </p:cNvPr>
          <p:cNvSpPr txBox="1"/>
          <p:nvPr/>
        </p:nvSpPr>
        <p:spPr>
          <a:xfrm>
            <a:off x="4105851" y="30592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輸入一個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D69238B-0663-43AB-AA5E-A6FD76E950C4}"/>
              </a:ext>
            </a:extLst>
          </p:cNvPr>
          <p:cNvCxnSpPr>
            <a:cxnSpLocks/>
          </p:cNvCxnSpPr>
          <p:nvPr/>
        </p:nvCxnSpPr>
        <p:spPr>
          <a:xfrm>
            <a:off x="7800392" y="3501803"/>
            <a:ext cx="18847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60F368C-0128-47C8-B263-F1071249AF53}"/>
              </a:ext>
            </a:extLst>
          </p:cNvPr>
          <p:cNvSpPr txBox="1"/>
          <p:nvPr/>
        </p:nvSpPr>
        <p:spPr>
          <a:xfrm>
            <a:off x="5009264" y="4484230"/>
            <a:ext cx="381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推論（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Inference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DA93D02-FA33-4805-A88A-CE2759E28BFC}"/>
              </a:ext>
            </a:extLst>
          </p:cNvPr>
          <p:cNvSpPr txBox="1"/>
          <p:nvPr/>
        </p:nvSpPr>
        <p:spPr>
          <a:xfrm>
            <a:off x="9769759" y="1951284"/>
            <a:ext cx="59343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0.01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b="1" dirty="0"/>
              <a:t>0.37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0.03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.</a:t>
            </a:r>
          </a:p>
          <a:p>
            <a:pPr algn="ctr"/>
            <a:r>
              <a:rPr lang="en-US" altLang="zh-TW" dirty="0"/>
              <a:t>.</a:t>
            </a:r>
          </a:p>
          <a:p>
            <a:pPr algn="ctr"/>
            <a:r>
              <a:rPr lang="en-US" altLang="zh-TW" dirty="0"/>
              <a:t>.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0.17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950346E-928C-4ADB-A41E-B7F08C2542BF}"/>
              </a:ext>
            </a:extLst>
          </p:cNvPr>
          <p:cNvSpPr txBox="1"/>
          <p:nvPr/>
        </p:nvSpPr>
        <p:spPr>
          <a:xfrm>
            <a:off x="7709737" y="3010435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機率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Dist.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EF6DB87-0B6D-43E8-B48F-F9BBE24D99D0}"/>
              </a:ext>
            </a:extLst>
          </p:cNvPr>
          <p:cNvCxnSpPr/>
          <p:nvPr/>
        </p:nvCxnSpPr>
        <p:spPr>
          <a:xfrm>
            <a:off x="10499888" y="1951284"/>
            <a:ext cx="0" cy="31393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939DAC0-E5DB-403E-BB28-EC72A77D624D}"/>
              </a:ext>
            </a:extLst>
          </p:cNvPr>
          <p:cNvSpPr txBox="1"/>
          <p:nvPr/>
        </p:nvSpPr>
        <p:spPr>
          <a:xfrm>
            <a:off x="10528741" y="2162975"/>
            <a:ext cx="3930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325B26A-CC95-4331-8A21-B0698197A72B}"/>
              </a:ext>
            </a:extLst>
          </p:cNvPr>
          <p:cNvSpPr txBox="1"/>
          <p:nvPr/>
        </p:nvSpPr>
        <p:spPr>
          <a:xfrm>
            <a:off x="11427436" y="1951284"/>
            <a:ext cx="41549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道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BEBB430B-C67A-42C3-A83A-13A7BF094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260326" y="3134658"/>
            <a:ext cx="707646" cy="6748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24D7008-744B-4FC9-A5E3-ECC17BE75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222" y="69369"/>
            <a:ext cx="3019762" cy="238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群組 50">
            <a:extLst>
              <a:ext uri="{FF2B5EF4-FFF2-40B4-BE49-F238E27FC236}">
                <a16:creationId xmlns:a16="http://schemas.microsoft.com/office/drawing/2014/main" id="{89DE873A-80DF-44C3-B07B-2BCF96B48628}"/>
              </a:ext>
            </a:extLst>
          </p:cNvPr>
          <p:cNvGrpSpPr/>
          <p:nvPr/>
        </p:nvGrpSpPr>
        <p:grpSpPr>
          <a:xfrm>
            <a:off x="3118585" y="2970580"/>
            <a:ext cx="3811603" cy="2120023"/>
            <a:chOff x="3118585" y="2970580"/>
            <a:chExt cx="3811603" cy="2120023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B8424C2-FFDB-4976-B76C-B28C408332CC}"/>
                </a:ext>
              </a:extLst>
            </p:cNvPr>
            <p:cNvSpPr/>
            <p:nvPr/>
          </p:nvSpPr>
          <p:spPr>
            <a:xfrm>
              <a:off x="3118585" y="2970580"/>
              <a:ext cx="987266" cy="102102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2102488-4481-42C9-8A2A-0B43EDA0C728}"/>
                </a:ext>
              </a:extLst>
            </p:cNvPr>
            <p:cNvSpPr/>
            <p:nvPr/>
          </p:nvSpPr>
          <p:spPr>
            <a:xfrm>
              <a:off x="5270221" y="4381669"/>
              <a:ext cx="1659967" cy="70893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E47B2189-E57F-480D-BE2D-13290E12FDD2}"/>
              </a:ext>
            </a:extLst>
          </p:cNvPr>
          <p:cNvSpPr txBox="1"/>
          <p:nvPr/>
        </p:nvSpPr>
        <p:spPr>
          <a:xfrm>
            <a:off x="2864383" y="25203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主要實驗對象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E5FCD6-A05B-4653-96D8-A7E5B4EBD320}"/>
              </a:ext>
            </a:extLst>
          </p:cNvPr>
          <p:cNvSpPr txBox="1"/>
          <p:nvPr/>
        </p:nvSpPr>
        <p:spPr>
          <a:xfrm>
            <a:off x="5360528" y="51931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附帶實驗對象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323E22B-89C0-4067-9CEB-E5EB737E6D78}"/>
              </a:ext>
            </a:extLst>
          </p:cNvPr>
          <p:cNvSpPr txBox="1"/>
          <p:nvPr/>
        </p:nvSpPr>
        <p:spPr>
          <a:xfrm>
            <a:off x="1923151" y="2159340"/>
            <a:ext cx="334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套用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Filter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，新增影像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Channel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B9C1689-0B6D-44D1-B3F7-75FD0BE2F83D}"/>
              </a:ext>
            </a:extLst>
          </p:cNvPr>
          <p:cNvSpPr txBox="1"/>
          <p:nvPr/>
        </p:nvSpPr>
        <p:spPr>
          <a:xfrm>
            <a:off x="3729087" y="5539848"/>
            <a:ext cx="512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使用深（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1X-Layer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）淺（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5-Layer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）的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CNN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E38BC01-B2CC-4377-A2A6-4D5607FB4BC6}"/>
              </a:ext>
            </a:extLst>
          </p:cNvPr>
          <p:cNvSpPr txBox="1"/>
          <p:nvPr/>
        </p:nvSpPr>
        <p:spPr>
          <a:xfrm>
            <a:off x="11635185" y="6378076"/>
            <a:ext cx="50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P.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23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55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C56E-F831-4861-91B3-F5E1930A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實驗方法（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2/2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信心</a:t>
            </a:r>
          </a:p>
        </p:txBody>
      </p:sp>
      <p:pic>
        <p:nvPicPr>
          <p:cNvPr id="3074" name="Picture 2" descr="查看來源圖片">
            <a:extLst>
              <a:ext uri="{FF2B5EF4-FFF2-40B4-BE49-F238E27FC236}">
                <a16:creationId xmlns:a16="http://schemas.microsoft.com/office/drawing/2014/main" id="{97EFB6DB-8F95-48B3-AB66-D0743295FA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47" y="2602204"/>
            <a:ext cx="5293836" cy="288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7BACA29-F779-49C3-9D6C-5FA6A8AD4427}"/>
              </a:ext>
            </a:extLst>
          </p:cNvPr>
          <p:cNvSpPr txBox="1"/>
          <p:nvPr/>
        </p:nvSpPr>
        <p:spPr>
          <a:xfrm>
            <a:off x="2812343" y="5446206"/>
            <a:ext cx="170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資料來源：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Arcface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7AAAC05-5580-4C39-844B-9B24DB38D458}"/>
              </a:ext>
            </a:extLst>
          </p:cNvPr>
          <p:cNvSpPr txBox="1"/>
          <p:nvPr/>
        </p:nvSpPr>
        <p:spPr>
          <a:xfrm>
            <a:off x="2501680" y="2140539"/>
            <a:ext cx="2471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辨識模型的信心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324368C-70E1-4782-AACA-E191727780E1}"/>
              </a:ext>
            </a:extLst>
          </p:cNvPr>
          <p:cNvSpPr txBox="1"/>
          <p:nvPr/>
        </p:nvSpPr>
        <p:spPr>
          <a:xfrm>
            <a:off x="7252901" y="3783969"/>
            <a:ext cx="3416320" cy="36933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可能一樣準，但右邊比較有信心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CC595CD-024D-48D6-9C5F-257940130ADD}"/>
              </a:ext>
            </a:extLst>
          </p:cNvPr>
          <p:cNvCxnSpPr>
            <a:cxnSpLocks/>
          </p:cNvCxnSpPr>
          <p:nvPr/>
        </p:nvCxnSpPr>
        <p:spPr>
          <a:xfrm>
            <a:off x="3667225" y="2945331"/>
            <a:ext cx="0" cy="241594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18FE32E-33B4-4CF4-B569-D204137C098D}"/>
              </a:ext>
            </a:extLst>
          </p:cNvPr>
          <p:cNvSpPr/>
          <p:nvPr/>
        </p:nvSpPr>
        <p:spPr>
          <a:xfrm>
            <a:off x="4023359" y="2695074"/>
            <a:ext cx="2334341" cy="232931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3A11782-F4A1-4B4F-82F3-E212F11C25CA}"/>
              </a:ext>
            </a:extLst>
          </p:cNvPr>
          <p:cNvSpPr txBox="1"/>
          <p:nvPr/>
        </p:nvSpPr>
        <p:spPr>
          <a:xfrm>
            <a:off x="11635185" y="6378076"/>
            <a:ext cx="50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P. 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099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10D92-FA97-409F-A57C-D3FE3D0D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88D802-3B18-44FC-A296-0C426E1FC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8625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DIPCV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Techniques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優化繁體中文手寫辨識模型之精準度與信心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#1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比起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Channel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Grayscale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）的影像，多個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Channel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的影像的輸入能有更高的精準度與信心水準。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#2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越深的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模型，第一個預期結果（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）越不顯著。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8157402-4C49-4151-9BDA-A2D9E77B7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934" y="3895416"/>
            <a:ext cx="3646334" cy="1598619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9928C81A-41CB-42C5-87DC-830257C402F6}"/>
              </a:ext>
            </a:extLst>
          </p:cNvPr>
          <p:cNvSpPr txBox="1"/>
          <p:nvPr/>
        </p:nvSpPr>
        <p:spPr>
          <a:xfrm>
            <a:off x="11635185" y="6378076"/>
            <a:ext cx="50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P. 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382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82334-ADBD-4699-98DC-D8792594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時程安排</a:t>
            </a: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EF7F576C-C1DB-47B7-9A59-4196081030CA}"/>
              </a:ext>
            </a:extLst>
          </p:cNvPr>
          <p:cNvSpPr/>
          <p:nvPr/>
        </p:nvSpPr>
        <p:spPr>
          <a:xfrm>
            <a:off x="0" y="1568917"/>
            <a:ext cx="12191997" cy="1001028"/>
          </a:xfrm>
          <a:prstGeom prst="rightArrow">
            <a:avLst>
              <a:gd name="adj1" fmla="val 30769"/>
              <a:gd name="adj2" fmla="val 98307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B67879-4B0D-418C-A7E4-1F984C2F13A4}"/>
              </a:ext>
            </a:extLst>
          </p:cNvPr>
          <p:cNvSpPr/>
          <p:nvPr/>
        </p:nvSpPr>
        <p:spPr>
          <a:xfrm>
            <a:off x="202132" y="1594436"/>
            <a:ext cx="914400" cy="91440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12/15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(Wed)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022D81-B5B8-4C5B-9373-46E85721C9F1}"/>
              </a:ext>
            </a:extLst>
          </p:cNvPr>
          <p:cNvSpPr/>
          <p:nvPr/>
        </p:nvSpPr>
        <p:spPr>
          <a:xfrm>
            <a:off x="9923648" y="1594436"/>
            <a:ext cx="914400" cy="91440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1/10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(Mon)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DE9E288-69DB-4F36-B4D8-4C7B29D4AB7E}"/>
              </a:ext>
            </a:extLst>
          </p:cNvPr>
          <p:cNvCxnSpPr>
            <a:cxnSpLocks/>
          </p:cNvCxnSpPr>
          <p:nvPr/>
        </p:nvCxnSpPr>
        <p:spPr>
          <a:xfrm>
            <a:off x="3753854" y="3062796"/>
            <a:ext cx="0" cy="3795204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35C4C1A-6259-478D-823C-C9B89D81813C}"/>
              </a:ext>
            </a:extLst>
          </p:cNvPr>
          <p:cNvCxnSpPr>
            <a:cxnSpLocks/>
          </p:cNvCxnSpPr>
          <p:nvPr/>
        </p:nvCxnSpPr>
        <p:spPr>
          <a:xfrm>
            <a:off x="7579896" y="3041583"/>
            <a:ext cx="0" cy="340734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BE09BC6-A655-49A2-AC11-FB28E075F799}"/>
              </a:ext>
            </a:extLst>
          </p:cNvPr>
          <p:cNvSpPr/>
          <p:nvPr/>
        </p:nvSpPr>
        <p:spPr>
          <a:xfrm>
            <a:off x="3412157" y="1594436"/>
            <a:ext cx="914400" cy="91440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12/24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(Fri)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D12288-5521-43DA-9B2A-D725DE514D91}"/>
              </a:ext>
            </a:extLst>
          </p:cNvPr>
          <p:cNvSpPr/>
          <p:nvPr/>
        </p:nvSpPr>
        <p:spPr>
          <a:xfrm>
            <a:off x="6935003" y="1594436"/>
            <a:ext cx="914400" cy="91440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1/7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(Fri)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CF7F569-6F7F-4EEA-AEF0-501EBAF4D830}"/>
              </a:ext>
            </a:extLst>
          </p:cNvPr>
          <p:cNvSpPr txBox="1"/>
          <p:nvPr/>
        </p:nvSpPr>
        <p:spPr>
          <a:xfrm>
            <a:off x="1953928" y="19154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EC8272D-D261-40CE-948A-B6EFA86993AA}"/>
              </a:ext>
            </a:extLst>
          </p:cNvPr>
          <p:cNvSpPr txBox="1"/>
          <p:nvPr/>
        </p:nvSpPr>
        <p:spPr>
          <a:xfrm>
            <a:off x="5362124" y="191542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4627E50-62A4-432A-8814-B28457C41FD6}"/>
              </a:ext>
            </a:extLst>
          </p:cNvPr>
          <p:cNvSpPr txBox="1"/>
          <p:nvPr/>
        </p:nvSpPr>
        <p:spPr>
          <a:xfrm>
            <a:off x="8636224" y="191542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20DCB875-EB7E-47C8-B5E4-386812BE6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9" y="2733575"/>
            <a:ext cx="3092343" cy="2675823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D7ED17C4-E6ED-480B-A49E-143C8C8363E6}"/>
              </a:ext>
            </a:extLst>
          </p:cNvPr>
          <p:cNvSpPr/>
          <p:nvPr/>
        </p:nvSpPr>
        <p:spPr>
          <a:xfrm>
            <a:off x="2502476" y="3503597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天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9D04808-7F6B-4747-B633-80D087453B44}"/>
              </a:ext>
            </a:extLst>
          </p:cNvPr>
          <p:cNvSpPr txBox="1"/>
          <p:nvPr/>
        </p:nvSpPr>
        <p:spPr>
          <a:xfrm>
            <a:off x="2529109" y="4140998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20,000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字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1B7EF3E-27A4-4841-BD01-A5C895503668}"/>
              </a:ext>
            </a:extLst>
          </p:cNvPr>
          <p:cNvSpPr txBox="1"/>
          <p:nvPr/>
        </p:nvSpPr>
        <p:spPr>
          <a:xfrm>
            <a:off x="-46742" y="6454674"/>
            <a:ext cx="3890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蒐集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個字，每個字有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個樣本。</a:t>
            </a: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FD277EA9-40AD-4B49-B9F1-F0A0ABD29B71}"/>
              </a:ext>
            </a:extLst>
          </p:cNvPr>
          <p:cNvGrpSpPr/>
          <p:nvPr/>
        </p:nvGrpSpPr>
        <p:grpSpPr>
          <a:xfrm>
            <a:off x="258034" y="5529417"/>
            <a:ext cx="651303" cy="635261"/>
            <a:chOff x="346511" y="5486401"/>
            <a:chExt cx="651303" cy="635261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0A563583-5527-4054-8F7F-62E1DF5FC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346511" y="5486401"/>
              <a:ext cx="346503" cy="33046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BA780514-B87A-4995-A947-8C0050CE6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498911" y="5638801"/>
              <a:ext cx="346503" cy="33046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CC938A48-A8C8-48D5-9682-0B758CF5E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651311" y="5791201"/>
              <a:ext cx="346503" cy="33046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C839244E-C2F5-4919-BE2D-926DC998B29C}"/>
              </a:ext>
            </a:extLst>
          </p:cNvPr>
          <p:cNvGrpSpPr/>
          <p:nvPr/>
        </p:nvGrpSpPr>
        <p:grpSpPr>
          <a:xfrm>
            <a:off x="1065132" y="5489092"/>
            <a:ext cx="721533" cy="703107"/>
            <a:chOff x="1096844" y="3070630"/>
            <a:chExt cx="934458" cy="910595"/>
          </a:xfrm>
        </p:grpSpPr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A07D2E12-4286-4ABF-98BD-A05FD963E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096844" y="3070630"/>
              <a:ext cx="477258" cy="45339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72952ACB-E664-4B67-A113-F9E93791B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249244" y="3223030"/>
              <a:ext cx="477258" cy="45339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97425875-444E-4114-9B84-ADEED57D5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401644" y="3375430"/>
              <a:ext cx="477258" cy="45339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85887F7B-9337-40F3-94E3-5964DBC17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554044" y="3527830"/>
              <a:ext cx="477258" cy="45339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3C0A04D7-37BE-4450-8141-4E794D6339ED}"/>
              </a:ext>
            </a:extLst>
          </p:cNvPr>
          <p:cNvGrpSpPr/>
          <p:nvPr/>
        </p:nvGrpSpPr>
        <p:grpSpPr>
          <a:xfrm>
            <a:off x="1952729" y="5546114"/>
            <a:ext cx="658758" cy="646342"/>
            <a:chOff x="2008408" y="4083941"/>
            <a:chExt cx="1022586" cy="1003312"/>
          </a:xfrm>
        </p:grpSpPr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E483CAAD-E365-4A74-8729-372358AEE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2008408" y="4083941"/>
              <a:ext cx="565386" cy="54611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C8252F8C-2BB4-4E30-861D-DD35CE1DD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2160808" y="4236341"/>
              <a:ext cx="565386" cy="54611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75C13EF3-938D-4DC4-BD23-FB31CA162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2313208" y="4388741"/>
              <a:ext cx="565386" cy="54611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C9A95EF2-76CF-450E-8B62-EC8AA9613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2465608" y="4541141"/>
              <a:ext cx="565386" cy="54611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B2A7124-AD21-4E19-A194-9B249E198AFC}"/>
              </a:ext>
            </a:extLst>
          </p:cNvPr>
          <p:cNvGrpSpPr/>
          <p:nvPr/>
        </p:nvGrpSpPr>
        <p:grpSpPr>
          <a:xfrm>
            <a:off x="2716791" y="5517009"/>
            <a:ext cx="646919" cy="642656"/>
            <a:chOff x="611685" y="3641901"/>
            <a:chExt cx="934457" cy="928299"/>
          </a:xfrm>
        </p:grpSpPr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7D42BAC8-9FB2-465F-BA36-D30CB1565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611685" y="3641901"/>
              <a:ext cx="477257" cy="47109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306C173-94E6-4DB9-87EE-E0BE91D8F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764085" y="3794301"/>
              <a:ext cx="477257" cy="47109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46F597E3-9880-4230-AFBF-A8295C967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916485" y="3946701"/>
              <a:ext cx="477257" cy="47109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D92638CA-D9A7-4AA5-B09E-93896B473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1068885" y="4099101"/>
              <a:ext cx="477257" cy="47109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A46CCBB-1642-40E4-8A04-10E4009E4C5F}"/>
              </a:ext>
            </a:extLst>
          </p:cNvPr>
          <p:cNvSpPr txBox="1"/>
          <p:nvPr/>
        </p:nvSpPr>
        <p:spPr>
          <a:xfrm>
            <a:off x="3930642" y="4314729"/>
            <a:ext cx="3555782" cy="247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選定信心水準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Metric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種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套用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Spatial Domain Filter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套用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Frequency Domain Filter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嘗試不同的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 Channel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組合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9" name="Picture 6" descr="AI">
            <a:extLst>
              <a:ext uri="{FF2B5EF4-FFF2-40B4-BE49-F238E27FC236}">
                <a16:creationId xmlns:a16="http://schemas.microsoft.com/office/drawing/2014/main" id="{C447F57A-0BA9-469D-8EF5-500E7F251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82" y="3041583"/>
            <a:ext cx="1113987" cy="111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33C09AC9-1AED-4FC7-9635-738F8B23AAD6}"/>
              </a:ext>
            </a:extLst>
          </p:cNvPr>
          <p:cNvSpPr txBox="1"/>
          <p:nvPr/>
        </p:nvSpPr>
        <p:spPr>
          <a:xfrm>
            <a:off x="8710007" y="6448926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整理報告</a:t>
            </a:r>
          </a:p>
        </p:txBody>
      </p:sp>
      <p:pic>
        <p:nvPicPr>
          <p:cNvPr id="4098" name="Picture 2" descr="Report free icon">
            <a:extLst>
              <a:ext uri="{FF2B5EF4-FFF2-40B4-BE49-F238E27FC236}">
                <a16:creationId xmlns:a16="http://schemas.microsoft.com/office/drawing/2014/main" id="{60C882D1-90A7-467D-963A-E5EDAEA14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05" y="4878152"/>
            <a:ext cx="1351652" cy="135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文字方塊 52">
            <a:extLst>
              <a:ext uri="{FF2B5EF4-FFF2-40B4-BE49-F238E27FC236}">
                <a16:creationId xmlns:a16="http://schemas.microsoft.com/office/drawing/2014/main" id="{8610EE57-6628-4C8F-A2A8-F3B2F744C568}"/>
              </a:ext>
            </a:extLst>
          </p:cNvPr>
          <p:cNvSpPr txBox="1"/>
          <p:nvPr/>
        </p:nvSpPr>
        <p:spPr>
          <a:xfrm>
            <a:off x="11635185" y="6378076"/>
            <a:ext cx="50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P. 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460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1BD01-D0CB-4929-802E-3C1E71F8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D691DB-A32F-497B-B81B-0AFAD19C5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BE1C668-819F-4F9A-829E-DAD7D62E9D1E}"/>
              </a:ext>
            </a:extLst>
          </p:cNvPr>
          <p:cNvSpPr txBox="1"/>
          <p:nvPr/>
        </p:nvSpPr>
        <p:spPr>
          <a:xfrm>
            <a:off x="11635185" y="6378076"/>
            <a:ext cx="50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P.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716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415</Words>
  <Application>Microsoft Office PowerPoint</Application>
  <PresentationFormat>寬螢幕</PresentationFormat>
  <Paragraphs>106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Calibri Light</vt:lpstr>
      <vt:lpstr>Office 佈景主題</vt:lpstr>
      <vt:lpstr>以 DIPCV Techniques 優化繁體中文手寫辨識模型之精準度與信心</vt:lpstr>
      <vt:lpstr>大綱</vt:lpstr>
      <vt:lpstr>介紹、構想</vt:lpstr>
      <vt:lpstr>實驗方法</vt:lpstr>
      <vt:lpstr>實驗方法（2/2）- 信心</vt:lpstr>
      <vt:lpstr>預期結果</vt:lpstr>
      <vt:lpstr>時程安排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 DIPCV Techniques 優化繁體中文手寫辨識模型之精準度與信心</dc:title>
  <dc:creator>鄭中嘉</dc:creator>
  <cp:lastModifiedBy>鄭中嘉</cp:lastModifiedBy>
  <cp:revision>57</cp:revision>
  <dcterms:created xsi:type="dcterms:W3CDTF">2021-12-15T02:40:16Z</dcterms:created>
  <dcterms:modified xsi:type="dcterms:W3CDTF">2021-12-15T05:03:02Z</dcterms:modified>
</cp:coreProperties>
</file>