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0" r:id="rId2"/>
    <p:sldId id="266" r:id="rId3"/>
    <p:sldId id="265" r:id="rId4"/>
    <p:sldId id="292" r:id="rId5"/>
    <p:sldId id="293" r:id="rId6"/>
    <p:sldId id="294" r:id="rId7"/>
    <p:sldId id="295" r:id="rId8"/>
    <p:sldId id="296" r:id="rId9"/>
    <p:sldId id="297" r:id="rId10"/>
    <p:sldId id="270" r:id="rId11"/>
    <p:sldId id="298" r:id="rId12"/>
    <p:sldId id="299" r:id="rId13"/>
    <p:sldId id="268" r:id="rId14"/>
    <p:sldId id="291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97" autoAdjust="0"/>
    <p:restoredTop sz="94660"/>
  </p:normalViewPr>
  <p:slideViewPr>
    <p:cSldViewPr snapToGrid="0">
      <p:cViewPr>
        <p:scale>
          <a:sx n="33" d="100"/>
          <a:sy n="33" d="100"/>
        </p:scale>
        <p:origin x="1327" y="4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5EFE1-B1B8-4F44-97F9-37144A5E80D2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13D81-A207-494C-BE38-382C22ED05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549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5F196-08D5-4FB6-9C9E-5681ACAB025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9050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5F196-08D5-4FB6-9C9E-5681ACAB025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9284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421A89-54CE-4139-5572-511B9DEC7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B212D9D-F5B8-1D62-9411-FDB887315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521770-99DD-624D-27F7-F83779EFF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6C6C-30F8-4CE6-8913-54791322A3A7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93DC9A-5F91-30A8-DBCE-C918C3682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98D8423-DBFD-AB1F-1E02-56582BE6B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7C28-7389-4729-9B54-17A1E911E9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6326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E9FA67-1DFB-8C16-3184-A78CFB7D5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8422C69-E4D7-09C6-DBE3-8D5F1D5E9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24D535-803E-BF3A-D3E3-4C7073EC8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6C6C-30F8-4CE6-8913-54791322A3A7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A9AF03-0C66-13E9-E0BD-3085B5557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43A746-E58A-FBDC-85BF-AE22C4362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7C28-7389-4729-9B54-17A1E911E9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11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BFDB54C-A83B-EF2B-CE6A-A07F4F4228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2A829F2-C284-0A6B-9810-99F40AA0D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5C0F80-7E7C-DE13-D75A-BBB807782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6C6C-30F8-4CE6-8913-54791322A3A7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724F2D-D372-08B1-A654-637B30E3C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EA3CC0-E3AE-7E98-1AC4-C947ED3A2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7C28-7389-4729-9B54-17A1E911E9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8176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880B07-53E8-6058-F22F-1D86F4ACC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4A5A7F-5B8B-38A4-418B-A8F9D3BA8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0C9717-90E7-7D54-F0C5-5A113F63D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6C6C-30F8-4CE6-8913-54791322A3A7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ECDD42-CE3E-9BFA-F540-37479CD38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D8C258-D68A-888A-E9CF-3BEB7685C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7C28-7389-4729-9B54-17A1E911E9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1461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F1765C-AF8C-2836-7128-2DA7C8DF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81172B6-7F3D-7146-BEFF-E404D8912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3866A4-446E-89FE-E769-2B579C4C4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6C6C-30F8-4CE6-8913-54791322A3A7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4770B9-22F2-560E-85F1-A75298882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6E0F99-CFB1-EBDA-B5EA-7AE1C031D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7C28-7389-4729-9B54-17A1E911E9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853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B18A82-BD80-B0B9-6DD1-1FAF157DF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CE5A2B-3434-8285-7FC4-4436FBB44B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9A7249D-E60B-57E5-F497-9CE2D6A1B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B7012BB-E7E2-05FF-17F0-6E1CE789D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6C6C-30F8-4CE6-8913-54791322A3A7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1E5F6E-5164-2A70-D3E4-1900D9B2C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0496BA4-1287-9E02-37DC-5785FE027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7C28-7389-4729-9B54-17A1E911E9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578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BC3E2C-A2E0-FE67-80DD-C169F1B8C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B2CABF2-72CB-E718-FD3D-B386DE839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84F6A6D-ACF3-9E97-13DB-917C12D6E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60837D7-FEC7-C5F9-B452-5D023626DE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ADE54FE-67D5-EC64-99ED-5C1E4EBD2D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57B2C6A-FB82-8A55-40DC-ABF81D864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6C6C-30F8-4CE6-8913-54791322A3A7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0066AF8-46FC-C51A-4E9F-D173F93D1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8BA12E9-77D0-E863-8F5A-3CBF55A58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7C28-7389-4729-9B54-17A1E911E9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886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FE994D-33E2-3C23-B137-7ED81326B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C0E62AF-0E43-E59D-17DE-6A5ECA875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6C6C-30F8-4CE6-8913-54791322A3A7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5D8B339-EADF-3F82-3DAC-8F436E2D4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70BA9BB-BF62-8DB3-F4CE-29CFFEB00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7C28-7389-4729-9B54-17A1E911E9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283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762003A-C330-1F63-EA4F-C7B842BBD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6C6C-30F8-4CE6-8913-54791322A3A7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5E81B94-4777-FA13-0572-42D4CC83A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F05B3C3-AD1A-0727-E842-4EB8AA7CC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7C28-7389-4729-9B54-17A1E911E9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0146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D160BD-5A3A-C353-A0A3-15834FE30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6DAB1E-E8FB-628F-5E91-D2F70218A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EFB7628-8C80-496F-70D0-CA77E7C56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DD0696-8DA4-2FC0-42E3-080CD42EB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6C6C-30F8-4CE6-8913-54791322A3A7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AEAEAE2-E011-A638-5074-76A700C23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97E4946-D3DB-E0EA-706B-BACC38174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7C28-7389-4729-9B54-17A1E911E9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0490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8FED9E-8780-4A45-0C05-7CD18795D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E9CEDA7-2F71-964F-53BE-E4ADB57245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6533293-ABD4-70C2-42F5-424AB49FE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193E296-287E-45BF-415B-E91CDE5BC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6C6C-30F8-4CE6-8913-54791322A3A7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DDE6A71-B5BE-2C30-8E62-4C5496742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C51111-B3D0-209A-A079-3A5F1BB24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7C28-7389-4729-9B54-17A1E911E9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1817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11B932E-CD27-172C-4ADD-F71007D53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68EE36A-5EB8-EC8B-44D9-B0E5FA882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64023B-BC5E-2164-06E8-25EFB5A70A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C6C6C-30F8-4CE6-8913-54791322A3A7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E77845-0DDB-B8F4-7D16-E6947D865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2A2BA2-99E8-E1DE-4D72-7E7597368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C7C28-7389-4729-9B54-17A1E911E9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0855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圖片 223" descr="一張含有 廚具, 刷子 的圖片&#10;&#10;自動產生的描述">
            <a:extLst>
              <a:ext uri="{FF2B5EF4-FFF2-40B4-BE49-F238E27FC236}">
                <a16:creationId xmlns:a16="http://schemas.microsoft.com/office/drawing/2014/main" id="{FD9A058F-1F44-62F1-6AA0-F9590CF1DE3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17" y="271518"/>
            <a:ext cx="11443966" cy="631496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EC855AE-ACD1-485D-AE49-4D97B175B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1451"/>
            <a:ext cx="12192000" cy="299589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</a:t>
            </a:r>
            <a:r>
              <a:rPr lang="zh-TW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4800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altLang="zh-TW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48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FREE</a:t>
            </a:r>
            <a:r>
              <a:rPr lang="en-US" altLang="zh-TW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4800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</a:t>
            </a:r>
            <a:r>
              <a:rPr lang="en-US" altLang="zh-TW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讀書會</a:t>
            </a:r>
            <a:br>
              <a:rPr lang="en-US" altLang="zh-TW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Reinforcement Learning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C32D1DE-5D4F-4A6F-B765-CBA9CB402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2034" y="4264129"/>
            <a:ext cx="9144000" cy="1655762"/>
          </a:xfrm>
        </p:spPr>
        <p:txBody>
          <a:bodyPr>
            <a:normAutofit/>
          </a:bodyPr>
          <a:lstStyle/>
          <a:p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鄭中嘉（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Eric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） 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– 2022/07/16</a:t>
            </a:r>
          </a:p>
        </p:txBody>
      </p:sp>
      <p:pic>
        <p:nvPicPr>
          <p:cNvPr id="228" name="圖片 227">
            <a:extLst>
              <a:ext uri="{FF2B5EF4-FFF2-40B4-BE49-F238E27FC236}">
                <a16:creationId xmlns:a16="http://schemas.microsoft.com/office/drawing/2014/main" id="{3393FCB1-2814-4F69-9BFD-DCB95BB484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8" t="5838" r="13099" b="13099"/>
          <a:stretch/>
        </p:blipFill>
        <p:spPr>
          <a:xfrm>
            <a:off x="465534" y="3309928"/>
            <a:ext cx="2939818" cy="2939818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229" name="Picture 2" descr="No description available.">
            <a:extLst>
              <a:ext uri="{FF2B5EF4-FFF2-40B4-BE49-F238E27FC236}">
                <a16:creationId xmlns:a16="http://schemas.microsoft.com/office/drawing/2014/main" id="{CB7E682A-AA36-4C2D-8F6D-ACCACB070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934" y="3376653"/>
            <a:ext cx="2549940" cy="2549940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4375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圖片 230" descr="一張含有 廚具, 刷子 的圖片&#10;&#10;自動產生的描述">
            <a:extLst>
              <a:ext uri="{FF2B5EF4-FFF2-40B4-BE49-F238E27FC236}">
                <a16:creationId xmlns:a16="http://schemas.microsoft.com/office/drawing/2014/main" id="{03CC1853-0729-381A-1FEB-B8ECD6C4417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17" y="271518"/>
            <a:ext cx="11443966" cy="631496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E390A05-6707-49AE-B272-8F1AC9AA2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761" y="365125"/>
            <a:ext cx="10299515" cy="1325563"/>
          </a:xfrm>
          <a:ln w="2857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2.8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梯度拉霸機演算法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74E1A0F-B7E4-4DF8-B559-6D4D1908F3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6762" y="1825625"/>
                <a:ext cx="10299514" cy="4863206"/>
              </a:xfrm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 algn="ctr">
                  <a:lnSpc>
                    <a:spcPct val="200000"/>
                  </a:lnSpc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=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altLang="zh-TW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≝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𝑏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𝑘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𝑡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𝑏</m:t>
                                    </m:r>
                                  </m:e>
                                </m:d>
                              </m:sup>
                            </m:sSup>
                          </m:e>
                        </m:nary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zh-TW" altLang="en-US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𝜋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𝑡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𝑎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)</m:t>
                    </m:r>
                  </m:oMath>
                </a14:m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Wingdings" panose="05000000000000000000" pitchFamily="2" charset="2"/>
                  </a:rPr>
                  <a:t>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Wingdings" panose="05000000000000000000" pitchFamily="2" charset="2"/>
                  </a:rPr>
                  <a:t> 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Wingdings" panose="05000000000000000000" pitchFamily="2" charset="2"/>
                  </a:rPr>
                  <a:t>soft-max distribution</a:t>
                </a:r>
              </a:p>
              <a:p>
                <a:pPr marL="0" indent="0" algn="ctr">
                  <a:lnSpc>
                    <a:spcPct val="200000"/>
                  </a:lnSpc>
                  <a:buNone/>
                </a:pP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Wingdings" panose="05000000000000000000" pitchFamily="2" charset="2"/>
                  </a:rPr>
                  <a:t>基於隨機梯度的概念進行動作價值的更新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  <a:sym typeface="Wingdings" panose="05000000000000000000" pitchFamily="2" charset="2"/>
                </a:endParaRPr>
              </a:p>
              <a:p>
                <a:pPr marL="0" indent="0" algn="ctr">
                  <a:lnSpc>
                    <a:spcPct val="2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sym typeface="Wingdings" panose="05000000000000000000" pitchFamily="2" charset="2"/>
                          </a:rPr>
                          <m:t>𝐻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sym typeface="Wingdings" panose="05000000000000000000" pitchFamily="2" charset="2"/>
                          </a:rPr>
                          <m:t>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sym typeface="Wingdings" panose="05000000000000000000" pitchFamily="2" charset="2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sym typeface="Wingdings" panose="05000000000000000000" pitchFamily="2" charset="2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sym typeface="Wingdings" panose="05000000000000000000" pitchFamily="2" charset="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sym typeface="Wingdings" panose="05000000000000000000" pitchFamily="2" charset="2"/>
                          </a:rPr>
                          <m:t>𝐻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sym typeface="Wingdings" panose="05000000000000000000" pitchFamily="2" charset="2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sym typeface="Wingdings" panose="05000000000000000000" pitchFamily="2" charset="2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sym typeface="Wingdings" panose="05000000000000000000" pitchFamily="2" charset="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∝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TW" b="0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Wingdings" panose="05000000000000000000" pitchFamily="2" charset="2"/>
                  </a:rPr>
                  <a:t>, 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Wingdings" panose="05000000000000000000" pitchFamily="2" charset="2"/>
                  </a:rPr>
                  <a:t>和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  <a:sym typeface="Wingdings" panose="05000000000000000000" pitchFamily="2" charset="2"/>
                </a:endParaRPr>
              </a:p>
              <a:p>
                <a:pPr marL="0" indent="0" algn="ctr">
                  <a:lnSpc>
                    <a:spcPct val="2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sym typeface="Wingdings" panose="05000000000000000000" pitchFamily="2" charset="2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sym typeface="Wingdings" panose="05000000000000000000" pitchFamily="2" charset="2"/>
                          </a:rPr>
                          <m:t>𝑡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sym typeface="Wingdings" panose="05000000000000000000" pitchFamily="2" charset="2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sym typeface="Wingdings" panose="05000000000000000000" pitchFamily="2" charset="2"/>
                          </a:rPr>
                          <m:t>𝑎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微軟正黑體" panose="020B0604030504040204" pitchFamily="34" charset="-12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sym typeface="Wingdings" panose="05000000000000000000" pitchFamily="2" charset="2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sym typeface="Wingdings" panose="05000000000000000000" pitchFamily="2" charset="2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sym typeface="Wingdings" panose="05000000000000000000" pitchFamily="2" charset="2"/>
                          </a:rPr>
                          <m:t>𝑎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微軟正黑體" panose="020B0604030504040204" pitchFamily="34" charset="-120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∝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TW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e>
                    </m:d>
                  </m:oMath>
                </a14:m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Wingdings" panose="05000000000000000000" pitchFamily="2" charset="2"/>
                  </a:rPr>
                  <a:t>對於所有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sym typeface="Wingdings" panose="05000000000000000000" pitchFamily="2" charset="2"/>
                      </a:rPr>
                      <m:t>𝑎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  <a:sym typeface="Wingdings" panose="05000000000000000000" pitchFamily="2" charset="2"/>
                </a:endParaRPr>
              </a:p>
              <a:p>
                <a:pPr marL="0" indent="0" algn="ctr">
                  <a:lnSpc>
                    <a:spcPct val="200000"/>
                  </a:lnSpc>
                  <a:buNone/>
                </a:pP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74E1A0F-B7E4-4DF8-B559-6D4D1908F3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6762" y="1825625"/>
                <a:ext cx="10299514" cy="4863206"/>
              </a:xfr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6" name="內容版面配置區 2">
            <a:extLst>
              <a:ext uri="{FF2B5EF4-FFF2-40B4-BE49-F238E27FC236}">
                <a16:creationId xmlns:a16="http://schemas.microsoft.com/office/drawing/2014/main" id="{CB3BF928-2960-4272-9244-D4A967045A95}"/>
              </a:ext>
            </a:extLst>
          </p:cNvPr>
          <p:cNvSpPr txBox="1">
            <a:spLocks/>
          </p:cNvSpPr>
          <p:nvPr/>
        </p:nvSpPr>
        <p:spPr>
          <a:xfrm>
            <a:off x="110307" y="1825625"/>
            <a:ext cx="1371652" cy="4863214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300000"/>
              </a:lnSpc>
              <a:buNone/>
            </a:pPr>
            <a:r>
              <a:rPr lang="zh-TW" altLang="en-US" sz="18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參考來源</a:t>
            </a:r>
            <a:endParaRPr lang="en-US" altLang="zh-TW" sz="1800" dirty="0">
              <a:solidFill>
                <a:schemeClr val="accent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300000"/>
              </a:lnSpc>
              <a:buNone/>
            </a:pPr>
            <a:r>
              <a:rPr lang="zh-TW" altLang="en-US" sz="18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大綱</a:t>
            </a:r>
            <a:endParaRPr lang="en-US" altLang="zh-TW" sz="1800" dirty="0">
              <a:solidFill>
                <a:schemeClr val="accent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300000"/>
              </a:lnSpc>
              <a:buNone/>
            </a:pPr>
            <a:r>
              <a:rPr lang="zh-TW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導論</a:t>
            </a:r>
            <a:endParaRPr lang="en-US" altLang="zh-TW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300000"/>
              </a:lnSpc>
              <a:buNone/>
            </a:pPr>
            <a:r>
              <a:rPr lang="zh-TW" altLang="en-US" sz="18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多搖臂式拉霸機</a:t>
            </a:r>
            <a:endParaRPr lang="en-US" altLang="zh-TW" sz="1800" dirty="0">
              <a:solidFill>
                <a:schemeClr val="accent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300000"/>
              </a:lnSpc>
              <a:buNone/>
            </a:pPr>
            <a:r>
              <a:rPr lang="en-US" altLang="zh-TW" sz="18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RL</a:t>
            </a:r>
            <a:r>
              <a:rPr lang="zh-TW" altLang="en-US" sz="18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Overview</a:t>
            </a:r>
          </a:p>
          <a:p>
            <a:pPr marL="0" indent="0">
              <a:lnSpc>
                <a:spcPct val="300000"/>
              </a:lnSpc>
              <a:buNone/>
            </a:pPr>
            <a:r>
              <a:rPr lang="en-US" altLang="zh-TW" sz="18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Actor-Critic</a:t>
            </a:r>
          </a:p>
          <a:p>
            <a:pPr marL="0" indent="0">
              <a:buNone/>
            </a:pPr>
            <a:endParaRPr lang="zh-TW" altLang="en-US" sz="1800" dirty="0">
              <a:solidFill>
                <a:schemeClr val="accent3"/>
              </a:solidFill>
            </a:endParaRPr>
          </a:p>
        </p:txBody>
      </p:sp>
      <p:pic>
        <p:nvPicPr>
          <p:cNvPr id="232" name="圖片 231">
            <a:extLst>
              <a:ext uri="{FF2B5EF4-FFF2-40B4-BE49-F238E27FC236}">
                <a16:creationId xmlns:a16="http://schemas.microsoft.com/office/drawing/2014/main" id="{2099F36C-DB65-5F7A-D982-8C43C85F33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8" t="5838" r="13099" b="13099"/>
          <a:stretch/>
        </p:blipFill>
        <p:spPr>
          <a:xfrm>
            <a:off x="143180" y="338007"/>
            <a:ext cx="1338779" cy="1338779"/>
          </a:xfrm>
          <a:prstGeom prst="rect">
            <a:avLst/>
          </a:prstGeom>
          <a:effectLst>
            <a:softEdge rad="63500"/>
          </a:effectLst>
        </p:spPr>
      </p:pic>
      <p:grpSp>
        <p:nvGrpSpPr>
          <p:cNvPr id="4" name="群組 3">
            <a:extLst>
              <a:ext uri="{FF2B5EF4-FFF2-40B4-BE49-F238E27FC236}">
                <a16:creationId xmlns:a16="http://schemas.microsoft.com/office/drawing/2014/main" id="{75D8E47A-768E-F199-36B8-4648633C5ADF}"/>
              </a:ext>
            </a:extLst>
          </p:cNvPr>
          <p:cNvGrpSpPr/>
          <p:nvPr/>
        </p:nvGrpSpPr>
        <p:grpSpPr>
          <a:xfrm>
            <a:off x="8060837" y="3530909"/>
            <a:ext cx="3565513" cy="3157922"/>
            <a:chOff x="1745669" y="3530909"/>
            <a:chExt cx="3565513" cy="315792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E19CE0DE-0487-32A2-E341-65FB9A5545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8782" y="4046431"/>
              <a:ext cx="2642400" cy="264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想法泡泡: 雲朵 8">
              <a:extLst>
                <a:ext uri="{FF2B5EF4-FFF2-40B4-BE49-F238E27FC236}">
                  <a16:creationId xmlns:a16="http://schemas.microsoft.com/office/drawing/2014/main" id="{77118CEB-3E9C-CD5E-130F-C17545F9BA5A}"/>
                </a:ext>
              </a:extLst>
            </p:cNvPr>
            <p:cNvSpPr/>
            <p:nvPr/>
          </p:nvSpPr>
          <p:spPr>
            <a:xfrm>
              <a:off x="1745669" y="3530909"/>
              <a:ext cx="1846226" cy="1325562"/>
            </a:xfrm>
            <a:prstGeom prst="cloudCallout">
              <a:avLst>
                <a:gd name="adj1" fmla="val 71281"/>
                <a:gd name="adj2" fmla="val 37936"/>
              </a:avLst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417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59259E-6 L 0.13412 -0.3257 C 0.16198 -0.39908 0.20391 -0.43843 0.24792 -0.43843 C 0.29805 -0.43843 0.33815 -0.39908 0.36602 -0.3257 L 0.50026 2.59259E-6 " pathEditMode="relative" rAng="0" ptsTypes="AAAAA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13" y="-2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圖片 230" descr="一張含有 廚具, 刷子 的圖片&#10;&#10;自動產生的描述">
            <a:extLst>
              <a:ext uri="{FF2B5EF4-FFF2-40B4-BE49-F238E27FC236}">
                <a16:creationId xmlns:a16="http://schemas.microsoft.com/office/drawing/2014/main" id="{03CC1853-0729-381A-1FEB-B8ECD6C4417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17" y="271518"/>
            <a:ext cx="11443966" cy="631496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E390A05-6707-49AE-B272-8F1AC9AA2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761" y="365125"/>
            <a:ext cx="10299515" cy="1325563"/>
          </a:xfrm>
          <a:ln w="2857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2.9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關聯搜尋（情境式拉霸機）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4E1A0F-B7E4-4DF8-B559-6D4D1908F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762" y="1825625"/>
            <a:ext cx="10299514" cy="4863206"/>
          </a:xfrm>
          <a:ln w="28575"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現在假設當你選擇拉霸機任務時，將獲得一些關於區分各個拉霸機的獨特線索（但不是其動作值）。比如拉霸機的動作值改變時期外表顯式的顏色也發生變化。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策略可能會變成：如果是紅色，選第一根桿子；如果是綠色，選第二根桿子；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。如此獲得最高獎勵。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6" name="內容版面配置區 2">
            <a:extLst>
              <a:ext uri="{FF2B5EF4-FFF2-40B4-BE49-F238E27FC236}">
                <a16:creationId xmlns:a16="http://schemas.microsoft.com/office/drawing/2014/main" id="{CB3BF928-2960-4272-9244-D4A967045A95}"/>
              </a:ext>
            </a:extLst>
          </p:cNvPr>
          <p:cNvSpPr txBox="1">
            <a:spLocks/>
          </p:cNvSpPr>
          <p:nvPr/>
        </p:nvSpPr>
        <p:spPr>
          <a:xfrm>
            <a:off x="110307" y="1825625"/>
            <a:ext cx="1371652" cy="4863214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300000"/>
              </a:lnSpc>
              <a:buNone/>
            </a:pPr>
            <a:r>
              <a:rPr lang="zh-TW" altLang="en-US" sz="18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參考來源</a:t>
            </a:r>
            <a:endParaRPr lang="en-US" altLang="zh-TW" sz="1800" dirty="0">
              <a:solidFill>
                <a:schemeClr val="accent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300000"/>
              </a:lnSpc>
              <a:buNone/>
            </a:pPr>
            <a:r>
              <a:rPr lang="zh-TW" altLang="en-US" sz="18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大綱</a:t>
            </a:r>
            <a:endParaRPr lang="en-US" altLang="zh-TW" sz="1800" dirty="0">
              <a:solidFill>
                <a:schemeClr val="accent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300000"/>
              </a:lnSpc>
              <a:buNone/>
            </a:pPr>
            <a:r>
              <a:rPr lang="zh-TW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導論</a:t>
            </a:r>
            <a:endParaRPr lang="en-US" altLang="zh-TW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300000"/>
              </a:lnSpc>
              <a:buNone/>
            </a:pPr>
            <a:r>
              <a:rPr lang="zh-TW" altLang="en-US" sz="18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多搖臂式拉霸機</a:t>
            </a:r>
            <a:endParaRPr lang="en-US" altLang="zh-TW" sz="1800" dirty="0">
              <a:solidFill>
                <a:schemeClr val="accent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300000"/>
              </a:lnSpc>
              <a:buNone/>
            </a:pPr>
            <a:r>
              <a:rPr lang="en-US" altLang="zh-TW" sz="18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RL</a:t>
            </a:r>
            <a:r>
              <a:rPr lang="zh-TW" altLang="en-US" sz="18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Overview</a:t>
            </a:r>
          </a:p>
          <a:p>
            <a:pPr marL="0" indent="0">
              <a:lnSpc>
                <a:spcPct val="300000"/>
              </a:lnSpc>
              <a:buNone/>
            </a:pPr>
            <a:r>
              <a:rPr lang="en-US" altLang="zh-TW" sz="18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Actor-Critic</a:t>
            </a:r>
          </a:p>
          <a:p>
            <a:pPr marL="0" indent="0">
              <a:buNone/>
            </a:pPr>
            <a:endParaRPr lang="zh-TW" altLang="en-US" sz="1800" dirty="0">
              <a:solidFill>
                <a:schemeClr val="accent3"/>
              </a:solidFill>
            </a:endParaRPr>
          </a:p>
        </p:txBody>
      </p:sp>
      <p:pic>
        <p:nvPicPr>
          <p:cNvPr id="232" name="圖片 231">
            <a:extLst>
              <a:ext uri="{FF2B5EF4-FFF2-40B4-BE49-F238E27FC236}">
                <a16:creationId xmlns:a16="http://schemas.microsoft.com/office/drawing/2014/main" id="{2099F36C-DB65-5F7A-D982-8C43C85F33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8" t="5838" r="13099" b="13099"/>
          <a:stretch/>
        </p:blipFill>
        <p:spPr>
          <a:xfrm>
            <a:off x="143180" y="338007"/>
            <a:ext cx="1338779" cy="1338779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678611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圖片 230" descr="一張含有 廚具, 刷子 的圖片&#10;&#10;自動產生的描述">
            <a:extLst>
              <a:ext uri="{FF2B5EF4-FFF2-40B4-BE49-F238E27FC236}">
                <a16:creationId xmlns:a16="http://schemas.microsoft.com/office/drawing/2014/main" id="{03CC1853-0729-381A-1FEB-B8ECD6C4417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17" y="271518"/>
            <a:ext cx="11443966" cy="631496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E390A05-6707-49AE-B272-8F1AC9AA2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761" y="365125"/>
            <a:ext cx="10299515" cy="1325563"/>
          </a:xfrm>
          <a:ln w="2857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2.10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本章總結（參數研究）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74E1A0F-B7E4-4DF8-B559-6D4D1908F3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6762" y="1825625"/>
                <a:ext cx="10299514" cy="4863206"/>
              </a:xfrm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lnSpc>
                    <a:spcPct val="200000"/>
                  </a:lnSpc>
                  <a:buNone/>
                </a:pP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貪婪方法（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𝜀</m:t>
                    </m:r>
                  </m:oMath>
                </a14:m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）、梯度拉霸機（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∝</m:t>
                    </m:r>
                  </m:oMath>
                </a14:m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）、信賴上界（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𝑐</m:t>
                    </m:r>
                  </m:oMath>
                </a14:m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）、樂觀的初始值（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𝑄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）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74E1A0F-B7E4-4DF8-B559-6D4D1908F3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6762" y="1825625"/>
                <a:ext cx="10299514" cy="4863206"/>
              </a:xfrm>
              <a:blipFill>
                <a:blip r:embed="rId3"/>
                <a:stretch>
                  <a:fillRect l="-1062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6" name="內容版面配置區 2">
            <a:extLst>
              <a:ext uri="{FF2B5EF4-FFF2-40B4-BE49-F238E27FC236}">
                <a16:creationId xmlns:a16="http://schemas.microsoft.com/office/drawing/2014/main" id="{CB3BF928-2960-4272-9244-D4A967045A95}"/>
              </a:ext>
            </a:extLst>
          </p:cNvPr>
          <p:cNvSpPr txBox="1">
            <a:spLocks/>
          </p:cNvSpPr>
          <p:nvPr/>
        </p:nvSpPr>
        <p:spPr>
          <a:xfrm>
            <a:off x="110307" y="1825625"/>
            <a:ext cx="1371652" cy="4863214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300000"/>
              </a:lnSpc>
              <a:buNone/>
            </a:pPr>
            <a:r>
              <a:rPr lang="zh-TW" altLang="en-US" sz="18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參考來源</a:t>
            </a:r>
            <a:endParaRPr lang="en-US" altLang="zh-TW" sz="1800" dirty="0">
              <a:solidFill>
                <a:schemeClr val="accent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300000"/>
              </a:lnSpc>
              <a:buNone/>
            </a:pPr>
            <a:r>
              <a:rPr lang="zh-TW" altLang="en-US" sz="18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大綱</a:t>
            </a:r>
            <a:endParaRPr lang="en-US" altLang="zh-TW" sz="1800" dirty="0">
              <a:solidFill>
                <a:schemeClr val="accent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300000"/>
              </a:lnSpc>
              <a:buNone/>
            </a:pPr>
            <a:r>
              <a:rPr lang="zh-TW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導論</a:t>
            </a:r>
            <a:endParaRPr lang="en-US" altLang="zh-TW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300000"/>
              </a:lnSpc>
              <a:buNone/>
            </a:pPr>
            <a:r>
              <a:rPr lang="zh-TW" altLang="en-US" sz="18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多搖臂式拉霸機</a:t>
            </a:r>
            <a:endParaRPr lang="en-US" altLang="zh-TW" sz="1800" dirty="0">
              <a:solidFill>
                <a:schemeClr val="accent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300000"/>
              </a:lnSpc>
              <a:buNone/>
            </a:pPr>
            <a:r>
              <a:rPr lang="en-US" altLang="zh-TW" sz="18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RL</a:t>
            </a:r>
            <a:r>
              <a:rPr lang="zh-TW" altLang="en-US" sz="18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Overview</a:t>
            </a:r>
          </a:p>
          <a:p>
            <a:pPr marL="0" indent="0">
              <a:lnSpc>
                <a:spcPct val="300000"/>
              </a:lnSpc>
              <a:buNone/>
            </a:pPr>
            <a:r>
              <a:rPr lang="en-US" altLang="zh-TW" sz="18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Actor-Critic</a:t>
            </a:r>
          </a:p>
          <a:p>
            <a:pPr marL="0" indent="0">
              <a:buNone/>
            </a:pPr>
            <a:endParaRPr lang="zh-TW" altLang="en-US" sz="1800" dirty="0">
              <a:solidFill>
                <a:schemeClr val="accent3"/>
              </a:solidFill>
            </a:endParaRPr>
          </a:p>
        </p:txBody>
      </p:sp>
      <p:pic>
        <p:nvPicPr>
          <p:cNvPr id="232" name="圖片 231">
            <a:extLst>
              <a:ext uri="{FF2B5EF4-FFF2-40B4-BE49-F238E27FC236}">
                <a16:creationId xmlns:a16="http://schemas.microsoft.com/office/drawing/2014/main" id="{2099F36C-DB65-5F7A-D982-8C43C85F33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8" t="5838" r="13099" b="13099"/>
          <a:stretch/>
        </p:blipFill>
        <p:spPr>
          <a:xfrm>
            <a:off x="143180" y="338007"/>
            <a:ext cx="1338779" cy="1338779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026" name="Picture 2" descr="No description available.">
            <a:extLst>
              <a:ext uri="{FF2B5EF4-FFF2-40B4-BE49-F238E27FC236}">
                <a16:creationId xmlns:a16="http://schemas.microsoft.com/office/drawing/2014/main" id="{28B16C8A-8CC7-BFDD-0B97-05E479689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625169" y="639756"/>
            <a:ext cx="3861606" cy="803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708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圖片 230" descr="一張含有 廚具, 刷子 的圖片&#10;&#10;自動產生的描述">
            <a:extLst>
              <a:ext uri="{FF2B5EF4-FFF2-40B4-BE49-F238E27FC236}">
                <a16:creationId xmlns:a16="http://schemas.microsoft.com/office/drawing/2014/main" id="{03CC1853-0729-381A-1FEB-B8ECD6C4417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17" y="271518"/>
            <a:ext cx="11443966" cy="631496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E390A05-6707-49AE-B272-8F1AC9AA2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761" y="365125"/>
            <a:ext cx="10299515" cy="1325563"/>
          </a:xfrm>
          <a:ln w="2857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：有限馬可夫決策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4E1A0F-B7E4-4DF8-B559-6D4D1908F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762" y="1825625"/>
            <a:ext cx="10299514" cy="4863206"/>
          </a:xfrm>
          <a:ln w="28575"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6" name="內容版面配置區 2">
            <a:extLst>
              <a:ext uri="{FF2B5EF4-FFF2-40B4-BE49-F238E27FC236}">
                <a16:creationId xmlns:a16="http://schemas.microsoft.com/office/drawing/2014/main" id="{CB3BF928-2960-4272-9244-D4A967045A95}"/>
              </a:ext>
            </a:extLst>
          </p:cNvPr>
          <p:cNvSpPr txBox="1">
            <a:spLocks/>
          </p:cNvSpPr>
          <p:nvPr/>
        </p:nvSpPr>
        <p:spPr>
          <a:xfrm>
            <a:off x="110307" y="1825625"/>
            <a:ext cx="1371652" cy="4863214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sz="1800" dirty="0">
              <a:solidFill>
                <a:schemeClr val="accent3"/>
              </a:solidFill>
            </a:endParaRPr>
          </a:p>
        </p:txBody>
      </p:sp>
      <p:pic>
        <p:nvPicPr>
          <p:cNvPr id="232" name="圖片 231">
            <a:extLst>
              <a:ext uri="{FF2B5EF4-FFF2-40B4-BE49-F238E27FC236}">
                <a16:creationId xmlns:a16="http://schemas.microsoft.com/office/drawing/2014/main" id="{2099F36C-DB65-5F7A-D982-8C43C85F33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8" t="5838" r="13099" b="13099"/>
          <a:stretch/>
        </p:blipFill>
        <p:spPr>
          <a:xfrm>
            <a:off x="143180" y="338007"/>
            <a:ext cx="1338779" cy="1338779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776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圖片 223" descr="一張含有 廚具, 刷子 的圖片&#10;&#10;自動產生的描述">
            <a:extLst>
              <a:ext uri="{FF2B5EF4-FFF2-40B4-BE49-F238E27FC236}">
                <a16:creationId xmlns:a16="http://schemas.microsoft.com/office/drawing/2014/main" id="{FD9A058F-1F44-62F1-6AA0-F9590CF1DE3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17" y="271518"/>
            <a:ext cx="11443966" cy="631496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EC855AE-ACD1-485D-AE49-4D97B175B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1451"/>
            <a:ext cx="12192000" cy="299589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</a:t>
            </a:r>
            <a:r>
              <a:rPr lang="zh-TW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4800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altLang="zh-TW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48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FREE</a:t>
            </a:r>
            <a:r>
              <a:rPr lang="en-US" altLang="zh-TW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4800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</a:t>
            </a:r>
            <a:r>
              <a:rPr lang="en-US" altLang="zh-TW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讀書會</a:t>
            </a:r>
            <a:br>
              <a:rPr lang="en-US" altLang="zh-TW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Reinforcement Learning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C32D1DE-5D4F-4A6F-B765-CBA9CB402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2034" y="4264129"/>
            <a:ext cx="9144000" cy="1655762"/>
          </a:xfrm>
        </p:spPr>
        <p:txBody>
          <a:bodyPr>
            <a:normAutofit/>
          </a:bodyPr>
          <a:lstStyle/>
          <a:p>
            <a:r>
              <a:rPr lang="ja-JP" altLang="en-US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ありがとう</a:t>
            </a:r>
            <a:endParaRPr lang="en-US" altLang="zh-TW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28" name="圖片 227">
            <a:extLst>
              <a:ext uri="{FF2B5EF4-FFF2-40B4-BE49-F238E27FC236}">
                <a16:creationId xmlns:a16="http://schemas.microsoft.com/office/drawing/2014/main" id="{3393FCB1-2814-4F69-9BFD-DCB95BB484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8" t="5838" r="13099" b="13099"/>
          <a:stretch/>
        </p:blipFill>
        <p:spPr>
          <a:xfrm>
            <a:off x="465534" y="3309928"/>
            <a:ext cx="2939818" cy="2939818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229" name="Picture 2" descr="No description available.">
            <a:extLst>
              <a:ext uri="{FF2B5EF4-FFF2-40B4-BE49-F238E27FC236}">
                <a16:creationId xmlns:a16="http://schemas.microsoft.com/office/drawing/2014/main" id="{CB7E682A-AA36-4C2D-8F6D-ACCACB070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934" y="3376653"/>
            <a:ext cx="2549940" cy="2549940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359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圖片 235" descr="一張含有 廚具, 刷子 的圖片&#10;&#10;自動產生的描述">
            <a:extLst>
              <a:ext uri="{FF2B5EF4-FFF2-40B4-BE49-F238E27FC236}">
                <a16:creationId xmlns:a16="http://schemas.microsoft.com/office/drawing/2014/main" id="{7C23F145-CD9F-7676-BF77-E0C8F906050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17" y="271518"/>
            <a:ext cx="11443966" cy="631496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E390A05-6707-49AE-B272-8F1AC9AA2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761" y="365125"/>
            <a:ext cx="10299515" cy="1325563"/>
          </a:xfrm>
          <a:ln w="2857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本次分享參考來源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I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4E1A0F-B7E4-4DF8-B559-6D4D1908F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762" y="1825625"/>
            <a:ext cx="10299514" cy="4863206"/>
          </a:xfrm>
          <a:ln w="28575"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zh-TW" alt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3DA636B-D9F3-D3B6-A11A-048175334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688" y="2255032"/>
            <a:ext cx="2850545" cy="386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文字方塊 1026">
            <a:extLst>
              <a:ext uri="{FF2B5EF4-FFF2-40B4-BE49-F238E27FC236}">
                <a16:creationId xmlns:a16="http://schemas.microsoft.com/office/drawing/2014/main" id="{3B454E82-8AAA-9CBC-CEFC-0ECF28335BF6}"/>
              </a:ext>
            </a:extLst>
          </p:cNvPr>
          <p:cNvSpPr txBox="1"/>
          <p:nvPr/>
        </p:nvSpPr>
        <p:spPr>
          <a:xfrm>
            <a:off x="1700073" y="1968896"/>
            <a:ext cx="3813865" cy="4196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 strike="sngStrik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第一章：導論</a:t>
            </a:r>
            <a:endParaRPr lang="en-US" altLang="zh-TW" b="1" strike="sngStrike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 strike="sngStrik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第二章：多搖臂式拉霸機</a:t>
            </a:r>
            <a:endParaRPr lang="en-US" altLang="zh-TW" b="1" strike="sngStrike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第三章：有限馬可夫決策過程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第四章：動態規劃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第五章：蒙地卡羅方法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第六章：時序差分學習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第七章：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步自助法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第八章：表格式方法的規劃和學習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第九章：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on-policy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預測的近似方法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第十章：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on-policy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控制的近似方法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0" name="文字方塊 229">
            <a:extLst>
              <a:ext uri="{FF2B5EF4-FFF2-40B4-BE49-F238E27FC236}">
                <a16:creationId xmlns:a16="http://schemas.microsoft.com/office/drawing/2014/main" id="{3683AFAF-63E0-46A6-B8F4-E55A80D0E3F4}"/>
              </a:ext>
            </a:extLst>
          </p:cNvPr>
          <p:cNvSpPr txBox="1"/>
          <p:nvPr/>
        </p:nvSpPr>
        <p:spPr>
          <a:xfrm>
            <a:off x="8167233" y="1972856"/>
            <a:ext cx="3724414" cy="29499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第十一章：*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off-policy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的近似方法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第十二章：資格痕跡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第十三章：策略梯度方法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第十四章：心理學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第十五章：神經科學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第十六章：應用和案例研究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第十七章：前瞻技術</a:t>
            </a:r>
          </a:p>
        </p:txBody>
      </p:sp>
      <p:sp>
        <p:nvSpPr>
          <p:cNvPr id="1029" name="文字方塊 1028">
            <a:extLst>
              <a:ext uri="{FF2B5EF4-FFF2-40B4-BE49-F238E27FC236}">
                <a16:creationId xmlns:a16="http://schemas.microsoft.com/office/drawing/2014/main" id="{E83C231A-3DAC-9B7B-97D1-F64D1B6356E6}"/>
              </a:ext>
            </a:extLst>
          </p:cNvPr>
          <p:cNvSpPr txBox="1"/>
          <p:nvPr/>
        </p:nvSpPr>
        <p:spPr>
          <a:xfrm>
            <a:off x="5734686" y="6136228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「本書旨在作為一到兩學期的強化學習課程主要教材。」</a:t>
            </a:r>
          </a:p>
        </p:txBody>
      </p:sp>
      <p:pic>
        <p:nvPicPr>
          <p:cNvPr id="237" name="圖片 236">
            <a:extLst>
              <a:ext uri="{FF2B5EF4-FFF2-40B4-BE49-F238E27FC236}">
                <a16:creationId xmlns:a16="http://schemas.microsoft.com/office/drawing/2014/main" id="{7603DD09-19A6-84B9-48CD-13ADAAB3AB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8" t="5838" r="13099" b="13099"/>
          <a:stretch/>
        </p:blipFill>
        <p:spPr>
          <a:xfrm>
            <a:off x="143180" y="338007"/>
            <a:ext cx="1338779" cy="1338779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38" name="內容版面配置區 2">
            <a:extLst>
              <a:ext uri="{FF2B5EF4-FFF2-40B4-BE49-F238E27FC236}">
                <a16:creationId xmlns:a16="http://schemas.microsoft.com/office/drawing/2014/main" id="{9F0F97F2-ACAE-A81C-F3D6-72DE0F4A5514}"/>
              </a:ext>
            </a:extLst>
          </p:cNvPr>
          <p:cNvSpPr txBox="1">
            <a:spLocks/>
          </p:cNvSpPr>
          <p:nvPr/>
        </p:nvSpPr>
        <p:spPr>
          <a:xfrm>
            <a:off x="110307" y="1825625"/>
            <a:ext cx="1371652" cy="4863214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sz="1800" dirty="0">
              <a:solidFill>
                <a:schemeClr val="accent3"/>
              </a:solidFill>
            </a:endParaRPr>
          </a:p>
        </p:txBody>
      </p:sp>
      <p:sp>
        <p:nvSpPr>
          <p:cNvPr id="1032" name="矩形 1031">
            <a:extLst>
              <a:ext uri="{FF2B5EF4-FFF2-40B4-BE49-F238E27FC236}">
                <a16:creationId xmlns:a16="http://schemas.microsoft.com/office/drawing/2014/main" id="{923831D7-30AA-3657-275F-20894D22CD3B}"/>
              </a:ext>
            </a:extLst>
          </p:cNvPr>
          <p:cNvSpPr/>
          <p:nvPr/>
        </p:nvSpPr>
        <p:spPr>
          <a:xfrm>
            <a:off x="1700073" y="2406870"/>
            <a:ext cx="3813865" cy="2879834"/>
          </a:xfrm>
          <a:prstGeom prst="rect">
            <a:avLst/>
          </a:prstGeom>
          <a:noFill/>
          <a:ln w="57150">
            <a:solidFill>
              <a:srgbClr val="FFFF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3" name="矩形 1032">
            <a:extLst>
              <a:ext uri="{FF2B5EF4-FFF2-40B4-BE49-F238E27FC236}">
                <a16:creationId xmlns:a16="http://schemas.microsoft.com/office/drawing/2014/main" id="{DDB0F347-13E9-3F1B-A939-E036CE7F2E16}"/>
              </a:ext>
            </a:extLst>
          </p:cNvPr>
          <p:cNvSpPr/>
          <p:nvPr/>
        </p:nvSpPr>
        <p:spPr>
          <a:xfrm>
            <a:off x="1967391" y="6191843"/>
            <a:ext cx="3279227" cy="336400"/>
          </a:xfrm>
          <a:prstGeom prst="rect">
            <a:avLst/>
          </a:prstGeom>
          <a:noFill/>
          <a:ln w="38100">
            <a:solidFill>
              <a:srgbClr val="FFFF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部分：表格式解決方法</a:t>
            </a:r>
          </a:p>
        </p:txBody>
      </p:sp>
      <p:sp>
        <p:nvSpPr>
          <p:cNvPr id="241" name="矩形 240">
            <a:extLst>
              <a:ext uri="{FF2B5EF4-FFF2-40B4-BE49-F238E27FC236}">
                <a16:creationId xmlns:a16="http://schemas.microsoft.com/office/drawing/2014/main" id="{31DB9338-B458-209D-4022-8EE50D139A1B}"/>
              </a:ext>
            </a:extLst>
          </p:cNvPr>
          <p:cNvSpPr/>
          <p:nvPr/>
        </p:nvSpPr>
        <p:spPr>
          <a:xfrm>
            <a:off x="8322036" y="5305073"/>
            <a:ext cx="3279227" cy="336400"/>
          </a:xfrm>
          <a:prstGeom prst="rect">
            <a:avLst/>
          </a:prstGeom>
          <a:noFill/>
          <a:ln w="38100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II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部分：近似解決方法</a:t>
            </a:r>
          </a:p>
        </p:txBody>
      </p:sp>
      <p:sp>
        <p:nvSpPr>
          <p:cNvPr id="242" name="矩形 241">
            <a:extLst>
              <a:ext uri="{FF2B5EF4-FFF2-40B4-BE49-F238E27FC236}">
                <a16:creationId xmlns:a16="http://schemas.microsoft.com/office/drawing/2014/main" id="{A5CC2A62-AB39-8498-7394-611B06A46D52}"/>
              </a:ext>
            </a:extLst>
          </p:cNvPr>
          <p:cNvSpPr/>
          <p:nvPr/>
        </p:nvSpPr>
        <p:spPr>
          <a:xfrm>
            <a:off x="1700073" y="5370785"/>
            <a:ext cx="3813865" cy="718699"/>
          </a:xfrm>
          <a:prstGeom prst="rect">
            <a:avLst/>
          </a:prstGeom>
          <a:noFill/>
          <a:ln w="57150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3" name="矩形 242">
            <a:extLst>
              <a:ext uri="{FF2B5EF4-FFF2-40B4-BE49-F238E27FC236}">
                <a16:creationId xmlns:a16="http://schemas.microsoft.com/office/drawing/2014/main" id="{8F357DA2-AC0A-C1FD-C7F2-B1A083AD62EA}"/>
              </a:ext>
            </a:extLst>
          </p:cNvPr>
          <p:cNvSpPr/>
          <p:nvPr/>
        </p:nvSpPr>
        <p:spPr>
          <a:xfrm>
            <a:off x="8040854" y="1976825"/>
            <a:ext cx="3813865" cy="1249852"/>
          </a:xfrm>
          <a:prstGeom prst="rect">
            <a:avLst/>
          </a:prstGeom>
          <a:noFill/>
          <a:ln w="57150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4" name="矩形 243">
            <a:extLst>
              <a:ext uri="{FF2B5EF4-FFF2-40B4-BE49-F238E27FC236}">
                <a16:creationId xmlns:a16="http://schemas.microsoft.com/office/drawing/2014/main" id="{6FCB5A48-A999-36BD-2914-8DF6B64EBF25}"/>
              </a:ext>
            </a:extLst>
          </p:cNvPr>
          <p:cNvSpPr/>
          <p:nvPr/>
        </p:nvSpPr>
        <p:spPr>
          <a:xfrm>
            <a:off x="8322036" y="5776410"/>
            <a:ext cx="3279227" cy="336400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III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部分：深入觀察</a:t>
            </a:r>
          </a:p>
        </p:txBody>
      </p:sp>
      <p:sp>
        <p:nvSpPr>
          <p:cNvPr id="245" name="矩形 244">
            <a:extLst>
              <a:ext uri="{FF2B5EF4-FFF2-40B4-BE49-F238E27FC236}">
                <a16:creationId xmlns:a16="http://schemas.microsoft.com/office/drawing/2014/main" id="{955132F3-7DA6-ED9E-887A-70F8EFAEBE2A}"/>
              </a:ext>
            </a:extLst>
          </p:cNvPr>
          <p:cNvSpPr/>
          <p:nvPr/>
        </p:nvSpPr>
        <p:spPr>
          <a:xfrm>
            <a:off x="8040854" y="3332658"/>
            <a:ext cx="3813865" cy="1554651"/>
          </a:xfrm>
          <a:prstGeom prst="rect">
            <a:avLst/>
          </a:prstGeom>
          <a:noFill/>
          <a:ln w="571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313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" grpId="0" animBg="1"/>
      <p:bldP spid="1033" grpId="0" animBg="1"/>
      <p:bldP spid="241" grpId="0" animBg="1"/>
      <p:bldP spid="242" grpId="0" animBg="1"/>
      <p:bldP spid="243" grpId="0" animBg="1"/>
      <p:bldP spid="244" grpId="0" animBg="1"/>
      <p:bldP spid="2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圖片 230" descr="一張含有 廚具, 刷子 的圖片&#10;&#10;自動產生的描述">
            <a:extLst>
              <a:ext uri="{FF2B5EF4-FFF2-40B4-BE49-F238E27FC236}">
                <a16:creationId xmlns:a16="http://schemas.microsoft.com/office/drawing/2014/main" id="{03CC1853-0729-381A-1FEB-B8ECD6C4417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17" y="271518"/>
            <a:ext cx="11443966" cy="631496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E390A05-6707-49AE-B272-8F1AC9AA2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761" y="365125"/>
            <a:ext cx="10299515" cy="1325563"/>
          </a:xfrm>
          <a:ln w="2857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本日大綱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4E1A0F-B7E4-4DF8-B559-6D4D1908F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762" y="1825625"/>
            <a:ext cx="10299514" cy="4863206"/>
          </a:xfrm>
          <a:ln w="28575"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複習重點知識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：多搖臂式拉霸機（續）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實作</a:t>
            </a:r>
            <a:r>
              <a:rPr lang="en-US" altLang="zh-TW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2.4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增量式實現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改寫「動作價值方法」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TW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實作</a:t>
            </a:r>
            <a:r>
              <a:rPr lang="en-US" altLang="zh-TW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2.5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追蹤非固定性的問題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TW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實作</a:t>
            </a:r>
            <a:r>
              <a:rPr lang="en-US" altLang="zh-TW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2.6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樂觀的初始值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TW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實作</a:t>
            </a:r>
            <a:r>
              <a:rPr lang="en-US" altLang="zh-TW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2.7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信賴上界動作選擇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TW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實作</a:t>
            </a:r>
            <a:r>
              <a:rPr lang="en-US" altLang="zh-TW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2.8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梯度拉霸機演算法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2.9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關聯搜尋（情境式拉霸機）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實作</a:t>
            </a:r>
            <a:r>
              <a:rPr lang="en-US" altLang="zh-TW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2.10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本章總結</a:t>
            </a:r>
            <a:endParaRPr lang="en-US" altLang="zh-TW" b="1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6" name="內容版面配置區 2">
            <a:extLst>
              <a:ext uri="{FF2B5EF4-FFF2-40B4-BE49-F238E27FC236}">
                <a16:creationId xmlns:a16="http://schemas.microsoft.com/office/drawing/2014/main" id="{CB3BF928-2960-4272-9244-D4A967045A95}"/>
              </a:ext>
            </a:extLst>
          </p:cNvPr>
          <p:cNvSpPr txBox="1">
            <a:spLocks/>
          </p:cNvSpPr>
          <p:nvPr/>
        </p:nvSpPr>
        <p:spPr>
          <a:xfrm>
            <a:off x="110307" y="1825625"/>
            <a:ext cx="1371652" cy="4863214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sz="1800" dirty="0">
              <a:solidFill>
                <a:schemeClr val="accent3"/>
              </a:solidFill>
            </a:endParaRPr>
          </a:p>
        </p:txBody>
      </p:sp>
      <p:pic>
        <p:nvPicPr>
          <p:cNvPr id="232" name="圖片 231">
            <a:extLst>
              <a:ext uri="{FF2B5EF4-FFF2-40B4-BE49-F238E27FC236}">
                <a16:creationId xmlns:a16="http://schemas.microsoft.com/office/drawing/2014/main" id="{2099F36C-DB65-5F7A-D982-8C43C85F33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8" t="5838" r="13099" b="13099"/>
          <a:stretch/>
        </p:blipFill>
        <p:spPr>
          <a:xfrm>
            <a:off x="143180" y="338007"/>
            <a:ext cx="1338779" cy="1338779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545540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圖片 230" descr="一張含有 廚具, 刷子 的圖片&#10;&#10;自動產生的描述">
            <a:extLst>
              <a:ext uri="{FF2B5EF4-FFF2-40B4-BE49-F238E27FC236}">
                <a16:creationId xmlns:a16="http://schemas.microsoft.com/office/drawing/2014/main" id="{03CC1853-0729-381A-1FEB-B8ECD6C4417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17" y="271518"/>
            <a:ext cx="11443966" cy="631496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E390A05-6707-49AE-B272-8F1AC9AA2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761" y="365125"/>
            <a:ext cx="10299515" cy="1325563"/>
          </a:xfrm>
          <a:ln w="2857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上次談了哪些內容？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74E1A0F-B7E4-4DF8-B559-6D4D1908F3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6762" y="1825625"/>
                <a:ext cx="10299514" cy="4863206"/>
              </a:xfrm>
              <a:ln w="28575"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策略（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Policy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）、獎勵訊號（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Reward Signal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）、價值函數（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Value Function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）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利用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vs.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探索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/ Exploit vs. Explore / Greedy vs.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-Greedy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zh-TW" sz="20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groupChr>
                      <m:groupChrPr>
                        <m:chr m:val="←"/>
                        <m:vertJc m:val="bot"/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𝑠𝑠𝑖𝑔𝑛</m:t>
                        </m:r>
                      </m:e>
                    </m:groupCh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zh-TW" altLang="en-US" sz="200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sz="200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Wingdings" panose="05000000000000000000" pitchFamily="2" charset="2"/>
                  </a:rPr>
                  <a:t>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Wingdings" panose="05000000000000000000" pitchFamily="2" charset="2"/>
                  </a:rPr>
                  <a:t>時序差分的思維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馬可夫決策過程（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MDP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）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K-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搖臂拉霸機問題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TW" sz="20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𝑜𝑛𝑣𝑒𝑟𝑔𝑒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000" dirty="0"/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≝</m:t>
                    </m:r>
                    <m:f>
                      <m:f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時步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之前</m:t>
                        </m:r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採去動作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的</m:t>
                        </m:r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獎勵總和</m:t>
                        </m:r>
                      </m:num>
                      <m:den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時步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之前</m:t>
                        </m:r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採取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動作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的</m:t>
                        </m:r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次數</m:t>
                        </m:r>
                      </m:den>
                    </m:f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nary>
                      </m:den>
                    </m:f>
                    <m:r>
                      <a:rPr lang="zh-TW" alt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/>
                  <a:t>（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動作價值方法）</a:t>
                </a:r>
                <a:endParaRPr lang="zh-TW" altLang="en-US" sz="2000" dirty="0"/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74E1A0F-B7E4-4DF8-B559-6D4D1908F3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6762" y="1825625"/>
                <a:ext cx="10299514" cy="4863206"/>
              </a:xfrm>
              <a:blipFill>
                <a:blip r:embed="rId3"/>
                <a:stretch>
                  <a:fillRect l="-41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6" name="內容版面配置區 2">
            <a:extLst>
              <a:ext uri="{FF2B5EF4-FFF2-40B4-BE49-F238E27FC236}">
                <a16:creationId xmlns:a16="http://schemas.microsoft.com/office/drawing/2014/main" id="{CB3BF928-2960-4272-9244-D4A967045A95}"/>
              </a:ext>
            </a:extLst>
          </p:cNvPr>
          <p:cNvSpPr txBox="1">
            <a:spLocks/>
          </p:cNvSpPr>
          <p:nvPr/>
        </p:nvSpPr>
        <p:spPr>
          <a:xfrm>
            <a:off x="110307" y="1825625"/>
            <a:ext cx="1371652" cy="4863214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sz="1800" dirty="0">
              <a:solidFill>
                <a:schemeClr val="accent3"/>
              </a:solidFill>
            </a:endParaRPr>
          </a:p>
        </p:txBody>
      </p:sp>
      <p:pic>
        <p:nvPicPr>
          <p:cNvPr id="232" name="圖片 231">
            <a:extLst>
              <a:ext uri="{FF2B5EF4-FFF2-40B4-BE49-F238E27FC236}">
                <a16:creationId xmlns:a16="http://schemas.microsoft.com/office/drawing/2014/main" id="{2099F36C-DB65-5F7A-D982-8C43C85F33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8" t="5838" r="13099" b="13099"/>
          <a:stretch/>
        </p:blipFill>
        <p:spPr>
          <a:xfrm>
            <a:off x="143180" y="338007"/>
            <a:ext cx="1338779" cy="1338779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48F94CFF-3376-736D-D2D8-A97E903E0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677" y="3847595"/>
            <a:ext cx="2455782" cy="196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群組 3">
            <a:extLst>
              <a:ext uri="{FF2B5EF4-FFF2-40B4-BE49-F238E27FC236}">
                <a16:creationId xmlns:a16="http://schemas.microsoft.com/office/drawing/2014/main" id="{F4EC6859-C970-9781-33C9-3E3FDF6F768F}"/>
              </a:ext>
            </a:extLst>
          </p:cNvPr>
          <p:cNvGrpSpPr/>
          <p:nvPr/>
        </p:nvGrpSpPr>
        <p:grpSpPr>
          <a:xfrm>
            <a:off x="9097744" y="2907962"/>
            <a:ext cx="2433630" cy="2698531"/>
            <a:chOff x="1745669" y="1860330"/>
            <a:chExt cx="4109218" cy="4556508"/>
          </a:xfrm>
        </p:grpSpPr>
        <p:pic>
          <p:nvPicPr>
            <p:cNvPr id="9" name="Picture 2" descr="拉霸機大型吃角子老虎機NO.778(附電池)/一個入(促1300) 拉霸存錢筒聲光音樂老虎中獎機桌上型拉霸遊戲機桌遊-CF122337 -  PChome 商店街">
              <a:extLst>
                <a:ext uri="{FF2B5EF4-FFF2-40B4-BE49-F238E27FC236}">
                  <a16:creationId xmlns:a16="http://schemas.microsoft.com/office/drawing/2014/main" id="{A53089FB-5D79-91D9-593E-E855CA0962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31" r="14926"/>
            <a:stretch/>
          </p:blipFill>
          <p:spPr bwMode="auto">
            <a:xfrm>
              <a:off x="1745669" y="1860330"/>
              <a:ext cx="2899903" cy="4556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13F81151-56E5-DF82-ED2E-8675A4A1331B}"/>
                </a:ext>
              </a:extLst>
            </p:cNvPr>
            <p:cNvGrpSpPr/>
            <p:nvPr/>
          </p:nvGrpSpPr>
          <p:grpSpPr>
            <a:xfrm>
              <a:off x="4151586" y="1860330"/>
              <a:ext cx="1703301" cy="4556508"/>
              <a:chOff x="4151586" y="1860330"/>
              <a:chExt cx="1703301" cy="4556508"/>
            </a:xfrm>
          </p:grpSpPr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F1C9112E-F00F-BEBC-A5E7-0CE79D9E35F2}"/>
                  </a:ext>
                </a:extLst>
              </p:cNvPr>
              <p:cNvGrpSpPr/>
              <p:nvPr/>
            </p:nvGrpSpPr>
            <p:grpSpPr>
              <a:xfrm>
                <a:off x="4539726" y="1860330"/>
                <a:ext cx="1315161" cy="4556508"/>
                <a:chOff x="4539726" y="1860330"/>
                <a:chExt cx="1315161" cy="4556508"/>
              </a:xfrm>
            </p:grpSpPr>
            <p:pic>
              <p:nvPicPr>
                <p:cNvPr id="14" name="Picture 2" descr="拉霸機大型吃角子老虎機NO.778(附電池)/一個入(促1300) 拉霸存錢筒聲光音樂老虎中獎機桌上型拉霸遊戲機桌遊-CF122337 -  PChome 商店街">
                  <a:extLst>
                    <a:ext uri="{FF2B5EF4-FFF2-40B4-BE49-F238E27FC236}">
                      <a16:creationId xmlns:a16="http://schemas.microsoft.com/office/drawing/2014/main" id="{EB14D320-9DD6-7769-8698-03B1C448A47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3477" r="14926"/>
                <a:stretch/>
              </p:blipFill>
              <p:spPr bwMode="auto">
                <a:xfrm>
                  <a:off x="4539726" y="1860330"/>
                  <a:ext cx="528437" cy="455650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Picture 2" descr="拉霸機大型吃角子老虎機NO.778(附電池)/一個入(促1300) 拉霸存錢筒聲光音樂老虎中獎機桌上型拉霸遊戲機桌遊-CF122337 -  PChome 商店街">
                  <a:extLst>
                    <a:ext uri="{FF2B5EF4-FFF2-40B4-BE49-F238E27FC236}">
                      <a16:creationId xmlns:a16="http://schemas.microsoft.com/office/drawing/2014/main" id="{41B1ADDD-134A-3262-3B54-21489FA3F5E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3477" r="14926"/>
                <a:stretch/>
              </p:blipFill>
              <p:spPr bwMode="auto">
                <a:xfrm>
                  <a:off x="4907550" y="1860330"/>
                  <a:ext cx="528437" cy="455650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Picture 2" descr="拉霸機大型吃角子老虎機NO.778(附電池)/一個入(促1300) 拉霸存錢筒聲光音樂老虎中獎機桌上型拉霸遊戲機桌遊-CF122337 -  PChome 商店街">
                  <a:extLst>
                    <a:ext uri="{FF2B5EF4-FFF2-40B4-BE49-F238E27FC236}">
                      <a16:creationId xmlns:a16="http://schemas.microsoft.com/office/drawing/2014/main" id="{A2BEB06C-22E0-94C3-B74A-F8FB178A0F9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3477" r="14926"/>
                <a:stretch/>
              </p:blipFill>
              <p:spPr bwMode="auto">
                <a:xfrm>
                  <a:off x="5326450" y="1860330"/>
                  <a:ext cx="528437" cy="455650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2" name="左右大括弧 11">
                <a:extLst>
                  <a:ext uri="{FF2B5EF4-FFF2-40B4-BE49-F238E27FC236}">
                    <a16:creationId xmlns:a16="http://schemas.microsoft.com/office/drawing/2014/main" id="{5CA03E30-0743-7D43-7F3B-F0D06CE7973B}"/>
                  </a:ext>
                </a:extLst>
              </p:cNvPr>
              <p:cNvSpPr/>
              <p:nvPr/>
            </p:nvSpPr>
            <p:spPr>
              <a:xfrm rot="5400000">
                <a:off x="3731171" y="3478926"/>
                <a:ext cx="2312278" cy="1471448"/>
              </a:xfrm>
              <a:prstGeom prst="bracePair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E157BED9-F3B2-2D9D-5C57-D9641414C0C4}"/>
                  </a:ext>
                </a:extLst>
              </p:cNvPr>
              <p:cNvSpPr txBox="1"/>
              <p:nvPr/>
            </p:nvSpPr>
            <p:spPr>
              <a:xfrm>
                <a:off x="4689980" y="2309822"/>
                <a:ext cx="3946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3600" dirty="0"/>
                  <a:t>k</a:t>
                </a:r>
                <a:endParaRPr lang="zh-TW" altLang="en-US" sz="3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3045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圖片 230" descr="一張含有 廚具, 刷子 的圖片&#10;&#10;自動產生的描述">
            <a:extLst>
              <a:ext uri="{FF2B5EF4-FFF2-40B4-BE49-F238E27FC236}">
                <a16:creationId xmlns:a16="http://schemas.microsoft.com/office/drawing/2014/main" id="{03CC1853-0729-381A-1FEB-B8ECD6C4417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17" y="271518"/>
            <a:ext cx="11443966" cy="631496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E390A05-6707-49AE-B272-8F1AC9AA2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761" y="365125"/>
            <a:ext cx="10299515" cy="1325563"/>
          </a:xfrm>
          <a:ln w="2857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2.4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增量式實現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74E1A0F-B7E4-4DF8-B559-6D4D1908F3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6762" y="1825625"/>
                <a:ext cx="10299514" cy="4863206"/>
              </a:xfrm>
              <a:ln w="28575"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≝</m:t>
                    </m:r>
                    <m:f>
                      <m:f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時步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之前</m:t>
                        </m:r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採去動作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的</m:t>
                        </m:r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獎勵總和</m:t>
                        </m:r>
                      </m:num>
                      <m:den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時步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之前</m:t>
                        </m:r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採取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動作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的</m:t>
                        </m:r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次數</m:t>
                        </m:r>
                      </m:den>
                    </m:f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nary>
                      </m:den>
                    </m:f>
                    <m:r>
                      <a:rPr lang="zh-TW" alt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/>
                  <a:t>（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動作價值方法）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專注在特定動作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，我們將動作價值透過「增量式」的方法改寫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8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Q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𝑛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fPr>
                      <m:num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𝑖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=1</m:t>
                        </m:r>
                      </m:sub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TW" sz="1800" b="0" i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fPr>
                      <m:num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𝑛</m:t>
                        </m:r>
                      </m:den>
                    </m:f>
                    <m:d>
                      <m:d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𝑖</m:t>
                            </m:r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𝑛</m:t>
                            </m:r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sz="18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fPr>
                      <m:num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𝑛</m:t>
                        </m:r>
                      </m:den>
                    </m:f>
                    <m:d>
                      <m:d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+</m:t>
                        </m:r>
                        <m:d>
                          <m:d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𝑛</m:t>
                            </m:r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−1</m:t>
                            </m:r>
                          </m:e>
                        </m:d>
                        <m:f>
                          <m:f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altLang="zh-TW" sz="18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𝑛</m:t>
                                </m:r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−1</m:t>
                                </m:r>
                              </m:e>
                            </m:d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𝑖</m:t>
                            </m:r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𝑛</m:t>
                            </m:r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sz="18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fPr>
                      <m:num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𝑛</m:t>
                        </m:r>
                      </m:den>
                    </m:f>
                    <m:d>
                      <m:d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+</m:t>
                        </m:r>
                        <m:d>
                          <m:d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𝑛</m:t>
                            </m:r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−1</m:t>
                            </m:r>
                          </m:e>
                        </m:d>
                        <m:sSub>
                          <m:sSub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=…</m:t>
                    </m:r>
                  </m:oMath>
                </a14:m>
                <a:endParaRPr lang="en-US" altLang="zh-TW" sz="1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8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Q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𝑛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𝑄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fPr>
                      <m:num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𝑛</m:t>
                        </m:r>
                      </m:den>
                    </m:f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[</m:t>
                    </m:r>
                    <m:sSub>
                      <m:sSub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𝑅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𝑄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]</m:t>
                    </m:r>
                  </m:oMath>
                </a14:m>
                <a:endParaRPr lang="en-US" altLang="zh-TW" sz="1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新估計值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Wingdings" panose="05000000000000000000" pitchFamily="2" charset="2"/>
                  </a:rPr>
                  <a:t>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Wingdings" panose="05000000000000000000" pitchFamily="2" charset="2"/>
                  </a:rPr>
                  <a:t>舊估計值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Wingdings" panose="05000000000000000000" pitchFamily="2" charset="2"/>
                  </a:rPr>
                  <a:t>+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Wingdings" panose="05000000000000000000" pitchFamily="2" charset="2"/>
                  </a:rPr>
                  <a:t>步長 *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Wingdings" panose="05000000000000000000" pitchFamily="2" charset="2"/>
                  </a:rPr>
                  <a:t>[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Wingdings" panose="05000000000000000000" pitchFamily="2" charset="2"/>
                  </a:rPr>
                  <a:t>目標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Wingdings" panose="05000000000000000000" pitchFamily="2" charset="2"/>
                  </a:rPr>
                  <a:t>–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Wingdings" panose="05000000000000000000" pitchFamily="2" charset="2"/>
                  </a:rPr>
                  <a:t>舊估計值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Wingdings" panose="05000000000000000000" pitchFamily="2" charset="2"/>
                  </a:rPr>
                  <a:t>]</a:t>
                </a:r>
                <a:endPara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74E1A0F-B7E4-4DF8-B559-6D4D1908F3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6762" y="1825625"/>
                <a:ext cx="10299514" cy="4863206"/>
              </a:xfrm>
              <a:blipFill>
                <a:blip r:embed="rId3"/>
                <a:stretch>
                  <a:fillRect l="-41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6" name="內容版面配置區 2">
            <a:extLst>
              <a:ext uri="{FF2B5EF4-FFF2-40B4-BE49-F238E27FC236}">
                <a16:creationId xmlns:a16="http://schemas.microsoft.com/office/drawing/2014/main" id="{CB3BF928-2960-4272-9244-D4A967045A95}"/>
              </a:ext>
            </a:extLst>
          </p:cNvPr>
          <p:cNvSpPr txBox="1">
            <a:spLocks/>
          </p:cNvSpPr>
          <p:nvPr/>
        </p:nvSpPr>
        <p:spPr>
          <a:xfrm>
            <a:off x="110307" y="1825625"/>
            <a:ext cx="1371652" cy="4863214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sz="1800" dirty="0">
              <a:solidFill>
                <a:schemeClr val="accent3"/>
              </a:solidFill>
            </a:endParaRPr>
          </a:p>
        </p:txBody>
      </p:sp>
      <p:pic>
        <p:nvPicPr>
          <p:cNvPr id="232" name="圖片 231">
            <a:extLst>
              <a:ext uri="{FF2B5EF4-FFF2-40B4-BE49-F238E27FC236}">
                <a16:creationId xmlns:a16="http://schemas.microsoft.com/office/drawing/2014/main" id="{2099F36C-DB65-5F7A-D982-8C43C85F33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8" t="5838" r="13099" b="13099"/>
          <a:stretch/>
        </p:blipFill>
        <p:spPr>
          <a:xfrm>
            <a:off x="143180" y="338007"/>
            <a:ext cx="1338779" cy="1338779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582945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圖片 230" descr="一張含有 廚具, 刷子 的圖片&#10;&#10;自動產生的描述">
            <a:extLst>
              <a:ext uri="{FF2B5EF4-FFF2-40B4-BE49-F238E27FC236}">
                <a16:creationId xmlns:a16="http://schemas.microsoft.com/office/drawing/2014/main" id="{03CC1853-0729-381A-1FEB-B8ECD6C4417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17" y="271518"/>
            <a:ext cx="11443966" cy="631496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E390A05-6707-49AE-B272-8F1AC9AA2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761" y="365125"/>
            <a:ext cx="10299515" cy="1325563"/>
          </a:xfrm>
          <a:ln w="2857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2.4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增量式實現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74E1A0F-B7E4-4DF8-B559-6D4D1908F3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6762" y="1825625"/>
                <a:ext cx="10299514" cy="4863206"/>
              </a:xfrm>
              <a:ln w="28575"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初始化，對於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 = 1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到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k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：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𝑄</m:t>
                    </m:r>
                    <m:d>
                      <m:dPr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000" b="0" i="0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a</m:t>
                        </m:r>
                      </m:e>
                    </m:d>
                    <m:r>
                      <a:rPr lang="en-US" altLang="zh-TW" sz="2000" b="0" i="0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=0</m:t>
                    </m:r>
                  </m:oMath>
                </a14:m>
                <a:endParaRPr lang="en-US" altLang="zh-TW" sz="20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TW" sz="2000" dirty="0">
                    <a:ea typeface="微軟正黑體" panose="020B0604030504040204" pitchFamily="34" charset="-12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𝑁</m:t>
                    </m:r>
                    <m:d>
                      <m:dPr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000" b="0" i="0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a</m:t>
                        </m:r>
                      </m:e>
                    </m:d>
                    <m:r>
                      <a:rPr lang="en-US" altLang="zh-TW" sz="2000" b="0" i="0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=0</m:t>
                    </m:r>
                  </m:oMath>
                </a14:m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無限循環：</a:t>
                </a:r>
                <a:b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</a:b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𝐴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=</m:t>
                    </m:r>
                  </m:oMath>
                </a14:m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TW" sz="2000" dirty="0">
                    <a:ea typeface="微軟正黑體" panose="020B0604030504040204" pitchFamily="34" charset="-12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𝑅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=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𝑏𝑎𝑛𝑑𝑖𝑡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(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𝐴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)</m:t>
                    </m:r>
                  </m:oMath>
                </a14:m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𝑁</m:t>
                    </m:r>
                    <m:d>
                      <m:d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𝑁</m:t>
                    </m:r>
                    <m:d>
                      <m:d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+ 1</m:t>
                    </m:r>
                  </m:oMath>
                </a14:m>
                <a:endParaRPr lang="en-US" altLang="zh-TW" sz="2000" i="1" dirty="0">
                  <a:latin typeface="Cambria Math" panose="02040503050406030204" pitchFamily="18" charset="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TW" sz="2000" dirty="0">
                    <a:ea typeface="微軟正黑體" panose="020B0604030504040204" pitchFamily="34" charset="-12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𝑄</m:t>
                    </m:r>
                    <m:d>
                      <m:d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𝑄</m:t>
                    </m:r>
                    <m:d>
                      <m:dPr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fPr>
                      <m:num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𝑁</m:t>
                        </m:r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(</m:t>
                        </m:r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𝐴</m:t>
                        </m:r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)</m:t>
                        </m:r>
                      </m:den>
                    </m:f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[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𝑅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−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𝑄</m:t>
                    </m:r>
                    <m:d>
                      <m:dPr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]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</m:oMath>
                </a14:m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74E1A0F-B7E4-4DF8-B559-6D4D1908F3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6762" y="1825625"/>
                <a:ext cx="10299514" cy="4863206"/>
              </a:xfrm>
              <a:blipFill>
                <a:blip r:embed="rId3"/>
                <a:stretch>
                  <a:fillRect l="-472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6" name="內容版面配置區 2">
            <a:extLst>
              <a:ext uri="{FF2B5EF4-FFF2-40B4-BE49-F238E27FC236}">
                <a16:creationId xmlns:a16="http://schemas.microsoft.com/office/drawing/2014/main" id="{CB3BF928-2960-4272-9244-D4A967045A95}"/>
              </a:ext>
            </a:extLst>
          </p:cNvPr>
          <p:cNvSpPr txBox="1">
            <a:spLocks/>
          </p:cNvSpPr>
          <p:nvPr/>
        </p:nvSpPr>
        <p:spPr>
          <a:xfrm>
            <a:off x="110307" y="1825625"/>
            <a:ext cx="1371652" cy="4863214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sz="1800" dirty="0">
              <a:solidFill>
                <a:schemeClr val="accent3"/>
              </a:solidFill>
            </a:endParaRPr>
          </a:p>
        </p:txBody>
      </p:sp>
      <p:pic>
        <p:nvPicPr>
          <p:cNvPr id="232" name="圖片 231">
            <a:extLst>
              <a:ext uri="{FF2B5EF4-FFF2-40B4-BE49-F238E27FC236}">
                <a16:creationId xmlns:a16="http://schemas.microsoft.com/office/drawing/2014/main" id="{2099F36C-DB65-5F7A-D982-8C43C85F33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8" t="5838" r="13099" b="13099"/>
          <a:stretch/>
        </p:blipFill>
        <p:spPr>
          <a:xfrm>
            <a:off x="143180" y="338007"/>
            <a:ext cx="1338779" cy="1338779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4" name="左大括弧 3">
            <a:extLst>
              <a:ext uri="{FF2B5EF4-FFF2-40B4-BE49-F238E27FC236}">
                <a16:creationId xmlns:a16="http://schemas.microsoft.com/office/drawing/2014/main" id="{CA09B708-1830-479A-7832-2BB22306E852}"/>
              </a:ext>
            </a:extLst>
          </p:cNvPr>
          <p:cNvSpPr/>
          <p:nvPr/>
        </p:nvSpPr>
        <p:spPr>
          <a:xfrm>
            <a:off x="3436883" y="3857297"/>
            <a:ext cx="2312276" cy="103001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F7F7ADB5-FB29-9CDA-39CA-649F5BD9F68D}"/>
                  </a:ext>
                </a:extLst>
              </p:cNvPr>
              <p:cNvSpPr txBox="1"/>
              <p:nvPr/>
            </p:nvSpPr>
            <p:spPr>
              <a:xfrm>
                <a:off x="5903962" y="3857297"/>
                <a:ext cx="35775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altLang="zh-TW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	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以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的機率</a:t>
                </a: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F7F7ADB5-FB29-9CDA-39CA-649F5BD9F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962" y="3857297"/>
                <a:ext cx="3577518" cy="369332"/>
              </a:xfrm>
              <a:prstGeom prst="rect">
                <a:avLst/>
              </a:prstGeom>
              <a:blipFill>
                <a:blip r:embed="rId5"/>
                <a:stretch>
                  <a:fillRect t="-10000" r="-1193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9EB8271-A040-C8FE-36E5-FE51126A544E}"/>
                  </a:ext>
                </a:extLst>
              </p:cNvPr>
              <p:cNvSpPr txBox="1"/>
              <p:nvPr/>
            </p:nvSpPr>
            <p:spPr>
              <a:xfrm>
                <a:off x="5903962" y="4517979"/>
                <a:ext cx="31719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一個隨機的動作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	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以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的機率</a:t>
                </a: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9EB8271-A040-C8FE-36E5-FE51126A5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962" y="4517979"/>
                <a:ext cx="3171959" cy="369332"/>
              </a:xfrm>
              <a:prstGeom prst="rect">
                <a:avLst/>
              </a:prstGeom>
              <a:blipFill>
                <a:blip r:embed="rId6"/>
                <a:stretch>
                  <a:fillRect l="-1536" t="-8197" r="-1152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1265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圖片 230" descr="一張含有 廚具, 刷子 的圖片&#10;&#10;自動產生的描述">
            <a:extLst>
              <a:ext uri="{FF2B5EF4-FFF2-40B4-BE49-F238E27FC236}">
                <a16:creationId xmlns:a16="http://schemas.microsoft.com/office/drawing/2014/main" id="{03CC1853-0729-381A-1FEB-B8ECD6C4417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17" y="271518"/>
            <a:ext cx="11443966" cy="631496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E390A05-6707-49AE-B272-8F1AC9AA2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761" y="365125"/>
            <a:ext cx="10299515" cy="1325563"/>
          </a:xfrm>
          <a:ln w="2857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追蹤非固定性問題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4E1A0F-B7E4-4DF8-B559-6D4D1908F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762" y="1825625"/>
            <a:ext cx="10299514" cy="48632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遇到不穩定的強化學習問題，較合理的做法是「相對於長期獎勵給予近期獎勵更高的權重」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最下方的動作價值估計方法為「指數近期加權平均值」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6" name="內容版面配置區 2">
            <a:extLst>
              <a:ext uri="{FF2B5EF4-FFF2-40B4-BE49-F238E27FC236}">
                <a16:creationId xmlns:a16="http://schemas.microsoft.com/office/drawing/2014/main" id="{CB3BF928-2960-4272-9244-D4A967045A95}"/>
              </a:ext>
            </a:extLst>
          </p:cNvPr>
          <p:cNvSpPr txBox="1">
            <a:spLocks/>
          </p:cNvSpPr>
          <p:nvPr/>
        </p:nvSpPr>
        <p:spPr>
          <a:xfrm>
            <a:off x="110307" y="1825625"/>
            <a:ext cx="1371652" cy="4863214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sz="1800" dirty="0">
              <a:solidFill>
                <a:schemeClr val="accent3"/>
              </a:solidFill>
            </a:endParaRPr>
          </a:p>
        </p:txBody>
      </p:sp>
      <p:pic>
        <p:nvPicPr>
          <p:cNvPr id="232" name="圖片 231">
            <a:extLst>
              <a:ext uri="{FF2B5EF4-FFF2-40B4-BE49-F238E27FC236}">
                <a16:creationId xmlns:a16="http://schemas.microsoft.com/office/drawing/2014/main" id="{2099F36C-DB65-5F7A-D982-8C43C85F33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8" t="5838" r="13099" b="13099"/>
          <a:stretch/>
        </p:blipFill>
        <p:spPr>
          <a:xfrm>
            <a:off x="143180" y="338007"/>
            <a:ext cx="1338779" cy="1338779"/>
          </a:xfrm>
          <a:prstGeom prst="rect">
            <a:avLst/>
          </a:prstGeom>
          <a:effectLst>
            <a:softEdge rad="63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05A0B87-FAD2-503C-8B9C-666A44B23876}"/>
                  </a:ext>
                </a:extLst>
              </p:cNvPr>
              <p:cNvSpPr txBox="1"/>
              <p:nvPr/>
            </p:nvSpPr>
            <p:spPr>
              <a:xfrm>
                <a:off x="1636761" y="3548784"/>
                <a:ext cx="10181221" cy="9467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𝑄</m:t>
                      </m:r>
                      <m:d>
                        <m:dPr>
                          <m:ctrlPr>
                            <a:rPr lang="en-US" altLang="zh-TW" sz="180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r>
                            <a:rPr lang="en-US" altLang="zh-TW" sz="1800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𝐴</m:t>
                          </m:r>
                        </m:e>
                      </m:d>
                      <m:r>
                        <a:rPr lang="en-US" altLang="zh-TW" sz="18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𝑄</m:t>
                      </m:r>
                      <m:d>
                        <m:dPr>
                          <m:ctrlPr>
                            <a:rPr lang="en-US" altLang="zh-TW" sz="1800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r>
                            <a:rPr lang="en-US" altLang="zh-TW" sz="1800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𝐴</m:t>
                          </m:r>
                        </m:e>
                      </m:d>
                      <m:r>
                        <a:rPr lang="en-US" altLang="zh-TW" sz="1800" b="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+</m:t>
                      </m:r>
                      <m:f>
                        <m:fPr>
                          <m:ctrlPr>
                            <a:rPr lang="en-US" altLang="zh-TW" sz="1800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fPr>
                        <m:num>
                          <m:r>
                            <a:rPr lang="en-US" altLang="zh-TW" sz="1800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800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𝑁</m:t>
                          </m:r>
                          <m:r>
                            <a:rPr lang="en-US" altLang="zh-TW" sz="1800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(</m:t>
                          </m:r>
                          <m:r>
                            <a:rPr lang="en-US" altLang="zh-TW" sz="1800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𝐴</m:t>
                          </m:r>
                          <m:r>
                            <a:rPr lang="en-US" altLang="zh-TW" sz="1800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)</m:t>
                          </m:r>
                        </m:den>
                      </m:f>
                      <m:r>
                        <a:rPr lang="en-US" altLang="zh-TW" sz="1800" b="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[</m:t>
                      </m:r>
                      <m:r>
                        <a:rPr lang="en-US" altLang="zh-TW" sz="1800" b="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𝑅</m:t>
                      </m:r>
                      <m:r>
                        <a:rPr lang="en-US" altLang="zh-TW" sz="1800" b="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−</m:t>
                      </m:r>
                      <m:r>
                        <a:rPr lang="en-US" altLang="zh-TW" sz="1800" b="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𝑄</m:t>
                      </m:r>
                      <m:d>
                        <m:dPr>
                          <m:ctrlPr>
                            <a:rPr lang="en-US" altLang="zh-TW" sz="1800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r>
                            <a:rPr lang="en-US" altLang="zh-TW" sz="1800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𝐴</m:t>
                          </m:r>
                        </m:e>
                      </m:d>
                      <m:r>
                        <a:rPr lang="en-US" altLang="zh-TW" sz="1800" b="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]</m:t>
                      </m:r>
                      <m:r>
                        <a:rPr lang="en-US" altLang="zh-TW" sz="18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</m:oMath>
                  </m:oMathPara>
                </a14:m>
                <a:endParaRPr lang="en-US" altLang="zh-TW" sz="1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05A0B87-FAD2-503C-8B9C-666A44B23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761" y="3548784"/>
                <a:ext cx="10181221" cy="9467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4A164053-A07B-4B6B-4622-4461EDCBB9A0}"/>
                  </a:ext>
                </a:extLst>
              </p:cNvPr>
              <p:cNvSpPr txBox="1"/>
              <p:nvPr/>
            </p:nvSpPr>
            <p:spPr>
              <a:xfrm>
                <a:off x="1636761" y="5080600"/>
                <a:ext cx="10181221" cy="5078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𝑄</m:t>
                      </m:r>
                      <m:d>
                        <m:dPr>
                          <m:ctrlPr>
                            <a:rPr lang="en-US" altLang="zh-TW" sz="180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r>
                            <a:rPr lang="en-US" altLang="zh-TW" sz="1800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𝐴</m:t>
                          </m:r>
                        </m:e>
                      </m:d>
                      <m:r>
                        <a:rPr lang="en-US" altLang="zh-TW" sz="18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𝑄</m:t>
                      </m:r>
                      <m:d>
                        <m:dPr>
                          <m:ctrlPr>
                            <a:rPr lang="en-US" altLang="zh-TW" sz="1800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r>
                            <a:rPr lang="en-US" altLang="zh-TW" sz="1800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𝐴</m:t>
                          </m:r>
                        </m:e>
                      </m:d>
                      <m:r>
                        <a:rPr lang="en-US" altLang="zh-TW" sz="1800" b="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+</m:t>
                      </m:r>
                      <m:r>
                        <a:rPr lang="en-US" altLang="zh-TW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altLang="zh-TW" sz="1800" b="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[</m:t>
                      </m:r>
                      <m:r>
                        <a:rPr lang="en-US" altLang="zh-TW" sz="1800" b="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𝑅</m:t>
                      </m:r>
                      <m:r>
                        <a:rPr lang="en-US" altLang="zh-TW" sz="1800" b="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−</m:t>
                      </m:r>
                      <m:r>
                        <a:rPr lang="en-US" altLang="zh-TW" sz="1800" b="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𝑄</m:t>
                      </m:r>
                      <m:d>
                        <m:dPr>
                          <m:ctrlPr>
                            <a:rPr lang="en-US" altLang="zh-TW" sz="1800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r>
                            <a:rPr lang="en-US" altLang="zh-TW" sz="1800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𝐴</m:t>
                          </m:r>
                        </m:e>
                      </m:d>
                      <m:r>
                        <a:rPr lang="en-US" altLang="zh-TW" sz="1800" b="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]</m:t>
                      </m:r>
                      <m:r>
                        <a:rPr lang="en-US" altLang="zh-TW" sz="18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</m:oMath>
                  </m:oMathPara>
                </a14:m>
                <a:endParaRPr lang="en-US" altLang="zh-TW" sz="1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4A164053-A07B-4B6B-4622-4461EDCBB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761" y="5080600"/>
                <a:ext cx="10181221" cy="5078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>
            <a:extLst>
              <a:ext uri="{FF2B5EF4-FFF2-40B4-BE49-F238E27FC236}">
                <a16:creationId xmlns:a16="http://schemas.microsoft.com/office/drawing/2014/main" id="{71385D01-6AA5-378A-0D0C-602A39C0A465}"/>
              </a:ext>
            </a:extLst>
          </p:cNvPr>
          <p:cNvSpPr txBox="1"/>
          <p:nvPr/>
        </p:nvSpPr>
        <p:spPr>
          <a:xfrm>
            <a:off x="2974427" y="460339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使用恆定步伐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D838C05-B85E-2E28-0FE4-B089AADB9BAD}"/>
              </a:ext>
            </a:extLst>
          </p:cNvPr>
          <p:cNvSpPr/>
          <p:nvPr/>
        </p:nvSpPr>
        <p:spPr>
          <a:xfrm>
            <a:off x="6600497" y="3738072"/>
            <a:ext cx="620110" cy="70419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B43BA13-9A7E-4238-C47F-3DBCBEDADC91}"/>
              </a:ext>
            </a:extLst>
          </p:cNvPr>
          <p:cNvSpPr/>
          <p:nvPr/>
        </p:nvSpPr>
        <p:spPr>
          <a:xfrm>
            <a:off x="6768661" y="5167479"/>
            <a:ext cx="231229" cy="42095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D09F5EF-0108-D40B-1808-9BBCCF63BA60}"/>
              </a:ext>
            </a:extLst>
          </p:cNvPr>
          <p:cNvSpPr txBox="1"/>
          <p:nvPr/>
        </p:nvSpPr>
        <p:spPr>
          <a:xfrm>
            <a:off x="1636760" y="2474318"/>
            <a:ext cx="10299515" cy="4568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新估計值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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舊估計值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+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步長 *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[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目標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–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舊估計值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]</a:t>
            </a:r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2448FD1-F98D-1B66-D1DD-B43E55C6D68E}"/>
              </a:ext>
            </a:extLst>
          </p:cNvPr>
          <p:cNvSpPr/>
          <p:nvPr/>
        </p:nvSpPr>
        <p:spPr>
          <a:xfrm>
            <a:off x="6768661" y="2518872"/>
            <a:ext cx="515008" cy="41230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042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圖片 230" descr="一張含有 廚具, 刷子 的圖片&#10;&#10;自動產生的描述">
            <a:extLst>
              <a:ext uri="{FF2B5EF4-FFF2-40B4-BE49-F238E27FC236}">
                <a16:creationId xmlns:a16="http://schemas.microsoft.com/office/drawing/2014/main" id="{03CC1853-0729-381A-1FEB-B8ECD6C4417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17" y="271518"/>
            <a:ext cx="11443966" cy="631496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E390A05-6707-49AE-B272-8F1AC9AA2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761" y="365125"/>
            <a:ext cx="10299515" cy="1325563"/>
          </a:xfrm>
          <a:ln w="2857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2.6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樂觀的初始值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74E1A0F-B7E4-4DF8-B559-6D4D1908F3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6762" y="1825625"/>
                <a:ext cx="10299514" cy="4863206"/>
              </a:xfrm>
              <a:ln w="28575"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在使用 </a:t>
                </a:r>
                <a14:m>
                  <m:oMath xmlns:m="http://schemas.openxmlformats.org/officeDocument/2006/math">
                    <m:r>
                      <a:rPr lang="zh-TW" altLang="en-US" sz="200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∝</m:t>
                    </m:r>
                  </m:oMath>
                </a14:m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之後，會造成統計上的偏差。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讓「估計的」初始動作值調高，可以作為一種鼓勵探索的解決辦法。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學習者因此對所收到的獎勵感到「失望」而選擇其他動作。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系統將可以進行更全面地探索。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此法被稱為「樂觀的初始值（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Optimistic initial values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）」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74E1A0F-B7E4-4DF8-B559-6D4D1908F3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6762" y="1825625"/>
                <a:ext cx="10299514" cy="4863206"/>
              </a:xfrm>
              <a:blipFill>
                <a:blip r:embed="rId3"/>
                <a:stretch>
                  <a:fillRect l="-472" t="-374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6" name="內容版面配置區 2">
            <a:extLst>
              <a:ext uri="{FF2B5EF4-FFF2-40B4-BE49-F238E27FC236}">
                <a16:creationId xmlns:a16="http://schemas.microsoft.com/office/drawing/2014/main" id="{CB3BF928-2960-4272-9244-D4A967045A95}"/>
              </a:ext>
            </a:extLst>
          </p:cNvPr>
          <p:cNvSpPr txBox="1">
            <a:spLocks/>
          </p:cNvSpPr>
          <p:nvPr/>
        </p:nvSpPr>
        <p:spPr>
          <a:xfrm>
            <a:off x="110307" y="1825625"/>
            <a:ext cx="1371652" cy="4863214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sz="1800" dirty="0">
              <a:solidFill>
                <a:schemeClr val="accent3"/>
              </a:solidFill>
            </a:endParaRPr>
          </a:p>
        </p:txBody>
      </p:sp>
      <p:pic>
        <p:nvPicPr>
          <p:cNvPr id="232" name="圖片 231">
            <a:extLst>
              <a:ext uri="{FF2B5EF4-FFF2-40B4-BE49-F238E27FC236}">
                <a16:creationId xmlns:a16="http://schemas.microsoft.com/office/drawing/2014/main" id="{2099F36C-DB65-5F7A-D982-8C43C85F33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8" t="5838" r="13099" b="13099"/>
          <a:stretch/>
        </p:blipFill>
        <p:spPr>
          <a:xfrm>
            <a:off x="143180" y="338007"/>
            <a:ext cx="1338779" cy="1338779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AD1BECA-637F-F76F-0187-F2381C2848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0866" y="4061992"/>
            <a:ext cx="7128555" cy="252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931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圖片 230" descr="一張含有 廚具, 刷子 的圖片&#10;&#10;自動產生的描述">
            <a:extLst>
              <a:ext uri="{FF2B5EF4-FFF2-40B4-BE49-F238E27FC236}">
                <a16:creationId xmlns:a16="http://schemas.microsoft.com/office/drawing/2014/main" id="{03CC1853-0729-381A-1FEB-B8ECD6C4417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17" y="271518"/>
            <a:ext cx="11443966" cy="631496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E390A05-6707-49AE-B272-8F1AC9AA2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761" y="365125"/>
            <a:ext cx="10299515" cy="1325563"/>
          </a:xfrm>
          <a:ln w="2857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2.7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信賴上界動作選擇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74E1A0F-B7E4-4DF8-B559-6D4D1908F3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6762" y="1825625"/>
                <a:ext cx="10299514" cy="4863206"/>
              </a:xfrm>
              <a:ln w="28575"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zh-TW" altLang="en-US" sz="200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𝜀</m:t>
                    </m:r>
                  </m:oMath>
                </a14:m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貪婪動作會使非貪婪的動作被選擇，這個過程對於各個動作是不加區分的，並沒有偏好於近乎貪婪或特別不確定的動作。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在同時考慮（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）當前估計值與最大值的距離（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）不確定性之後，推導出以下數學式：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𝑡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 </m:t>
                      </m:r>
                      <m:func>
                        <m:func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limLow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𝑎𝑟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2000" b="0" i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gmax</m:t>
                              </m:r>
                            </m:e>
                            <m:lim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+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𝑐</m:t>
                          </m:r>
                          <m:rad>
                            <m:radPr>
                              <m:degHide m:val="on"/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TW" sz="2000" b="0" i="0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ln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⁡(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𝑡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)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N</m:t>
                                      </m:r>
                                    </m:e>
                                    <m:sub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(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𝑎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rad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此方法被稱為「信賴上界（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upper confidence bound, UCB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）」，使用此方法將可以讓「所有的動作都被選擇，不過隨著時間的推移，選擇（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）具有較低估計值，或（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）已經頻繁被選過的動作的機率將會降低」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74E1A0F-B7E4-4DF8-B559-6D4D1908F3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6762" y="1825625"/>
                <a:ext cx="10299514" cy="4863206"/>
              </a:xfrm>
              <a:blipFill>
                <a:blip r:embed="rId3"/>
                <a:stretch>
                  <a:fillRect l="-472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6" name="內容版面配置區 2">
            <a:extLst>
              <a:ext uri="{FF2B5EF4-FFF2-40B4-BE49-F238E27FC236}">
                <a16:creationId xmlns:a16="http://schemas.microsoft.com/office/drawing/2014/main" id="{CB3BF928-2960-4272-9244-D4A967045A95}"/>
              </a:ext>
            </a:extLst>
          </p:cNvPr>
          <p:cNvSpPr txBox="1">
            <a:spLocks/>
          </p:cNvSpPr>
          <p:nvPr/>
        </p:nvSpPr>
        <p:spPr>
          <a:xfrm>
            <a:off x="110307" y="1825625"/>
            <a:ext cx="1371652" cy="4863214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sz="1800" dirty="0">
              <a:solidFill>
                <a:schemeClr val="accent3"/>
              </a:solidFill>
            </a:endParaRPr>
          </a:p>
        </p:txBody>
      </p:sp>
      <p:pic>
        <p:nvPicPr>
          <p:cNvPr id="232" name="圖片 231">
            <a:extLst>
              <a:ext uri="{FF2B5EF4-FFF2-40B4-BE49-F238E27FC236}">
                <a16:creationId xmlns:a16="http://schemas.microsoft.com/office/drawing/2014/main" id="{2099F36C-DB65-5F7A-D982-8C43C85F33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8" t="5838" r="13099" b="13099"/>
          <a:stretch/>
        </p:blipFill>
        <p:spPr>
          <a:xfrm>
            <a:off x="143180" y="338007"/>
            <a:ext cx="1338779" cy="1338779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118047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3231</TotalTime>
  <Words>1060</Words>
  <Application>Microsoft Office PowerPoint</Application>
  <PresentationFormat>寬螢幕</PresentationFormat>
  <Paragraphs>117</Paragraphs>
  <Slides>14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微軟正黑體</vt:lpstr>
      <vt:lpstr>Arial</vt:lpstr>
      <vt:lpstr>Calibri</vt:lpstr>
      <vt:lpstr>Calibri Light</vt:lpstr>
      <vt:lpstr>Cambria Math</vt:lpstr>
      <vt:lpstr>Wingdings</vt:lpstr>
      <vt:lpstr>Office 佈景主題</vt:lpstr>
      <vt:lpstr>AI . FREE Team 讀書會 Reinforcement Learning</vt:lpstr>
      <vt:lpstr>本次分享參考來源 - I</vt:lpstr>
      <vt:lpstr>本日大綱</vt:lpstr>
      <vt:lpstr>上次談了哪些內容？</vt:lpstr>
      <vt:lpstr>2.4 增量式實現</vt:lpstr>
      <vt:lpstr>2.4 增量式實現</vt:lpstr>
      <vt:lpstr>2.5 追蹤非固定性問題</vt:lpstr>
      <vt:lpstr>2.6 樂觀的初始值</vt:lpstr>
      <vt:lpstr>2.7 信賴上界動作選擇</vt:lpstr>
      <vt:lpstr>2.8 梯度拉霸機演算法</vt:lpstr>
      <vt:lpstr>2.9 關聯搜尋（情境式拉霸機）</vt:lpstr>
      <vt:lpstr>2.10 本章總結（參數研究）</vt:lpstr>
      <vt:lpstr>CH3：有限馬可夫決策</vt:lpstr>
      <vt:lpstr>AI . FREE Team 讀書會 Reinforcement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</dc:title>
  <dc:creator>鄭中嘉</dc:creator>
  <cp:lastModifiedBy>鄭中嘉</cp:lastModifiedBy>
  <cp:revision>40</cp:revision>
  <dcterms:created xsi:type="dcterms:W3CDTF">2022-05-22T22:15:12Z</dcterms:created>
  <dcterms:modified xsi:type="dcterms:W3CDTF">2022-06-19T23:27:00Z</dcterms:modified>
</cp:coreProperties>
</file>