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6" r:id="rId3"/>
    <p:sldId id="265" r:id="rId4"/>
    <p:sldId id="292" r:id="rId5"/>
    <p:sldId id="293" r:id="rId6"/>
    <p:sldId id="294" r:id="rId7"/>
    <p:sldId id="29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5EFE1-B1B8-4F44-97F9-37144A5E80D2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13D81-A207-494C-BE38-382C22ED0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F196-08D5-4FB6-9C9E-5681ACAB02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5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5F196-08D5-4FB6-9C9E-5681ACAB025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28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21A89-54CE-4139-5572-511B9DEC7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212D9D-F5B8-1D62-9411-FDB887315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521770-99DD-624D-27F7-F83779E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3DC9A-5F91-30A8-DBCE-C918C368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8D8423-DBFD-AB1F-1E02-56582BE6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2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9FA67-1DFB-8C16-3184-A78CFB7D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422C69-E4D7-09C6-DBE3-8D5F1D5E9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4D535-803E-BF3A-D3E3-4C7073EC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A9AF03-0C66-13E9-E0BD-3085B55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43A746-E58A-FBDC-85BF-AE22C436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11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BFDB54C-A83B-EF2B-CE6A-A07F4F422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A829F2-C284-0A6B-9810-99F40AA0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C0F80-7E7C-DE13-D75A-BBB80778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24F2D-D372-08B1-A654-637B30E3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EA3CC0-E3AE-7E98-1AC4-C947ED3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80B07-53E8-6058-F22F-1D86F4A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A5A7F-5B8B-38A4-418B-A8F9D3BA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C9717-90E7-7D54-F0C5-5A113F63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ECDD42-CE3E-9BFA-F540-37479CD3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D8C258-D68A-888A-E9CF-3BEB7685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6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1765C-AF8C-2836-7128-2DA7C8DF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172B6-7F3D-7146-BEFF-E404D8912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3866A4-446E-89FE-E769-2B579C4C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770B9-22F2-560E-85F1-A7529888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6E0F99-CFB1-EBDA-B5EA-7AE1C031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5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18A82-BD80-B0B9-6DD1-1FAF157D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CE5A2B-3434-8285-7FC4-4436FBB44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A7249D-E60B-57E5-F497-9CE2D6A1B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7012BB-E7E2-05FF-17F0-6E1CE789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E5F6E-5164-2A70-D3E4-1900D9B2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96BA4-1287-9E02-37DC-5785FE02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57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C3E2C-A2E0-FE67-80DD-C169F1B8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2CABF2-72CB-E718-FD3D-B386DE83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4F6A6D-ACF3-9E97-13DB-917C12D6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60837D7-FEC7-C5F9-B452-5D023626D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ADE54FE-67D5-EC64-99ED-5C1E4EBD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7B2C6A-FB82-8A55-40DC-ABF81D8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066AF8-46FC-C51A-4E9F-D173F93D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BA12E9-77D0-E863-8F5A-3CBF55A5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6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E994D-33E2-3C23-B137-7ED81326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0E62AF-0E43-E59D-17DE-6A5ECA8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D8B339-EADF-3F82-3DAC-8F436E2D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0BA9BB-BF62-8DB3-F4CE-29CFFEB0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8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62003A-C330-1F63-EA4F-C7B842BB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81B94-4777-FA13-0572-42D4CC83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05B3C3-AD1A-0727-E842-4EB8AA7C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4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160BD-5A3A-C353-A0A3-15834FE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DAB1E-E8FB-628F-5E91-D2F70218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FB7628-8C80-496F-70D0-CA77E7C56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DD0696-8DA4-2FC0-42E3-080CD42E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EAEAE2-E011-A638-5074-76A700C2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7E4946-D3DB-E0EA-706B-BACC3817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FED9E-8780-4A45-0C05-7CD18795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9CEDA7-2F71-964F-53BE-E4ADB5724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533293-ABD4-70C2-42F5-424AB49F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3E296-287E-45BF-415B-E91CDE5B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E6A71-B5BE-2C30-8E62-4C549674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51111-B3D0-209A-A079-3A5F1BB2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1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1B932E-CD27-172C-4ADD-F71007D5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8EE36A-5EB8-EC8B-44D9-B0E5FA88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64023B-BC5E-2164-06E8-25EFB5A7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C6C6C-30F8-4CE6-8913-54791322A3A7}" type="datetimeFigureOut">
              <a:rPr lang="zh-TW" altLang="en-US" smtClean="0"/>
              <a:t>2022/6/13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77845-0DDB-B8F4-7D16-E6947D86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2A2BA2-99E8-E1DE-4D72-7E759736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7C28-7389-4729-9B54-17A1E911E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85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223" descr="一張含有 廚具, 刷子 的圖片&#10;&#10;自動產生的描述">
            <a:extLst>
              <a:ext uri="{FF2B5EF4-FFF2-40B4-BE49-F238E27FC236}">
                <a16:creationId xmlns:a16="http://schemas.microsoft.com/office/drawing/2014/main" id="{FD9A058F-1F44-62F1-6AA0-F9590CF1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C855AE-ACD1-485D-AE49-4D97B175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51"/>
            <a:ext cx="12192000" cy="2995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讀書會</a:t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2D1DE-5D4F-4A6F-B765-CBA9CB40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034" y="4264129"/>
            <a:ext cx="9144000" cy="1655762"/>
          </a:xfrm>
        </p:spPr>
        <p:txBody>
          <a:bodyPr>
            <a:normAutofit/>
          </a:bodyPr>
          <a:lstStyle/>
          <a:p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鄭中嘉（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Eric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 2022/07/16</a:t>
            </a:r>
          </a:p>
        </p:txBody>
      </p:sp>
      <p:pic>
        <p:nvPicPr>
          <p:cNvPr id="228" name="圖片 227">
            <a:extLst>
              <a:ext uri="{FF2B5EF4-FFF2-40B4-BE49-F238E27FC236}">
                <a16:creationId xmlns:a16="http://schemas.microsoft.com/office/drawing/2014/main" id="{3393FCB1-2814-4F69-9BFD-DCB95BB48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465534" y="3309928"/>
            <a:ext cx="2939818" cy="29398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9" name="Picture 2" descr="No description available.">
            <a:extLst>
              <a:ext uri="{FF2B5EF4-FFF2-40B4-BE49-F238E27FC236}">
                <a16:creationId xmlns:a16="http://schemas.microsoft.com/office/drawing/2014/main" id="{CB7E682A-AA36-4C2D-8F6D-ACCACB07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34" y="3376653"/>
            <a:ext cx="2549940" cy="25499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7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圖片 235" descr="一張含有 廚具, 刷子 的圖片&#10;&#10;自動產生的描述">
            <a:extLst>
              <a:ext uri="{FF2B5EF4-FFF2-40B4-BE49-F238E27FC236}">
                <a16:creationId xmlns:a16="http://schemas.microsoft.com/office/drawing/2014/main" id="{7C23F145-CD9F-7676-BF77-E0C8F906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本次分享參考來源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DA636B-D9F3-D3B6-A11A-04817533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88" y="2255032"/>
            <a:ext cx="2850545" cy="38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文字方塊 1026">
            <a:extLst>
              <a:ext uri="{FF2B5EF4-FFF2-40B4-BE49-F238E27FC236}">
                <a16:creationId xmlns:a16="http://schemas.microsoft.com/office/drawing/2014/main" id="{3B454E82-8AAA-9CBC-CEFC-0ECF28335BF6}"/>
              </a:ext>
            </a:extLst>
          </p:cNvPr>
          <p:cNvSpPr txBox="1"/>
          <p:nvPr/>
        </p:nvSpPr>
        <p:spPr>
          <a:xfrm>
            <a:off x="1700073" y="1968896"/>
            <a:ext cx="3813865" cy="4196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第一章：導論</a:t>
            </a:r>
            <a:endParaRPr lang="en-US" altLang="zh-TW" b="1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第二章：多搖臂式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拉霸機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第三章：有限馬可夫決策過程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第四章：動態規劃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第五章：蒙地卡羅方法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第六章：時序差分學習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第七章：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步自助法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第八章：表格式方法的規劃和學習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第九章：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第十章：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3683AFAF-63E0-46A6-B8F4-E55A80D0E3F4}"/>
              </a:ext>
            </a:extLst>
          </p:cNvPr>
          <p:cNvSpPr txBox="1"/>
          <p:nvPr/>
        </p:nvSpPr>
        <p:spPr>
          <a:xfrm>
            <a:off x="8167233" y="1972856"/>
            <a:ext cx="3724414" cy="2949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第十一章：*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off-policy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的近似方法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第十二章：資格痕跡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第十三章：策略梯度方法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第十四章：心理學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第十五章：神經科學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第十六章：應用和案例研究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第十七章：前瞻技術</a:t>
            </a:r>
          </a:p>
        </p:txBody>
      </p:sp>
      <p:sp>
        <p:nvSpPr>
          <p:cNvPr id="1029" name="文字方塊 1028">
            <a:extLst>
              <a:ext uri="{FF2B5EF4-FFF2-40B4-BE49-F238E27FC236}">
                <a16:creationId xmlns:a16="http://schemas.microsoft.com/office/drawing/2014/main" id="{E83C231A-3DAC-9B7B-97D1-F64D1B6356E6}"/>
              </a:ext>
            </a:extLst>
          </p:cNvPr>
          <p:cNvSpPr txBox="1"/>
          <p:nvPr/>
        </p:nvSpPr>
        <p:spPr>
          <a:xfrm>
            <a:off x="5734686" y="613622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「本書旨在作為一到兩學期的強化學習課程主要教材。」</a:t>
            </a:r>
          </a:p>
        </p:txBody>
      </p:sp>
      <p:pic>
        <p:nvPicPr>
          <p:cNvPr id="237" name="圖片 236">
            <a:extLst>
              <a:ext uri="{FF2B5EF4-FFF2-40B4-BE49-F238E27FC236}">
                <a16:creationId xmlns:a16="http://schemas.microsoft.com/office/drawing/2014/main" id="{7603DD09-19A6-84B9-48CD-13ADAAB3A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38" name="內容版面配置區 2">
            <a:extLst>
              <a:ext uri="{FF2B5EF4-FFF2-40B4-BE49-F238E27FC236}">
                <a16:creationId xmlns:a16="http://schemas.microsoft.com/office/drawing/2014/main" id="{9F0F97F2-ACAE-A81C-F3D6-72DE0F4A5514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923831D7-30AA-3657-275F-20894D22CD3B}"/>
              </a:ext>
            </a:extLst>
          </p:cNvPr>
          <p:cNvSpPr/>
          <p:nvPr/>
        </p:nvSpPr>
        <p:spPr>
          <a:xfrm>
            <a:off x="1700073" y="2406870"/>
            <a:ext cx="3813865" cy="2879834"/>
          </a:xfrm>
          <a:prstGeom prst="rect">
            <a:avLst/>
          </a:prstGeom>
          <a:noFill/>
          <a:ln w="5715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3" name="矩形 1032">
            <a:extLst>
              <a:ext uri="{FF2B5EF4-FFF2-40B4-BE49-F238E27FC236}">
                <a16:creationId xmlns:a16="http://schemas.microsoft.com/office/drawing/2014/main" id="{DDB0F347-13E9-3F1B-A939-E036CE7F2E16}"/>
              </a:ext>
            </a:extLst>
          </p:cNvPr>
          <p:cNvSpPr/>
          <p:nvPr/>
        </p:nvSpPr>
        <p:spPr>
          <a:xfrm>
            <a:off x="1967391" y="6191843"/>
            <a:ext cx="3279227" cy="336400"/>
          </a:xfrm>
          <a:prstGeom prst="rect">
            <a:avLst/>
          </a:prstGeom>
          <a:noFill/>
          <a:ln w="3810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部分：表格式解決方法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31DB9338-B458-209D-4022-8EE50D139A1B}"/>
              </a:ext>
            </a:extLst>
          </p:cNvPr>
          <p:cNvSpPr/>
          <p:nvPr/>
        </p:nvSpPr>
        <p:spPr>
          <a:xfrm>
            <a:off x="8322036" y="5305073"/>
            <a:ext cx="3279227" cy="336400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部分：近似解決方法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A5CC2A62-AB39-8498-7394-611B06A46D52}"/>
              </a:ext>
            </a:extLst>
          </p:cNvPr>
          <p:cNvSpPr/>
          <p:nvPr/>
        </p:nvSpPr>
        <p:spPr>
          <a:xfrm>
            <a:off x="1700073" y="5370785"/>
            <a:ext cx="3813865" cy="718699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8F357DA2-AC0A-C1FD-C7F2-B1A083AD62EA}"/>
              </a:ext>
            </a:extLst>
          </p:cNvPr>
          <p:cNvSpPr/>
          <p:nvPr/>
        </p:nvSpPr>
        <p:spPr>
          <a:xfrm>
            <a:off x="8040854" y="1976825"/>
            <a:ext cx="3813865" cy="1249852"/>
          </a:xfrm>
          <a:prstGeom prst="rect">
            <a:avLst/>
          </a:prstGeom>
          <a:noFill/>
          <a:ln w="5715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6FCB5A48-A999-36BD-2914-8DF6B64EBF25}"/>
              </a:ext>
            </a:extLst>
          </p:cNvPr>
          <p:cNvSpPr/>
          <p:nvPr/>
        </p:nvSpPr>
        <p:spPr>
          <a:xfrm>
            <a:off x="8322036" y="5776410"/>
            <a:ext cx="3279227" cy="336400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部分：深入觀察</a:t>
            </a: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55132F3-7DA6-ED9E-887A-70F8EFAEBE2A}"/>
              </a:ext>
            </a:extLst>
          </p:cNvPr>
          <p:cNvSpPr/>
          <p:nvPr/>
        </p:nvSpPr>
        <p:spPr>
          <a:xfrm>
            <a:off x="8040854" y="3332658"/>
            <a:ext cx="3813865" cy="1554651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13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1033" grpId="0" animBg="1"/>
      <p:bldP spid="241" grpId="0" animBg="1"/>
      <p:bldP spid="242" grpId="0" animBg="1"/>
      <p:bldP spid="243" grpId="0" animBg="1"/>
      <p:bldP spid="244" grpId="0" animBg="1"/>
      <p:bldP spid="2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本日大綱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E1A0F-B7E4-4DF8-B559-6D4D1908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62" y="1825625"/>
            <a:ext cx="10299514" cy="4863206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複習重點知識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：多搖臂式拉霸機（續）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改寫「動作價值方法」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2.5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追蹤非固定性的問題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樂觀的初始值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信賴上界動作選擇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2.8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梯度拉霸機演算法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關聯搜尋（情境式拉霸機）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實作</a:t>
            </a:r>
            <a:r>
              <a:rPr lang="en-US" altLang="zh-TW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2.10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本章總結</a:t>
            </a:r>
            <a:endParaRPr lang="en-US" altLang="zh-TW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4554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上次談了哪些內容？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策略（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Policy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）、獎勵訊號（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Reward Signal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）、價值函數（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Value Function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vs.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探索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 Exploit vs. Explore / Greedy vs.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-Greedy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𝑠𝑠𝑖𝑔𝑛</m:t>
                        </m:r>
                      </m:e>
                    </m:groupCh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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時序差分的思維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馬可夫決策過程（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MDP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K-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搖臂拉霸機問題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𝑜𝑛𝑣𝑒𝑟𝑔𝑒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採去動作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獎勵總和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採取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次數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（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動作價值方法）</a:t>
                </a:r>
                <a:endParaRPr lang="zh-TW" altLang="en-US" sz="20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8F94CFF-3376-736D-D2D8-A97E903E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77" y="3847595"/>
            <a:ext cx="2455782" cy="196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F4EC6859-C970-9781-33C9-3E3FDF6F768F}"/>
              </a:ext>
            </a:extLst>
          </p:cNvPr>
          <p:cNvGrpSpPr/>
          <p:nvPr/>
        </p:nvGrpSpPr>
        <p:grpSpPr>
          <a:xfrm>
            <a:off x="9097744" y="2907962"/>
            <a:ext cx="2433630" cy="2698531"/>
            <a:chOff x="1745669" y="1860330"/>
            <a:chExt cx="4109218" cy="4556508"/>
          </a:xfrm>
        </p:grpSpPr>
        <p:pic>
          <p:nvPicPr>
            <p:cNvPr id="9" name="Picture 2" descr="拉霸機大型吃角子老虎機NO.778(附電池)/一個入(促1300) 拉霸存錢筒聲光音樂老虎中獎機桌上型拉霸遊戲機桌遊-CF122337 -  PChome 商店街">
              <a:extLst>
                <a:ext uri="{FF2B5EF4-FFF2-40B4-BE49-F238E27FC236}">
                  <a16:creationId xmlns:a16="http://schemas.microsoft.com/office/drawing/2014/main" id="{A53089FB-5D79-91D9-593E-E855CA0962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31" r="14926"/>
            <a:stretch/>
          </p:blipFill>
          <p:spPr bwMode="auto">
            <a:xfrm>
              <a:off x="1745669" y="1860330"/>
              <a:ext cx="2899903" cy="455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13F81151-56E5-DF82-ED2E-8675A4A1331B}"/>
                </a:ext>
              </a:extLst>
            </p:cNvPr>
            <p:cNvGrpSpPr/>
            <p:nvPr/>
          </p:nvGrpSpPr>
          <p:grpSpPr>
            <a:xfrm>
              <a:off x="4151586" y="1860330"/>
              <a:ext cx="1703301" cy="4556508"/>
              <a:chOff x="4151586" y="1860330"/>
              <a:chExt cx="1703301" cy="455650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F1C9112E-F00F-BEBC-A5E7-0CE79D9E35F2}"/>
                  </a:ext>
                </a:extLst>
              </p:cNvPr>
              <p:cNvGrpSpPr/>
              <p:nvPr/>
            </p:nvGrpSpPr>
            <p:grpSpPr>
              <a:xfrm>
                <a:off x="4539726" y="1860330"/>
                <a:ext cx="1315161" cy="4556508"/>
                <a:chOff x="4539726" y="1860330"/>
                <a:chExt cx="1315161" cy="4556508"/>
              </a:xfrm>
            </p:grpSpPr>
            <p:pic>
              <p:nvPicPr>
                <p:cNvPr id="14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EB14D320-9DD6-7769-8698-03B1C448A4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4539726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41B1ADDD-134A-3262-3B54-21489FA3F5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4907550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拉霸機大型吃角子老虎機NO.778(附電池)/一個入(促1300) 拉霸存錢筒聲光音樂老虎中獎機桌上型拉霸遊戲機桌遊-CF122337 -  PChome 商店街">
                  <a:extLst>
                    <a:ext uri="{FF2B5EF4-FFF2-40B4-BE49-F238E27FC236}">
                      <a16:creationId xmlns:a16="http://schemas.microsoft.com/office/drawing/2014/main" id="{A2BEB06C-22E0-94C3-B74A-F8FB178A0F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477" r="14926"/>
                <a:stretch/>
              </p:blipFill>
              <p:spPr bwMode="auto">
                <a:xfrm>
                  <a:off x="5326450" y="1860330"/>
                  <a:ext cx="528437" cy="4556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左右大括弧 11">
                <a:extLst>
                  <a:ext uri="{FF2B5EF4-FFF2-40B4-BE49-F238E27FC236}">
                    <a16:creationId xmlns:a16="http://schemas.microsoft.com/office/drawing/2014/main" id="{5CA03E30-0743-7D43-7F3B-F0D06CE7973B}"/>
                  </a:ext>
                </a:extLst>
              </p:cNvPr>
              <p:cNvSpPr/>
              <p:nvPr/>
            </p:nvSpPr>
            <p:spPr>
              <a:xfrm rot="5400000">
                <a:off x="3731171" y="3478926"/>
                <a:ext cx="2312278" cy="1471448"/>
              </a:xfrm>
              <a:prstGeom prst="bracePair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157BED9-F3B2-2D9D-5C57-D9641414C0C4}"/>
                  </a:ext>
                </a:extLst>
              </p:cNvPr>
              <p:cNvSpPr txBox="1"/>
              <p:nvPr/>
            </p:nvSpPr>
            <p:spPr>
              <a:xfrm>
                <a:off x="4689980" y="2309822"/>
                <a:ext cx="3946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k</a:t>
                </a:r>
                <a:endParaRPr lang="zh-TW" altLang="en-US" sz="3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4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≝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採去動作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獎勵總和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時步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之前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採取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動作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TW" altLang="en-US" sz="2000" i="1" smtClean="0">
                            <a:latin typeface="Cambria Math" panose="02040503050406030204" pitchFamily="18" charset="0"/>
                          </a:rPr>
                          <m:t>次數</m:t>
                        </m:r>
                      </m:den>
                    </m:f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zh-TW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（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動作價值方法）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專注在特定動作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，我們將動作價值透過「增量式」的方法改寫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Q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=1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𝑛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=…</m:t>
                    </m:r>
                  </m:oMath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Q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</m:oMath>
                </a14:m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新估計值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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舊估計值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+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步長 *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[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目標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–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舊估計值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]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8294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圖片 230" descr="一張含有 廚具, 刷子 的圖片&#10;&#10;自動產生的描述">
            <a:extLst>
              <a:ext uri="{FF2B5EF4-FFF2-40B4-BE49-F238E27FC236}">
                <a16:creationId xmlns:a16="http://schemas.microsoft.com/office/drawing/2014/main" id="{03CC1853-0729-381A-1FEB-B8ECD6C4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E390A05-6707-49AE-B272-8F1AC9AA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61" y="365125"/>
            <a:ext cx="10299515" cy="1325563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增量式實現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ln w="28575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初始化，對於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 = 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到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k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0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a</m:t>
                        </m:r>
                      </m:e>
                    </m:d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=0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無限循環：</a:t>
                </a:r>
                <a:b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=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𝑏𝑎𝑛𝑑𝑖𝑡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+ 1</m:t>
                    </m:r>
                  </m:oMath>
                </a14:m>
                <a:endParaRPr lang="en-US" altLang="zh-TW" sz="20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sz="2000" dirty="0">
                    <a:ea typeface="微軟正黑體" panose="020B0604030504040204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Q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𝑁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den>
                    </m:f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[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𝑅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]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74E1A0F-B7E4-4DF8-B559-6D4D1908F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762" y="1825625"/>
                <a:ext cx="10299514" cy="4863206"/>
              </a:xfrm>
              <a:blipFill>
                <a:blip r:embed="rId3"/>
                <a:stretch>
                  <a:fillRect l="-47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6" name="內容版面配置區 2">
            <a:extLst>
              <a:ext uri="{FF2B5EF4-FFF2-40B4-BE49-F238E27FC236}">
                <a16:creationId xmlns:a16="http://schemas.microsoft.com/office/drawing/2014/main" id="{CB3BF928-2960-4272-9244-D4A967045A95}"/>
              </a:ext>
            </a:extLst>
          </p:cNvPr>
          <p:cNvSpPr txBox="1">
            <a:spLocks/>
          </p:cNvSpPr>
          <p:nvPr/>
        </p:nvSpPr>
        <p:spPr>
          <a:xfrm>
            <a:off x="110307" y="1825625"/>
            <a:ext cx="1371652" cy="486321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1800" dirty="0">
              <a:solidFill>
                <a:schemeClr val="accent3"/>
              </a:solidFill>
            </a:endParaRPr>
          </a:p>
        </p:txBody>
      </p:sp>
      <p:pic>
        <p:nvPicPr>
          <p:cNvPr id="232" name="圖片 231">
            <a:extLst>
              <a:ext uri="{FF2B5EF4-FFF2-40B4-BE49-F238E27FC236}">
                <a16:creationId xmlns:a16="http://schemas.microsoft.com/office/drawing/2014/main" id="{2099F36C-DB65-5F7A-D982-8C43C85F33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143180" y="338007"/>
            <a:ext cx="1338779" cy="133877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左大括弧 3">
            <a:extLst>
              <a:ext uri="{FF2B5EF4-FFF2-40B4-BE49-F238E27FC236}">
                <a16:creationId xmlns:a16="http://schemas.microsoft.com/office/drawing/2014/main" id="{CA09B708-1830-479A-7832-2BB22306E852}"/>
              </a:ext>
            </a:extLst>
          </p:cNvPr>
          <p:cNvSpPr/>
          <p:nvPr/>
        </p:nvSpPr>
        <p:spPr>
          <a:xfrm>
            <a:off x="3436883" y="3857297"/>
            <a:ext cx="2312276" cy="10300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F7ADB5-FB29-9CDA-39CA-649F5BD9F68D}"/>
                  </a:ext>
                </a:extLst>
              </p:cNvPr>
              <p:cNvSpPr txBox="1"/>
              <p:nvPr/>
            </p:nvSpPr>
            <p:spPr>
              <a:xfrm>
                <a:off x="5903962" y="3857297"/>
                <a:ext cx="3577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的機率</a:t>
                </a: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F7ADB5-FB29-9CDA-39CA-649F5BD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62" y="3857297"/>
                <a:ext cx="3577518" cy="369332"/>
              </a:xfrm>
              <a:prstGeom prst="rect">
                <a:avLst/>
              </a:prstGeom>
              <a:blipFill>
                <a:blip r:embed="rId5"/>
                <a:stretch>
                  <a:fillRect t="-10000" r="-119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EB8271-A040-C8FE-36E5-FE51126A544E}"/>
                  </a:ext>
                </a:extLst>
              </p:cNvPr>
              <p:cNvSpPr txBox="1"/>
              <p:nvPr/>
            </p:nvSpPr>
            <p:spPr>
              <a:xfrm>
                <a:off x="5903962" y="4517979"/>
                <a:ext cx="3171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一個隨機的動作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的機率</a:t>
                </a: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EB8271-A040-C8FE-36E5-FE51126A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62" y="4517979"/>
                <a:ext cx="3171959" cy="369332"/>
              </a:xfrm>
              <a:prstGeom prst="rect">
                <a:avLst/>
              </a:prstGeom>
              <a:blipFill>
                <a:blip r:embed="rId6"/>
                <a:stretch>
                  <a:fillRect l="-1536" t="-8197" r="-1152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26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223" descr="一張含有 廚具, 刷子 的圖片&#10;&#10;自動產生的描述">
            <a:extLst>
              <a:ext uri="{FF2B5EF4-FFF2-40B4-BE49-F238E27FC236}">
                <a16:creationId xmlns:a16="http://schemas.microsoft.com/office/drawing/2014/main" id="{FD9A058F-1F44-62F1-6AA0-F9590CF1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17" y="271518"/>
            <a:ext cx="11443966" cy="63149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EC855AE-ACD1-485D-AE49-4D97B175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1451"/>
            <a:ext cx="12192000" cy="29958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8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讀書會</a:t>
            </a:r>
            <a:b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2D1DE-5D4F-4A6F-B765-CBA9CB40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034" y="4264129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ありがとう</a:t>
            </a:r>
            <a:endParaRPr lang="en-US" altLang="zh-TW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8" name="圖片 227">
            <a:extLst>
              <a:ext uri="{FF2B5EF4-FFF2-40B4-BE49-F238E27FC236}">
                <a16:creationId xmlns:a16="http://schemas.microsoft.com/office/drawing/2014/main" id="{3393FCB1-2814-4F69-9BFD-DCB95BB48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t="5838" r="13099" b="13099"/>
          <a:stretch/>
        </p:blipFill>
        <p:spPr>
          <a:xfrm>
            <a:off x="465534" y="3309928"/>
            <a:ext cx="2939818" cy="293981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29" name="Picture 2" descr="No description available.">
            <a:extLst>
              <a:ext uri="{FF2B5EF4-FFF2-40B4-BE49-F238E27FC236}">
                <a16:creationId xmlns:a16="http://schemas.microsoft.com/office/drawing/2014/main" id="{CB7E682A-AA36-4C2D-8F6D-ACCACB070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34" y="3376653"/>
            <a:ext cx="2549940" cy="254994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35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531</Words>
  <Application>Microsoft Office PowerPoint</Application>
  <PresentationFormat>寬螢幕</PresentationFormat>
  <Paragraphs>64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AI . FREE Team 讀書會 Reinforcement Learning</vt:lpstr>
      <vt:lpstr>本次分享參考來源 - I</vt:lpstr>
      <vt:lpstr>本日大綱</vt:lpstr>
      <vt:lpstr>上次談了哪些內容？</vt:lpstr>
      <vt:lpstr>2.4 增量式實現</vt:lpstr>
      <vt:lpstr>2.4 增量式實現</vt:lpstr>
      <vt:lpstr>AI . FREE Team 讀書會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鄭中嘉</dc:creator>
  <cp:lastModifiedBy>鄭中嘉</cp:lastModifiedBy>
  <cp:revision>34</cp:revision>
  <dcterms:created xsi:type="dcterms:W3CDTF">2022-05-22T22:15:12Z</dcterms:created>
  <dcterms:modified xsi:type="dcterms:W3CDTF">2022-06-12T23:34:56Z</dcterms:modified>
</cp:coreProperties>
</file>