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6" r:id="rId3"/>
    <p:sldId id="265" r:id="rId4"/>
    <p:sldId id="292" r:id="rId5"/>
    <p:sldId id="293" r:id="rId6"/>
    <p:sldId id="294" r:id="rId7"/>
    <p:sldId id="295" r:id="rId8"/>
    <p:sldId id="29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EFE1-B1B8-4F44-97F9-37144A5E80D2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13D81-A207-494C-BE38-382C22ED0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5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8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21A89-54CE-4139-5572-511B9DEC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212D9D-F5B8-1D62-9411-FDB88731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21770-99DD-624D-27F7-F83779E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3DC9A-5F91-30A8-DBCE-C918C368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D8423-DBFD-AB1F-1E02-56582BE6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9FA67-1DFB-8C16-3184-A78CFB7D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422C69-E4D7-09C6-DBE3-8D5F1D5E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4D535-803E-BF3A-D3E3-4C7073EC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9AF03-0C66-13E9-E0BD-3085B55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3A746-E58A-FBDC-85BF-AE22C436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1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FDB54C-A83B-EF2B-CE6A-A07F4F422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A829F2-C284-0A6B-9810-99F40AA0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C0F80-7E7C-DE13-D75A-BBB80778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24F2D-D372-08B1-A654-637B30E3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A3CC0-E3AE-7E98-1AC4-C947ED3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80B07-53E8-6058-F22F-1D86F4A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A5A7F-5B8B-38A4-418B-A8F9D3BA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C9717-90E7-7D54-F0C5-5A113F63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CDD42-CE3E-9BFA-F540-37479CD3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D8C258-D68A-888A-E9CF-3BEB7685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1765C-AF8C-2836-7128-2DA7C8DF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172B6-7F3D-7146-BEFF-E404D891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866A4-446E-89FE-E769-2B579C4C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770B9-22F2-560E-85F1-A7529888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6E0F99-CFB1-EBDA-B5EA-7AE1C031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18A82-BD80-B0B9-6DD1-1FAF157D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E5A2B-3434-8285-7FC4-4436FBB4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A7249D-E60B-57E5-F497-9CE2D6A1B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7012BB-E7E2-05FF-17F0-6E1CE789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E5F6E-5164-2A70-D3E4-1900D9B2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96BA4-1287-9E02-37DC-5785FE0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C3E2C-A2E0-FE67-80DD-C169F1B8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2CABF2-72CB-E718-FD3D-B386DE83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F6A6D-ACF3-9E97-13DB-917C12D6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0837D7-FEC7-C5F9-B452-5D023626D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DE54FE-67D5-EC64-99ED-5C1E4EBD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7B2C6A-FB82-8A55-40DC-ABF81D8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066AF8-46FC-C51A-4E9F-D173F93D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BA12E9-77D0-E863-8F5A-3CBF55A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6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E994D-33E2-3C23-B137-7ED8132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0E62AF-0E43-E59D-17DE-6A5ECA8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D8B339-EADF-3F82-3DAC-8F436E2D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0BA9BB-BF62-8DB3-F4CE-29CFFEB0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8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62003A-C330-1F63-EA4F-C7B842BB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81B94-4777-FA13-0572-42D4CC83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05B3C3-AD1A-0727-E842-4EB8AA7C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4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160BD-5A3A-C353-A0A3-15834FE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DAB1E-E8FB-628F-5E91-D2F70218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FB7628-8C80-496F-70D0-CA77E7C5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D0696-8DA4-2FC0-42E3-080CD42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AEAE2-E011-A638-5074-76A700C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7E4946-D3DB-E0EA-706B-BACC3817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FED9E-8780-4A45-0C05-7CD1879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9CEDA7-2F71-964F-53BE-E4ADB5724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533293-ABD4-70C2-42F5-424AB49F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E296-287E-45BF-415B-E91CDE5B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E6A71-B5BE-2C30-8E62-4C549674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51111-B3D0-209A-A079-3A5F1BB2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1B932E-CD27-172C-4ADD-F71007D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8EE36A-5EB8-EC8B-44D9-B0E5FA88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4023B-BC5E-2164-06E8-25EFB5A7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C6C6C-30F8-4CE6-8913-54791322A3A7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77845-0DDB-B8F4-7D16-E6947D86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2A2BA2-99E8-E1DE-4D72-7E759736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5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鄭中嘉（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2022/07/16</a:t>
            </a: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7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圖片 235" descr="一張含有 廚具, 刷子 的圖片&#10;&#10;自動產生的描述">
            <a:extLst>
              <a:ext uri="{FF2B5EF4-FFF2-40B4-BE49-F238E27FC236}">
                <a16:creationId xmlns:a16="http://schemas.microsoft.com/office/drawing/2014/main" id="{7C23F145-CD9F-7676-BF77-E0C8F906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本次分享參考來源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DA636B-D9F3-D3B6-A11A-04817533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88" y="2255032"/>
            <a:ext cx="2850545" cy="38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3B454E82-8AAA-9CBC-CEFC-0ECF28335BF6}"/>
              </a:ext>
            </a:extLst>
          </p:cNvPr>
          <p:cNvSpPr txBox="1"/>
          <p:nvPr/>
        </p:nvSpPr>
        <p:spPr>
          <a:xfrm>
            <a:off x="1700073" y="1968896"/>
            <a:ext cx="3813865" cy="4196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第一章：導論</a:t>
            </a:r>
            <a:endParaRPr lang="en-US" altLang="zh-TW" b="1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第二章：多搖臂式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拉霸機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第三章：有限馬可夫決策過程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第四章：動態規劃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第五章：蒙地卡羅方法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第六章：時序差分學習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第七章：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步自助法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第八章：表格式方法的規劃和學習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3683AFAF-63E0-46A6-B8F4-E55A80D0E3F4}"/>
              </a:ext>
            </a:extLst>
          </p:cNvPr>
          <p:cNvSpPr txBox="1"/>
          <p:nvPr/>
        </p:nvSpPr>
        <p:spPr>
          <a:xfrm>
            <a:off x="8167233" y="1972856"/>
            <a:ext cx="3724414" cy="2949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第十一章：*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第十二章：資格痕跡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第十三章：策略梯度方法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第十四章：心理學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第十五章：神經科學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第十六章：應用和案例研究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第十七章：前瞻技術</a:t>
            </a:r>
          </a:p>
        </p:txBody>
      </p:sp>
      <p:sp>
        <p:nvSpPr>
          <p:cNvPr id="1029" name="文字方塊 1028">
            <a:extLst>
              <a:ext uri="{FF2B5EF4-FFF2-40B4-BE49-F238E27FC236}">
                <a16:creationId xmlns:a16="http://schemas.microsoft.com/office/drawing/2014/main" id="{E83C231A-3DAC-9B7B-97D1-F64D1B6356E6}"/>
              </a:ext>
            </a:extLst>
          </p:cNvPr>
          <p:cNvSpPr txBox="1"/>
          <p:nvPr/>
        </p:nvSpPr>
        <p:spPr>
          <a:xfrm>
            <a:off x="5734686" y="613622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「本書旨在作為一到兩學期的強化學習課程主要教材。」</a:t>
            </a:r>
          </a:p>
        </p:txBody>
      </p:sp>
      <p:pic>
        <p:nvPicPr>
          <p:cNvPr id="237" name="圖片 236">
            <a:extLst>
              <a:ext uri="{FF2B5EF4-FFF2-40B4-BE49-F238E27FC236}">
                <a16:creationId xmlns:a16="http://schemas.microsoft.com/office/drawing/2014/main" id="{7603DD09-19A6-84B9-48CD-13ADAAB3A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8" name="內容版面配置區 2">
            <a:extLst>
              <a:ext uri="{FF2B5EF4-FFF2-40B4-BE49-F238E27FC236}">
                <a16:creationId xmlns:a16="http://schemas.microsoft.com/office/drawing/2014/main" id="{9F0F97F2-ACAE-A81C-F3D6-72DE0F4A5514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923831D7-30AA-3657-275F-20894D22CD3B}"/>
              </a:ext>
            </a:extLst>
          </p:cNvPr>
          <p:cNvSpPr/>
          <p:nvPr/>
        </p:nvSpPr>
        <p:spPr>
          <a:xfrm>
            <a:off x="1700073" y="2406870"/>
            <a:ext cx="3813865" cy="2879834"/>
          </a:xfrm>
          <a:prstGeom prst="rect">
            <a:avLst/>
          </a:pr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矩形 1032">
            <a:extLst>
              <a:ext uri="{FF2B5EF4-FFF2-40B4-BE49-F238E27FC236}">
                <a16:creationId xmlns:a16="http://schemas.microsoft.com/office/drawing/2014/main" id="{DDB0F347-13E9-3F1B-A939-E036CE7F2E16}"/>
              </a:ext>
            </a:extLst>
          </p:cNvPr>
          <p:cNvSpPr/>
          <p:nvPr/>
        </p:nvSpPr>
        <p:spPr>
          <a:xfrm>
            <a:off x="1967391" y="6191843"/>
            <a:ext cx="3279227" cy="336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部分：表格式解決方法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31DB9338-B458-209D-4022-8EE50D139A1B}"/>
              </a:ext>
            </a:extLst>
          </p:cNvPr>
          <p:cNvSpPr/>
          <p:nvPr/>
        </p:nvSpPr>
        <p:spPr>
          <a:xfrm>
            <a:off x="8322036" y="5305073"/>
            <a:ext cx="3279227" cy="336400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部分：近似解決方法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A5CC2A62-AB39-8498-7394-611B06A46D52}"/>
              </a:ext>
            </a:extLst>
          </p:cNvPr>
          <p:cNvSpPr/>
          <p:nvPr/>
        </p:nvSpPr>
        <p:spPr>
          <a:xfrm>
            <a:off x="1700073" y="5370785"/>
            <a:ext cx="3813865" cy="718699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F357DA2-AC0A-C1FD-C7F2-B1A083AD62EA}"/>
              </a:ext>
            </a:extLst>
          </p:cNvPr>
          <p:cNvSpPr/>
          <p:nvPr/>
        </p:nvSpPr>
        <p:spPr>
          <a:xfrm>
            <a:off x="8040854" y="1976825"/>
            <a:ext cx="3813865" cy="1249852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6FCB5A48-A999-36BD-2914-8DF6B64EBF25}"/>
              </a:ext>
            </a:extLst>
          </p:cNvPr>
          <p:cNvSpPr/>
          <p:nvPr/>
        </p:nvSpPr>
        <p:spPr>
          <a:xfrm>
            <a:off x="8322036" y="5776410"/>
            <a:ext cx="3279227" cy="336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部分：深入觀察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55132F3-7DA6-ED9E-887A-70F8EFAEBE2A}"/>
              </a:ext>
            </a:extLst>
          </p:cNvPr>
          <p:cNvSpPr/>
          <p:nvPr/>
        </p:nvSpPr>
        <p:spPr>
          <a:xfrm>
            <a:off x="8040854" y="3332658"/>
            <a:ext cx="3813865" cy="155465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33" grpId="0" animBg="1"/>
      <p:bldP spid="241" grpId="0" animBg="1"/>
      <p:bldP spid="242" grpId="0" animBg="1"/>
      <p:bldP spid="243" grpId="0" animBg="1"/>
      <p:bldP spid="244" grpId="0" animBg="1"/>
      <p:bldP spid="2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本日大綱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複習重點知識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：多搖臂式拉霸機（續）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改寫「動作價值方法」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2.5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追蹤非固定性的問題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樂觀的初始值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信賴上界動作選擇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梯度拉霸機演算法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關聯搜尋（情境式拉霸機）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本章總結</a:t>
            </a:r>
            <a:endParaRPr lang="en-US" altLang="zh-TW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455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上次談了哪些內容？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Policy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）、獎勵訊號（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 Signal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）、價值函數（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 Function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vs.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探索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 Exploit vs. Explore / Greedy vs.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-Greedy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𝑠𝑠𝑖𝑔𝑛</m:t>
                        </m:r>
                      </m:e>
                    </m:groupCh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時序差分的思維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馬可夫決策過程（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MDP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搖臂拉霸機問題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𝑜𝑛𝑣𝑒𝑟𝑔𝑒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8F94CFF-3376-736D-D2D8-A97E903E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77" y="3847595"/>
            <a:ext cx="2455782" cy="19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F4EC6859-C970-9781-33C9-3E3FDF6F768F}"/>
              </a:ext>
            </a:extLst>
          </p:cNvPr>
          <p:cNvGrpSpPr/>
          <p:nvPr/>
        </p:nvGrpSpPr>
        <p:grpSpPr>
          <a:xfrm>
            <a:off x="9097744" y="2907962"/>
            <a:ext cx="2433630" cy="2698531"/>
            <a:chOff x="1745669" y="1860330"/>
            <a:chExt cx="4109218" cy="4556508"/>
          </a:xfrm>
        </p:grpSpPr>
        <p:pic>
          <p:nvPicPr>
            <p:cNvPr id="9" name="Picture 2" descr="拉霸機大型吃角子老虎機NO.778(附電池)/一個入(促1300) 拉霸存錢筒聲光音樂老虎中獎機桌上型拉霸遊戲機桌遊-CF122337 -  PChome 商店街">
              <a:extLst>
                <a:ext uri="{FF2B5EF4-FFF2-40B4-BE49-F238E27FC236}">
                  <a16:creationId xmlns:a16="http://schemas.microsoft.com/office/drawing/2014/main" id="{A53089FB-5D79-91D9-593E-E855CA0962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r="14926"/>
            <a:stretch/>
          </p:blipFill>
          <p:spPr bwMode="auto">
            <a:xfrm>
              <a:off x="1745669" y="1860330"/>
              <a:ext cx="2899903" cy="455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3F81151-56E5-DF82-ED2E-8675A4A1331B}"/>
                </a:ext>
              </a:extLst>
            </p:cNvPr>
            <p:cNvGrpSpPr/>
            <p:nvPr/>
          </p:nvGrpSpPr>
          <p:grpSpPr>
            <a:xfrm>
              <a:off x="4151586" y="1860330"/>
              <a:ext cx="1703301" cy="4556508"/>
              <a:chOff x="4151586" y="1860330"/>
              <a:chExt cx="1703301" cy="455650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F1C9112E-F00F-BEBC-A5E7-0CE79D9E35F2}"/>
                  </a:ext>
                </a:extLst>
              </p:cNvPr>
              <p:cNvGrpSpPr/>
              <p:nvPr/>
            </p:nvGrpSpPr>
            <p:grpSpPr>
              <a:xfrm>
                <a:off x="4539726" y="1860330"/>
                <a:ext cx="1315161" cy="4556508"/>
                <a:chOff x="4539726" y="1860330"/>
                <a:chExt cx="1315161" cy="4556508"/>
              </a:xfrm>
            </p:grpSpPr>
            <p:pic>
              <p:nvPicPr>
                <p:cNvPr id="14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EB14D320-9DD6-7769-8698-03B1C448A4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539726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41B1ADDD-134A-3262-3B54-21489FA3F5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9075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A2BEB06C-22E0-94C3-B74A-F8FB178A0F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53264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左右大括弧 11">
                <a:extLst>
                  <a:ext uri="{FF2B5EF4-FFF2-40B4-BE49-F238E27FC236}">
                    <a16:creationId xmlns:a16="http://schemas.microsoft.com/office/drawing/2014/main" id="{5CA03E30-0743-7D43-7F3B-F0D06CE7973B}"/>
                  </a:ext>
                </a:extLst>
              </p:cNvPr>
              <p:cNvSpPr/>
              <p:nvPr/>
            </p:nvSpPr>
            <p:spPr>
              <a:xfrm rot="5400000">
                <a:off x="3731171" y="3478926"/>
                <a:ext cx="2312278" cy="1471448"/>
              </a:xfrm>
              <a:prstGeom prst="bracePair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157BED9-F3B2-2D9D-5C57-D9641414C0C4}"/>
                  </a:ext>
                </a:extLst>
              </p:cNvPr>
              <p:cNvSpPr txBox="1"/>
              <p:nvPr/>
            </p:nvSpPr>
            <p:spPr>
              <a:xfrm>
                <a:off x="4689980" y="2309822"/>
                <a:ext cx="394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k</a:t>
                </a:r>
                <a:endParaRPr lang="zh-TW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4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專注在特定動作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，我們將動作價值透過「增量式」的方法改寫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𝑛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=…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+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步長 *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[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目標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–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]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829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初始化，對於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= 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k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無限循環：</a:t>
                </a:r>
                <a:b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𝑏𝑎𝑛𝑑𝑖𝑡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+ 1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左大括弧 3">
            <a:extLst>
              <a:ext uri="{FF2B5EF4-FFF2-40B4-BE49-F238E27FC236}">
                <a16:creationId xmlns:a16="http://schemas.microsoft.com/office/drawing/2014/main" id="{CA09B708-1830-479A-7832-2BB22306E852}"/>
              </a:ext>
            </a:extLst>
          </p:cNvPr>
          <p:cNvSpPr/>
          <p:nvPr/>
        </p:nvSpPr>
        <p:spPr>
          <a:xfrm>
            <a:off x="3436883" y="3857297"/>
            <a:ext cx="2312276" cy="10300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/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blipFill>
                <a:blip r:embed="rId5"/>
                <a:stretch>
                  <a:fillRect t="-10000" r="-119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/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一個隨機的動作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blipFill>
                <a:blip r:embed="rId6"/>
                <a:stretch>
                  <a:fillRect l="-1536" t="-8197" r="-115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26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追蹤非固定性問題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遇到不穩定的強化學習問題，較合理的做法是「相對於長期獎勵給予近期獎勵更高的權重」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最下方的動作價值估計方法為「指數近期加權平均值」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05A0B87-FAD2-503C-8B9C-666A44B23876}"/>
                  </a:ext>
                </a:extLst>
              </p:cNvPr>
              <p:cNvSpPr txBox="1"/>
              <p:nvPr/>
            </p:nvSpPr>
            <p:spPr>
              <a:xfrm>
                <a:off x="1636761" y="3548784"/>
                <a:ext cx="10181221" cy="946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𝑁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den>
                      </m:f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]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05A0B87-FAD2-503C-8B9C-666A44B2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61" y="3548784"/>
                <a:ext cx="10181221" cy="946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A164053-A07B-4B6B-4622-4461EDCBB9A0}"/>
                  </a:ext>
                </a:extLst>
              </p:cNvPr>
              <p:cNvSpPr txBox="1"/>
              <p:nvPr/>
            </p:nvSpPr>
            <p:spPr>
              <a:xfrm>
                <a:off x="1636761" y="5080600"/>
                <a:ext cx="10181221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]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A164053-A07B-4B6B-4622-4461EDCB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61" y="5080600"/>
                <a:ext cx="10181221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71385D01-6AA5-378A-0D0C-602A39C0A465}"/>
              </a:ext>
            </a:extLst>
          </p:cNvPr>
          <p:cNvSpPr txBox="1"/>
          <p:nvPr/>
        </p:nvSpPr>
        <p:spPr>
          <a:xfrm>
            <a:off x="2974427" y="4603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使用恆定步伐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838C05-B85E-2E28-0FE4-B089AADB9BAD}"/>
              </a:ext>
            </a:extLst>
          </p:cNvPr>
          <p:cNvSpPr/>
          <p:nvPr/>
        </p:nvSpPr>
        <p:spPr>
          <a:xfrm>
            <a:off x="6600497" y="3738072"/>
            <a:ext cx="620110" cy="7041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43BA13-9A7E-4238-C47F-3DBCBEDADC91}"/>
              </a:ext>
            </a:extLst>
          </p:cNvPr>
          <p:cNvSpPr/>
          <p:nvPr/>
        </p:nvSpPr>
        <p:spPr>
          <a:xfrm>
            <a:off x="6768661" y="5167479"/>
            <a:ext cx="231229" cy="4209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09F5EF-0108-D40B-1808-9BBCCF63BA60}"/>
              </a:ext>
            </a:extLst>
          </p:cNvPr>
          <p:cNvSpPr txBox="1"/>
          <p:nvPr/>
        </p:nvSpPr>
        <p:spPr>
          <a:xfrm>
            <a:off x="1636760" y="2474318"/>
            <a:ext cx="10299515" cy="45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新估計值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舊估計值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步長 *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目標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–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舊估計值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448FD1-F98D-1B66-D1DD-B43E55C6D68E}"/>
              </a:ext>
            </a:extLst>
          </p:cNvPr>
          <p:cNvSpPr/>
          <p:nvPr/>
        </p:nvSpPr>
        <p:spPr>
          <a:xfrm>
            <a:off x="6768661" y="2518872"/>
            <a:ext cx="515008" cy="4123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4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ありがとう</a:t>
            </a:r>
            <a:endParaRPr lang="en-US" altLang="zh-TW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625</Words>
  <Application>Microsoft Office PowerPoint</Application>
  <PresentationFormat>寬螢幕</PresentationFormat>
  <Paragraphs>77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AI . FREE Team 讀書會 Reinforcement Learning</vt:lpstr>
      <vt:lpstr>本次分享參考來源 - I</vt:lpstr>
      <vt:lpstr>本日大綱</vt:lpstr>
      <vt:lpstr>上次談了哪些內容？</vt:lpstr>
      <vt:lpstr>2.4 增量式實現</vt:lpstr>
      <vt:lpstr>2.4 增量式實現</vt:lpstr>
      <vt:lpstr>2.5 追蹤非固定性問題</vt:lpstr>
      <vt:lpstr>AI . FREE Team 讀書會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鄭中嘉</dc:creator>
  <cp:lastModifiedBy>鄭中嘉</cp:lastModifiedBy>
  <cp:revision>35</cp:revision>
  <dcterms:created xsi:type="dcterms:W3CDTF">2022-05-22T22:15:12Z</dcterms:created>
  <dcterms:modified xsi:type="dcterms:W3CDTF">2022-06-18T12:53:59Z</dcterms:modified>
</cp:coreProperties>
</file>