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9DABEE3-6625-45A2-89B8-6A7048EE116F}">
  <a:tblStyle styleId="{29DABEE3-6625-45A2-89B8-6A7048EE116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e996e2efe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e996e2efe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ef07abe5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ef07abe5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001c3c1a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c001c3c1a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e996e2efe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be996e2efe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e996e2efe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be996e2efe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fa9df0f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fa9df0f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88dbbcd55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8dbbcd55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8dbbcd55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8dbbcd55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001c3c1a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001c3c1a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001c3c1a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001c3c1a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001c3c1a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001c3c1a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e996e2ef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e996e2ef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e996e2ef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e996e2ef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e996e2ef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e996e2ef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2"/>
          <p:cNvGrpSpPr/>
          <p:nvPr/>
        </p:nvGrpSpPr>
        <p:grpSpPr>
          <a:xfrm>
            <a:off x="199149" y="4055652"/>
            <a:ext cx="2795413"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11"/>
          <p:cNvGrpSpPr/>
          <p:nvPr/>
        </p:nvGrpSpPr>
        <p:grpSpPr>
          <a:xfrm>
            <a:off x="5959222" y="4119576"/>
            <a:ext cx="2520951"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11"/>
          <p:cNvGrpSpPr/>
          <p:nvPr/>
        </p:nvGrpSpPr>
        <p:grpSpPr>
          <a:xfrm>
            <a:off x="199149" y="2"/>
            <a:ext cx="2795413"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11"/>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3"/>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3" name="Google Shape;43;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4" name="Shape 44"/>
        <p:cNvGrpSpPr/>
        <p:nvPr/>
      </p:nvGrpSpPr>
      <p:grpSpPr>
        <a:xfrm>
          <a:off x="0" y="0"/>
          <a:ext cx="0" cy="0"/>
          <a:chOff x="0" y="0"/>
          <a:chExt cx="0" cy="0"/>
        </a:xfrm>
      </p:grpSpPr>
      <p:sp>
        <p:nvSpPr>
          <p:cNvPr id="45" name="Google Shape;45;p4"/>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4"/>
          <p:cNvGrpSpPr/>
          <p:nvPr/>
        </p:nvGrpSpPr>
        <p:grpSpPr>
          <a:xfrm>
            <a:off x="5594190" y="3961115"/>
            <a:ext cx="2910144" cy="1182340"/>
            <a:chOff x="6917201" y="0"/>
            <a:chExt cx="2227777" cy="863400"/>
          </a:xfrm>
        </p:grpSpPr>
        <p:sp>
          <p:nvSpPr>
            <p:cNvPr id="47" name="Google Shape;47;p4"/>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4"/>
          <p:cNvGrpSpPr/>
          <p:nvPr/>
        </p:nvGrpSpPr>
        <p:grpSpPr>
          <a:xfrm>
            <a:off x="199149" y="2"/>
            <a:ext cx="2795413" cy="1083308"/>
            <a:chOff x="6917201" y="0"/>
            <a:chExt cx="2227777" cy="863400"/>
          </a:xfrm>
        </p:grpSpPr>
        <p:sp>
          <p:nvSpPr>
            <p:cNvPr id="51" name="Google Shape;51;p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4"/>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55" name="Google Shape;55;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7"/>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8"/>
          <p:cNvGrpSpPr/>
          <p:nvPr/>
        </p:nvGrpSpPr>
        <p:grpSpPr>
          <a:xfrm>
            <a:off x="5886353" y="1243"/>
            <a:ext cx="3257454"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8"/>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9"/>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0"/>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github.com/ageitgey/face_recogni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143000" y="1029600"/>
            <a:ext cx="6783000" cy="144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b="1" lang="en"/>
              <a:t>ATTENDANCE </a:t>
            </a:r>
            <a:r>
              <a:rPr b="1" lang="en"/>
              <a:t>MANAGEMENT</a:t>
            </a:r>
            <a:r>
              <a:rPr b="1" lang="en"/>
              <a:t> SYSTEM USING FACE RECOGNITION</a:t>
            </a:r>
            <a:endParaRPr b="1"/>
          </a:p>
        </p:txBody>
      </p:sp>
      <p:sp>
        <p:nvSpPr>
          <p:cNvPr id="129" name="Google Shape;129;p13"/>
          <p:cNvSpPr txBox="1"/>
          <p:nvPr>
            <p:ph idx="1" type="subTitle"/>
          </p:nvPr>
        </p:nvSpPr>
        <p:spPr>
          <a:xfrm>
            <a:off x="274200" y="2842888"/>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sz="2000">
                <a:latin typeface="Times New Roman"/>
                <a:ea typeface="Times New Roman"/>
                <a:cs typeface="Times New Roman"/>
                <a:sym typeface="Times New Roman"/>
              </a:rPr>
              <a:t>PROJECT GUIDE : Mrs. Suguna T, M.Tech AP/IT</a:t>
            </a:r>
            <a:endParaRPr sz="2000">
              <a:latin typeface="Times New Roman"/>
              <a:ea typeface="Times New Roman"/>
              <a:cs typeface="Times New Roman"/>
              <a:sym typeface="Times New Roman"/>
            </a:endParaRPr>
          </a:p>
        </p:txBody>
      </p:sp>
      <p:sp>
        <p:nvSpPr>
          <p:cNvPr id="130" name="Google Shape;130;p13"/>
          <p:cNvSpPr txBox="1"/>
          <p:nvPr/>
        </p:nvSpPr>
        <p:spPr>
          <a:xfrm>
            <a:off x="5008150" y="3494450"/>
            <a:ext cx="3248400" cy="130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 by,</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   </a:t>
            </a:r>
            <a:r>
              <a:rPr lang="en">
                <a:latin typeface="Times New Roman"/>
                <a:ea typeface="Times New Roman"/>
                <a:cs typeface="Times New Roman"/>
                <a:sym typeface="Times New Roman"/>
              </a:rPr>
              <a:t>Arun I (1718105)</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
                <a:latin typeface="Times New Roman"/>
                <a:ea typeface="Times New Roman"/>
                <a:cs typeface="Times New Roman"/>
                <a:sym typeface="Times New Roman"/>
              </a:rPr>
              <a:t>   Rathesh Prabakar (1718131)</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
                <a:latin typeface="Times New Roman"/>
                <a:ea typeface="Times New Roman"/>
                <a:cs typeface="Times New Roman"/>
                <a:sym typeface="Times New Roman"/>
              </a:rPr>
              <a:t>   Sanjai M (1718134)</a:t>
            </a:r>
            <a:r>
              <a:rPr b="0" i="0" lang="en" sz="14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602875" y="4625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MODULE :</a:t>
            </a:r>
            <a:endParaRPr b="1"/>
          </a:p>
        </p:txBody>
      </p:sp>
      <p:sp>
        <p:nvSpPr>
          <p:cNvPr id="186" name="Google Shape;186;p22"/>
          <p:cNvSpPr txBox="1"/>
          <p:nvPr>
            <p:ph idx="1" type="body"/>
          </p:nvPr>
        </p:nvSpPr>
        <p:spPr>
          <a:xfrm>
            <a:off x="452425" y="1031650"/>
            <a:ext cx="7505700" cy="2448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24292E"/>
              </a:buClr>
              <a:buSzPts val="2000"/>
              <a:buFont typeface="Times New Roman"/>
              <a:buChar char="●"/>
            </a:pPr>
            <a:r>
              <a:rPr b="1" lang="en" sz="2000">
                <a:solidFill>
                  <a:srgbClr val="24292E"/>
                </a:solidFill>
                <a:highlight>
                  <a:srgbClr val="FFFFFF"/>
                </a:highlight>
                <a:latin typeface="Times New Roman"/>
                <a:ea typeface="Times New Roman"/>
                <a:cs typeface="Times New Roman"/>
                <a:sym typeface="Times New Roman"/>
              </a:rPr>
              <a:t>Teacher authorization :</a:t>
            </a:r>
            <a:r>
              <a:rPr lang="en" sz="2000">
                <a:solidFill>
                  <a:srgbClr val="24292E"/>
                </a:solidFill>
                <a:highlight>
                  <a:srgbClr val="FFFFFF"/>
                </a:highlight>
                <a:latin typeface="Times New Roman"/>
                <a:ea typeface="Times New Roman"/>
                <a:cs typeface="Times New Roman"/>
                <a:sym typeface="Times New Roman"/>
              </a:rPr>
              <a:t> </a:t>
            </a:r>
            <a:endParaRPr sz="2000">
              <a:solidFill>
                <a:srgbClr val="24292E"/>
              </a:solidFill>
              <a:highlight>
                <a:srgbClr val="FFFFFF"/>
              </a:highlight>
              <a:latin typeface="Times New Roman"/>
              <a:ea typeface="Times New Roman"/>
              <a:cs typeface="Times New Roman"/>
              <a:sym typeface="Times New Roman"/>
            </a:endParaRPr>
          </a:p>
          <a:p>
            <a:pPr indent="-355600" lvl="1" marL="9144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Teacher has to login first</a:t>
            </a:r>
            <a:endParaRPr sz="2000">
              <a:solidFill>
                <a:srgbClr val="24292E"/>
              </a:solidFill>
              <a:highlight>
                <a:srgbClr val="FFFFFF"/>
              </a:highlight>
              <a:latin typeface="Times New Roman"/>
              <a:ea typeface="Times New Roman"/>
              <a:cs typeface="Times New Roman"/>
              <a:sym typeface="Times New Roman"/>
            </a:endParaRPr>
          </a:p>
          <a:p>
            <a:pPr indent="-355600" lvl="1" marL="9144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Attendance tab</a:t>
            </a:r>
            <a:endParaRPr sz="2000">
              <a:solidFill>
                <a:srgbClr val="24292E"/>
              </a:solidFill>
              <a:highlight>
                <a:srgbClr val="FFFFFF"/>
              </a:highlight>
              <a:latin typeface="Times New Roman"/>
              <a:ea typeface="Times New Roman"/>
              <a:cs typeface="Times New Roman"/>
              <a:sym typeface="Times New Roman"/>
            </a:endParaRPr>
          </a:p>
          <a:p>
            <a:pPr indent="-355600" lvl="2" marL="13716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Snap is taken and it is sent to our model. </a:t>
            </a:r>
            <a:endParaRPr sz="2000">
              <a:solidFill>
                <a:srgbClr val="24292E"/>
              </a:solidFill>
              <a:highlight>
                <a:srgbClr val="FFFFFF"/>
              </a:highlight>
              <a:latin typeface="Times New Roman"/>
              <a:ea typeface="Times New Roman"/>
              <a:cs typeface="Times New Roman"/>
              <a:sym typeface="Times New Roman"/>
            </a:endParaRPr>
          </a:p>
          <a:p>
            <a:pPr indent="-355600" lvl="2" marL="13716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Select mark their attendance.</a:t>
            </a:r>
            <a:endParaRPr sz="2000">
              <a:solidFill>
                <a:srgbClr val="24292E"/>
              </a:solidFill>
              <a:highlight>
                <a:srgbClr val="FFFFFF"/>
              </a:highlight>
              <a:latin typeface="Times New Roman"/>
              <a:ea typeface="Times New Roman"/>
              <a:cs typeface="Times New Roman"/>
              <a:sym typeface="Times New Roman"/>
            </a:endParaRPr>
          </a:p>
          <a:p>
            <a:pPr indent="-355600" lvl="1" marL="9144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Report tab</a:t>
            </a:r>
            <a:endParaRPr sz="2000">
              <a:solidFill>
                <a:srgbClr val="24292E"/>
              </a:solidFill>
              <a:highlight>
                <a:srgbClr val="FFFFFF"/>
              </a:highlight>
              <a:latin typeface="Times New Roman"/>
              <a:ea typeface="Times New Roman"/>
              <a:cs typeface="Times New Roman"/>
              <a:sym typeface="Times New Roman"/>
            </a:endParaRPr>
          </a:p>
          <a:p>
            <a:pPr indent="-355600" lvl="2" marL="13716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Select by date and time, </a:t>
            </a:r>
            <a:r>
              <a:rPr lang="en" sz="2000">
                <a:solidFill>
                  <a:srgbClr val="24292E"/>
                </a:solidFill>
                <a:highlight>
                  <a:schemeClr val="dk1"/>
                </a:highlight>
                <a:latin typeface="Times New Roman"/>
                <a:ea typeface="Times New Roman"/>
                <a:cs typeface="Times New Roman"/>
                <a:sym typeface="Times New Roman"/>
              </a:rPr>
              <a:t>roll id</a:t>
            </a:r>
            <a:r>
              <a:rPr lang="en" sz="2000">
                <a:solidFill>
                  <a:srgbClr val="24292E"/>
                </a:solidFill>
                <a:highlight>
                  <a:srgbClr val="FFFFFF"/>
                </a:highlight>
                <a:latin typeface="Times New Roman"/>
                <a:ea typeface="Times New Roman"/>
                <a:cs typeface="Times New Roman"/>
                <a:sym typeface="Times New Roman"/>
              </a:rPr>
              <a:t>.</a:t>
            </a:r>
            <a:endParaRPr sz="2000">
              <a:solidFill>
                <a:srgbClr val="24292E"/>
              </a:solidFill>
              <a:highlight>
                <a:srgbClr val="FFFFFF"/>
              </a:highlight>
              <a:latin typeface="Times New Roman"/>
              <a:ea typeface="Times New Roman"/>
              <a:cs typeface="Times New Roman"/>
              <a:sym typeface="Times New Roman"/>
            </a:endParaRPr>
          </a:p>
          <a:p>
            <a:pPr indent="-355600" lvl="2" marL="13716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View the absent hours of any particular student.</a:t>
            </a:r>
            <a:endParaRPr sz="2000">
              <a:solidFill>
                <a:srgbClr val="24292E"/>
              </a:solidFill>
              <a:highlight>
                <a:srgbClr val="FFFFFF"/>
              </a:highlight>
              <a:latin typeface="Times New Roman"/>
              <a:ea typeface="Times New Roman"/>
              <a:cs typeface="Times New Roman"/>
              <a:sym typeface="Times New Roman"/>
            </a:endParaRPr>
          </a:p>
          <a:p>
            <a:pPr indent="-355600" lvl="2" marL="13716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Report generation in Excel format.</a:t>
            </a:r>
            <a:endParaRPr sz="2000">
              <a:solidFill>
                <a:srgbClr val="24292E"/>
              </a:solidFill>
              <a:highlight>
                <a:srgbClr val="FFFFFF"/>
              </a:highlight>
              <a:latin typeface="Times New Roman"/>
              <a:ea typeface="Times New Roman"/>
              <a:cs typeface="Times New Roman"/>
              <a:sym typeface="Times New Roman"/>
            </a:endParaRPr>
          </a:p>
          <a:p>
            <a:pPr indent="-355600" lvl="2" marL="13716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Editable and can be able to add ON DUTY.</a:t>
            </a:r>
            <a:endParaRPr sz="2000">
              <a:solidFill>
                <a:srgbClr val="24292E"/>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602875" y="4625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MODULE :</a:t>
            </a:r>
            <a:endParaRPr b="1"/>
          </a:p>
        </p:txBody>
      </p:sp>
      <p:sp>
        <p:nvSpPr>
          <p:cNvPr id="192" name="Google Shape;192;p23"/>
          <p:cNvSpPr txBox="1"/>
          <p:nvPr>
            <p:ph idx="1" type="body"/>
          </p:nvPr>
        </p:nvSpPr>
        <p:spPr>
          <a:xfrm>
            <a:off x="461825" y="1012825"/>
            <a:ext cx="7505700" cy="2448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24292E"/>
              </a:buClr>
              <a:buSzPts val="2000"/>
              <a:buFont typeface="Times New Roman"/>
              <a:buChar char="●"/>
            </a:pPr>
            <a:r>
              <a:rPr b="1" lang="en" sz="2000">
                <a:solidFill>
                  <a:srgbClr val="24292E"/>
                </a:solidFill>
                <a:highlight>
                  <a:srgbClr val="FFFFFF"/>
                </a:highlight>
                <a:latin typeface="Times New Roman"/>
                <a:ea typeface="Times New Roman"/>
                <a:cs typeface="Times New Roman"/>
                <a:sym typeface="Times New Roman"/>
              </a:rPr>
              <a:t>Teacher authorization (Continue) :</a:t>
            </a:r>
            <a:r>
              <a:rPr lang="en" sz="2000">
                <a:solidFill>
                  <a:srgbClr val="24292E"/>
                </a:solidFill>
                <a:highlight>
                  <a:srgbClr val="FFFFFF"/>
                </a:highlight>
                <a:latin typeface="Times New Roman"/>
                <a:ea typeface="Times New Roman"/>
                <a:cs typeface="Times New Roman"/>
                <a:sym typeface="Times New Roman"/>
              </a:rPr>
              <a:t> </a:t>
            </a:r>
            <a:endParaRPr sz="2000">
              <a:solidFill>
                <a:srgbClr val="24292E"/>
              </a:solidFill>
              <a:highlight>
                <a:srgbClr val="FFFFFF"/>
              </a:highlight>
              <a:latin typeface="Times New Roman"/>
              <a:ea typeface="Times New Roman"/>
              <a:cs typeface="Times New Roman"/>
              <a:sym typeface="Times New Roman"/>
            </a:endParaRPr>
          </a:p>
          <a:p>
            <a:pPr indent="-355600" lvl="1" marL="9144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Alert tab</a:t>
            </a:r>
            <a:endParaRPr sz="2000">
              <a:solidFill>
                <a:srgbClr val="24292E"/>
              </a:solidFill>
              <a:highlight>
                <a:srgbClr val="FFFFFF"/>
              </a:highlight>
              <a:latin typeface="Times New Roman"/>
              <a:ea typeface="Times New Roman"/>
              <a:cs typeface="Times New Roman"/>
              <a:sym typeface="Times New Roman"/>
            </a:endParaRPr>
          </a:p>
          <a:p>
            <a:pPr indent="-355600" lvl="2" marL="13716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Send email and SMS alert to the students regarding their attendance.</a:t>
            </a:r>
            <a:endParaRPr sz="2000">
              <a:solidFill>
                <a:srgbClr val="24292E"/>
              </a:solidFill>
              <a:highlight>
                <a:srgbClr val="FFFFFF"/>
              </a:highlight>
              <a:latin typeface="Times New Roman"/>
              <a:ea typeface="Times New Roman"/>
              <a:cs typeface="Times New Roman"/>
              <a:sym typeface="Times New Roman"/>
            </a:endParaRPr>
          </a:p>
          <a:p>
            <a:pPr indent="-355600" lvl="2" marL="13716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Email alert using flask_mail.</a:t>
            </a:r>
            <a:endParaRPr sz="2000">
              <a:solidFill>
                <a:srgbClr val="24292E"/>
              </a:solidFill>
              <a:highlight>
                <a:srgbClr val="FFFFFF"/>
              </a:highlight>
              <a:latin typeface="Times New Roman"/>
              <a:ea typeface="Times New Roman"/>
              <a:cs typeface="Times New Roman"/>
              <a:sym typeface="Times New Roman"/>
            </a:endParaRPr>
          </a:p>
          <a:p>
            <a:pPr indent="-355600" lvl="2" marL="13716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SMS alert using Fast2Sms API.</a:t>
            </a:r>
            <a:endParaRPr sz="2000">
              <a:solidFill>
                <a:srgbClr val="24292E"/>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753325" y="6011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ALGORITHM :</a:t>
            </a:r>
            <a:endParaRPr b="1"/>
          </a:p>
          <a:p>
            <a:pPr indent="0" lvl="0" marL="0" rtl="0" algn="l">
              <a:spcBef>
                <a:spcPts val="0"/>
              </a:spcBef>
              <a:spcAft>
                <a:spcPts val="0"/>
              </a:spcAft>
              <a:buNone/>
            </a:pPr>
            <a:r>
              <a:t/>
            </a:r>
            <a:endParaRPr b="1"/>
          </a:p>
        </p:txBody>
      </p:sp>
      <p:sp>
        <p:nvSpPr>
          <p:cNvPr id="198" name="Google Shape;198;p24"/>
          <p:cNvSpPr txBox="1"/>
          <p:nvPr>
            <p:ph idx="1" type="body"/>
          </p:nvPr>
        </p:nvSpPr>
        <p:spPr>
          <a:xfrm>
            <a:off x="819150" y="1347750"/>
            <a:ext cx="7505700" cy="2448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For Face recognition : "</a:t>
            </a:r>
            <a:r>
              <a:rPr lang="en" sz="2000">
                <a:solidFill>
                  <a:schemeClr val="hlink"/>
                </a:solidFill>
                <a:highlight>
                  <a:srgbClr val="FFFFFF"/>
                </a:highlight>
                <a:uFill>
                  <a:noFill/>
                </a:uFill>
                <a:latin typeface="Times New Roman"/>
                <a:ea typeface="Times New Roman"/>
                <a:cs typeface="Times New Roman"/>
                <a:sym typeface="Times New Roman"/>
                <a:hlinkClick r:id="rId3"/>
              </a:rPr>
              <a:t>face_recogntion</a:t>
            </a:r>
            <a:r>
              <a:rPr lang="en" sz="2000">
                <a:solidFill>
                  <a:srgbClr val="24292E"/>
                </a:solidFill>
                <a:highlight>
                  <a:srgbClr val="FFFFFF"/>
                </a:highlight>
                <a:latin typeface="Times New Roman"/>
                <a:ea typeface="Times New Roman"/>
                <a:cs typeface="Times New Roman"/>
                <a:sym typeface="Times New Roman"/>
              </a:rPr>
              <a:t>" by ageitgey.</a:t>
            </a:r>
            <a:endParaRPr sz="2000">
              <a:solidFill>
                <a:srgbClr val="24292E"/>
              </a:solidFill>
              <a:highlight>
                <a:srgbClr val="FFFFFF"/>
              </a:highlight>
              <a:latin typeface="Times New Roman"/>
              <a:ea typeface="Times New Roman"/>
              <a:cs typeface="Times New Roman"/>
              <a:sym typeface="Times New Roman"/>
            </a:endParaRPr>
          </a:p>
          <a:p>
            <a:pPr indent="-355600" lvl="1" marL="9144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Why face_recognition : It is built using dlib's state-of-the-art face recognition built with deep learning.</a:t>
            </a:r>
            <a:endParaRPr sz="2000">
              <a:solidFill>
                <a:srgbClr val="24292E"/>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For storing our trained images : MySQL</a:t>
            </a:r>
            <a:endParaRPr sz="2000">
              <a:solidFill>
                <a:srgbClr val="24292E"/>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For storing our </a:t>
            </a:r>
            <a:r>
              <a:rPr lang="en" sz="2000">
                <a:solidFill>
                  <a:srgbClr val="24292E"/>
                </a:solidFill>
                <a:highlight>
                  <a:srgbClr val="FFFFFF"/>
                </a:highlight>
                <a:latin typeface="Times New Roman"/>
                <a:ea typeface="Times New Roman"/>
                <a:cs typeface="Times New Roman"/>
                <a:sym typeface="Times New Roman"/>
              </a:rPr>
              <a:t>attendance</a:t>
            </a:r>
            <a:r>
              <a:rPr lang="en" sz="2000">
                <a:solidFill>
                  <a:srgbClr val="24292E"/>
                </a:solidFill>
                <a:highlight>
                  <a:srgbClr val="FFFFFF"/>
                </a:highlight>
                <a:latin typeface="Times New Roman"/>
                <a:ea typeface="Times New Roman"/>
                <a:cs typeface="Times New Roman"/>
                <a:sym typeface="Times New Roman"/>
              </a:rPr>
              <a:t> in Excel format : xlrx and pandas</a:t>
            </a:r>
            <a:endParaRPr sz="2000">
              <a:solidFill>
                <a:srgbClr val="24292E"/>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For sending Alert message/mail : Fast2sms/flask_mail</a:t>
            </a:r>
            <a:endParaRPr sz="2000">
              <a:solidFill>
                <a:srgbClr val="24292E"/>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For front End : Bootstrap framework</a:t>
            </a:r>
            <a:endParaRPr sz="2000">
              <a:solidFill>
                <a:srgbClr val="24292E"/>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For back End : Flask framework</a:t>
            </a:r>
            <a:endParaRPr sz="2000">
              <a:solidFill>
                <a:srgbClr val="24292E"/>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CONCLUSION :</a:t>
            </a:r>
            <a:endParaRPr b="1"/>
          </a:p>
        </p:txBody>
      </p:sp>
      <p:sp>
        <p:nvSpPr>
          <p:cNvPr id="204" name="Google Shape;204;p25"/>
          <p:cNvSpPr txBox="1"/>
          <p:nvPr>
            <p:ph idx="1" type="body"/>
          </p:nvPr>
        </p:nvSpPr>
        <p:spPr>
          <a:xfrm>
            <a:off x="819150" y="1614600"/>
            <a:ext cx="7505700" cy="2448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This system will be developed using </a:t>
            </a:r>
            <a:r>
              <a:rPr b="1" lang="en" sz="2000">
                <a:latin typeface="Times New Roman"/>
                <a:ea typeface="Times New Roman"/>
                <a:cs typeface="Times New Roman"/>
                <a:sym typeface="Times New Roman"/>
              </a:rPr>
              <a:t>Python</a:t>
            </a:r>
            <a:r>
              <a:rPr lang="en" sz="2000">
                <a:latin typeface="Times New Roman"/>
                <a:ea typeface="Times New Roman"/>
                <a:cs typeface="Times New Roman"/>
                <a:sym typeface="Times New Roman"/>
              </a:rPr>
              <a:t> and </a:t>
            </a:r>
            <a:r>
              <a:rPr b="1" lang="en" sz="2000">
                <a:latin typeface="Times New Roman"/>
                <a:ea typeface="Times New Roman"/>
                <a:cs typeface="Times New Roman"/>
                <a:sym typeface="Times New Roman"/>
              </a:rPr>
              <a:t>Flask</a:t>
            </a:r>
            <a:r>
              <a:rPr lang="en" sz="2000">
                <a:latin typeface="Times New Roman"/>
                <a:ea typeface="Times New Roman"/>
                <a:cs typeface="Times New Roman"/>
                <a:sym typeface="Times New Roman"/>
              </a:rPr>
              <a:t> framework fully meets the objectives of the system which it has been developed.</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The system will be operated at a high level of efficiency and all the teachers and user associated with the system understands its advantage. </a:t>
            </a:r>
            <a:endParaRPr sz="20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REFERENCES :</a:t>
            </a:r>
            <a:endParaRPr b="1"/>
          </a:p>
        </p:txBody>
      </p:sp>
      <p:sp>
        <p:nvSpPr>
          <p:cNvPr id="210" name="Google Shape;210;p26"/>
          <p:cNvSpPr txBox="1"/>
          <p:nvPr>
            <p:ph idx="1" type="body"/>
          </p:nvPr>
        </p:nvSpPr>
        <p:spPr>
          <a:xfrm>
            <a:off x="819150" y="15393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a:t>
            </a:r>
            <a:r>
              <a:rPr lang="en" sz="2000">
                <a:latin typeface="Times New Roman"/>
                <a:ea typeface="Times New Roman"/>
                <a:cs typeface="Times New Roman"/>
                <a:sym typeface="Times New Roman"/>
              </a:rPr>
              <a:t>1] Yohei Kawaguchi Tetauo ahoji ,“Face Recognition-based Lecture Attendance System”,”3rd AERU ”,2005.</a:t>
            </a:r>
            <a:endParaRPr sz="2000">
              <a:latin typeface="Times New Roman"/>
              <a:ea typeface="Times New Roman"/>
              <a:cs typeface="Times New Roman"/>
              <a:sym typeface="Times New Roman"/>
            </a:endParaRPr>
          </a:p>
          <a:p>
            <a:pPr indent="0" lvl="0" marL="0" rtl="0" algn="l">
              <a:spcBef>
                <a:spcPts val="0"/>
              </a:spcBef>
              <a:spcAft>
                <a:spcPts val="0"/>
              </a:spcAft>
              <a:buNone/>
            </a:pPr>
            <a:r>
              <a:rPr lang="en" sz="2000">
                <a:latin typeface="Times New Roman"/>
                <a:ea typeface="Times New Roman"/>
                <a:cs typeface="Times New Roman"/>
                <a:sym typeface="Times New Roman"/>
              </a:rPr>
              <a:t>[2] B.Kavin mathi,S.Hemalatha,”Attendance System for Face Recognition using GSM module”,”4th International Conference on Signal Processing and Integrated Networks”,2018.</a:t>
            </a:r>
            <a:endParaRPr sz="2000">
              <a:latin typeface="Times New Roman"/>
              <a:ea typeface="Times New Roman"/>
              <a:cs typeface="Times New Roman"/>
              <a:sym typeface="Times New Roman"/>
            </a:endParaRPr>
          </a:p>
          <a:p>
            <a:pPr indent="0" lvl="0" marL="0" rtl="0" algn="l">
              <a:spcBef>
                <a:spcPts val="0"/>
              </a:spcBef>
              <a:spcAft>
                <a:spcPts val="0"/>
              </a:spcAft>
              <a:buNone/>
            </a:pPr>
            <a:r>
              <a:rPr lang="en" sz="2000">
                <a:latin typeface="Times New Roman"/>
                <a:ea typeface="Times New Roman"/>
                <a:cs typeface="Times New Roman"/>
                <a:sym typeface="Times New Roman"/>
              </a:rPr>
              <a:t>[3] Ketan N Mahajan,Nagaraj V,Dharwadkar, “Classroom Attendance System using surveilance camera”,”International Conference On Computer Systems, Electronics and Control”,2017.</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7"/>
          <p:cNvSpPr txBox="1"/>
          <p:nvPr>
            <p:ph idx="1" type="body"/>
          </p:nvPr>
        </p:nvSpPr>
        <p:spPr>
          <a:xfrm>
            <a:off x="884975" y="664900"/>
            <a:ext cx="7505700" cy="29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a:t>
            </a:r>
            <a:r>
              <a:rPr lang="en" sz="2000">
                <a:latin typeface="Times New Roman"/>
                <a:ea typeface="Times New Roman"/>
                <a:cs typeface="Times New Roman"/>
                <a:sym typeface="Times New Roman"/>
              </a:rPr>
              <a:t>4] E.Varadharajanm,R.Dharani,S.Jeevitha,”Automatic Attendance Management System using Face Detection”,2017.</a:t>
            </a:r>
            <a:endParaRPr sz="2000">
              <a:latin typeface="Times New Roman"/>
              <a:ea typeface="Times New Roman"/>
              <a:cs typeface="Times New Roman"/>
              <a:sym typeface="Times New Roman"/>
            </a:endParaRPr>
          </a:p>
          <a:p>
            <a:pPr indent="0" lvl="0" marL="0" rtl="0" algn="l">
              <a:spcBef>
                <a:spcPts val="0"/>
              </a:spcBef>
              <a:spcAft>
                <a:spcPts val="0"/>
              </a:spcAft>
              <a:buNone/>
            </a:pPr>
            <a:r>
              <a:rPr lang="en" sz="2000">
                <a:latin typeface="Times New Roman"/>
                <a:ea typeface="Times New Roman"/>
                <a:cs typeface="Times New Roman"/>
                <a:sym typeface="Times New Roman"/>
              </a:rPr>
              <a:t>[5] Chen,Joy long Zong,”Smart Security System for Suspicious Activity Detection in Volatile Areas”.Journal of Information Technology 2,2020.</a:t>
            </a:r>
            <a:endParaRPr sz="2000">
              <a:latin typeface="Times New Roman"/>
              <a:ea typeface="Times New Roman"/>
              <a:cs typeface="Times New Roman"/>
              <a:sym typeface="Times New Roman"/>
            </a:endParaRPr>
          </a:p>
          <a:p>
            <a:pPr indent="0" lvl="0" marL="0" rtl="0" algn="l">
              <a:spcBef>
                <a:spcPts val="0"/>
              </a:spcBef>
              <a:spcAft>
                <a:spcPts val="0"/>
              </a:spcAft>
              <a:buNone/>
            </a:pPr>
            <a:r>
              <a:rPr lang="en" sz="2000">
                <a:latin typeface="Times New Roman"/>
                <a:ea typeface="Times New Roman"/>
                <a:cs typeface="Times New Roman"/>
                <a:sym typeface="Times New Roman"/>
              </a:rPr>
              <a:t>[6] Mayank Yadav ,Anmol Agarwal,”Motion based Attendance System in real time environment for multimedia application”,2018.</a:t>
            </a:r>
            <a:endParaRPr sz="2000">
              <a:latin typeface="Times New Roman"/>
              <a:ea typeface="Times New Roman"/>
              <a:cs typeface="Times New Roman"/>
              <a:sym typeface="Times New Roman"/>
            </a:endParaRPr>
          </a:p>
          <a:p>
            <a:pPr indent="0" lvl="0" marL="0" rtl="0" algn="l">
              <a:spcBef>
                <a:spcPts val="0"/>
              </a:spcBef>
              <a:spcAft>
                <a:spcPts val="0"/>
              </a:spcAft>
              <a:buNone/>
            </a:pPr>
            <a:r>
              <a:rPr lang="en"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8"/>
          <p:cNvSpPr txBox="1"/>
          <p:nvPr>
            <p:ph type="title"/>
          </p:nvPr>
        </p:nvSpPr>
        <p:spPr>
          <a:xfrm>
            <a:off x="819150" y="845600"/>
            <a:ext cx="7505700" cy="228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5000"/>
              <a:t>THANK YOU </a:t>
            </a:r>
            <a:endParaRPr b="1" sz="5000"/>
          </a:p>
        </p:txBody>
      </p:sp>
      <p:sp>
        <p:nvSpPr>
          <p:cNvPr id="222" name="Google Shape;222;p28"/>
          <p:cNvSpPr txBox="1"/>
          <p:nvPr>
            <p:ph idx="1" type="body"/>
          </p:nvPr>
        </p:nvSpPr>
        <p:spPr>
          <a:xfrm>
            <a:off x="819150" y="1990725"/>
            <a:ext cx="7505700" cy="9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80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t>INTRODUCTION</a:t>
            </a:r>
            <a:endParaRPr b="1"/>
          </a:p>
        </p:txBody>
      </p:sp>
      <p:sp>
        <p:nvSpPr>
          <p:cNvPr id="136" name="Google Shape;136;p14"/>
          <p:cNvSpPr txBox="1"/>
          <p:nvPr>
            <p:ph idx="1" type="body"/>
          </p:nvPr>
        </p:nvSpPr>
        <p:spPr>
          <a:xfrm>
            <a:off x="819150" y="1651100"/>
            <a:ext cx="7505700" cy="2448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It is a web application to make the entire attendance system automated using face recognition. </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This system will completely give a big relief to the faculties.</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This system will able to download the attendance report and send the notifications at any time.  </a:t>
            </a:r>
            <a:endParaRPr sz="2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621675" y="4344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LITERATURE SURVEY</a:t>
            </a:r>
            <a:endParaRPr b="1"/>
          </a:p>
        </p:txBody>
      </p:sp>
      <p:sp>
        <p:nvSpPr>
          <p:cNvPr id="142" name="Google Shape;142;p15"/>
          <p:cNvSpPr txBox="1"/>
          <p:nvPr>
            <p:ph idx="1" type="body"/>
          </p:nvPr>
        </p:nvSpPr>
        <p:spPr>
          <a:xfrm>
            <a:off x="753325" y="1518125"/>
            <a:ext cx="7505700" cy="2638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graphicFrame>
        <p:nvGraphicFramePr>
          <p:cNvPr id="143" name="Google Shape;143;p15"/>
          <p:cNvGraphicFramePr/>
          <p:nvPr/>
        </p:nvGraphicFramePr>
        <p:xfrm>
          <a:off x="322450" y="1031725"/>
          <a:ext cx="3000000" cy="3000000"/>
        </p:xfrm>
        <a:graphic>
          <a:graphicData uri="http://schemas.openxmlformats.org/drawingml/2006/table">
            <a:tbl>
              <a:tblPr>
                <a:noFill/>
                <a:tableStyleId>{29DABEE3-6625-45A2-89B8-6A7048EE116F}</a:tableStyleId>
              </a:tblPr>
              <a:tblGrid>
                <a:gridCol w="565350"/>
                <a:gridCol w="1825350"/>
                <a:gridCol w="1637300"/>
                <a:gridCol w="753400"/>
                <a:gridCol w="1195350"/>
                <a:gridCol w="1195350"/>
                <a:gridCol w="1195350"/>
              </a:tblGrid>
              <a:tr h="412100">
                <a:tc>
                  <a:txBody>
                    <a:bodyPr/>
                    <a:lstStyle/>
                    <a:p>
                      <a:pPr indent="0" lvl="0" marL="0" rtl="0" algn="l">
                        <a:spcBef>
                          <a:spcPts val="0"/>
                        </a:spcBef>
                        <a:spcAft>
                          <a:spcPts val="0"/>
                        </a:spcAft>
                        <a:buNone/>
                      </a:pPr>
                      <a:r>
                        <a:rPr b="1" lang="en"/>
                        <a:t>S.No</a:t>
                      </a:r>
                      <a:endParaRPr b="1"/>
                    </a:p>
                  </a:txBody>
                  <a:tcPr marT="91425" marB="91425" marR="91425" marL="91425"/>
                </a:tc>
                <a:tc>
                  <a:txBody>
                    <a:bodyPr/>
                    <a:lstStyle/>
                    <a:p>
                      <a:pPr indent="0" lvl="0" marL="0" rtl="0" algn="l">
                        <a:spcBef>
                          <a:spcPts val="0"/>
                        </a:spcBef>
                        <a:spcAft>
                          <a:spcPts val="0"/>
                        </a:spcAft>
                        <a:buNone/>
                      </a:pPr>
                      <a:r>
                        <a:rPr b="1" lang="en"/>
                        <a:t>Title</a:t>
                      </a:r>
                      <a:endParaRPr b="1"/>
                    </a:p>
                  </a:txBody>
                  <a:tcPr marT="91425" marB="91425" marR="91425" marL="91425"/>
                </a:tc>
                <a:tc>
                  <a:txBody>
                    <a:bodyPr/>
                    <a:lstStyle/>
                    <a:p>
                      <a:pPr indent="0" lvl="0" marL="0" rtl="0" algn="l">
                        <a:spcBef>
                          <a:spcPts val="0"/>
                        </a:spcBef>
                        <a:spcAft>
                          <a:spcPts val="0"/>
                        </a:spcAft>
                        <a:buNone/>
                      </a:pPr>
                      <a:r>
                        <a:rPr b="1" lang="en"/>
                        <a:t>Author</a:t>
                      </a:r>
                      <a:endParaRPr b="1"/>
                    </a:p>
                  </a:txBody>
                  <a:tcPr marT="91425" marB="91425" marR="91425" marL="91425"/>
                </a:tc>
                <a:tc>
                  <a:txBody>
                    <a:bodyPr/>
                    <a:lstStyle/>
                    <a:p>
                      <a:pPr indent="0" lvl="0" marL="0" rtl="0" algn="l">
                        <a:spcBef>
                          <a:spcPts val="0"/>
                        </a:spcBef>
                        <a:spcAft>
                          <a:spcPts val="0"/>
                        </a:spcAft>
                        <a:buNone/>
                      </a:pPr>
                      <a:r>
                        <a:rPr b="1" lang="en"/>
                        <a:t>Year</a:t>
                      </a:r>
                      <a:endParaRPr b="1"/>
                    </a:p>
                  </a:txBody>
                  <a:tcPr marT="91425" marB="91425" marR="91425" marL="91425"/>
                </a:tc>
                <a:tc>
                  <a:txBody>
                    <a:bodyPr/>
                    <a:lstStyle/>
                    <a:p>
                      <a:pPr indent="0" lvl="0" marL="0" rtl="0" algn="l">
                        <a:spcBef>
                          <a:spcPts val="0"/>
                        </a:spcBef>
                        <a:spcAft>
                          <a:spcPts val="0"/>
                        </a:spcAft>
                        <a:buNone/>
                      </a:pPr>
                      <a:r>
                        <a:rPr b="1" lang="en"/>
                        <a:t>Methods</a:t>
                      </a:r>
                      <a:endParaRPr b="1"/>
                    </a:p>
                  </a:txBody>
                  <a:tcPr marT="91425" marB="91425" marR="91425" marL="91425"/>
                </a:tc>
                <a:tc>
                  <a:txBody>
                    <a:bodyPr/>
                    <a:lstStyle/>
                    <a:p>
                      <a:pPr indent="0" lvl="0" marL="0" rtl="0" algn="l">
                        <a:spcBef>
                          <a:spcPts val="0"/>
                        </a:spcBef>
                        <a:spcAft>
                          <a:spcPts val="0"/>
                        </a:spcAft>
                        <a:buNone/>
                      </a:pPr>
                      <a:r>
                        <a:rPr b="1" lang="en"/>
                        <a:t>Merits</a:t>
                      </a:r>
                      <a:endParaRPr b="1"/>
                    </a:p>
                  </a:txBody>
                  <a:tcPr marT="91425" marB="91425" marR="91425" marL="91425"/>
                </a:tc>
                <a:tc>
                  <a:txBody>
                    <a:bodyPr/>
                    <a:lstStyle/>
                    <a:p>
                      <a:pPr indent="0" lvl="0" marL="0" rtl="0" algn="l">
                        <a:spcBef>
                          <a:spcPts val="0"/>
                        </a:spcBef>
                        <a:spcAft>
                          <a:spcPts val="0"/>
                        </a:spcAft>
                        <a:buNone/>
                      </a:pPr>
                      <a:r>
                        <a:rPr b="1" lang="en"/>
                        <a:t>Demerits</a:t>
                      </a:r>
                      <a:endParaRPr b="1"/>
                    </a:p>
                  </a:txBody>
                  <a:tcPr marT="91425" marB="91425" marR="91425" marL="91425"/>
                </a:tc>
              </a:tr>
              <a:tr h="18398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Class Attendance management system using Face Recognition</a:t>
                      </a:r>
                      <a:endParaRPr/>
                    </a:p>
                  </a:txBody>
                  <a:tcPr marT="91425" marB="91425" marR="91425" marL="91425"/>
                </a:tc>
                <a:tc>
                  <a:txBody>
                    <a:bodyPr/>
                    <a:lstStyle/>
                    <a:p>
                      <a:pPr indent="0" lvl="0" marL="0" rtl="0" algn="l">
                        <a:spcBef>
                          <a:spcPts val="0"/>
                        </a:spcBef>
                        <a:spcAft>
                          <a:spcPts val="0"/>
                        </a:spcAft>
                        <a:buNone/>
                      </a:pPr>
                      <a:r>
                        <a:rPr lang="en"/>
                        <a:t>Omar Abdul Rhman Salim, Rashidah Funke Olanrewaju, Wasiu Adebayo Balogun</a:t>
                      </a:r>
                      <a:endParaRPr/>
                    </a:p>
                  </a:txBody>
                  <a:tcPr marT="91425" marB="91425" marR="91425" marL="91425"/>
                </a:tc>
                <a:tc>
                  <a:txBody>
                    <a:bodyPr/>
                    <a:lstStyle/>
                    <a:p>
                      <a:pPr indent="0" lvl="0" marL="0" rtl="0" algn="l">
                        <a:spcBef>
                          <a:spcPts val="0"/>
                        </a:spcBef>
                        <a:spcAft>
                          <a:spcPts val="0"/>
                        </a:spcAft>
                        <a:buNone/>
                      </a:pPr>
                      <a:r>
                        <a:rPr lang="en"/>
                        <a:t>2018</a:t>
                      </a:r>
                      <a:endParaRPr/>
                    </a:p>
                  </a:txBody>
                  <a:tcPr marT="91425" marB="91425" marR="91425" marL="91425"/>
                </a:tc>
                <a:tc>
                  <a:txBody>
                    <a:bodyPr/>
                    <a:lstStyle/>
                    <a:p>
                      <a:pPr indent="0" lvl="0" marL="0" rtl="0" algn="l">
                        <a:spcBef>
                          <a:spcPts val="0"/>
                        </a:spcBef>
                        <a:spcAft>
                          <a:spcPts val="0"/>
                        </a:spcAft>
                        <a:buNone/>
                      </a:pPr>
                      <a:r>
                        <a:rPr lang="en"/>
                        <a:t>Local Binary Pattern Algorithm(LBP),Mysql</a:t>
                      </a:r>
                      <a:endParaRPr/>
                    </a:p>
                  </a:txBody>
                  <a:tcPr marT="91425" marB="91425" marR="91425" marL="91425"/>
                </a:tc>
                <a:tc>
                  <a:txBody>
                    <a:bodyPr/>
                    <a:lstStyle/>
                    <a:p>
                      <a:pPr indent="0" lvl="0" marL="0" rtl="0" algn="l">
                        <a:spcBef>
                          <a:spcPts val="0"/>
                        </a:spcBef>
                        <a:spcAft>
                          <a:spcPts val="0"/>
                        </a:spcAft>
                        <a:buNone/>
                      </a:pPr>
                      <a:r>
                        <a:rPr lang="en"/>
                        <a:t>Easily accessible</a:t>
                      </a:r>
                      <a:endParaRPr/>
                    </a:p>
                  </a:txBody>
                  <a:tcPr marT="91425" marB="91425" marR="91425" marL="91425"/>
                </a:tc>
                <a:tc>
                  <a:txBody>
                    <a:bodyPr/>
                    <a:lstStyle/>
                    <a:p>
                      <a:pPr indent="0" lvl="0" marL="0" rtl="0" algn="l">
                        <a:spcBef>
                          <a:spcPts val="0"/>
                        </a:spcBef>
                        <a:spcAft>
                          <a:spcPts val="0"/>
                        </a:spcAft>
                        <a:buNone/>
                      </a:pPr>
                      <a:r>
                        <a:rPr lang="en"/>
                        <a:t>Less sensitivity and not effective in darkness.</a:t>
                      </a:r>
                      <a:endParaRPr/>
                    </a:p>
                  </a:txBody>
                  <a:tcPr marT="91425" marB="91425" marR="91425" marL="91425"/>
                </a:tc>
              </a:tr>
              <a:tr h="188972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Automated Attendance system using Image Processing</a:t>
                      </a:r>
                      <a:endParaRPr/>
                    </a:p>
                  </a:txBody>
                  <a:tcPr marT="91425" marB="91425" marR="91425" marL="91425"/>
                </a:tc>
                <a:tc>
                  <a:txBody>
                    <a:bodyPr/>
                    <a:lstStyle/>
                    <a:p>
                      <a:pPr indent="0" lvl="0" marL="0" rtl="0" algn="l">
                        <a:spcBef>
                          <a:spcPts val="0"/>
                        </a:spcBef>
                        <a:spcAft>
                          <a:spcPts val="0"/>
                        </a:spcAft>
                        <a:buNone/>
                      </a:pPr>
                      <a:r>
                        <a:rPr lang="en"/>
                        <a:t>Smit Hapani, Nandana Prabhu, Nikhil Parakhiya</a:t>
                      </a:r>
                      <a:endParaRPr/>
                    </a:p>
                  </a:txBody>
                  <a:tcPr marT="91425" marB="91425" marR="91425" marL="91425"/>
                </a:tc>
                <a:tc>
                  <a:txBody>
                    <a:bodyPr/>
                    <a:lstStyle/>
                    <a:p>
                      <a:pPr indent="0" lvl="0" marL="0" rtl="0" algn="l">
                        <a:spcBef>
                          <a:spcPts val="0"/>
                        </a:spcBef>
                        <a:spcAft>
                          <a:spcPts val="0"/>
                        </a:spcAft>
                        <a:buNone/>
                      </a:pPr>
                      <a:r>
                        <a:rPr lang="en"/>
                        <a:t>2018</a:t>
                      </a:r>
                      <a:endParaRPr/>
                    </a:p>
                  </a:txBody>
                  <a:tcPr marT="91425" marB="91425" marR="91425" marL="91425"/>
                </a:tc>
                <a:tc>
                  <a:txBody>
                    <a:bodyPr/>
                    <a:lstStyle/>
                    <a:p>
                      <a:pPr indent="0" lvl="0" marL="0" rtl="0" algn="l">
                        <a:spcBef>
                          <a:spcPts val="0"/>
                        </a:spcBef>
                        <a:spcAft>
                          <a:spcPts val="0"/>
                        </a:spcAft>
                        <a:buNone/>
                      </a:pPr>
                      <a:r>
                        <a:rPr lang="en"/>
                        <a:t>Viola Jones Algorithm,Fisher Face Algorithm</a:t>
                      </a:r>
                      <a:endParaRPr/>
                    </a:p>
                  </a:txBody>
                  <a:tcPr marT="91425" marB="91425" marR="91425" marL="91425"/>
                </a:tc>
                <a:tc>
                  <a:txBody>
                    <a:bodyPr/>
                    <a:lstStyle/>
                    <a:p>
                      <a:pPr indent="0" lvl="0" marL="0" rtl="0" algn="l">
                        <a:spcBef>
                          <a:spcPts val="0"/>
                        </a:spcBef>
                        <a:spcAft>
                          <a:spcPts val="0"/>
                        </a:spcAft>
                        <a:buNone/>
                      </a:pPr>
                      <a:r>
                        <a:rPr lang="en"/>
                        <a:t>Less proxy</a:t>
                      </a:r>
                      <a:endParaRPr/>
                    </a:p>
                  </a:txBody>
                  <a:tcPr marT="91425" marB="91425" marR="91425" marL="91425"/>
                </a:tc>
                <a:tc>
                  <a:txBody>
                    <a:bodyPr/>
                    <a:lstStyle/>
                    <a:p>
                      <a:pPr indent="0" lvl="0" marL="0" rtl="0" algn="l">
                        <a:spcBef>
                          <a:spcPts val="0"/>
                        </a:spcBef>
                        <a:spcAft>
                          <a:spcPts val="0"/>
                        </a:spcAft>
                        <a:buNone/>
                      </a:pPr>
                      <a:r>
                        <a:rPr lang="en"/>
                        <a:t>Accuracy &lt;50% </a:t>
                      </a:r>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idx="1" type="body"/>
          </p:nvPr>
        </p:nvSpPr>
        <p:spPr>
          <a:xfrm>
            <a:off x="-788775" y="1151400"/>
            <a:ext cx="7505700" cy="2638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graphicFrame>
        <p:nvGraphicFramePr>
          <p:cNvPr id="149" name="Google Shape;149;p16"/>
          <p:cNvGraphicFramePr/>
          <p:nvPr/>
        </p:nvGraphicFramePr>
        <p:xfrm>
          <a:off x="537075" y="364125"/>
          <a:ext cx="3000000" cy="3000000"/>
        </p:xfrm>
        <a:graphic>
          <a:graphicData uri="http://schemas.openxmlformats.org/drawingml/2006/table">
            <a:tbl>
              <a:tblPr>
                <a:noFill/>
                <a:tableStyleId>{29DABEE3-6625-45A2-89B8-6A7048EE116F}</a:tableStyleId>
              </a:tblPr>
              <a:tblGrid>
                <a:gridCol w="636975"/>
                <a:gridCol w="1894125"/>
                <a:gridCol w="1113675"/>
                <a:gridCol w="1113675"/>
                <a:gridCol w="1113675"/>
                <a:gridCol w="1113675"/>
                <a:gridCol w="1113675"/>
              </a:tblGrid>
              <a:tr h="396200">
                <a:tc>
                  <a:txBody>
                    <a:bodyPr/>
                    <a:lstStyle/>
                    <a:p>
                      <a:pPr indent="0" lvl="0" marL="0" rtl="0" algn="l">
                        <a:spcBef>
                          <a:spcPts val="0"/>
                        </a:spcBef>
                        <a:spcAft>
                          <a:spcPts val="0"/>
                        </a:spcAft>
                        <a:buNone/>
                      </a:pPr>
                      <a:r>
                        <a:rPr b="1" lang="en"/>
                        <a:t>S.No</a:t>
                      </a:r>
                      <a:endParaRPr b="1"/>
                    </a:p>
                  </a:txBody>
                  <a:tcPr marT="91425" marB="91425" marR="91425" marL="91425"/>
                </a:tc>
                <a:tc>
                  <a:txBody>
                    <a:bodyPr/>
                    <a:lstStyle/>
                    <a:p>
                      <a:pPr indent="0" lvl="0" marL="0" rtl="0" algn="l">
                        <a:spcBef>
                          <a:spcPts val="0"/>
                        </a:spcBef>
                        <a:spcAft>
                          <a:spcPts val="0"/>
                        </a:spcAft>
                        <a:buNone/>
                      </a:pPr>
                      <a:r>
                        <a:rPr b="1" lang="en"/>
                        <a:t>Title</a:t>
                      </a:r>
                      <a:endParaRPr b="1"/>
                    </a:p>
                  </a:txBody>
                  <a:tcPr marT="91425" marB="91425" marR="91425" marL="91425"/>
                </a:tc>
                <a:tc>
                  <a:txBody>
                    <a:bodyPr/>
                    <a:lstStyle/>
                    <a:p>
                      <a:pPr indent="0" lvl="0" marL="0" rtl="0" algn="l">
                        <a:spcBef>
                          <a:spcPts val="0"/>
                        </a:spcBef>
                        <a:spcAft>
                          <a:spcPts val="0"/>
                        </a:spcAft>
                        <a:buNone/>
                      </a:pPr>
                      <a:r>
                        <a:rPr b="1" lang="en"/>
                        <a:t>Author</a:t>
                      </a:r>
                      <a:endParaRPr b="1"/>
                    </a:p>
                  </a:txBody>
                  <a:tcPr marT="91425" marB="91425" marR="91425" marL="91425"/>
                </a:tc>
                <a:tc>
                  <a:txBody>
                    <a:bodyPr/>
                    <a:lstStyle/>
                    <a:p>
                      <a:pPr indent="0" lvl="0" marL="0" rtl="0" algn="l">
                        <a:spcBef>
                          <a:spcPts val="0"/>
                        </a:spcBef>
                        <a:spcAft>
                          <a:spcPts val="0"/>
                        </a:spcAft>
                        <a:buNone/>
                      </a:pPr>
                      <a:r>
                        <a:rPr b="1" lang="en"/>
                        <a:t>Year</a:t>
                      </a:r>
                      <a:endParaRPr b="1"/>
                    </a:p>
                  </a:txBody>
                  <a:tcPr marT="91425" marB="91425" marR="91425" marL="91425"/>
                </a:tc>
                <a:tc>
                  <a:txBody>
                    <a:bodyPr/>
                    <a:lstStyle/>
                    <a:p>
                      <a:pPr indent="0" lvl="0" marL="0" rtl="0" algn="l">
                        <a:spcBef>
                          <a:spcPts val="0"/>
                        </a:spcBef>
                        <a:spcAft>
                          <a:spcPts val="0"/>
                        </a:spcAft>
                        <a:buNone/>
                      </a:pPr>
                      <a:r>
                        <a:rPr b="1" lang="en"/>
                        <a:t>Methods</a:t>
                      </a:r>
                      <a:endParaRPr b="1"/>
                    </a:p>
                  </a:txBody>
                  <a:tcPr marT="91425" marB="91425" marR="91425" marL="91425"/>
                </a:tc>
                <a:tc>
                  <a:txBody>
                    <a:bodyPr/>
                    <a:lstStyle/>
                    <a:p>
                      <a:pPr indent="0" lvl="0" marL="0" rtl="0" algn="l">
                        <a:spcBef>
                          <a:spcPts val="0"/>
                        </a:spcBef>
                        <a:spcAft>
                          <a:spcPts val="0"/>
                        </a:spcAft>
                        <a:buNone/>
                      </a:pPr>
                      <a:r>
                        <a:rPr b="1" lang="en"/>
                        <a:t>Merits</a:t>
                      </a:r>
                      <a:endParaRPr b="1"/>
                    </a:p>
                  </a:txBody>
                  <a:tcPr marT="91425" marB="91425" marR="91425" marL="91425"/>
                </a:tc>
                <a:tc>
                  <a:txBody>
                    <a:bodyPr/>
                    <a:lstStyle/>
                    <a:p>
                      <a:pPr indent="0" lvl="0" marL="0" rtl="0" algn="l">
                        <a:spcBef>
                          <a:spcPts val="0"/>
                        </a:spcBef>
                        <a:spcAft>
                          <a:spcPts val="0"/>
                        </a:spcAft>
                        <a:buNone/>
                      </a:pPr>
                      <a:r>
                        <a:rPr b="1" lang="en"/>
                        <a:t>Demerits</a:t>
                      </a:r>
                      <a:endParaRPr b="1"/>
                    </a:p>
                  </a:txBody>
                  <a:tcPr marT="91425" marB="91425" marR="91425" marL="91425"/>
                </a:tc>
              </a:tr>
              <a:tr h="1347925">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Real Time</a:t>
                      </a:r>
                      <a:r>
                        <a:rPr lang="en"/>
                        <a:t> Attendance using Face Recoginition Technique</a:t>
                      </a:r>
                      <a:endParaRPr/>
                    </a:p>
                  </a:txBody>
                  <a:tcPr marT="91425" marB="91425" marR="91425" marL="91425"/>
                </a:tc>
                <a:tc>
                  <a:txBody>
                    <a:bodyPr/>
                    <a:lstStyle/>
                    <a:p>
                      <a:pPr indent="0" lvl="0" marL="0" rtl="0" algn="l">
                        <a:spcBef>
                          <a:spcPts val="0"/>
                        </a:spcBef>
                        <a:spcAft>
                          <a:spcPts val="0"/>
                        </a:spcAft>
                        <a:buNone/>
                      </a:pPr>
                      <a:r>
                        <a:rPr lang="en"/>
                        <a:t>Mayank Srivastava, Amit kumar, Aditya Dixit, Aman Kumar</a:t>
                      </a:r>
                      <a:endParaRPr/>
                    </a:p>
                  </a:txBody>
                  <a:tcPr marT="91425" marB="91425" marR="91425" marL="91425"/>
                </a:tc>
                <a:tc>
                  <a:txBody>
                    <a:bodyPr/>
                    <a:lstStyle/>
                    <a:p>
                      <a:pPr indent="0" lvl="0" marL="0" rtl="0" algn="l">
                        <a:spcBef>
                          <a:spcPts val="0"/>
                        </a:spcBef>
                        <a:spcAft>
                          <a:spcPts val="0"/>
                        </a:spcAft>
                        <a:buNone/>
                      </a:pPr>
                      <a:r>
                        <a:rPr lang="en"/>
                        <a:t>2020</a:t>
                      </a:r>
                      <a:endParaRPr/>
                    </a:p>
                  </a:txBody>
                  <a:tcPr marT="91425" marB="91425" marR="91425" marL="91425"/>
                </a:tc>
                <a:tc>
                  <a:txBody>
                    <a:bodyPr/>
                    <a:lstStyle/>
                    <a:p>
                      <a:pPr indent="0" lvl="0" marL="0" rtl="0" algn="l">
                        <a:spcBef>
                          <a:spcPts val="0"/>
                        </a:spcBef>
                        <a:spcAft>
                          <a:spcPts val="0"/>
                        </a:spcAft>
                        <a:buNone/>
                      </a:pPr>
                      <a:r>
                        <a:rPr lang="en"/>
                        <a:t>Open CV,Haar Cascade Algorithm</a:t>
                      </a:r>
                      <a:endParaRPr/>
                    </a:p>
                  </a:txBody>
                  <a:tcPr marT="91425" marB="91425" marR="91425" marL="91425"/>
                </a:tc>
                <a:tc>
                  <a:txBody>
                    <a:bodyPr/>
                    <a:lstStyle/>
                    <a:p>
                      <a:pPr indent="0" lvl="0" marL="0" rtl="0" algn="l">
                        <a:spcBef>
                          <a:spcPts val="0"/>
                        </a:spcBef>
                        <a:spcAft>
                          <a:spcPts val="0"/>
                        </a:spcAft>
                        <a:buNone/>
                      </a:pPr>
                      <a:r>
                        <a:rPr lang="en"/>
                        <a:t>Accuracy high</a:t>
                      </a:r>
                      <a:endParaRPr/>
                    </a:p>
                  </a:txBody>
                  <a:tcPr marT="91425" marB="91425" marR="91425" marL="91425"/>
                </a:tc>
                <a:tc>
                  <a:txBody>
                    <a:bodyPr/>
                    <a:lstStyle/>
                    <a:p>
                      <a:pPr indent="0" lvl="0" marL="0" rtl="0" algn="l">
                        <a:spcBef>
                          <a:spcPts val="0"/>
                        </a:spcBef>
                        <a:spcAft>
                          <a:spcPts val="0"/>
                        </a:spcAft>
                        <a:buNone/>
                      </a:pPr>
                      <a:r>
                        <a:rPr lang="en"/>
                        <a:t>Less accuracy in large area</a:t>
                      </a:r>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Attendance management system using Face Recognition</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Aditya Tyagi, Kundan Kumar, Sumar Kumar Jha</a:t>
                      </a:r>
                      <a:endParaRPr/>
                    </a:p>
                  </a:txBody>
                  <a:tcPr marT="91425" marB="91425" marR="91425" marL="91425"/>
                </a:tc>
                <a:tc>
                  <a:txBody>
                    <a:bodyPr/>
                    <a:lstStyle/>
                    <a:p>
                      <a:pPr indent="0" lvl="0" marL="0" rtl="0" algn="l">
                        <a:spcBef>
                          <a:spcPts val="0"/>
                        </a:spcBef>
                        <a:spcAft>
                          <a:spcPts val="0"/>
                        </a:spcAft>
                        <a:buNone/>
                      </a:pPr>
                      <a:r>
                        <a:rPr lang="en"/>
                        <a:t>2020</a:t>
                      </a:r>
                      <a:endParaRPr/>
                    </a:p>
                  </a:txBody>
                  <a:tcPr marT="91425" marB="91425" marR="91425" marL="91425"/>
                </a:tc>
                <a:tc>
                  <a:txBody>
                    <a:bodyPr/>
                    <a:lstStyle/>
                    <a:p>
                      <a:pPr indent="0" lvl="0" marL="0" rtl="0" algn="l">
                        <a:spcBef>
                          <a:spcPts val="0"/>
                        </a:spcBef>
                        <a:spcAft>
                          <a:spcPts val="0"/>
                        </a:spcAft>
                        <a:buNone/>
                      </a:pPr>
                      <a:r>
                        <a:rPr lang="en"/>
                        <a:t>Cascade Classifier,LBPH Algorithm</a:t>
                      </a:r>
                      <a:endParaRPr/>
                    </a:p>
                  </a:txBody>
                  <a:tcPr marT="91425" marB="91425" marR="91425" marL="91425"/>
                </a:tc>
                <a:tc>
                  <a:txBody>
                    <a:bodyPr/>
                    <a:lstStyle/>
                    <a:p>
                      <a:pPr indent="0" lvl="0" marL="0" rtl="0" algn="l">
                        <a:spcBef>
                          <a:spcPts val="0"/>
                        </a:spcBef>
                        <a:spcAft>
                          <a:spcPts val="0"/>
                        </a:spcAft>
                        <a:buNone/>
                      </a:pPr>
                      <a:r>
                        <a:rPr lang="en"/>
                        <a:t>Robust Against monotonic grey</a:t>
                      </a:r>
                      <a:endParaRPr/>
                    </a:p>
                  </a:txBody>
                  <a:tcPr marT="91425" marB="91425" marR="91425" marL="91425"/>
                </a:tc>
                <a:tc>
                  <a:txBody>
                    <a:bodyPr/>
                    <a:lstStyle/>
                    <a:p>
                      <a:pPr indent="0" lvl="0" marL="0" rtl="0" algn="l">
                        <a:spcBef>
                          <a:spcPts val="0"/>
                        </a:spcBef>
                        <a:spcAft>
                          <a:spcPts val="0"/>
                        </a:spcAft>
                        <a:buNone/>
                      </a:pPr>
                      <a:r>
                        <a:rPr lang="en"/>
                        <a:t>Take more than 5 secs to recognize</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idx="1" type="body"/>
          </p:nvPr>
        </p:nvSpPr>
        <p:spPr>
          <a:xfrm>
            <a:off x="819150" y="1800200"/>
            <a:ext cx="7505700" cy="2638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graphicFrame>
        <p:nvGraphicFramePr>
          <p:cNvPr id="155" name="Google Shape;155;p17"/>
          <p:cNvGraphicFramePr/>
          <p:nvPr/>
        </p:nvGraphicFramePr>
        <p:xfrm>
          <a:off x="552450" y="364125"/>
          <a:ext cx="3000000" cy="3000000"/>
        </p:xfrm>
        <a:graphic>
          <a:graphicData uri="http://schemas.openxmlformats.org/drawingml/2006/table">
            <a:tbl>
              <a:tblPr>
                <a:noFill/>
                <a:tableStyleId>{29DABEE3-6625-45A2-89B8-6A7048EE116F}</a:tableStyleId>
              </a:tblPr>
              <a:tblGrid>
                <a:gridCol w="1162925"/>
                <a:gridCol w="1162925"/>
                <a:gridCol w="1162925"/>
                <a:gridCol w="1162925"/>
                <a:gridCol w="1162925"/>
                <a:gridCol w="1162925"/>
                <a:gridCol w="1162925"/>
              </a:tblGrid>
              <a:tr h="396200">
                <a:tc>
                  <a:txBody>
                    <a:bodyPr/>
                    <a:lstStyle/>
                    <a:p>
                      <a:pPr indent="0" lvl="0" marL="0" rtl="0" algn="l">
                        <a:spcBef>
                          <a:spcPts val="0"/>
                        </a:spcBef>
                        <a:spcAft>
                          <a:spcPts val="0"/>
                        </a:spcAft>
                        <a:buNone/>
                      </a:pPr>
                      <a:r>
                        <a:rPr b="1" lang="en"/>
                        <a:t>S.No</a:t>
                      </a:r>
                      <a:endParaRPr b="1"/>
                    </a:p>
                  </a:txBody>
                  <a:tcPr marT="91425" marB="91425" marR="91425" marL="91425"/>
                </a:tc>
                <a:tc>
                  <a:txBody>
                    <a:bodyPr/>
                    <a:lstStyle/>
                    <a:p>
                      <a:pPr indent="0" lvl="0" marL="0" rtl="0" algn="l">
                        <a:spcBef>
                          <a:spcPts val="0"/>
                        </a:spcBef>
                        <a:spcAft>
                          <a:spcPts val="0"/>
                        </a:spcAft>
                        <a:buNone/>
                      </a:pPr>
                      <a:r>
                        <a:rPr b="1" lang="en"/>
                        <a:t>Title</a:t>
                      </a:r>
                      <a:endParaRPr b="1"/>
                    </a:p>
                  </a:txBody>
                  <a:tcPr marT="91425" marB="91425" marR="91425" marL="91425"/>
                </a:tc>
                <a:tc>
                  <a:txBody>
                    <a:bodyPr/>
                    <a:lstStyle/>
                    <a:p>
                      <a:pPr indent="0" lvl="0" marL="0" rtl="0" algn="l">
                        <a:spcBef>
                          <a:spcPts val="0"/>
                        </a:spcBef>
                        <a:spcAft>
                          <a:spcPts val="0"/>
                        </a:spcAft>
                        <a:buNone/>
                      </a:pPr>
                      <a:r>
                        <a:rPr b="1" lang="en"/>
                        <a:t>Author</a:t>
                      </a:r>
                      <a:endParaRPr b="1"/>
                    </a:p>
                  </a:txBody>
                  <a:tcPr marT="91425" marB="91425" marR="91425" marL="91425"/>
                </a:tc>
                <a:tc>
                  <a:txBody>
                    <a:bodyPr/>
                    <a:lstStyle/>
                    <a:p>
                      <a:pPr indent="0" lvl="0" marL="0" rtl="0" algn="l">
                        <a:spcBef>
                          <a:spcPts val="0"/>
                        </a:spcBef>
                        <a:spcAft>
                          <a:spcPts val="0"/>
                        </a:spcAft>
                        <a:buNone/>
                      </a:pPr>
                      <a:r>
                        <a:rPr b="1" lang="en"/>
                        <a:t>Year</a:t>
                      </a:r>
                      <a:endParaRPr b="1"/>
                    </a:p>
                  </a:txBody>
                  <a:tcPr marT="91425" marB="91425" marR="91425" marL="91425"/>
                </a:tc>
                <a:tc>
                  <a:txBody>
                    <a:bodyPr/>
                    <a:lstStyle/>
                    <a:p>
                      <a:pPr indent="0" lvl="0" marL="0" rtl="0" algn="l">
                        <a:spcBef>
                          <a:spcPts val="0"/>
                        </a:spcBef>
                        <a:spcAft>
                          <a:spcPts val="0"/>
                        </a:spcAft>
                        <a:buNone/>
                      </a:pPr>
                      <a:r>
                        <a:rPr b="1" lang="en"/>
                        <a:t>Methods</a:t>
                      </a:r>
                      <a:endParaRPr b="1"/>
                    </a:p>
                  </a:txBody>
                  <a:tcPr marT="91425" marB="91425" marR="91425" marL="91425"/>
                </a:tc>
                <a:tc>
                  <a:txBody>
                    <a:bodyPr/>
                    <a:lstStyle/>
                    <a:p>
                      <a:pPr indent="0" lvl="0" marL="0" rtl="0" algn="l">
                        <a:spcBef>
                          <a:spcPts val="0"/>
                        </a:spcBef>
                        <a:spcAft>
                          <a:spcPts val="0"/>
                        </a:spcAft>
                        <a:buNone/>
                      </a:pPr>
                      <a:r>
                        <a:rPr b="1" lang="en"/>
                        <a:t>Merits</a:t>
                      </a:r>
                      <a:endParaRPr b="1"/>
                    </a:p>
                  </a:txBody>
                  <a:tcPr marT="91425" marB="91425" marR="91425" marL="91425"/>
                </a:tc>
                <a:tc>
                  <a:txBody>
                    <a:bodyPr/>
                    <a:lstStyle/>
                    <a:p>
                      <a:pPr indent="0" lvl="0" marL="0" rtl="0" algn="l">
                        <a:spcBef>
                          <a:spcPts val="0"/>
                        </a:spcBef>
                        <a:spcAft>
                          <a:spcPts val="0"/>
                        </a:spcAft>
                        <a:buNone/>
                      </a:pPr>
                      <a:r>
                        <a:rPr b="1" lang="en"/>
                        <a:t>Demerits</a:t>
                      </a:r>
                      <a:endParaRPr b="1"/>
                    </a:p>
                  </a:txBody>
                  <a:tcPr marT="91425" marB="91425" marR="91425" marL="91425"/>
                </a:tc>
              </a:tr>
              <a:tr h="171465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Student </a:t>
                      </a:r>
                      <a:r>
                        <a:rPr lang="en"/>
                        <a:t>Attendance System using Face Recoginition</a:t>
                      </a:r>
                      <a:endParaRPr/>
                    </a:p>
                  </a:txBody>
                  <a:tcPr marT="91425" marB="91425" marR="91425" marL="91425"/>
                </a:tc>
                <a:tc>
                  <a:txBody>
                    <a:bodyPr/>
                    <a:lstStyle/>
                    <a:p>
                      <a:pPr indent="0" lvl="0" marL="0" rtl="0" algn="l">
                        <a:spcBef>
                          <a:spcPts val="0"/>
                        </a:spcBef>
                        <a:spcAft>
                          <a:spcPts val="0"/>
                        </a:spcAft>
                        <a:buNone/>
                      </a:pPr>
                      <a:r>
                        <a:rPr lang="en"/>
                        <a:t>Samridhi Dev, Tushar Patnaik</a:t>
                      </a:r>
                      <a:endParaRPr/>
                    </a:p>
                  </a:txBody>
                  <a:tcPr marT="91425" marB="91425" marR="91425" marL="91425"/>
                </a:tc>
                <a:tc>
                  <a:txBody>
                    <a:bodyPr/>
                    <a:lstStyle/>
                    <a:p>
                      <a:pPr indent="0" lvl="0" marL="0" rtl="0" algn="l">
                        <a:spcBef>
                          <a:spcPts val="0"/>
                        </a:spcBef>
                        <a:spcAft>
                          <a:spcPts val="0"/>
                        </a:spcAft>
                        <a:buNone/>
                      </a:pPr>
                      <a:r>
                        <a:rPr lang="en"/>
                        <a:t>2020</a:t>
                      </a:r>
                      <a:endParaRPr/>
                    </a:p>
                  </a:txBody>
                  <a:tcPr marT="91425" marB="91425" marR="91425" marL="91425"/>
                </a:tc>
                <a:tc>
                  <a:txBody>
                    <a:bodyPr/>
                    <a:lstStyle/>
                    <a:p>
                      <a:pPr indent="0" lvl="0" marL="0" rtl="0" algn="l">
                        <a:spcBef>
                          <a:spcPts val="0"/>
                        </a:spcBef>
                        <a:spcAft>
                          <a:spcPts val="0"/>
                        </a:spcAft>
                        <a:buNone/>
                      </a:pPr>
                      <a:r>
                        <a:rPr lang="en"/>
                        <a:t>KNN,CNN,SVM,Haar Classifier</a:t>
                      </a:r>
                      <a:endParaRPr/>
                    </a:p>
                  </a:txBody>
                  <a:tcPr marT="91425" marB="91425" marR="91425" marL="91425"/>
                </a:tc>
                <a:tc>
                  <a:txBody>
                    <a:bodyPr/>
                    <a:lstStyle/>
                    <a:p>
                      <a:pPr indent="0" lvl="0" marL="0" rtl="0" algn="l">
                        <a:spcBef>
                          <a:spcPts val="0"/>
                        </a:spcBef>
                        <a:spcAft>
                          <a:spcPts val="0"/>
                        </a:spcAft>
                        <a:buNone/>
                      </a:pPr>
                      <a:r>
                        <a:rPr lang="en"/>
                        <a:t>Cost efficient</a:t>
                      </a:r>
                      <a:endParaRPr/>
                    </a:p>
                  </a:txBody>
                  <a:tcPr marT="91425" marB="91425" marR="91425" marL="91425"/>
                </a:tc>
                <a:tc>
                  <a:txBody>
                    <a:bodyPr/>
                    <a:lstStyle/>
                    <a:p>
                      <a:pPr indent="0" lvl="0" marL="0" rtl="0" algn="l">
                        <a:spcBef>
                          <a:spcPts val="0"/>
                        </a:spcBef>
                        <a:spcAft>
                          <a:spcPts val="0"/>
                        </a:spcAft>
                        <a:buNone/>
                      </a:pPr>
                      <a:r>
                        <a:rPr lang="en"/>
                        <a:t>Less computational Complexity</a:t>
                      </a:r>
                      <a:endParaRPr/>
                    </a:p>
                  </a:txBody>
                  <a:tcPr marT="91425" marB="91425" marR="91425" marL="91425"/>
                </a:tc>
              </a:tr>
              <a:tr h="21884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Real Time Smart Attendance System using Face Recognition Techniques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Shreyak Sawhney, Karan Kacker</a:t>
                      </a:r>
                      <a:endParaRPr/>
                    </a:p>
                  </a:txBody>
                  <a:tcPr marT="91425" marB="91425" marR="91425" marL="91425"/>
                </a:tc>
                <a:tc>
                  <a:txBody>
                    <a:bodyPr/>
                    <a:lstStyle/>
                    <a:p>
                      <a:pPr indent="0" lvl="0" marL="0" rtl="0" algn="l">
                        <a:spcBef>
                          <a:spcPts val="0"/>
                        </a:spcBef>
                        <a:spcAft>
                          <a:spcPts val="0"/>
                        </a:spcAft>
                        <a:buNone/>
                      </a:pPr>
                      <a:r>
                        <a:rPr lang="en"/>
                        <a:t>2019</a:t>
                      </a:r>
                      <a:endParaRPr/>
                    </a:p>
                  </a:txBody>
                  <a:tcPr marT="91425" marB="91425" marR="91425" marL="91425"/>
                </a:tc>
                <a:tc>
                  <a:txBody>
                    <a:bodyPr/>
                    <a:lstStyle/>
                    <a:p>
                      <a:pPr indent="0" lvl="0" marL="0" rtl="0" algn="l">
                        <a:spcBef>
                          <a:spcPts val="0"/>
                        </a:spcBef>
                        <a:spcAft>
                          <a:spcPts val="0"/>
                        </a:spcAft>
                        <a:buNone/>
                      </a:pPr>
                      <a:r>
                        <a:rPr lang="en"/>
                        <a:t>PCA,CNN</a:t>
                      </a:r>
                      <a:endParaRPr/>
                    </a:p>
                  </a:txBody>
                  <a:tcPr marT="91425" marB="91425" marR="91425" marL="91425"/>
                </a:tc>
                <a:tc>
                  <a:txBody>
                    <a:bodyPr/>
                    <a:lstStyle/>
                    <a:p>
                      <a:pPr indent="0" lvl="0" marL="0" rtl="0" algn="l">
                        <a:spcBef>
                          <a:spcPts val="0"/>
                        </a:spcBef>
                        <a:spcAft>
                          <a:spcPts val="0"/>
                        </a:spcAft>
                        <a:buNone/>
                      </a:pPr>
                      <a:r>
                        <a:rPr lang="en"/>
                        <a:t>High Accuracy</a:t>
                      </a:r>
                      <a:endParaRPr/>
                    </a:p>
                  </a:txBody>
                  <a:tcPr marT="91425" marB="91425" marR="91425" marL="91425"/>
                </a:tc>
                <a:tc>
                  <a:txBody>
                    <a:bodyPr/>
                    <a:lstStyle/>
                    <a:p>
                      <a:pPr indent="0" lvl="0" marL="0" rtl="0" algn="l">
                        <a:spcBef>
                          <a:spcPts val="0"/>
                        </a:spcBef>
                        <a:spcAft>
                          <a:spcPts val="0"/>
                        </a:spcAft>
                        <a:buNone/>
                      </a:pPr>
                      <a:r>
                        <a:rPr lang="en"/>
                        <a:t>Less than 80% accuracy</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idx="1" type="body"/>
          </p:nvPr>
        </p:nvSpPr>
        <p:spPr>
          <a:xfrm>
            <a:off x="819150" y="1800200"/>
            <a:ext cx="7505700" cy="2638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graphicFrame>
        <p:nvGraphicFramePr>
          <p:cNvPr id="161" name="Google Shape;161;p18"/>
          <p:cNvGraphicFramePr/>
          <p:nvPr/>
        </p:nvGraphicFramePr>
        <p:xfrm>
          <a:off x="546475" y="364125"/>
          <a:ext cx="3000000" cy="3000000"/>
        </p:xfrm>
        <a:graphic>
          <a:graphicData uri="http://schemas.openxmlformats.org/drawingml/2006/table">
            <a:tbl>
              <a:tblPr>
                <a:noFill/>
                <a:tableStyleId>{29DABEE3-6625-45A2-89B8-6A7048EE116F}</a:tableStyleId>
              </a:tblPr>
              <a:tblGrid>
                <a:gridCol w="686225"/>
                <a:gridCol w="1372650"/>
                <a:gridCol w="1316250"/>
                <a:gridCol w="1034150"/>
                <a:gridCol w="1034150"/>
                <a:gridCol w="1034150"/>
                <a:gridCol w="1598350"/>
              </a:tblGrid>
              <a:tr h="381000">
                <a:tc>
                  <a:txBody>
                    <a:bodyPr/>
                    <a:lstStyle/>
                    <a:p>
                      <a:pPr indent="0" lvl="0" marL="0" rtl="0" algn="l">
                        <a:spcBef>
                          <a:spcPts val="0"/>
                        </a:spcBef>
                        <a:spcAft>
                          <a:spcPts val="0"/>
                        </a:spcAft>
                        <a:buNone/>
                      </a:pPr>
                      <a:r>
                        <a:rPr b="1" lang="en"/>
                        <a:t>S.No</a:t>
                      </a:r>
                      <a:endParaRPr b="1"/>
                    </a:p>
                  </a:txBody>
                  <a:tcPr marT="91425" marB="91425" marR="91425" marL="91425"/>
                </a:tc>
                <a:tc>
                  <a:txBody>
                    <a:bodyPr/>
                    <a:lstStyle/>
                    <a:p>
                      <a:pPr indent="0" lvl="0" marL="0" rtl="0" algn="l">
                        <a:spcBef>
                          <a:spcPts val="0"/>
                        </a:spcBef>
                        <a:spcAft>
                          <a:spcPts val="0"/>
                        </a:spcAft>
                        <a:buNone/>
                      </a:pPr>
                      <a:r>
                        <a:rPr b="1" lang="en"/>
                        <a:t>Title</a:t>
                      </a:r>
                      <a:endParaRPr b="1"/>
                    </a:p>
                  </a:txBody>
                  <a:tcPr marT="91425" marB="91425" marR="91425" marL="91425"/>
                </a:tc>
                <a:tc>
                  <a:txBody>
                    <a:bodyPr/>
                    <a:lstStyle/>
                    <a:p>
                      <a:pPr indent="0" lvl="0" marL="0" rtl="0" algn="l">
                        <a:spcBef>
                          <a:spcPts val="0"/>
                        </a:spcBef>
                        <a:spcAft>
                          <a:spcPts val="0"/>
                        </a:spcAft>
                        <a:buNone/>
                      </a:pPr>
                      <a:r>
                        <a:rPr b="1" lang="en"/>
                        <a:t>Author</a:t>
                      </a:r>
                      <a:endParaRPr b="1"/>
                    </a:p>
                  </a:txBody>
                  <a:tcPr marT="91425" marB="91425" marR="91425" marL="91425"/>
                </a:tc>
                <a:tc>
                  <a:txBody>
                    <a:bodyPr/>
                    <a:lstStyle/>
                    <a:p>
                      <a:pPr indent="0" lvl="0" marL="0" rtl="0" algn="l">
                        <a:spcBef>
                          <a:spcPts val="0"/>
                        </a:spcBef>
                        <a:spcAft>
                          <a:spcPts val="0"/>
                        </a:spcAft>
                        <a:buNone/>
                      </a:pPr>
                      <a:r>
                        <a:rPr b="1" lang="en"/>
                        <a:t>Year</a:t>
                      </a:r>
                      <a:endParaRPr b="1"/>
                    </a:p>
                  </a:txBody>
                  <a:tcPr marT="91425" marB="91425" marR="91425" marL="91425"/>
                </a:tc>
                <a:tc>
                  <a:txBody>
                    <a:bodyPr/>
                    <a:lstStyle/>
                    <a:p>
                      <a:pPr indent="0" lvl="0" marL="0" rtl="0" algn="l">
                        <a:spcBef>
                          <a:spcPts val="0"/>
                        </a:spcBef>
                        <a:spcAft>
                          <a:spcPts val="0"/>
                        </a:spcAft>
                        <a:buNone/>
                      </a:pPr>
                      <a:r>
                        <a:rPr b="1" lang="en"/>
                        <a:t>Methods</a:t>
                      </a:r>
                      <a:endParaRPr b="1"/>
                    </a:p>
                  </a:txBody>
                  <a:tcPr marT="91425" marB="91425" marR="91425" marL="91425"/>
                </a:tc>
                <a:tc>
                  <a:txBody>
                    <a:bodyPr/>
                    <a:lstStyle/>
                    <a:p>
                      <a:pPr indent="0" lvl="0" marL="0" rtl="0" algn="l">
                        <a:spcBef>
                          <a:spcPts val="0"/>
                        </a:spcBef>
                        <a:spcAft>
                          <a:spcPts val="0"/>
                        </a:spcAft>
                        <a:buNone/>
                      </a:pPr>
                      <a:r>
                        <a:rPr b="1" lang="en"/>
                        <a:t>Merits</a:t>
                      </a:r>
                      <a:endParaRPr b="1"/>
                    </a:p>
                  </a:txBody>
                  <a:tcPr marT="91425" marB="91425" marR="91425" marL="91425"/>
                </a:tc>
                <a:tc>
                  <a:txBody>
                    <a:bodyPr/>
                    <a:lstStyle/>
                    <a:p>
                      <a:pPr indent="0" lvl="0" marL="0" rtl="0" algn="l">
                        <a:spcBef>
                          <a:spcPts val="0"/>
                        </a:spcBef>
                        <a:spcAft>
                          <a:spcPts val="0"/>
                        </a:spcAft>
                        <a:buNone/>
                      </a:pPr>
                      <a:r>
                        <a:rPr b="1" lang="en"/>
                        <a:t>Demerits</a:t>
                      </a:r>
                      <a:endParaRPr b="1"/>
                    </a:p>
                  </a:txBody>
                  <a:tcPr marT="91425" marB="91425" marR="91425" marL="91425"/>
                </a:tc>
              </a:tr>
              <a:tr h="171465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Automatic Attendance Management System using Face Detection</a:t>
                      </a:r>
                      <a:endParaRPr/>
                    </a:p>
                  </a:txBody>
                  <a:tcPr marT="91425" marB="91425" marR="91425" marL="91425"/>
                </a:tc>
                <a:tc>
                  <a:txBody>
                    <a:bodyPr/>
                    <a:lstStyle/>
                    <a:p>
                      <a:pPr indent="0" lvl="0" marL="0" rtl="0" algn="l">
                        <a:spcBef>
                          <a:spcPts val="0"/>
                        </a:spcBef>
                        <a:spcAft>
                          <a:spcPts val="0"/>
                        </a:spcAft>
                        <a:buNone/>
                      </a:pPr>
                      <a:r>
                        <a:rPr lang="en"/>
                        <a:t>Arjun Raj, Ahammed Shoheb</a:t>
                      </a:r>
                      <a:endParaRPr/>
                    </a:p>
                  </a:txBody>
                  <a:tcPr marT="91425" marB="91425" marR="91425" marL="91425"/>
                </a:tc>
                <a:tc>
                  <a:txBody>
                    <a:bodyPr/>
                    <a:lstStyle/>
                    <a:p>
                      <a:pPr indent="0" lvl="0" marL="0" rtl="0" algn="l">
                        <a:spcBef>
                          <a:spcPts val="0"/>
                        </a:spcBef>
                        <a:spcAft>
                          <a:spcPts val="0"/>
                        </a:spcAft>
                        <a:buNone/>
                      </a:pPr>
                      <a:r>
                        <a:rPr lang="en"/>
                        <a:t>2016</a:t>
                      </a:r>
                      <a:endParaRPr/>
                    </a:p>
                  </a:txBody>
                  <a:tcPr marT="91425" marB="91425" marR="91425" marL="91425"/>
                </a:tc>
                <a:tc>
                  <a:txBody>
                    <a:bodyPr/>
                    <a:lstStyle/>
                    <a:p>
                      <a:pPr indent="0" lvl="0" marL="0" rtl="0" algn="l">
                        <a:spcBef>
                          <a:spcPts val="0"/>
                        </a:spcBef>
                        <a:spcAft>
                          <a:spcPts val="0"/>
                        </a:spcAft>
                        <a:buNone/>
                      </a:pPr>
                      <a:r>
                        <a:rPr lang="en"/>
                        <a:t>Eigen Faces</a:t>
                      </a:r>
                      <a:endParaRPr/>
                    </a:p>
                  </a:txBody>
                  <a:tcPr marT="91425" marB="91425" marR="91425" marL="91425"/>
                </a:tc>
                <a:tc>
                  <a:txBody>
                    <a:bodyPr/>
                    <a:lstStyle/>
                    <a:p>
                      <a:pPr indent="0" lvl="0" marL="0" rtl="0" algn="l">
                        <a:spcBef>
                          <a:spcPts val="0"/>
                        </a:spcBef>
                        <a:spcAft>
                          <a:spcPts val="0"/>
                        </a:spcAft>
                        <a:buNone/>
                      </a:pPr>
                      <a:r>
                        <a:rPr lang="en"/>
                        <a:t>Hardware Installation is easy</a:t>
                      </a:r>
                      <a:endParaRPr/>
                    </a:p>
                  </a:txBody>
                  <a:tcPr marT="91425" marB="91425" marR="91425" marL="91425"/>
                </a:tc>
                <a:tc>
                  <a:txBody>
                    <a:bodyPr/>
                    <a:lstStyle/>
                    <a:p>
                      <a:pPr indent="0" lvl="0" marL="0" rtl="0" algn="l">
                        <a:spcBef>
                          <a:spcPts val="0"/>
                        </a:spcBef>
                        <a:spcAft>
                          <a:spcPts val="0"/>
                        </a:spcAft>
                        <a:buNone/>
                      </a:pPr>
                      <a:r>
                        <a:rPr lang="en"/>
                        <a:t>More Calculation required</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PROBLEM STATEMENT:</a:t>
            </a:r>
            <a:endParaRPr b="1"/>
          </a:p>
        </p:txBody>
      </p:sp>
      <p:sp>
        <p:nvSpPr>
          <p:cNvPr id="167" name="Google Shape;167;p19"/>
          <p:cNvSpPr txBox="1"/>
          <p:nvPr>
            <p:ph idx="1" type="body"/>
          </p:nvPr>
        </p:nvSpPr>
        <p:spPr>
          <a:xfrm>
            <a:off x="819150" y="16334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The existing attendance system requires staffs to manually take the attendance every time. This includes the more time consumed by the staffs to find their name on sheet, sometimes they may mistakenly mark’s another student’s name and sometimes sheet may got lost.</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PROPOSED SYSTEM :</a:t>
            </a:r>
            <a:endParaRPr b="1"/>
          </a:p>
        </p:txBody>
      </p:sp>
      <p:sp>
        <p:nvSpPr>
          <p:cNvPr id="173" name="Google Shape;173;p20"/>
          <p:cNvSpPr txBox="1"/>
          <p:nvPr>
            <p:ph idx="1" type="body"/>
          </p:nvPr>
        </p:nvSpPr>
        <p:spPr>
          <a:xfrm>
            <a:off x="762750" y="16710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By maintaining the attendance manually, the report generation is difficult. </a:t>
            </a:r>
            <a:r>
              <a:rPr lang="en" sz="2000">
                <a:latin typeface="Times New Roman"/>
                <a:ea typeface="Times New Roman"/>
                <a:cs typeface="Times New Roman"/>
                <a:sym typeface="Times New Roman"/>
              </a:rPr>
              <a:t>This system will reduce the manual work and avoid redundant data. The system can generate weekly, consolidate report based on the attendance. </a:t>
            </a:r>
            <a:endParaRPr sz="2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715725" y="6105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MODULE :</a:t>
            </a:r>
            <a:endParaRPr b="1"/>
          </a:p>
        </p:txBody>
      </p:sp>
      <p:sp>
        <p:nvSpPr>
          <p:cNvPr id="179" name="Google Shape;179;p21"/>
          <p:cNvSpPr txBox="1"/>
          <p:nvPr>
            <p:ph idx="1" type="body"/>
          </p:nvPr>
        </p:nvSpPr>
        <p:spPr>
          <a:xfrm>
            <a:off x="584075" y="1266700"/>
            <a:ext cx="7505700" cy="2448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24292E"/>
              </a:buClr>
              <a:buSzPts val="2000"/>
              <a:buFont typeface="Times New Roman"/>
              <a:buChar char="●"/>
            </a:pPr>
            <a:r>
              <a:rPr b="1" lang="en" sz="2000">
                <a:solidFill>
                  <a:srgbClr val="24292E"/>
                </a:solidFill>
                <a:highlight>
                  <a:srgbClr val="FFFFFF"/>
                </a:highlight>
                <a:latin typeface="Times New Roman"/>
                <a:ea typeface="Times New Roman"/>
                <a:cs typeface="Times New Roman"/>
                <a:sym typeface="Times New Roman"/>
              </a:rPr>
              <a:t>Admin authorization :</a:t>
            </a:r>
            <a:r>
              <a:rPr lang="en" sz="2000">
                <a:solidFill>
                  <a:srgbClr val="24292E"/>
                </a:solidFill>
                <a:highlight>
                  <a:srgbClr val="FFFFFF"/>
                </a:highlight>
                <a:latin typeface="Times New Roman"/>
                <a:ea typeface="Times New Roman"/>
                <a:cs typeface="Times New Roman"/>
                <a:sym typeface="Times New Roman"/>
              </a:rPr>
              <a:t> </a:t>
            </a:r>
            <a:endParaRPr sz="2000">
              <a:solidFill>
                <a:srgbClr val="24292E"/>
              </a:solidFill>
              <a:highlight>
                <a:srgbClr val="FFFFFF"/>
              </a:highlight>
              <a:latin typeface="Times New Roman"/>
              <a:ea typeface="Times New Roman"/>
              <a:cs typeface="Times New Roman"/>
              <a:sym typeface="Times New Roman"/>
            </a:endParaRPr>
          </a:p>
          <a:p>
            <a:pPr indent="-355600" lvl="1" marL="9144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Admin can register the </a:t>
            </a:r>
            <a:endParaRPr sz="2000">
              <a:solidFill>
                <a:srgbClr val="24292E"/>
              </a:solidFill>
              <a:highlight>
                <a:srgbClr val="FFFFFF"/>
              </a:highlight>
              <a:latin typeface="Times New Roman"/>
              <a:ea typeface="Times New Roman"/>
              <a:cs typeface="Times New Roman"/>
              <a:sym typeface="Times New Roman"/>
            </a:endParaRPr>
          </a:p>
          <a:p>
            <a:pPr indent="-355600" lvl="2" marL="13716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Faculty details</a:t>
            </a:r>
            <a:endParaRPr sz="2000">
              <a:solidFill>
                <a:srgbClr val="24292E"/>
              </a:solidFill>
              <a:highlight>
                <a:srgbClr val="FFFFFF"/>
              </a:highlight>
              <a:latin typeface="Times New Roman"/>
              <a:ea typeface="Times New Roman"/>
              <a:cs typeface="Times New Roman"/>
              <a:sym typeface="Times New Roman"/>
            </a:endParaRPr>
          </a:p>
          <a:p>
            <a:pPr indent="-355600" lvl="2" marL="13716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Course details</a:t>
            </a:r>
            <a:endParaRPr sz="2000">
              <a:solidFill>
                <a:srgbClr val="24292E"/>
              </a:solidFill>
              <a:highlight>
                <a:srgbClr val="FFFFFF"/>
              </a:highlight>
              <a:latin typeface="Times New Roman"/>
              <a:ea typeface="Times New Roman"/>
              <a:cs typeface="Times New Roman"/>
              <a:sym typeface="Times New Roman"/>
            </a:endParaRPr>
          </a:p>
          <a:p>
            <a:pPr indent="-355600" lvl="2" marL="13716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Students details</a:t>
            </a:r>
            <a:endParaRPr sz="2000">
              <a:solidFill>
                <a:srgbClr val="24292E"/>
              </a:solidFill>
              <a:highlight>
                <a:srgbClr val="FFFFFF"/>
              </a:highlight>
              <a:latin typeface="Times New Roman"/>
              <a:ea typeface="Times New Roman"/>
              <a:cs typeface="Times New Roman"/>
              <a:sym typeface="Times New Roman"/>
            </a:endParaRPr>
          </a:p>
          <a:p>
            <a:pPr indent="-355600" lvl="1" marL="9144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Create training data of each student by entering his roll id and taking snaps of his or her frontal face.</a:t>
            </a:r>
            <a:endParaRPr sz="2000">
              <a:solidFill>
                <a:srgbClr val="24292E"/>
              </a:solidFill>
              <a:highlight>
                <a:srgbClr val="FFFFFF"/>
              </a:highlight>
              <a:latin typeface="Times New Roman"/>
              <a:ea typeface="Times New Roman"/>
              <a:cs typeface="Times New Roman"/>
              <a:sym typeface="Times New Roman"/>
            </a:endParaRPr>
          </a:p>
          <a:p>
            <a:pPr indent="-355600" lvl="1" marL="9144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Create model for that particular roll id and save it on our server(Database).</a:t>
            </a:r>
            <a:endParaRPr sz="2000">
              <a:solidFill>
                <a:srgbClr val="24292E"/>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pic>
        <p:nvPicPr>
          <p:cNvPr id="180" name="Google Shape;180;p21"/>
          <p:cNvPicPr preferRelativeResize="0"/>
          <p:nvPr/>
        </p:nvPicPr>
        <p:blipFill>
          <a:blip r:embed="rId3">
            <a:alphaModFix/>
          </a:blip>
          <a:stretch>
            <a:fillRect/>
          </a:stretch>
        </p:blipFill>
        <p:spPr>
          <a:xfrm>
            <a:off x="4015300" y="1456250"/>
            <a:ext cx="4801351" cy="1157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