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4D0F63-BD30-4F1C-9D47-078EA4015D73}">
  <a:tblStyle styleId="{D44D0F63-BD30-4F1C-9D47-078EA4015D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e996e2e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e996e2e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ef07abe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ef07abe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001c3c1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001c3c1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47b432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47b432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5e9b73b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5e9b73b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5e9b73bb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5e9b73bb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5e9b73bb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5e9b73bb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47b432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47b432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47b432e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47b432e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47b432e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47b432e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47b432e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47b432e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47b432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47b432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47b432eb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47b432eb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47b432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47b432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e996e2ef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e996e2ef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e996e2ef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e996e2ef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fa9df0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fa9df0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8dbbcd55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8dbbcd5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dbbcd55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dbbcd55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001c3c1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001c3c1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001c3c1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001c3c1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001c3c1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001c3c1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e996e2e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e996e2e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e996e2ef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e996e2ef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e996e2e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e996e2e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ageitgey/face_recogni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getbootstra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Ratheshprabakar/Attendance-system" TargetMode="External"/><Relationship Id="rId4" Type="http://schemas.openxmlformats.org/officeDocument/2006/relationships/hyperlink" Target="http://10.1.56.228:455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43000" y="1029600"/>
            <a:ext cx="67830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a:t>ATTENDANCE </a:t>
            </a:r>
            <a:r>
              <a:rPr b="1" lang="en"/>
              <a:t>MANAGEMENT</a:t>
            </a:r>
            <a:r>
              <a:rPr b="1" lang="en"/>
              <a:t> SYSTEM USING FACE RECOGNITION</a:t>
            </a:r>
            <a:endParaRPr b="1"/>
          </a:p>
        </p:txBody>
      </p:sp>
      <p:sp>
        <p:nvSpPr>
          <p:cNvPr id="129" name="Google Shape;129;p13"/>
          <p:cNvSpPr txBox="1"/>
          <p:nvPr>
            <p:ph idx="1" type="subTitle"/>
          </p:nvPr>
        </p:nvSpPr>
        <p:spPr>
          <a:xfrm>
            <a:off x="274200" y="2842888"/>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000">
                <a:latin typeface="Times New Roman"/>
                <a:ea typeface="Times New Roman"/>
                <a:cs typeface="Times New Roman"/>
                <a:sym typeface="Times New Roman"/>
              </a:rPr>
              <a:t>PROJECT GUIDE : Mrs. Suguna T, M.Tech AP/IT</a:t>
            </a:r>
            <a:endParaRPr sz="2000">
              <a:latin typeface="Times New Roman"/>
              <a:ea typeface="Times New Roman"/>
              <a:cs typeface="Times New Roman"/>
              <a:sym typeface="Times New Roman"/>
            </a:endParaRPr>
          </a:p>
        </p:txBody>
      </p:sp>
      <p:sp>
        <p:nvSpPr>
          <p:cNvPr id="130" name="Google Shape;130;p13"/>
          <p:cNvSpPr txBox="1"/>
          <p:nvPr/>
        </p:nvSpPr>
        <p:spPr>
          <a:xfrm>
            <a:off x="5008150" y="3494450"/>
            <a:ext cx="3248400" cy="130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by,</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Arun I (1718105)</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   Rathesh Prabakar (1718131)</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   Sanjai M (1718134)</a:t>
            </a:r>
            <a:r>
              <a:rPr b="0" i="0" lang="e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602875" y="462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a:t>
            </a:r>
            <a:endParaRPr b="1"/>
          </a:p>
        </p:txBody>
      </p:sp>
      <p:sp>
        <p:nvSpPr>
          <p:cNvPr id="185" name="Google Shape;185;p22"/>
          <p:cNvSpPr txBox="1"/>
          <p:nvPr>
            <p:ph idx="1" type="body"/>
          </p:nvPr>
        </p:nvSpPr>
        <p:spPr>
          <a:xfrm>
            <a:off x="452425" y="10316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b="1" lang="en" sz="2000">
                <a:solidFill>
                  <a:srgbClr val="24292E"/>
                </a:solidFill>
                <a:highlight>
                  <a:srgbClr val="FFFFFF"/>
                </a:highlight>
                <a:latin typeface="Times New Roman"/>
                <a:ea typeface="Times New Roman"/>
                <a:cs typeface="Times New Roman"/>
                <a:sym typeface="Times New Roman"/>
              </a:rPr>
              <a:t>Teacher authorization :</a:t>
            </a:r>
            <a:r>
              <a:rPr lang="en" sz="2000">
                <a:solidFill>
                  <a:srgbClr val="24292E"/>
                </a:solidFill>
                <a:highlight>
                  <a:srgbClr val="FFFFFF"/>
                </a:highlight>
                <a:latin typeface="Times New Roman"/>
                <a:ea typeface="Times New Roman"/>
                <a:cs typeface="Times New Roman"/>
                <a:sym typeface="Times New Roman"/>
              </a:rPr>
              <a:t> </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Teacher has to login first</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Attendance tab</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Snap is taken and it is sent to our model. </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Select mark their attendance.</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Report tab</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Select by date and time, </a:t>
            </a:r>
            <a:r>
              <a:rPr lang="en" sz="2000">
                <a:solidFill>
                  <a:srgbClr val="24292E"/>
                </a:solidFill>
                <a:highlight>
                  <a:schemeClr val="dk1"/>
                </a:highlight>
                <a:latin typeface="Times New Roman"/>
                <a:ea typeface="Times New Roman"/>
                <a:cs typeface="Times New Roman"/>
                <a:sym typeface="Times New Roman"/>
              </a:rPr>
              <a:t>roll id</a:t>
            </a:r>
            <a:r>
              <a:rPr lang="en" sz="2000">
                <a:solidFill>
                  <a:srgbClr val="24292E"/>
                </a:solidFill>
                <a:highlight>
                  <a:srgbClr val="FFFFFF"/>
                </a:highlight>
                <a:latin typeface="Times New Roman"/>
                <a:ea typeface="Times New Roman"/>
                <a:cs typeface="Times New Roman"/>
                <a:sym typeface="Times New Roman"/>
              </a:rPr>
              <a:t>.</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View the absent hours of any particular student.</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Report generation in Excel format.</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Editable and can be able to add ON DUTY.</a:t>
            </a:r>
            <a:endParaRPr sz="200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602875" y="462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a:t>
            </a:r>
            <a:endParaRPr b="1"/>
          </a:p>
        </p:txBody>
      </p:sp>
      <p:sp>
        <p:nvSpPr>
          <p:cNvPr id="191" name="Google Shape;191;p23"/>
          <p:cNvSpPr txBox="1"/>
          <p:nvPr>
            <p:ph idx="1" type="body"/>
          </p:nvPr>
        </p:nvSpPr>
        <p:spPr>
          <a:xfrm>
            <a:off x="461825" y="10128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b="1" lang="en" sz="2000">
                <a:solidFill>
                  <a:srgbClr val="24292E"/>
                </a:solidFill>
                <a:highlight>
                  <a:srgbClr val="FFFFFF"/>
                </a:highlight>
                <a:latin typeface="Times New Roman"/>
                <a:ea typeface="Times New Roman"/>
                <a:cs typeface="Times New Roman"/>
                <a:sym typeface="Times New Roman"/>
              </a:rPr>
              <a:t>Teacher authorization (Continue) :</a:t>
            </a:r>
            <a:r>
              <a:rPr lang="en" sz="2000">
                <a:solidFill>
                  <a:srgbClr val="24292E"/>
                </a:solidFill>
                <a:highlight>
                  <a:srgbClr val="FFFFFF"/>
                </a:highlight>
                <a:latin typeface="Times New Roman"/>
                <a:ea typeface="Times New Roman"/>
                <a:cs typeface="Times New Roman"/>
                <a:sym typeface="Times New Roman"/>
              </a:rPr>
              <a:t> </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Alert tab</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Send email and SMS alert to the students regarding their attendance.</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Email alert using flask_mail.</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SMS alert using Fast2Sms API.</a:t>
            </a:r>
            <a:endParaRPr sz="200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753325" y="601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 STACK:</a:t>
            </a:r>
            <a:endParaRPr b="1"/>
          </a:p>
          <a:p>
            <a:pPr indent="0" lvl="0" marL="0" rtl="0" algn="l">
              <a:spcBef>
                <a:spcPts val="0"/>
              </a:spcBef>
              <a:spcAft>
                <a:spcPts val="0"/>
              </a:spcAft>
              <a:buNone/>
            </a:pPr>
            <a:r>
              <a:t/>
            </a:r>
            <a:endParaRPr b="1"/>
          </a:p>
        </p:txBody>
      </p:sp>
      <p:sp>
        <p:nvSpPr>
          <p:cNvPr id="197" name="Google Shape;197;p24"/>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Face recognition : "</a:t>
            </a:r>
            <a:r>
              <a:rPr lang="en" sz="2000">
                <a:solidFill>
                  <a:schemeClr val="hlink"/>
                </a:solidFill>
                <a:highlight>
                  <a:srgbClr val="FFFFFF"/>
                </a:highlight>
                <a:uFill>
                  <a:noFill/>
                </a:uFill>
                <a:latin typeface="Times New Roman"/>
                <a:ea typeface="Times New Roman"/>
                <a:cs typeface="Times New Roman"/>
                <a:sym typeface="Times New Roman"/>
                <a:hlinkClick r:id="rId3"/>
              </a:rPr>
              <a:t>face_recogntion</a:t>
            </a:r>
            <a:r>
              <a:rPr lang="en" sz="2000">
                <a:solidFill>
                  <a:srgbClr val="24292E"/>
                </a:solidFill>
                <a:highlight>
                  <a:srgbClr val="FFFFFF"/>
                </a:highlight>
                <a:latin typeface="Times New Roman"/>
                <a:ea typeface="Times New Roman"/>
                <a:cs typeface="Times New Roman"/>
                <a:sym typeface="Times New Roman"/>
              </a:rPr>
              <a:t>" by ageitgey.</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storing our trained images : MySQL</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storing our </a:t>
            </a:r>
            <a:r>
              <a:rPr lang="en" sz="2000">
                <a:solidFill>
                  <a:srgbClr val="24292E"/>
                </a:solidFill>
                <a:highlight>
                  <a:srgbClr val="FFFFFF"/>
                </a:highlight>
                <a:latin typeface="Times New Roman"/>
                <a:ea typeface="Times New Roman"/>
                <a:cs typeface="Times New Roman"/>
                <a:sym typeface="Times New Roman"/>
              </a:rPr>
              <a:t>attendance</a:t>
            </a:r>
            <a:r>
              <a:rPr lang="en" sz="2000">
                <a:solidFill>
                  <a:srgbClr val="24292E"/>
                </a:solidFill>
                <a:highlight>
                  <a:srgbClr val="FFFFFF"/>
                </a:highlight>
                <a:latin typeface="Times New Roman"/>
                <a:ea typeface="Times New Roman"/>
                <a:cs typeface="Times New Roman"/>
                <a:sym typeface="Times New Roman"/>
              </a:rPr>
              <a:t> in Excel format : xlrx</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sending Alert message/mail : Fast2sms/flask_mail</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front End : Bootstrap framework</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For back End : Flask framework</a:t>
            </a:r>
            <a:endParaRPr sz="20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ARCHITECTURE</a:t>
            </a:r>
            <a:endParaRPr b="1"/>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5"/>
          <p:cNvPicPr preferRelativeResize="0"/>
          <p:nvPr/>
        </p:nvPicPr>
        <p:blipFill>
          <a:blip r:embed="rId3">
            <a:alphaModFix/>
          </a:blip>
          <a:stretch>
            <a:fillRect/>
          </a:stretch>
        </p:blipFill>
        <p:spPr>
          <a:xfrm>
            <a:off x="930900" y="1711375"/>
            <a:ext cx="7315624" cy="160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53325" y="563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DEPENDENCIES:</a:t>
            </a:r>
            <a:endParaRPr b="1"/>
          </a:p>
        </p:txBody>
      </p:sp>
      <p:sp>
        <p:nvSpPr>
          <p:cNvPr id="210" name="Google Shape;210;p26"/>
          <p:cNvSpPr txBox="1"/>
          <p:nvPr>
            <p:ph idx="1" type="body"/>
          </p:nvPr>
        </p:nvSpPr>
        <p:spPr>
          <a:xfrm>
            <a:off x="753325" y="1174400"/>
            <a:ext cx="7505700" cy="30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DLIB:</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202124"/>
              </a:buClr>
              <a:buSzPts val="2000"/>
              <a:buFont typeface="Times New Roman"/>
              <a:buChar char="●"/>
            </a:pPr>
            <a:r>
              <a:rPr b="1" lang="en" sz="2000">
                <a:solidFill>
                  <a:srgbClr val="202124"/>
                </a:solidFill>
                <a:highlight>
                  <a:srgbClr val="FFFFFF"/>
                </a:highlight>
                <a:latin typeface="Times New Roman"/>
                <a:ea typeface="Times New Roman"/>
                <a:cs typeface="Times New Roman"/>
                <a:sym typeface="Times New Roman"/>
              </a:rPr>
              <a:t>dlib</a:t>
            </a:r>
            <a:r>
              <a:rPr lang="en" sz="2000">
                <a:solidFill>
                  <a:srgbClr val="202124"/>
                </a:solidFill>
                <a:highlight>
                  <a:srgbClr val="FFFFFF"/>
                </a:highlight>
                <a:latin typeface="Times New Roman"/>
                <a:ea typeface="Times New Roman"/>
                <a:cs typeface="Times New Roman"/>
                <a:sym typeface="Times New Roman"/>
              </a:rPr>
              <a:t> is a toolkit for making real world machine learning and data analysis applications in C++. </a:t>
            </a:r>
            <a:endParaRPr sz="2000">
              <a:solidFill>
                <a:srgbClr val="202124"/>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02124"/>
              </a:buClr>
              <a:buSzPts val="2000"/>
              <a:buFont typeface="Times New Roman"/>
              <a:buChar char="●"/>
            </a:pPr>
            <a:r>
              <a:rPr lang="en" sz="2000">
                <a:solidFill>
                  <a:srgbClr val="202124"/>
                </a:solidFill>
                <a:highlight>
                  <a:srgbClr val="FFFFFF"/>
                </a:highlight>
                <a:latin typeface="Times New Roman"/>
                <a:ea typeface="Times New Roman"/>
                <a:cs typeface="Times New Roman"/>
                <a:sym typeface="Times New Roman"/>
              </a:rPr>
              <a:t>the library is originally written in C++  and easy to use </a:t>
            </a:r>
            <a:r>
              <a:rPr b="1" lang="en" sz="2000">
                <a:solidFill>
                  <a:srgbClr val="202124"/>
                </a:solidFill>
                <a:highlight>
                  <a:srgbClr val="FFFFFF"/>
                </a:highlight>
                <a:latin typeface="Times New Roman"/>
                <a:ea typeface="Times New Roman"/>
                <a:cs typeface="Times New Roman"/>
                <a:sym typeface="Times New Roman"/>
              </a:rPr>
              <a:t>Python</a:t>
            </a:r>
            <a:r>
              <a:rPr lang="en" sz="2000">
                <a:solidFill>
                  <a:srgbClr val="202124"/>
                </a:solidFill>
                <a:highlight>
                  <a:srgbClr val="FFFFFF"/>
                </a:highlight>
                <a:latin typeface="Times New Roman"/>
                <a:ea typeface="Times New Roman"/>
                <a:cs typeface="Times New Roman"/>
                <a:sym typeface="Times New Roman"/>
              </a:rPr>
              <a:t> bindings</a:t>
            </a:r>
            <a:endParaRPr sz="2000">
              <a:solidFill>
                <a:srgbClr val="202124"/>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02124"/>
                </a:solidFill>
                <a:highlight>
                  <a:srgbClr val="FFFFFF"/>
                </a:highlight>
                <a:latin typeface="Times New Roman"/>
                <a:ea typeface="Times New Roman"/>
                <a:cs typeface="Times New Roman"/>
                <a:sym typeface="Times New Roman"/>
              </a:rPr>
              <a:t>MYSQL CLIENT:</a:t>
            </a:r>
            <a:endParaRPr sz="2000">
              <a:solidFill>
                <a:srgbClr val="202124"/>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02124"/>
              </a:buClr>
              <a:buSzPts val="2000"/>
              <a:buFont typeface="Times New Roman"/>
              <a:buChar char="●"/>
            </a:pPr>
            <a:r>
              <a:rPr lang="en" sz="2000">
                <a:solidFill>
                  <a:srgbClr val="202124"/>
                </a:solidFill>
                <a:highlight>
                  <a:srgbClr val="FFFFFF"/>
                </a:highlight>
                <a:latin typeface="Times New Roman"/>
                <a:ea typeface="Times New Roman"/>
                <a:cs typeface="Times New Roman"/>
                <a:sym typeface="Times New Roman"/>
              </a:rPr>
              <a:t>Mysql Client  programs for communicating with the server to manipulate the information in the databases.</a:t>
            </a:r>
            <a:endParaRPr sz="28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ph idx="1" type="body"/>
          </p:nvPr>
        </p:nvSpPr>
        <p:spPr>
          <a:xfrm>
            <a:off x="819150" y="941950"/>
            <a:ext cx="7505700" cy="3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FLASK</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202124"/>
              </a:buClr>
              <a:buSzPts val="2000"/>
              <a:buFont typeface="Times New Roman"/>
              <a:buChar char="●"/>
            </a:pPr>
            <a:r>
              <a:rPr b="1" lang="en" sz="2000">
                <a:solidFill>
                  <a:srgbClr val="202124"/>
                </a:solidFill>
                <a:highlight>
                  <a:srgbClr val="FFFFFF"/>
                </a:highlight>
                <a:latin typeface="Times New Roman"/>
                <a:ea typeface="Times New Roman"/>
                <a:cs typeface="Times New Roman"/>
                <a:sym typeface="Times New Roman"/>
              </a:rPr>
              <a:t>flask</a:t>
            </a:r>
            <a:r>
              <a:rPr lang="en" sz="2000">
                <a:solidFill>
                  <a:srgbClr val="202124"/>
                </a:solidFill>
                <a:highlight>
                  <a:srgbClr val="FFFFFF"/>
                </a:highlight>
                <a:latin typeface="Times New Roman"/>
                <a:ea typeface="Times New Roman"/>
                <a:cs typeface="Times New Roman"/>
                <a:sym typeface="Times New Roman"/>
              </a:rPr>
              <a:t> provides you with tools, libraries and technologies that allow you to build a web application.</a:t>
            </a:r>
            <a:endParaRPr sz="2000">
              <a:solidFill>
                <a:srgbClr val="202124"/>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02124"/>
                </a:solidFill>
                <a:highlight>
                  <a:srgbClr val="FFFFFF"/>
                </a:highlight>
                <a:latin typeface="Times New Roman"/>
                <a:ea typeface="Times New Roman"/>
                <a:cs typeface="Times New Roman"/>
                <a:sym typeface="Times New Roman"/>
              </a:rPr>
              <a:t>FLASK_BOOTSTRAP:</a:t>
            </a:r>
            <a:endParaRPr sz="2000">
              <a:solidFill>
                <a:srgbClr val="202124"/>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02124"/>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Flask-Bootstrap packages </a:t>
            </a:r>
            <a:r>
              <a:rPr b="1" lang="en" sz="20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Bootstrap</a:t>
            </a:r>
            <a:r>
              <a:rPr lang="en" sz="2000">
                <a:solidFill>
                  <a:srgbClr val="24292E"/>
                </a:solidFill>
                <a:highlight>
                  <a:srgbClr val="FFFFFF"/>
                </a:highlight>
                <a:latin typeface="Times New Roman"/>
                <a:ea typeface="Times New Roman"/>
                <a:cs typeface="Times New Roman"/>
                <a:sym typeface="Times New Roman"/>
              </a:rPr>
              <a:t> into an extension that mostly consists of a blueprint named 'bootstrap'.</a:t>
            </a:r>
            <a:endParaRPr sz="20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ph idx="1" type="body"/>
          </p:nvPr>
        </p:nvSpPr>
        <p:spPr>
          <a:xfrm>
            <a:off x="819150" y="845600"/>
            <a:ext cx="75057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E4349"/>
                </a:solidFill>
                <a:highlight>
                  <a:srgbClr val="FFFFFF"/>
                </a:highlight>
                <a:latin typeface="Times New Roman"/>
                <a:ea typeface="Times New Roman"/>
                <a:cs typeface="Times New Roman"/>
                <a:sym typeface="Times New Roman"/>
              </a:rPr>
              <a:t>FLASK-MAIL:</a:t>
            </a:r>
            <a:endParaRPr sz="20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3E43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3E4349"/>
                </a:solidFill>
                <a:highlight>
                  <a:srgbClr val="FFFFFF"/>
                </a:highlight>
                <a:latin typeface="Times New Roman"/>
                <a:ea typeface="Times New Roman"/>
                <a:cs typeface="Times New Roman"/>
                <a:sym typeface="Times New Roman"/>
              </a:rPr>
              <a:t>The </a:t>
            </a:r>
            <a:r>
              <a:rPr b="1" lang="en" sz="2000">
                <a:solidFill>
                  <a:srgbClr val="3E4349"/>
                </a:solidFill>
                <a:highlight>
                  <a:srgbClr val="FFFFFF"/>
                </a:highlight>
                <a:latin typeface="Times New Roman"/>
                <a:ea typeface="Times New Roman"/>
                <a:cs typeface="Times New Roman"/>
                <a:sym typeface="Times New Roman"/>
              </a:rPr>
              <a:t>Flask-Mail</a:t>
            </a:r>
            <a:r>
              <a:rPr lang="en" sz="2000">
                <a:solidFill>
                  <a:srgbClr val="3E4349"/>
                </a:solidFill>
                <a:highlight>
                  <a:srgbClr val="FFFFFF"/>
                </a:highlight>
                <a:latin typeface="Times New Roman"/>
                <a:ea typeface="Times New Roman"/>
                <a:cs typeface="Times New Roman"/>
                <a:sym typeface="Times New Roman"/>
              </a:rPr>
              <a:t> extension provides a simple interface to set up SMTP with your Flask application and to send messages to clients.</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ADMIN PANEL</a:t>
            </a:r>
            <a:endParaRPr/>
          </a:p>
        </p:txBody>
      </p:sp>
      <p:sp>
        <p:nvSpPr>
          <p:cNvPr id="228" name="Google Shape;228;p29"/>
          <p:cNvSpPr txBox="1"/>
          <p:nvPr>
            <p:ph idx="1" type="body"/>
          </p:nvPr>
        </p:nvSpPr>
        <p:spPr>
          <a:xfrm>
            <a:off x="819150" y="1755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9"/>
          <p:cNvPicPr preferRelativeResize="0"/>
          <p:nvPr/>
        </p:nvPicPr>
        <p:blipFill>
          <a:blip r:embed="rId3">
            <a:alphaModFix/>
          </a:blip>
          <a:stretch>
            <a:fillRect/>
          </a:stretch>
        </p:blipFill>
        <p:spPr>
          <a:xfrm>
            <a:off x="1567762" y="1492587"/>
            <a:ext cx="6008476" cy="2974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50" y="723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ADMIN FACILITIES</a:t>
            </a:r>
            <a:endParaRPr/>
          </a:p>
        </p:txBody>
      </p:sp>
      <p:sp>
        <p:nvSpPr>
          <p:cNvPr id="235" name="Google Shape;235;p30"/>
          <p:cNvSpPr txBox="1"/>
          <p:nvPr>
            <p:ph idx="1" type="body"/>
          </p:nvPr>
        </p:nvSpPr>
        <p:spPr>
          <a:xfrm>
            <a:off x="819150" y="1755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0"/>
          <p:cNvPicPr preferRelativeResize="0"/>
          <p:nvPr/>
        </p:nvPicPr>
        <p:blipFill>
          <a:blip r:embed="rId3">
            <a:alphaModFix/>
          </a:blip>
          <a:stretch>
            <a:fillRect/>
          </a:stretch>
        </p:blipFill>
        <p:spPr>
          <a:xfrm>
            <a:off x="1243900" y="1380463"/>
            <a:ext cx="6656199" cy="329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723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STUDENT ADDITION </a:t>
            </a:r>
            <a:endParaRPr/>
          </a:p>
        </p:txBody>
      </p:sp>
      <p:sp>
        <p:nvSpPr>
          <p:cNvPr id="242" name="Google Shape;242;p31"/>
          <p:cNvSpPr txBox="1"/>
          <p:nvPr>
            <p:ph idx="1" type="body"/>
          </p:nvPr>
        </p:nvSpPr>
        <p:spPr>
          <a:xfrm>
            <a:off x="819150" y="1755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31"/>
          <p:cNvPicPr preferRelativeResize="0"/>
          <p:nvPr/>
        </p:nvPicPr>
        <p:blipFill>
          <a:blip r:embed="rId3">
            <a:alphaModFix/>
          </a:blip>
          <a:stretch>
            <a:fillRect/>
          </a:stretch>
        </p:blipFill>
        <p:spPr>
          <a:xfrm>
            <a:off x="1159213" y="1265688"/>
            <a:ext cx="6825574" cy="342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80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INTRODUCTION</a:t>
            </a:r>
            <a:endParaRPr b="1"/>
          </a:p>
        </p:txBody>
      </p:sp>
      <p:sp>
        <p:nvSpPr>
          <p:cNvPr id="136" name="Google Shape;136;p14"/>
          <p:cNvSpPr txBox="1"/>
          <p:nvPr>
            <p:ph idx="1" type="body"/>
          </p:nvPr>
        </p:nvSpPr>
        <p:spPr>
          <a:xfrm>
            <a:off x="819150" y="1651100"/>
            <a:ext cx="7505700" cy="244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It is a web application to make the entire attendance system automated using face recognition.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This system will completely give a big relief to the faculties.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This system will able to download the attendance report and send the notifications at any time.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723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FACULTY DASHBOARD</a:t>
            </a:r>
            <a:endParaRPr/>
          </a:p>
        </p:txBody>
      </p:sp>
      <p:sp>
        <p:nvSpPr>
          <p:cNvPr id="249" name="Google Shape;249;p32"/>
          <p:cNvSpPr txBox="1"/>
          <p:nvPr>
            <p:ph idx="1" type="body"/>
          </p:nvPr>
        </p:nvSpPr>
        <p:spPr>
          <a:xfrm>
            <a:off x="819150" y="1755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2"/>
          <p:cNvPicPr preferRelativeResize="0"/>
          <p:nvPr/>
        </p:nvPicPr>
        <p:blipFill>
          <a:blip r:embed="rId3">
            <a:alphaModFix/>
          </a:blip>
          <a:stretch>
            <a:fillRect/>
          </a:stretch>
        </p:blipFill>
        <p:spPr>
          <a:xfrm>
            <a:off x="983025" y="1506372"/>
            <a:ext cx="7177951" cy="285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723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ATTENDANCE TAB</a:t>
            </a:r>
            <a:endParaRPr/>
          </a:p>
        </p:txBody>
      </p:sp>
      <p:sp>
        <p:nvSpPr>
          <p:cNvPr id="256" name="Google Shape;256;p33"/>
          <p:cNvSpPr txBox="1"/>
          <p:nvPr>
            <p:ph idx="1" type="body"/>
          </p:nvPr>
        </p:nvSpPr>
        <p:spPr>
          <a:xfrm>
            <a:off x="819150" y="1755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3"/>
          <p:cNvPicPr preferRelativeResize="0"/>
          <p:nvPr/>
        </p:nvPicPr>
        <p:blipFill>
          <a:blip r:embed="rId3">
            <a:alphaModFix/>
          </a:blip>
          <a:stretch>
            <a:fillRect/>
          </a:stretch>
        </p:blipFill>
        <p:spPr>
          <a:xfrm>
            <a:off x="1313825" y="1452900"/>
            <a:ext cx="6516349" cy="324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772150" y="1990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REPORT TAB</a:t>
            </a:r>
            <a:endParaRPr b="1"/>
          </a:p>
        </p:txBody>
      </p:sp>
      <p:sp>
        <p:nvSpPr>
          <p:cNvPr id="263" name="Google Shape;263;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34"/>
          <p:cNvPicPr preferRelativeResize="0"/>
          <p:nvPr/>
        </p:nvPicPr>
        <p:blipFill>
          <a:blip r:embed="rId3">
            <a:alphaModFix/>
          </a:blip>
          <a:stretch>
            <a:fillRect/>
          </a:stretch>
        </p:blipFill>
        <p:spPr>
          <a:xfrm>
            <a:off x="4524975" y="404088"/>
            <a:ext cx="2875250" cy="43353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CODE :</a:t>
            </a:r>
            <a:endParaRPr b="1"/>
          </a:p>
        </p:txBody>
      </p:sp>
      <p:sp>
        <p:nvSpPr>
          <p:cNvPr id="270" name="Google Shape;270;p35"/>
          <p:cNvSpPr txBox="1"/>
          <p:nvPr>
            <p:ph idx="1" type="body"/>
          </p:nvPr>
        </p:nvSpPr>
        <p:spPr>
          <a:xfrm>
            <a:off x="819150" y="14923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hlink"/>
                </a:solidFill>
                <a:hlinkClick r:id="rId3"/>
              </a:rPr>
              <a:t>https://github.com/Ratheshprabakar/Attendance-system</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3000">
                <a:solidFill>
                  <a:srgbClr val="980000"/>
                </a:solidFill>
                <a:latin typeface="Nunito"/>
                <a:ea typeface="Nunito"/>
                <a:cs typeface="Nunito"/>
                <a:sym typeface="Nunito"/>
              </a:rPr>
              <a:t>LIVE LINK :</a:t>
            </a:r>
            <a:endParaRPr b="1" sz="3000">
              <a:solidFill>
                <a:srgbClr val="980000"/>
              </a:solidFill>
              <a:latin typeface="Nunito"/>
              <a:ea typeface="Nunito"/>
              <a:cs typeface="Nunito"/>
              <a:sym typeface="Nunito"/>
            </a:endParaRPr>
          </a:p>
          <a:p>
            <a:pPr indent="0" lvl="0" marL="0" rtl="0" algn="l">
              <a:spcBef>
                <a:spcPts val="0"/>
              </a:spcBef>
              <a:spcAft>
                <a:spcPts val="0"/>
              </a:spcAft>
              <a:buNone/>
            </a:pPr>
            <a:r>
              <a:rPr lang="en" sz="2000"/>
              <a:t> </a:t>
            </a:r>
            <a:r>
              <a:rPr lang="en" sz="2000" u="sng">
                <a:solidFill>
                  <a:schemeClr val="hlink"/>
                </a:solidFill>
                <a:hlinkClick r:id="rId4"/>
              </a:rPr>
              <a:t>http://10.1.56.228:4555</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 :</a:t>
            </a:r>
            <a:endParaRPr b="1"/>
          </a:p>
        </p:txBody>
      </p:sp>
      <p:sp>
        <p:nvSpPr>
          <p:cNvPr id="276" name="Google Shape;276;p36"/>
          <p:cNvSpPr txBox="1"/>
          <p:nvPr>
            <p:ph idx="1" type="body"/>
          </p:nvPr>
        </p:nvSpPr>
        <p:spPr>
          <a:xfrm>
            <a:off x="819150" y="161460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This system will be developed using </a:t>
            </a:r>
            <a:r>
              <a:rPr b="1" lang="en" sz="2000">
                <a:latin typeface="Times New Roman"/>
                <a:ea typeface="Times New Roman"/>
                <a:cs typeface="Times New Roman"/>
                <a:sym typeface="Times New Roman"/>
              </a:rPr>
              <a:t>Python</a:t>
            </a:r>
            <a:r>
              <a:rPr lang="en" sz="2000">
                <a:latin typeface="Times New Roman"/>
                <a:ea typeface="Times New Roman"/>
                <a:cs typeface="Times New Roman"/>
                <a:sym typeface="Times New Roman"/>
              </a:rPr>
              <a:t> and </a:t>
            </a:r>
            <a:r>
              <a:rPr b="1" lang="en" sz="2000">
                <a:latin typeface="Times New Roman"/>
                <a:ea typeface="Times New Roman"/>
                <a:cs typeface="Times New Roman"/>
                <a:sym typeface="Times New Roman"/>
              </a:rPr>
              <a:t>Flask</a:t>
            </a:r>
            <a:r>
              <a:rPr lang="en" sz="2000">
                <a:latin typeface="Times New Roman"/>
                <a:ea typeface="Times New Roman"/>
                <a:cs typeface="Times New Roman"/>
                <a:sym typeface="Times New Roman"/>
              </a:rPr>
              <a:t> framework fully meets the objectives of the system which it has been developed.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 system will be operated at a high level of efficiency and all the teachers and user associated with the system understands its advantage. </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 :</a:t>
            </a:r>
            <a:endParaRPr b="1"/>
          </a:p>
        </p:txBody>
      </p:sp>
      <p:sp>
        <p:nvSpPr>
          <p:cNvPr id="282" name="Google Shape;282;p37"/>
          <p:cNvSpPr txBox="1"/>
          <p:nvPr>
            <p:ph idx="1" type="body"/>
          </p:nvPr>
        </p:nvSpPr>
        <p:spPr>
          <a:xfrm>
            <a:off x="819150" y="15393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t>
            </a:r>
            <a:r>
              <a:rPr lang="en" sz="2000">
                <a:latin typeface="Times New Roman"/>
                <a:ea typeface="Times New Roman"/>
                <a:cs typeface="Times New Roman"/>
                <a:sym typeface="Times New Roman"/>
              </a:rPr>
              <a:t>1] Yohei Kawaguchi Tetauo ahoji ,“Face Recognition-based Lecture Attendance System”,”3rd AERU ”,2005.</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[2] B.Kavin mathi,S.Hemalatha,”Attendance System for Face Recognition using GSM module”,”4th International Conference on Signal Processing and Integrated Networks”,2018.</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[3] Ketan N Mahajan,Nagaraj V,Dharwadkar, “Classroom Attendance System using surveilance camera”,”International Conference On Computer Systems, Electronics and Control”,2017.</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txBox="1"/>
          <p:nvPr>
            <p:ph idx="1" type="body"/>
          </p:nvPr>
        </p:nvSpPr>
        <p:spPr>
          <a:xfrm>
            <a:off x="884975" y="664900"/>
            <a:ext cx="7505700" cy="29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t>
            </a:r>
            <a:r>
              <a:rPr lang="en" sz="2000">
                <a:latin typeface="Times New Roman"/>
                <a:ea typeface="Times New Roman"/>
                <a:cs typeface="Times New Roman"/>
                <a:sym typeface="Times New Roman"/>
              </a:rPr>
              <a:t>4] E.Varadharajanm,R.Dharani,S.Jeevitha,”Automatic Attendance Management System using Face Detection”,2017.</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[5] Chen,Joy long Zong,”Smart Security System for Suspicious Activity Detection in Volatile Areas”.Journal of Information Technology 2,2020.</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[6] Mayank Yadav ,Anmol Agarwal,”Motion based Attendance System in real time environment for multimedia application”,2018.</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819150" y="845600"/>
            <a:ext cx="7505700" cy="22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THANK YOU </a:t>
            </a:r>
            <a:endParaRPr b="1" sz="5000"/>
          </a:p>
        </p:txBody>
      </p:sp>
      <p:sp>
        <p:nvSpPr>
          <p:cNvPr id="294" name="Google Shape;294;p39"/>
          <p:cNvSpPr txBox="1"/>
          <p:nvPr>
            <p:ph idx="1" type="body"/>
          </p:nvPr>
        </p:nvSpPr>
        <p:spPr>
          <a:xfrm>
            <a:off x="819150" y="1990725"/>
            <a:ext cx="7505700" cy="9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21675" y="434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SURVEY</a:t>
            </a:r>
            <a:endParaRPr b="1"/>
          </a:p>
        </p:txBody>
      </p:sp>
      <p:sp>
        <p:nvSpPr>
          <p:cNvPr id="142" name="Google Shape;142;p15"/>
          <p:cNvSpPr txBox="1"/>
          <p:nvPr>
            <p:ph idx="1" type="body"/>
          </p:nvPr>
        </p:nvSpPr>
        <p:spPr>
          <a:xfrm>
            <a:off x="753325" y="1518125"/>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43" name="Google Shape;143;p15"/>
          <p:cNvGraphicFramePr/>
          <p:nvPr/>
        </p:nvGraphicFramePr>
        <p:xfrm>
          <a:off x="322450" y="1031725"/>
          <a:ext cx="3000000" cy="3000000"/>
        </p:xfrm>
        <a:graphic>
          <a:graphicData uri="http://schemas.openxmlformats.org/drawingml/2006/table">
            <a:tbl>
              <a:tblPr>
                <a:noFill/>
                <a:tableStyleId>{D44D0F63-BD30-4F1C-9D47-078EA4015D73}</a:tableStyleId>
              </a:tblPr>
              <a:tblGrid>
                <a:gridCol w="565350"/>
                <a:gridCol w="1825350"/>
                <a:gridCol w="1637300"/>
                <a:gridCol w="753400"/>
                <a:gridCol w="1195350"/>
                <a:gridCol w="1195350"/>
                <a:gridCol w="1195350"/>
              </a:tblGrid>
              <a:tr h="4121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8398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Class Attendance management system using Face Recognition</a:t>
                      </a:r>
                      <a:endParaRPr/>
                    </a:p>
                  </a:txBody>
                  <a:tcPr marT="91425" marB="91425" marR="91425" marL="91425"/>
                </a:tc>
                <a:tc>
                  <a:txBody>
                    <a:bodyPr/>
                    <a:lstStyle/>
                    <a:p>
                      <a:pPr indent="0" lvl="0" marL="0" rtl="0" algn="l">
                        <a:spcBef>
                          <a:spcPts val="0"/>
                        </a:spcBef>
                        <a:spcAft>
                          <a:spcPts val="0"/>
                        </a:spcAft>
                        <a:buNone/>
                      </a:pPr>
                      <a:r>
                        <a:rPr lang="en"/>
                        <a:t>Omar Abdul Rhman Salim, Rashidah Funke Olanrewaju, Wasiu Adebayo Balogun</a:t>
                      </a:r>
                      <a:endParaRPr/>
                    </a:p>
                  </a:txBody>
                  <a:tcPr marT="91425" marB="91425" marR="91425" marL="91425"/>
                </a:tc>
                <a:tc>
                  <a:txBody>
                    <a:bodyPr/>
                    <a:lstStyle/>
                    <a:p>
                      <a:pPr indent="0" lvl="0" marL="0" rtl="0" algn="l">
                        <a:spcBef>
                          <a:spcPts val="0"/>
                        </a:spcBef>
                        <a:spcAft>
                          <a:spcPts val="0"/>
                        </a:spcAft>
                        <a:buNone/>
                      </a:pPr>
                      <a:r>
                        <a:rPr lang="en"/>
                        <a:t>2018</a:t>
                      </a:r>
                      <a:endParaRPr/>
                    </a:p>
                  </a:txBody>
                  <a:tcPr marT="91425" marB="91425" marR="91425" marL="91425"/>
                </a:tc>
                <a:tc>
                  <a:txBody>
                    <a:bodyPr/>
                    <a:lstStyle/>
                    <a:p>
                      <a:pPr indent="0" lvl="0" marL="0" rtl="0" algn="l">
                        <a:spcBef>
                          <a:spcPts val="0"/>
                        </a:spcBef>
                        <a:spcAft>
                          <a:spcPts val="0"/>
                        </a:spcAft>
                        <a:buNone/>
                      </a:pPr>
                      <a:r>
                        <a:rPr lang="en"/>
                        <a:t>Local Binary Pattern Algorithm(LBP),Mysql</a:t>
                      </a:r>
                      <a:endParaRPr/>
                    </a:p>
                  </a:txBody>
                  <a:tcPr marT="91425" marB="91425" marR="91425" marL="91425"/>
                </a:tc>
                <a:tc>
                  <a:txBody>
                    <a:bodyPr/>
                    <a:lstStyle/>
                    <a:p>
                      <a:pPr indent="0" lvl="0" marL="0" rtl="0" algn="l">
                        <a:spcBef>
                          <a:spcPts val="0"/>
                        </a:spcBef>
                        <a:spcAft>
                          <a:spcPts val="0"/>
                        </a:spcAft>
                        <a:buNone/>
                      </a:pPr>
                      <a:r>
                        <a:rPr lang="en"/>
                        <a:t>Easily accessible</a:t>
                      </a:r>
                      <a:endParaRPr/>
                    </a:p>
                  </a:txBody>
                  <a:tcPr marT="91425" marB="91425" marR="91425" marL="91425"/>
                </a:tc>
                <a:tc>
                  <a:txBody>
                    <a:bodyPr/>
                    <a:lstStyle/>
                    <a:p>
                      <a:pPr indent="0" lvl="0" marL="0" rtl="0" algn="l">
                        <a:spcBef>
                          <a:spcPts val="0"/>
                        </a:spcBef>
                        <a:spcAft>
                          <a:spcPts val="0"/>
                        </a:spcAft>
                        <a:buNone/>
                      </a:pPr>
                      <a:r>
                        <a:rPr lang="en"/>
                        <a:t>Less sensitivity and not effective in darkness.</a:t>
                      </a:r>
                      <a:endParaRPr/>
                    </a:p>
                  </a:txBody>
                  <a:tcPr marT="91425" marB="91425" marR="91425" marL="91425"/>
                </a:tc>
              </a:tr>
              <a:tr h="18897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Automated Attendance system using Image Processing</a:t>
                      </a:r>
                      <a:endParaRPr/>
                    </a:p>
                  </a:txBody>
                  <a:tcPr marT="91425" marB="91425" marR="91425" marL="91425"/>
                </a:tc>
                <a:tc>
                  <a:txBody>
                    <a:bodyPr/>
                    <a:lstStyle/>
                    <a:p>
                      <a:pPr indent="0" lvl="0" marL="0" rtl="0" algn="l">
                        <a:spcBef>
                          <a:spcPts val="0"/>
                        </a:spcBef>
                        <a:spcAft>
                          <a:spcPts val="0"/>
                        </a:spcAft>
                        <a:buNone/>
                      </a:pPr>
                      <a:r>
                        <a:rPr lang="en"/>
                        <a:t>Smit Hapani, Nandana Prabhu, Nikhil Parakhiya</a:t>
                      </a:r>
                      <a:endParaRPr/>
                    </a:p>
                  </a:txBody>
                  <a:tcPr marT="91425" marB="91425" marR="91425" marL="91425"/>
                </a:tc>
                <a:tc>
                  <a:txBody>
                    <a:bodyPr/>
                    <a:lstStyle/>
                    <a:p>
                      <a:pPr indent="0" lvl="0" marL="0" rtl="0" algn="l">
                        <a:spcBef>
                          <a:spcPts val="0"/>
                        </a:spcBef>
                        <a:spcAft>
                          <a:spcPts val="0"/>
                        </a:spcAft>
                        <a:buNone/>
                      </a:pPr>
                      <a:r>
                        <a:rPr lang="en"/>
                        <a:t>2018</a:t>
                      </a:r>
                      <a:endParaRPr/>
                    </a:p>
                  </a:txBody>
                  <a:tcPr marT="91425" marB="91425" marR="91425" marL="91425"/>
                </a:tc>
                <a:tc>
                  <a:txBody>
                    <a:bodyPr/>
                    <a:lstStyle/>
                    <a:p>
                      <a:pPr indent="0" lvl="0" marL="0" rtl="0" algn="l">
                        <a:spcBef>
                          <a:spcPts val="0"/>
                        </a:spcBef>
                        <a:spcAft>
                          <a:spcPts val="0"/>
                        </a:spcAft>
                        <a:buNone/>
                      </a:pPr>
                      <a:r>
                        <a:rPr lang="en"/>
                        <a:t>Viola Jones Algorithm,Fisher Face Algorithm</a:t>
                      </a:r>
                      <a:endParaRPr/>
                    </a:p>
                  </a:txBody>
                  <a:tcPr marT="91425" marB="91425" marR="91425" marL="91425"/>
                </a:tc>
                <a:tc>
                  <a:txBody>
                    <a:bodyPr/>
                    <a:lstStyle/>
                    <a:p>
                      <a:pPr indent="0" lvl="0" marL="0" rtl="0" algn="l">
                        <a:spcBef>
                          <a:spcPts val="0"/>
                        </a:spcBef>
                        <a:spcAft>
                          <a:spcPts val="0"/>
                        </a:spcAft>
                        <a:buNone/>
                      </a:pPr>
                      <a:r>
                        <a:rPr lang="en"/>
                        <a:t>Less proxy</a:t>
                      </a:r>
                      <a:endParaRPr/>
                    </a:p>
                  </a:txBody>
                  <a:tcPr marT="91425" marB="91425" marR="91425" marL="91425"/>
                </a:tc>
                <a:tc>
                  <a:txBody>
                    <a:bodyPr/>
                    <a:lstStyle/>
                    <a:p>
                      <a:pPr indent="0" lvl="0" marL="0" rtl="0" algn="l">
                        <a:spcBef>
                          <a:spcPts val="0"/>
                        </a:spcBef>
                        <a:spcAft>
                          <a:spcPts val="0"/>
                        </a:spcAft>
                        <a:buNone/>
                      </a:pPr>
                      <a:r>
                        <a:rPr lang="en"/>
                        <a:t>Accuracy &lt;50% </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788775" y="1151400"/>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49" name="Google Shape;149;p16"/>
          <p:cNvGraphicFramePr/>
          <p:nvPr/>
        </p:nvGraphicFramePr>
        <p:xfrm>
          <a:off x="537075" y="364125"/>
          <a:ext cx="3000000" cy="3000000"/>
        </p:xfrm>
        <a:graphic>
          <a:graphicData uri="http://schemas.openxmlformats.org/drawingml/2006/table">
            <a:tbl>
              <a:tblPr>
                <a:noFill/>
                <a:tableStyleId>{D44D0F63-BD30-4F1C-9D47-078EA4015D73}</a:tableStyleId>
              </a:tblPr>
              <a:tblGrid>
                <a:gridCol w="636975"/>
                <a:gridCol w="1894125"/>
                <a:gridCol w="1113675"/>
                <a:gridCol w="1113675"/>
                <a:gridCol w="1113675"/>
                <a:gridCol w="1113675"/>
                <a:gridCol w="1113675"/>
              </a:tblGrid>
              <a:tr h="3962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3479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Real Time</a:t>
                      </a:r>
                      <a:r>
                        <a:rPr lang="en"/>
                        <a:t> Attendance using Face Recoginition Technique</a:t>
                      </a:r>
                      <a:endParaRPr/>
                    </a:p>
                  </a:txBody>
                  <a:tcPr marT="91425" marB="91425" marR="91425" marL="91425"/>
                </a:tc>
                <a:tc>
                  <a:txBody>
                    <a:bodyPr/>
                    <a:lstStyle/>
                    <a:p>
                      <a:pPr indent="0" lvl="0" marL="0" rtl="0" algn="l">
                        <a:spcBef>
                          <a:spcPts val="0"/>
                        </a:spcBef>
                        <a:spcAft>
                          <a:spcPts val="0"/>
                        </a:spcAft>
                        <a:buNone/>
                      </a:pPr>
                      <a:r>
                        <a:rPr lang="en"/>
                        <a:t>Mayank Srivastava, Amit kumar, Aditya Dixit, Aman Kumar</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Open CV,Haar Cascade Algorithm</a:t>
                      </a:r>
                      <a:endParaRPr/>
                    </a:p>
                  </a:txBody>
                  <a:tcPr marT="91425" marB="91425" marR="91425" marL="91425"/>
                </a:tc>
                <a:tc>
                  <a:txBody>
                    <a:bodyPr/>
                    <a:lstStyle/>
                    <a:p>
                      <a:pPr indent="0" lvl="0" marL="0" rtl="0" algn="l">
                        <a:spcBef>
                          <a:spcPts val="0"/>
                        </a:spcBef>
                        <a:spcAft>
                          <a:spcPts val="0"/>
                        </a:spcAft>
                        <a:buNone/>
                      </a:pPr>
                      <a:r>
                        <a:rPr lang="en"/>
                        <a:t>Accuracy high</a:t>
                      </a:r>
                      <a:endParaRPr/>
                    </a:p>
                  </a:txBody>
                  <a:tcPr marT="91425" marB="91425" marR="91425" marL="91425"/>
                </a:tc>
                <a:tc>
                  <a:txBody>
                    <a:bodyPr/>
                    <a:lstStyle/>
                    <a:p>
                      <a:pPr indent="0" lvl="0" marL="0" rtl="0" algn="l">
                        <a:spcBef>
                          <a:spcPts val="0"/>
                        </a:spcBef>
                        <a:spcAft>
                          <a:spcPts val="0"/>
                        </a:spcAft>
                        <a:buNone/>
                      </a:pPr>
                      <a:r>
                        <a:rPr lang="en"/>
                        <a:t>Less accuracy in large area</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Attendance management system using Face Recognition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Aditya Tyagi, Kundan Kumar, Sumar Kumar Jha</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Cascade Classifier,LBPH Algorithm</a:t>
                      </a:r>
                      <a:endParaRPr/>
                    </a:p>
                  </a:txBody>
                  <a:tcPr marT="91425" marB="91425" marR="91425" marL="91425"/>
                </a:tc>
                <a:tc>
                  <a:txBody>
                    <a:bodyPr/>
                    <a:lstStyle/>
                    <a:p>
                      <a:pPr indent="0" lvl="0" marL="0" rtl="0" algn="l">
                        <a:spcBef>
                          <a:spcPts val="0"/>
                        </a:spcBef>
                        <a:spcAft>
                          <a:spcPts val="0"/>
                        </a:spcAft>
                        <a:buNone/>
                      </a:pPr>
                      <a:r>
                        <a:rPr lang="en"/>
                        <a:t>Robust Against monotonic grey</a:t>
                      </a:r>
                      <a:endParaRPr/>
                    </a:p>
                  </a:txBody>
                  <a:tcPr marT="91425" marB="91425" marR="91425" marL="91425"/>
                </a:tc>
                <a:tc>
                  <a:txBody>
                    <a:bodyPr/>
                    <a:lstStyle/>
                    <a:p>
                      <a:pPr indent="0" lvl="0" marL="0" rtl="0" algn="l">
                        <a:spcBef>
                          <a:spcPts val="0"/>
                        </a:spcBef>
                        <a:spcAft>
                          <a:spcPts val="0"/>
                        </a:spcAft>
                        <a:buNone/>
                      </a:pPr>
                      <a:r>
                        <a:rPr lang="en"/>
                        <a:t>Take more than 5 secs to recognize</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55" name="Google Shape;155;p17"/>
          <p:cNvGraphicFramePr/>
          <p:nvPr/>
        </p:nvGraphicFramePr>
        <p:xfrm>
          <a:off x="552450" y="364125"/>
          <a:ext cx="3000000" cy="3000000"/>
        </p:xfrm>
        <a:graphic>
          <a:graphicData uri="http://schemas.openxmlformats.org/drawingml/2006/table">
            <a:tbl>
              <a:tblPr>
                <a:noFill/>
                <a:tableStyleId>{D44D0F63-BD30-4F1C-9D47-078EA4015D73}</a:tableStyleId>
              </a:tblPr>
              <a:tblGrid>
                <a:gridCol w="1162925"/>
                <a:gridCol w="1162925"/>
                <a:gridCol w="1162925"/>
                <a:gridCol w="1162925"/>
                <a:gridCol w="1162925"/>
                <a:gridCol w="1162925"/>
                <a:gridCol w="1162925"/>
              </a:tblGrid>
              <a:tr h="3962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7146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Student </a:t>
                      </a:r>
                      <a:r>
                        <a:rPr lang="en"/>
                        <a:t>Attendance System using Face Recoginition</a:t>
                      </a:r>
                      <a:endParaRPr/>
                    </a:p>
                  </a:txBody>
                  <a:tcPr marT="91425" marB="91425" marR="91425" marL="91425"/>
                </a:tc>
                <a:tc>
                  <a:txBody>
                    <a:bodyPr/>
                    <a:lstStyle/>
                    <a:p>
                      <a:pPr indent="0" lvl="0" marL="0" rtl="0" algn="l">
                        <a:spcBef>
                          <a:spcPts val="0"/>
                        </a:spcBef>
                        <a:spcAft>
                          <a:spcPts val="0"/>
                        </a:spcAft>
                        <a:buNone/>
                      </a:pPr>
                      <a:r>
                        <a:rPr lang="en"/>
                        <a:t>Samridhi Dev, Tushar Patnaik</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KNN,CNN,SVM,Haar Classifier</a:t>
                      </a:r>
                      <a:endParaRPr/>
                    </a:p>
                  </a:txBody>
                  <a:tcPr marT="91425" marB="91425" marR="91425" marL="91425"/>
                </a:tc>
                <a:tc>
                  <a:txBody>
                    <a:bodyPr/>
                    <a:lstStyle/>
                    <a:p>
                      <a:pPr indent="0" lvl="0" marL="0" rtl="0" algn="l">
                        <a:spcBef>
                          <a:spcPts val="0"/>
                        </a:spcBef>
                        <a:spcAft>
                          <a:spcPts val="0"/>
                        </a:spcAft>
                        <a:buNone/>
                      </a:pPr>
                      <a:r>
                        <a:rPr lang="en"/>
                        <a:t>Cost efficient</a:t>
                      </a:r>
                      <a:endParaRPr/>
                    </a:p>
                  </a:txBody>
                  <a:tcPr marT="91425" marB="91425" marR="91425" marL="91425"/>
                </a:tc>
                <a:tc>
                  <a:txBody>
                    <a:bodyPr/>
                    <a:lstStyle/>
                    <a:p>
                      <a:pPr indent="0" lvl="0" marL="0" rtl="0" algn="l">
                        <a:spcBef>
                          <a:spcPts val="0"/>
                        </a:spcBef>
                        <a:spcAft>
                          <a:spcPts val="0"/>
                        </a:spcAft>
                        <a:buNone/>
                      </a:pPr>
                      <a:r>
                        <a:rPr lang="en"/>
                        <a:t>Less computational Complexity</a:t>
                      </a:r>
                      <a:endParaRPr/>
                    </a:p>
                  </a:txBody>
                  <a:tcPr marT="91425" marB="91425" marR="91425" marL="91425"/>
                </a:tc>
              </a:tr>
              <a:tr h="21884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Real Time Smart Attendance System using Face Recognition Techniques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Shreyak Sawhney, Karan Kacker</a:t>
                      </a:r>
                      <a:endParaRPr/>
                    </a:p>
                  </a:txBody>
                  <a:tcPr marT="91425" marB="91425" marR="91425" marL="91425"/>
                </a:tc>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a:t>PCA,CNN</a:t>
                      </a:r>
                      <a:endParaRPr/>
                    </a:p>
                  </a:txBody>
                  <a:tcPr marT="91425" marB="91425" marR="91425" marL="91425"/>
                </a:tc>
                <a:tc>
                  <a:txBody>
                    <a:bodyPr/>
                    <a:lstStyle/>
                    <a:p>
                      <a:pPr indent="0" lvl="0" marL="0" rtl="0" algn="l">
                        <a:spcBef>
                          <a:spcPts val="0"/>
                        </a:spcBef>
                        <a:spcAft>
                          <a:spcPts val="0"/>
                        </a:spcAft>
                        <a:buNone/>
                      </a:pPr>
                      <a:r>
                        <a:rPr lang="en"/>
                        <a:t>High Accuracy</a:t>
                      </a:r>
                      <a:endParaRPr/>
                    </a:p>
                  </a:txBody>
                  <a:tcPr marT="91425" marB="91425" marR="91425" marL="91425"/>
                </a:tc>
                <a:tc>
                  <a:txBody>
                    <a:bodyPr/>
                    <a:lstStyle/>
                    <a:p>
                      <a:pPr indent="0" lvl="0" marL="0" rtl="0" algn="l">
                        <a:spcBef>
                          <a:spcPts val="0"/>
                        </a:spcBef>
                        <a:spcAft>
                          <a:spcPts val="0"/>
                        </a:spcAft>
                        <a:buNone/>
                      </a:pPr>
                      <a:r>
                        <a:rPr lang="en"/>
                        <a:t>Less than 80% accuracy</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161" name="Google Shape;161;p18"/>
          <p:cNvGraphicFramePr/>
          <p:nvPr/>
        </p:nvGraphicFramePr>
        <p:xfrm>
          <a:off x="546475" y="364125"/>
          <a:ext cx="3000000" cy="3000000"/>
        </p:xfrm>
        <a:graphic>
          <a:graphicData uri="http://schemas.openxmlformats.org/drawingml/2006/table">
            <a:tbl>
              <a:tblPr>
                <a:noFill/>
                <a:tableStyleId>{D44D0F63-BD30-4F1C-9D47-078EA4015D73}</a:tableStyleId>
              </a:tblPr>
              <a:tblGrid>
                <a:gridCol w="686225"/>
                <a:gridCol w="1372650"/>
                <a:gridCol w="1316250"/>
                <a:gridCol w="1034150"/>
                <a:gridCol w="1034150"/>
                <a:gridCol w="1034150"/>
                <a:gridCol w="1598350"/>
              </a:tblGrid>
              <a:tr h="3810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Methods</a:t>
                      </a:r>
                      <a:endParaRPr b="1"/>
                    </a:p>
                  </a:txBody>
                  <a:tcPr marT="91425" marB="91425" marR="91425" marL="91425"/>
                </a:tc>
                <a:tc>
                  <a:txBody>
                    <a:bodyPr/>
                    <a:lstStyle/>
                    <a:p>
                      <a:pPr indent="0" lvl="0" marL="0" rtl="0" algn="l">
                        <a:spcBef>
                          <a:spcPts val="0"/>
                        </a:spcBef>
                        <a:spcAft>
                          <a:spcPts val="0"/>
                        </a:spcAft>
                        <a:buNone/>
                      </a:pPr>
                      <a:r>
                        <a:rPr b="1" lang="en"/>
                        <a:t>Merits</a:t>
                      </a:r>
                      <a:endParaRPr b="1"/>
                    </a:p>
                  </a:txBody>
                  <a:tcPr marT="91425" marB="91425" marR="91425" marL="91425"/>
                </a:tc>
                <a:tc>
                  <a:txBody>
                    <a:bodyPr/>
                    <a:lstStyle/>
                    <a:p>
                      <a:pPr indent="0" lvl="0" marL="0" rtl="0" algn="l">
                        <a:spcBef>
                          <a:spcPts val="0"/>
                        </a:spcBef>
                        <a:spcAft>
                          <a:spcPts val="0"/>
                        </a:spcAft>
                        <a:buNone/>
                      </a:pPr>
                      <a:r>
                        <a:rPr b="1" lang="en"/>
                        <a:t>Demerits</a:t>
                      </a:r>
                      <a:endParaRPr b="1"/>
                    </a:p>
                  </a:txBody>
                  <a:tcPr marT="91425" marB="91425" marR="91425" marL="91425"/>
                </a:tc>
              </a:tr>
              <a:tr h="17146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Automatic Attendance Management System using Face Detection</a:t>
                      </a:r>
                      <a:endParaRPr/>
                    </a:p>
                  </a:txBody>
                  <a:tcPr marT="91425" marB="91425" marR="91425" marL="91425"/>
                </a:tc>
                <a:tc>
                  <a:txBody>
                    <a:bodyPr/>
                    <a:lstStyle/>
                    <a:p>
                      <a:pPr indent="0" lvl="0" marL="0" rtl="0" algn="l">
                        <a:spcBef>
                          <a:spcPts val="0"/>
                        </a:spcBef>
                        <a:spcAft>
                          <a:spcPts val="0"/>
                        </a:spcAft>
                        <a:buNone/>
                      </a:pPr>
                      <a:r>
                        <a:rPr lang="en"/>
                        <a:t>Arjun Raj, Ahammed Shoheb</a:t>
                      </a:r>
                      <a:endParaRPr/>
                    </a:p>
                  </a:txBody>
                  <a:tcPr marT="91425" marB="91425" marR="91425" marL="91425"/>
                </a:tc>
                <a:tc>
                  <a:txBody>
                    <a:bodyPr/>
                    <a:lstStyle/>
                    <a:p>
                      <a:pPr indent="0" lvl="0" marL="0" rtl="0" algn="l">
                        <a:spcBef>
                          <a:spcPts val="0"/>
                        </a:spcBef>
                        <a:spcAft>
                          <a:spcPts val="0"/>
                        </a:spcAft>
                        <a:buNone/>
                      </a:pPr>
                      <a:r>
                        <a:rPr lang="en"/>
                        <a:t>2016</a:t>
                      </a:r>
                      <a:endParaRPr/>
                    </a:p>
                  </a:txBody>
                  <a:tcPr marT="91425" marB="91425" marR="91425" marL="91425"/>
                </a:tc>
                <a:tc>
                  <a:txBody>
                    <a:bodyPr/>
                    <a:lstStyle/>
                    <a:p>
                      <a:pPr indent="0" lvl="0" marL="0" rtl="0" algn="l">
                        <a:spcBef>
                          <a:spcPts val="0"/>
                        </a:spcBef>
                        <a:spcAft>
                          <a:spcPts val="0"/>
                        </a:spcAft>
                        <a:buNone/>
                      </a:pPr>
                      <a:r>
                        <a:rPr lang="en"/>
                        <a:t>Eigen Faces</a:t>
                      </a:r>
                      <a:endParaRPr/>
                    </a:p>
                  </a:txBody>
                  <a:tcPr marT="91425" marB="91425" marR="91425" marL="91425"/>
                </a:tc>
                <a:tc>
                  <a:txBody>
                    <a:bodyPr/>
                    <a:lstStyle/>
                    <a:p>
                      <a:pPr indent="0" lvl="0" marL="0" rtl="0" algn="l">
                        <a:spcBef>
                          <a:spcPts val="0"/>
                        </a:spcBef>
                        <a:spcAft>
                          <a:spcPts val="0"/>
                        </a:spcAft>
                        <a:buNone/>
                      </a:pPr>
                      <a:r>
                        <a:rPr lang="en"/>
                        <a:t>Hardware Installation is easy</a:t>
                      </a:r>
                      <a:endParaRPr/>
                    </a:p>
                  </a:txBody>
                  <a:tcPr marT="91425" marB="91425" marR="91425" marL="91425"/>
                </a:tc>
                <a:tc>
                  <a:txBody>
                    <a:bodyPr/>
                    <a:lstStyle/>
                    <a:p>
                      <a:pPr indent="0" lvl="0" marL="0" rtl="0" algn="l">
                        <a:spcBef>
                          <a:spcPts val="0"/>
                        </a:spcBef>
                        <a:spcAft>
                          <a:spcPts val="0"/>
                        </a:spcAft>
                        <a:buNone/>
                      </a:pPr>
                      <a:r>
                        <a:rPr lang="en"/>
                        <a:t>More Calculation required</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167" name="Google Shape;167;p19"/>
          <p:cNvSpPr txBox="1"/>
          <p:nvPr>
            <p:ph idx="1" type="body"/>
          </p:nvPr>
        </p:nvSpPr>
        <p:spPr>
          <a:xfrm>
            <a:off x="819150" y="16334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The existing attendance system requires staffs to manually take the attendance every time. This includes the more time consumed by the staffs to find their name on sheet, sometimes they may mistakenly mark’s another student’s name and sometimes sheet may got lost.</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SYSTEM :</a:t>
            </a:r>
            <a:endParaRPr b="1"/>
          </a:p>
        </p:txBody>
      </p:sp>
      <p:sp>
        <p:nvSpPr>
          <p:cNvPr id="173" name="Google Shape;173;p20"/>
          <p:cNvSpPr txBox="1"/>
          <p:nvPr>
            <p:ph idx="1" type="body"/>
          </p:nvPr>
        </p:nvSpPr>
        <p:spPr>
          <a:xfrm>
            <a:off x="762750" y="16710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By maintaining the attendance manually, the report generation is difficult. </a:t>
            </a:r>
            <a:r>
              <a:rPr lang="en" sz="2000">
                <a:latin typeface="Times New Roman"/>
                <a:ea typeface="Times New Roman"/>
                <a:cs typeface="Times New Roman"/>
                <a:sym typeface="Times New Roman"/>
              </a:rPr>
              <a:t>This system will reduce the manual work and avoid redundant data. The system can generate weekly, consolidate report based on the attendance.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715725" y="610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a:t>
            </a:r>
            <a:endParaRPr b="1"/>
          </a:p>
        </p:txBody>
      </p:sp>
      <p:sp>
        <p:nvSpPr>
          <p:cNvPr id="179" name="Google Shape;179;p21"/>
          <p:cNvSpPr txBox="1"/>
          <p:nvPr>
            <p:ph idx="1" type="body"/>
          </p:nvPr>
        </p:nvSpPr>
        <p:spPr>
          <a:xfrm>
            <a:off x="584075" y="126670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b="1" lang="en" sz="2000">
                <a:solidFill>
                  <a:srgbClr val="24292E"/>
                </a:solidFill>
                <a:highlight>
                  <a:srgbClr val="FFFFFF"/>
                </a:highlight>
                <a:latin typeface="Times New Roman"/>
                <a:ea typeface="Times New Roman"/>
                <a:cs typeface="Times New Roman"/>
                <a:sym typeface="Times New Roman"/>
              </a:rPr>
              <a:t>Admin authorization :</a:t>
            </a:r>
            <a:r>
              <a:rPr lang="en" sz="2000">
                <a:solidFill>
                  <a:srgbClr val="24292E"/>
                </a:solidFill>
                <a:highlight>
                  <a:srgbClr val="FFFFFF"/>
                </a:highlight>
                <a:latin typeface="Times New Roman"/>
                <a:ea typeface="Times New Roman"/>
                <a:cs typeface="Times New Roman"/>
                <a:sym typeface="Times New Roman"/>
              </a:rPr>
              <a:t> </a:t>
            </a:r>
            <a:endParaRPr sz="2000">
              <a:solidFill>
                <a:srgbClr val="24292E"/>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Admin can register the </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Faculty Addition</a:t>
            </a:r>
            <a:endParaRPr sz="2000">
              <a:solidFill>
                <a:srgbClr val="24292E"/>
              </a:solidFill>
              <a:highlight>
                <a:srgbClr val="FFFFFF"/>
              </a:highlight>
              <a:latin typeface="Times New Roman"/>
              <a:ea typeface="Times New Roman"/>
              <a:cs typeface="Times New Roman"/>
              <a:sym typeface="Times New Roman"/>
            </a:endParaRPr>
          </a:p>
          <a:p>
            <a:pPr indent="-355600" lvl="3" marL="18288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Added the faculty details and store it in the database.</a:t>
            </a:r>
            <a:endParaRPr sz="2000">
              <a:solidFill>
                <a:srgbClr val="24292E"/>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Student Addition</a:t>
            </a:r>
            <a:endParaRPr sz="2000">
              <a:solidFill>
                <a:srgbClr val="24292E"/>
              </a:solidFill>
              <a:highlight>
                <a:srgbClr val="FFFFFF"/>
              </a:highlight>
              <a:latin typeface="Times New Roman"/>
              <a:ea typeface="Times New Roman"/>
              <a:cs typeface="Times New Roman"/>
              <a:sym typeface="Times New Roman"/>
            </a:endParaRPr>
          </a:p>
          <a:p>
            <a:pPr indent="-355600" lvl="3" marL="18288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Created training data of each student by entering his roll id and taking snaps of his or her frontal face.</a:t>
            </a:r>
            <a:endParaRPr sz="2000">
              <a:solidFill>
                <a:srgbClr val="24292E"/>
              </a:solidFill>
              <a:highlight>
                <a:srgbClr val="FFFFFF"/>
              </a:highlight>
              <a:latin typeface="Times New Roman"/>
              <a:ea typeface="Times New Roman"/>
              <a:cs typeface="Times New Roman"/>
              <a:sym typeface="Times New Roman"/>
            </a:endParaRPr>
          </a:p>
          <a:p>
            <a:pPr indent="-355600" lvl="3" marL="18288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Created model for that particular roll id and save it on Database.</a:t>
            </a:r>
            <a:endParaRPr sz="20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