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9" r:id="rId3"/>
    <p:sldId id="257" r:id="rId4"/>
    <p:sldId id="260" r:id="rId5"/>
    <p:sldId id="261" r:id="rId6"/>
    <p:sldId id="258"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90146" autoAdjust="0"/>
  </p:normalViewPr>
  <p:slideViewPr>
    <p:cSldViewPr snapToGrid="0">
      <p:cViewPr varScale="1">
        <p:scale>
          <a:sx n="99" d="100"/>
          <a:sy n="99" d="100"/>
        </p:scale>
        <p:origin x="9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AA8709-72F8-4927-9000-A665F5E9719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3860531-5A53-4A6E-909A-2F5947F97B68}">
      <dgm:prSet/>
      <dgm:spPr/>
      <dgm:t>
        <a:bodyPr/>
        <a:lstStyle/>
        <a:p>
          <a:r>
            <a:rPr lang="en-US" b="0" i="0" baseline="0" dirty="0"/>
            <a:t>Work experience with Infosys</a:t>
          </a:r>
          <a:endParaRPr lang="en-US" dirty="0"/>
        </a:p>
      </dgm:t>
    </dgm:pt>
    <dgm:pt modelId="{E815EEFA-C9F3-4EEC-87F4-B7B641F32BED}" type="parTrans" cxnId="{BAED2A6C-F17D-459C-81A3-B9D8E37E94F4}">
      <dgm:prSet/>
      <dgm:spPr/>
      <dgm:t>
        <a:bodyPr/>
        <a:lstStyle/>
        <a:p>
          <a:endParaRPr lang="en-US"/>
        </a:p>
      </dgm:t>
    </dgm:pt>
    <dgm:pt modelId="{E5D17AE6-F6A5-4211-9720-BA154A6661E0}" type="sibTrans" cxnId="{BAED2A6C-F17D-459C-81A3-B9D8E37E94F4}">
      <dgm:prSet/>
      <dgm:spPr/>
      <dgm:t>
        <a:bodyPr/>
        <a:lstStyle/>
        <a:p>
          <a:endParaRPr lang="en-US"/>
        </a:p>
      </dgm:t>
    </dgm:pt>
    <dgm:pt modelId="{32174DE6-E00C-4286-BDBA-6FE4505A3EDD}">
      <dgm:prSet/>
      <dgm:spPr/>
      <dgm:t>
        <a:bodyPr/>
        <a:lstStyle/>
        <a:p>
          <a:r>
            <a:rPr lang="en-US" dirty="0"/>
            <a:t>Huge campus-377 acres. Many times, need to ask someone to access amenities </a:t>
          </a:r>
        </a:p>
      </dgm:t>
    </dgm:pt>
    <dgm:pt modelId="{F5B79D90-DAE7-4483-8060-516D89661186}" type="parTrans" cxnId="{02B445DD-5258-45A1-B90F-BC6E72302A02}">
      <dgm:prSet/>
      <dgm:spPr/>
      <dgm:t>
        <a:bodyPr/>
        <a:lstStyle/>
        <a:p>
          <a:endParaRPr lang="en-US"/>
        </a:p>
      </dgm:t>
    </dgm:pt>
    <dgm:pt modelId="{C639B2D8-7BCE-4249-8B01-D2D58AE12BB9}" type="sibTrans" cxnId="{02B445DD-5258-45A1-B90F-BC6E72302A02}">
      <dgm:prSet/>
      <dgm:spPr/>
      <dgm:t>
        <a:bodyPr/>
        <a:lstStyle/>
        <a:p>
          <a:endParaRPr lang="en-US"/>
        </a:p>
      </dgm:t>
    </dgm:pt>
    <dgm:pt modelId="{E512096E-C376-4BC6-A67C-5B81AD22B6D9}">
      <dgm:prSet/>
      <dgm:spPr/>
      <dgm:t>
        <a:bodyPr/>
        <a:lstStyle/>
        <a:p>
          <a:r>
            <a:rPr lang="en-US"/>
            <a:t>lots of food courts with different timings and menu</a:t>
          </a:r>
        </a:p>
      </dgm:t>
    </dgm:pt>
    <dgm:pt modelId="{BA1525D2-9272-4446-B13E-B2153B3FB639}" type="parTrans" cxnId="{DDFE6ED8-7A4E-4B75-897B-C049B1D4B651}">
      <dgm:prSet/>
      <dgm:spPr/>
      <dgm:t>
        <a:bodyPr/>
        <a:lstStyle/>
        <a:p>
          <a:endParaRPr lang="en-US"/>
        </a:p>
      </dgm:t>
    </dgm:pt>
    <dgm:pt modelId="{C861C646-A2A3-498C-9CFC-30E060EF6860}" type="sibTrans" cxnId="{DDFE6ED8-7A4E-4B75-897B-C049B1D4B651}">
      <dgm:prSet/>
      <dgm:spPr/>
      <dgm:t>
        <a:bodyPr/>
        <a:lstStyle/>
        <a:p>
          <a:endParaRPr lang="en-US"/>
        </a:p>
      </dgm:t>
    </dgm:pt>
    <dgm:pt modelId="{CA95ECF8-73E6-444D-922C-E820245E9FA4}">
      <dgm:prSet/>
      <dgm:spPr/>
      <dgm:t>
        <a:bodyPr/>
        <a:lstStyle/>
        <a:p>
          <a:r>
            <a:rPr lang="en-US"/>
            <a:t>checking printer availability in a floor </a:t>
          </a:r>
        </a:p>
      </dgm:t>
    </dgm:pt>
    <dgm:pt modelId="{E663C129-AA40-478C-AF57-1A946194D6EA}" type="parTrans" cxnId="{32EE9102-FC70-4EFD-A70A-C2330B9F1B52}">
      <dgm:prSet/>
      <dgm:spPr/>
      <dgm:t>
        <a:bodyPr/>
        <a:lstStyle/>
        <a:p>
          <a:endParaRPr lang="en-US"/>
        </a:p>
      </dgm:t>
    </dgm:pt>
    <dgm:pt modelId="{340217D0-A93D-4611-BDE3-FAF2F5157FC3}" type="sibTrans" cxnId="{32EE9102-FC70-4EFD-A70A-C2330B9F1B52}">
      <dgm:prSet/>
      <dgm:spPr/>
      <dgm:t>
        <a:bodyPr/>
        <a:lstStyle/>
        <a:p>
          <a:endParaRPr lang="en-US"/>
        </a:p>
      </dgm:t>
    </dgm:pt>
    <dgm:pt modelId="{C15BF23D-B0DF-4DDF-A59A-90C234DC082C}">
      <dgm:prSet/>
      <dgm:spPr/>
      <dgm:t>
        <a:bodyPr/>
        <a:lstStyle/>
        <a:p>
          <a:r>
            <a:rPr lang="en-US"/>
            <a:t>arts/social clubs and events </a:t>
          </a:r>
        </a:p>
      </dgm:t>
    </dgm:pt>
    <dgm:pt modelId="{191C8286-3250-43DF-8068-4EFB1AFB4728}" type="parTrans" cxnId="{513B4FCC-80D6-4E8C-A981-4C6E0BEA0AC7}">
      <dgm:prSet/>
      <dgm:spPr/>
      <dgm:t>
        <a:bodyPr/>
        <a:lstStyle/>
        <a:p>
          <a:endParaRPr lang="en-US"/>
        </a:p>
      </dgm:t>
    </dgm:pt>
    <dgm:pt modelId="{08F8EE45-BA23-4119-BE75-4085440A1929}" type="sibTrans" cxnId="{513B4FCC-80D6-4E8C-A981-4C6E0BEA0AC7}">
      <dgm:prSet/>
      <dgm:spPr/>
      <dgm:t>
        <a:bodyPr/>
        <a:lstStyle/>
        <a:p>
          <a:endParaRPr lang="en-US"/>
        </a:p>
      </dgm:t>
    </dgm:pt>
    <dgm:pt modelId="{38D9A454-B7F1-4364-AA6D-314A7D560999}">
      <dgm:prSet/>
      <dgm:spPr/>
      <dgm:t>
        <a:bodyPr/>
        <a:lstStyle/>
        <a:p>
          <a:r>
            <a:rPr lang="en-US" dirty="0"/>
            <a:t>location of amenities </a:t>
          </a:r>
        </a:p>
      </dgm:t>
    </dgm:pt>
    <dgm:pt modelId="{0AFB9E1E-DC10-4B49-9ACF-59943749ABFA}" type="parTrans" cxnId="{4F6C834D-F2DC-4B13-B807-91420047138D}">
      <dgm:prSet/>
      <dgm:spPr/>
      <dgm:t>
        <a:bodyPr/>
        <a:lstStyle/>
        <a:p>
          <a:endParaRPr lang="en-US"/>
        </a:p>
      </dgm:t>
    </dgm:pt>
    <dgm:pt modelId="{E22432AD-B02B-4307-A8A0-AF1BD85C16AF}" type="sibTrans" cxnId="{4F6C834D-F2DC-4B13-B807-91420047138D}">
      <dgm:prSet/>
      <dgm:spPr/>
      <dgm:t>
        <a:bodyPr/>
        <a:lstStyle/>
        <a:p>
          <a:endParaRPr lang="en-US"/>
        </a:p>
      </dgm:t>
    </dgm:pt>
    <dgm:pt modelId="{CB9F94E6-3F15-4C4D-A5BB-4D9DBC3F65A2}" type="pres">
      <dgm:prSet presAssocID="{BCAA8709-72F8-4927-9000-A665F5E97195}" presName="linear" presStyleCnt="0">
        <dgm:presLayoutVars>
          <dgm:animLvl val="lvl"/>
          <dgm:resizeHandles val="exact"/>
        </dgm:presLayoutVars>
      </dgm:prSet>
      <dgm:spPr/>
    </dgm:pt>
    <dgm:pt modelId="{45F6ADFE-9C12-41AA-8642-DEFCE56C3AB7}" type="pres">
      <dgm:prSet presAssocID="{C3860531-5A53-4A6E-909A-2F5947F97B68}" presName="parentText" presStyleLbl="node1" presStyleIdx="0" presStyleCnt="6">
        <dgm:presLayoutVars>
          <dgm:chMax val="0"/>
          <dgm:bulletEnabled val="1"/>
        </dgm:presLayoutVars>
      </dgm:prSet>
      <dgm:spPr/>
    </dgm:pt>
    <dgm:pt modelId="{9BFF5D32-6772-4E0A-B029-DB20CBE0AAD5}" type="pres">
      <dgm:prSet presAssocID="{E5D17AE6-F6A5-4211-9720-BA154A6661E0}" presName="spacer" presStyleCnt="0"/>
      <dgm:spPr/>
    </dgm:pt>
    <dgm:pt modelId="{4C3B6D49-C335-4C1F-B4BD-65023EED757A}" type="pres">
      <dgm:prSet presAssocID="{32174DE6-E00C-4286-BDBA-6FE4505A3EDD}" presName="parentText" presStyleLbl="node1" presStyleIdx="1" presStyleCnt="6">
        <dgm:presLayoutVars>
          <dgm:chMax val="0"/>
          <dgm:bulletEnabled val="1"/>
        </dgm:presLayoutVars>
      </dgm:prSet>
      <dgm:spPr/>
    </dgm:pt>
    <dgm:pt modelId="{BCB6AB65-1C94-4458-9422-6E15831ACF28}" type="pres">
      <dgm:prSet presAssocID="{C639B2D8-7BCE-4249-8B01-D2D58AE12BB9}" presName="spacer" presStyleCnt="0"/>
      <dgm:spPr/>
    </dgm:pt>
    <dgm:pt modelId="{9821A0E6-6E58-4F02-B7C5-0718AC319393}" type="pres">
      <dgm:prSet presAssocID="{E512096E-C376-4BC6-A67C-5B81AD22B6D9}" presName="parentText" presStyleLbl="node1" presStyleIdx="2" presStyleCnt="6">
        <dgm:presLayoutVars>
          <dgm:chMax val="0"/>
          <dgm:bulletEnabled val="1"/>
        </dgm:presLayoutVars>
      </dgm:prSet>
      <dgm:spPr/>
    </dgm:pt>
    <dgm:pt modelId="{40E108EE-E61F-4D77-80E3-BBC67A2FAB0A}" type="pres">
      <dgm:prSet presAssocID="{C861C646-A2A3-498C-9CFC-30E060EF6860}" presName="spacer" presStyleCnt="0"/>
      <dgm:spPr/>
    </dgm:pt>
    <dgm:pt modelId="{90ADF795-3141-4BD4-A1EA-88B1C4F1BB32}" type="pres">
      <dgm:prSet presAssocID="{CA95ECF8-73E6-444D-922C-E820245E9FA4}" presName="parentText" presStyleLbl="node1" presStyleIdx="3" presStyleCnt="6">
        <dgm:presLayoutVars>
          <dgm:chMax val="0"/>
          <dgm:bulletEnabled val="1"/>
        </dgm:presLayoutVars>
      </dgm:prSet>
      <dgm:spPr/>
    </dgm:pt>
    <dgm:pt modelId="{DC270687-7E6D-4EA5-B237-A4C5FCBF3534}" type="pres">
      <dgm:prSet presAssocID="{340217D0-A93D-4611-BDE3-FAF2F5157FC3}" presName="spacer" presStyleCnt="0"/>
      <dgm:spPr/>
    </dgm:pt>
    <dgm:pt modelId="{9FB92D1F-6C4F-4505-838F-944F71DEDE74}" type="pres">
      <dgm:prSet presAssocID="{C15BF23D-B0DF-4DDF-A59A-90C234DC082C}" presName="parentText" presStyleLbl="node1" presStyleIdx="4" presStyleCnt="6">
        <dgm:presLayoutVars>
          <dgm:chMax val="0"/>
          <dgm:bulletEnabled val="1"/>
        </dgm:presLayoutVars>
      </dgm:prSet>
      <dgm:spPr/>
    </dgm:pt>
    <dgm:pt modelId="{F2BBE65A-3295-4F50-8F42-4D7EA44B39D3}" type="pres">
      <dgm:prSet presAssocID="{08F8EE45-BA23-4119-BE75-4085440A1929}" presName="spacer" presStyleCnt="0"/>
      <dgm:spPr/>
    </dgm:pt>
    <dgm:pt modelId="{C42DD524-1E62-43E2-A783-69ECC4817263}" type="pres">
      <dgm:prSet presAssocID="{38D9A454-B7F1-4364-AA6D-314A7D560999}" presName="parentText" presStyleLbl="node1" presStyleIdx="5" presStyleCnt="6">
        <dgm:presLayoutVars>
          <dgm:chMax val="0"/>
          <dgm:bulletEnabled val="1"/>
        </dgm:presLayoutVars>
      </dgm:prSet>
      <dgm:spPr/>
    </dgm:pt>
  </dgm:ptLst>
  <dgm:cxnLst>
    <dgm:cxn modelId="{32EE9102-FC70-4EFD-A70A-C2330B9F1B52}" srcId="{BCAA8709-72F8-4927-9000-A665F5E97195}" destId="{CA95ECF8-73E6-444D-922C-E820245E9FA4}" srcOrd="3" destOrd="0" parTransId="{E663C129-AA40-478C-AF57-1A946194D6EA}" sibTransId="{340217D0-A93D-4611-BDE3-FAF2F5157FC3}"/>
    <dgm:cxn modelId="{FBFFFD32-BB75-45FC-81F4-41BA932DFC60}" type="presOf" srcId="{32174DE6-E00C-4286-BDBA-6FE4505A3EDD}" destId="{4C3B6D49-C335-4C1F-B4BD-65023EED757A}" srcOrd="0" destOrd="0" presId="urn:microsoft.com/office/officeart/2005/8/layout/vList2"/>
    <dgm:cxn modelId="{9A05025D-948A-4E8A-B1F5-9A34D125E376}" type="presOf" srcId="{E512096E-C376-4BC6-A67C-5B81AD22B6D9}" destId="{9821A0E6-6E58-4F02-B7C5-0718AC319393}" srcOrd="0" destOrd="0" presId="urn:microsoft.com/office/officeart/2005/8/layout/vList2"/>
    <dgm:cxn modelId="{D6AD535F-9077-467A-A3D7-B739ADDB3B42}" type="presOf" srcId="{C3860531-5A53-4A6E-909A-2F5947F97B68}" destId="{45F6ADFE-9C12-41AA-8642-DEFCE56C3AB7}" srcOrd="0" destOrd="0" presId="urn:microsoft.com/office/officeart/2005/8/layout/vList2"/>
    <dgm:cxn modelId="{BAED2A6C-F17D-459C-81A3-B9D8E37E94F4}" srcId="{BCAA8709-72F8-4927-9000-A665F5E97195}" destId="{C3860531-5A53-4A6E-909A-2F5947F97B68}" srcOrd="0" destOrd="0" parTransId="{E815EEFA-C9F3-4EEC-87F4-B7B641F32BED}" sibTransId="{E5D17AE6-F6A5-4211-9720-BA154A6661E0}"/>
    <dgm:cxn modelId="{4F6C834D-F2DC-4B13-B807-91420047138D}" srcId="{BCAA8709-72F8-4927-9000-A665F5E97195}" destId="{38D9A454-B7F1-4364-AA6D-314A7D560999}" srcOrd="5" destOrd="0" parTransId="{0AFB9E1E-DC10-4B49-9ACF-59943749ABFA}" sibTransId="{E22432AD-B02B-4307-A8A0-AF1BD85C16AF}"/>
    <dgm:cxn modelId="{160E0253-78FC-4CB7-94A8-6EFB3D210A4B}" type="presOf" srcId="{38D9A454-B7F1-4364-AA6D-314A7D560999}" destId="{C42DD524-1E62-43E2-A783-69ECC4817263}" srcOrd="0" destOrd="0" presId="urn:microsoft.com/office/officeart/2005/8/layout/vList2"/>
    <dgm:cxn modelId="{679DD256-DF2A-4A16-85FB-9B70E2ED3294}" type="presOf" srcId="{CA95ECF8-73E6-444D-922C-E820245E9FA4}" destId="{90ADF795-3141-4BD4-A1EA-88B1C4F1BB32}" srcOrd="0" destOrd="0" presId="urn:microsoft.com/office/officeart/2005/8/layout/vList2"/>
    <dgm:cxn modelId="{B5D795A3-D59D-41A4-8131-244A1D032DA0}" type="presOf" srcId="{C15BF23D-B0DF-4DDF-A59A-90C234DC082C}" destId="{9FB92D1F-6C4F-4505-838F-944F71DEDE74}" srcOrd="0" destOrd="0" presId="urn:microsoft.com/office/officeart/2005/8/layout/vList2"/>
    <dgm:cxn modelId="{513B4FCC-80D6-4E8C-A981-4C6E0BEA0AC7}" srcId="{BCAA8709-72F8-4927-9000-A665F5E97195}" destId="{C15BF23D-B0DF-4DDF-A59A-90C234DC082C}" srcOrd="4" destOrd="0" parTransId="{191C8286-3250-43DF-8068-4EFB1AFB4728}" sibTransId="{08F8EE45-BA23-4119-BE75-4085440A1929}"/>
    <dgm:cxn modelId="{DDFE6ED8-7A4E-4B75-897B-C049B1D4B651}" srcId="{BCAA8709-72F8-4927-9000-A665F5E97195}" destId="{E512096E-C376-4BC6-A67C-5B81AD22B6D9}" srcOrd="2" destOrd="0" parTransId="{BA1525D2-9272-4446-B13E-B2153B3FB639}" sibTransId="{C861C646-A2A3-498C-9CFC-30E060EF6860}"/>
    <dgm:cxn modelId="{02B445DD-5258-45A1-B90F-BC6E72302A02}" srcId="{BCAA8709-72F8-4927-9000-A665F5E97195}" destId="{32174DE6-E00C-4286-BDBA-6FE4505A3EDD}" srcOrd="1" destOrd="0" parTransId="{F5B79D90-DAE7-4483-8060-516D89661186}" sibTransId="{C639B2D8-7BCE-4249-8B01-D2D58AE12BB9}"/>
    <dgm:cxn modelId="{42EB6BFF-038B-45DF-9658-AE5B2B925136}" type="presOf" srcId="{BCAA8709-72F8-4927-9000-A665F5E97195}" destId="{CB9F94E6-3F15-4C4D-A5BB-4D9DBC3F65A2}" srcOrd="0" destOrd="0" presId="urn:microsoft.com/office/officeart/2005/8/layout/vList2"/>
    <dgm:cxn modelId="{579E2DDD-F4AE-4E8B-B25B-6ACC96FABF7F}" type="presParOf" srcId="{CB9F94E6-3F15-4C4D-A5BB-4D9DBC3F65A2}" destId="{45F6ADFE-9C12-41AA-8642-DEFCE56C3AB7}" srcOrd="0" destOrd="0" presId="urn:microsoft.com/office/officeart/2005/8/layout/vList2"/>
    <dgm:cxn modelId="{AE45618D-F48A-458D-AAD9-494A776DBED0}" type="presParOf" srcId="{CB9F94E6-3F15-4C4D-A5BB-4D9DBC3F65A2}" destId="{9BFF5D32-6772-4E0A-B029-DB20CBE0AAD5}" srcOrd="1" destOrd="0" presId="urn:microsoft.com/office/officeart/2005/8/layout/vList2"/>
    <dgm:cxn modelId="{F767B59F-C572-4366-AA2B-BFE2E78E9AA3}" type="presParOf" srcId="{CB9F94E6-3F15-4C4D-A5BB-4D9DBC3F65A2}" destId="{4C3B6D49-C335-4C1F-B4BD-65023EED757A}" srcOrd="2" destOrd="0" presId="urn:microsoft.com/office/officeart/2005/8/layout/vList2"/>
    <dgm:cxn modelId="{063026A5-AD8E-4C3B-B3EC-172E39A5B06F}" type="presParOf" srcId="{CB9F94E6-3F15-4C4D-A5BB-4D9DBC3F65A2}" destId="{BCB6AB65-1C94-4458-9422-6E15831ACF28}" srcOrd="3" destOrd="0" presId="urn:microsoft.com/office/officeart/2005/8/layout/vList2"/>
    <dgm:cxn modelId="{348CD829-95CB-4497-ABBC-67AA34845A8A}" type="presParOf" srcId="{CB9F94E6-3F15-4C4D-A5BB-4D9DBC3F65A2}" destId="{9821A0E6-6E58-4F02-B7C5-0718AC319393}" srcOrd="4" destOrd="0" presId="urn:microsoft.com/office/officeart/2005/8/layout/vList2"/>
    <dgm:cxn modelId="{CA830CF4-E2E5-4476-AC43-47A1252EC5A5}" type="presParOf" srcId="{CB9F94E6-3F15-4C4D-A5BB-4D9DBC3F65A2}" destId="{40E108EE-E61F-4D77-80E3-BBC67A2FAB0A}" srcOrd="5" destOrd="0" presId="urn:microsoft.com/office/officeart/2005/8/layout/vList2"/>
    <dgm:cxn modelId="{20AAEB74-DF94-4BEA-B189-F8A8D6270886}" type="presParOf" srcId="{CB9F94E6-3F15-4C4D-A5BB-4D9DBC3F65A2}" destId="{90ADF795-3141-4BD4-A1EA-88B1C4F1BB32}" srcOrd="6" destOrd="0" presId="urn:microsoft.com/office/officeart/2005/8/layout/vList2"/>
    <dgm:cxn modelId="{6817D7D3-0F98-4EE4-A226-380CC76ABD38}" type="presParOf" srcId="{CB9F94E6-3F15-4C4D-A5BB-4D9DBC3F65A2}" destId="{DC270687-7E6D-4EA5-B237-A4C5FCBF3534}" srcOrd="7" destOrd="0" presId="urn:microsoft.com/office/officeart/2005/8/layout/vList2"/>
    <dgm:cxn modelId="{82B7ABD6-6E78-4744-9012-A7C8B6223686}" type="presParOf" srcId="{CB9F94E6-3F15-4C4D-A5BB-4D9DBC3F65A2}" destId="{9FB92D1F-6C4F-4505-838F-944F71DEDE74}" srcOrd="8" destOrd="0" presId="urn:microsoft.com/office/officeart/2005/8/layout/vList2"/>
    <dgm:cxn modelId="{91CA542C-A2A2-436D-BBEB-AEBFE79C7DA9}" type="presParOf" srcId="{CB9F94E6-3F15-4C4D-A5BB-4D9DBC3F65A2}" destId="{F2BBE65A-3295-4F50-8F42-4D7EA44B39D3}" srcOrd="9" destOrd="0" presId="urn:microsoft.com/office/officeart/2005/8/layout/vList2"/>
    <dgm:cxn modelId="{D8AF3508-D681-4EDB-A162-FE99A1772B8F}" type="presParOf" srcId="{CB9F94E6-3F15-4C4D-A5BB-4D9DBC3F65A2}" destId="{C42DD524-1E62-43E2-A783-69ECC4817263}"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6ADFE-9C12-41AA-8642-DEFCE56C3AB7}">
      <dsp:nvSpPr>
        <dsp:cNvPr id="0" name=""/>
        <dsp:cNvSpPr/>
      </dsp:nvSpPr>
      <dsp:spPr>
        <a:xfrm>
          <a:off x="0" y="27286"/>
          <a:ext cx="5092194"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baseline="0" dirty="0"/>
            <a:t>Work experience with Infosys</a:t>
          </a:r>
          <a:endParaRPr lang="en-US" sz="1700" kern="1200" dirty="0"/>
        </a:p>
      </dsp:txBody>
      <dsp:txXfrm>
        <a:off x="32967" y="60253"/>
        <a:ext cx="5026260" cy="609393"/>
      </dsp:txXfrm>
    </dsp:sp>
    <dsp:sp modelId="{4C3B6D49-C335-4C1F-B4BD-65023EED757A}">
      <dsp:nvSpPr>
        <dsp:cNvPr id="0" name=""/>
        <dsp:cNvSpPr/>
      </dsp:nvSpPr>
      <dsp:spPr>
        <a:xfrm>
          <a:off x="0" y="751573"/>
          <a:ext cx="5092194"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Huge campus-377 acres. Many times, need to ask someone to access amenities </a:t>
          </a:r>
        </a:p>
      </dsp:txBody>
      <dsp:txXfrm>
        <a:off x="32967" y="784540"/>
        <a:ext cx="5026260" cy="609393"/>
      </dsp:txXfrm>
    </dsp:sp>
    <dsp:sp modelId="{9821A0E6-6E58-4F02-B7C5-0718AC319393}">
      <dsp:nvSpPr>
        <dsp:cNvPr id="0" name=""/>
        <dsp:cNvSpPr/>
      </dsp:nvSpPr>
      <dsp:spPr>
        <a:xfrm>
          <a:off x="0" y="1475861"/>
          <a:ext cx="5092194"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lots of food courts with different timings and menu</a:t>
          </a:r>
        </a:p>
      </dsp:txBody>
      <dsp:txXfrm>
        <a:off x="32967" y="1508828"/>
        <a:ext cx="5026260" cy="609393"/>
      </dsp:txXfrm>
    </dsp:sp>
    <dsp:sp modelId="{90ADF795-3141-4BD4-A1EA-88B1C4F1BB32}">
      <dsp:nvSpPr>
        <dsp:cNvPr id="0" name=""/>
        <dsp:cNvSpPr/>
      </dsp:nvSpPr>
      <dsp:spPr>
        <a:xfrm>
          <a:off x="0" y="2200149"/>
          <a:ext cx="5092194"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checking printer availability in a floor </a:t>
          </a:r>
        </a:p>
      </dsp:txBody>
      <dsp:txXfrm>
        <a:off x="32967" y="2233116"/>
        <a:ext cx="5026260" cy="609393"/>
      </dsp:txXfrm>
    </dsp:sp>
    <dsp:sp modelId="{9FB92D1F-6C4F-4505-838F-944F71DEDE74}">
      <dsp:nvSpPr>
        <dsp:cNvPr id="0" name=""/>
        <dsp:cNvSpPr/>
      </dsp:nvSpPr>
      <dsp:spPr>
        <a:xfrm>
          <a:off x="0" y="2924436"/>
          <a:ext cx="5092194"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arts/social clubs and events </a:t>
          </a:r>
        </a:p>
      </dsp:txBody>
      <dsp:txXfrm>
        <a:off x="32967" y="2957403"/>
        <a:ext cx="5026260" cy="609393"/>
      </dsp:txXfrm>
    </dsp:sp>
    <dsp:sp modelId="{C42DD524-1E62-43E2-A783-69ECC4817263}">
      <dsp:nvSpPr>
        <dsp:cNvPr id="0" name=""/>
        <dsp:cNvSpPr/>
      </dsp:nvSpPr>
      <dsp:spPr>
        <a:xfrm>
          <a:off x="0" y="3648724"/>
          <a:ext cx="5092194" cy="6753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location of amenities </a:t>
          </a:r>
        </a:p>
      </dsp:txBody>
      <dsp:txXfrm>
        <a:off x="32967" y="3681691"/>
        <a:ext cx="5026260" cy="60939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1F7ED-0615-46BA-A245-510C071D1911}" type="datetimeFigureOut">
              <a:rPr lang="en-US" smtClean="0"/>
              <a:t>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E0493-3EDB-4D9A-B162-D3B7AABE5B5A}" type="slidenum">
              <a:rPr lang="en-US" smtClean="0"/>
              <a:t>‹#›</a:t>
            </a:fld>
            <a:endParaRPr lang="en-US"/>
          </a:p>
        </p:txBody>
      </p:sp>
    </p:spTree>
    <p:extLst>
      <p:ext uri="{BB962C8B-B14F-4D97-AF65-F5344CB8AC3E}">
        <p14:creationId xmlns:p14="http://schemas.microsoft.com/office/powerpoint/2010/main" val="3551158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E0493-3EDB-4D9A-B162-D3B7AABE5B5A}" type="slidenum">
              <a:rPr lang="en-US" smtClean="0"/>
              <a:t>1</a:t>
            </a:fld>
            <a:endParaRPr lang="en-US"/>
          </a:p>
        </p:txBody>
      </p:sp>
    </p:spTree>
    <p:extLst>
      <p:ext uri="{BB962C8B-B14F-4D97-AF65-F5344CB8AC3E}">
        <p14:creationId xmlns:p14="http://schemas.microsoft.com/office/powerpoint/2010/main" val="2102042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bg1"/>
                </a:solidFill>
                <a:effectLst/>
                <a:latin typeface="Sabon Next LT" panose="02000500000000000000" pitchFamily="2" charset="0"/>
                <a:cs typeface="Sabon Next LT" panose="02000500000000000000" pitchFamily="2" charset="0"/>
              </a:rPr>
              <a:t>I got motivated with this use case based on my work experience at Infosys. It was a 377-acre complex with almost 14,000 IT workers, all working together. Even though there are lots of resources available, sometimes you may not have the chance to explore them, especially if you are working at client's place. Until my last day at Infosys, I had no clue there was an arts/sports club.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bg1"/>
                </a:solidFill>
                <a:effectLst/>
                <a:latin typeface="Sabon Next LT" panose="02000500000000000000" pitchFamily="2" charset="0"/>
                <a:cs typeface="Sabon Next LT" panose="02000500000000000000" pitchFamily="2"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bg1"/>
                </a:solidFill>
                <a:effectLst/>
                <a:latin typeface="Sabon Next LT" panose="02000500000000000000" pitchFamily="2" charset="0"/>
                <a:cs typeface="Sabon Next LT" panose="02000500000000000000" pitchFamily="2" charset="0"/>
              </a:rPr>
              <a:t>So, in essence, Tyrion may be viewed as an employee who has been with Infosys for more than 20 years and is well-versed in the company's workflow, facilities, and products.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bg1"/>
                </a:solidFill>
                <a:effectLst/>
                <a:latin typeface="Sabon Next LT" panose="02000500000000000000" pitchFamily="2" charset="0"/>
                <a:cs typeface="Sabon Next LT" panose="02000500000000000000" pitchFamily="2" charset="0"/>
              </a:rPr>
              <a:t>Tyrion will be able to assist you with any company-related questions.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bg1"/>
              </a:solidFill>
              <a:effectLst/>
              <a:latin typeface="Sabon Next LT" panose="02000500000000000000" pitchFamily="2" charset="0"/>
              <a:cs typeface="Sabon Next LT" panose="02000500000000000000" pitchFamily="2" charset="0"/>
            </a:endParaRPr>
          </a:p>
          <a:p>
            <a:endParaRPr lang="en-US" dirty="0"/>
          </a:p>
        </p:txBody>
      </p:sp>
      <p:sp>
        <p:nvSpPr>
          <p:cNvPr id="4" name="Slide Number Placeholder 3"/>
          <p:cNvSpPr>
            <a:spLocks noGrp="1"/>
          </p:cNvSpPr>
          <p:nvPr>
            <p:ph type="sldNum" sz="quarter" idx="5"/>
          </p:nvPr>
        </p:nvSpPr>
        <p:spPr/>
        <p:txBody>
          <a:bodyPr/>
          <a:lstStyle/>
          <a:p>
            <a:fld id="{C05E0493-3EDB-4D9A-B162-D3B7AABE5B5A}" type="slidenum">
              <a:rPr lang="en-US" smtClean="0"/>
              <a:t>3</a:t>
            </a:fld>
            <a:endParaRPr lang="en-US"/>
          </a:p>
        </p:txBody>
      </p:sp>
    </p:spTree>
    <p:extLst>
      <p:ext uri="{BB962C8B-B14F-4D97-AF65-F5344CB8AC3E}">
        <p14:creationId xmlns:p14="http://schemas.microsoft.com/office/powerpoint/2010/main" val="198242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E0493-3EDB-4D9A-B162-D3B7AABE5B5A}" type="slidenum">
              <a:rPr lang="en-US" smtClean="0"/>
              <a:t>4</a:t>
            </a:fld>
            <a:endParaRPr lang="en-US"/>
          </a:p>
        </p:txBody>
      </p:sp>
    </p:spTree>
    <p:extLst>
      <p:ext uri="{BB962C8B-B14F-4D97-AF65-F5344CB8AC3E}">
        <p14:creationId xmlns:p14="http://schemas.microsoft.com/office/powerpoint/2010/main" val="2899343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mj-lt"/>
              <a:buAutoNum type="arabicPeriod"/>
            </a:pPr>
            <a:r>
              <a:rPr lang="en-US" b="0" i="0" dirty="0">
                <a:solidFill>
                  <a:srgbClr val="212121"/>
                </a:solidFill>
                <a:effectLst/>
                <a:latin typeface="Sabon Next LT" panose="02000500000000000000" pitchFamily="2" charset="0"/>
                <a:cs typeface="Sabon Next LT" panose="02000500000000000000" pitchFamily="2" charset="0"/>
              </a:rPr>
              <a:t>RASA 2.0 is more comfortable to work with as the intensions and actions can be clearly defined in the stories.md. In addition, all of the training files in RASA 2.0 </a:t>
            </a:r>
            <a:r>
              <a:rPr lang="en-US" b="0" i="0" dirty="0" err="1">
                <a:solidFill>
                  <a:srgbClr val="212121"/>
                </a:solidFill>
                <a:effectLst/>
                <a:latin typeface="Sabon Next LT" panose="02000500000000000000" pitchFamily="2" charset="0"/>
                <a:cs typeface="Sabon Next LT" panose="02000500000000000000" pitchFamily="2" charset="0"/>
              </a:rPr>
              <a:t>are.yml</a:t>
            </a:r>
            <a:r>
              <a:rPr lang="en-US" b="0" i="0" dirty="0">
                <a:solidFill>
                  <a:srgbClr val="212121"/>
                </a:solidFill>
                <a:effectLst/>
                <a:latin typeface="Sabon Next LT" panose="02000500000000000000" pitchFamily="2" charset="0"/>
                <a:cs typeface="Sabon Next LT" panose="02000500000000000000" pitchFamily="2" charset="0"/>
              </a:rPr>
              <a:t> files, which may be modified just by opening the file, unlike RASA1.10, which requires command execution.</a:t>
            </a:r>
          </a:p>
          <a:p>
            <a:pPr algn="just">
              <a:buFont typeface="+mj-lt"/>
              <a:buAutoNum type="arabicPeriod"/>
            </a:pPr>
            <a:r>
              <a:rPr lang="en-US" b="0" i="0" dirty="0">
                <a:solidFill>
                  <a:srgbClr val="212121"/>
                </a:solidFill>
                <a:effectLst/>
                <a:latin typeface="Sabon Next LT" panose="02000500000000000000" pitchFamily="2" charset="0"/>
                <a:cs typeface="Sabon Next LT" panose="02000500000000000000" pitchFamily="2" charset="0"/>
              </a:rPr>
              <a:t>RASA 2.0 project can only be downloaded after the initial project training in Rasa playground.</a:t>
            </a:r>
          </a:p>
          <a:p>
            <a:endParaRPr lang="en-US" dirty="0"/>
          </a:p>
        </p:txBody>
      </p:sp>
      <p:sp>
        <p:nvSpPr>
          <p:cNvPr id="4" name="Slide Number Placeholder 3"/>
          <p:cNvSpPr>
            <a:spLocks noGrp="1"/>
          </p:cNvSpPr>
          <p:nvPr>
            <p:ph type="sldNum" sz="quarter" idx="5"/>
          </p:nvPr>
        </p:nvSpPr>
        <p:spPr/>
        <p:txBody>
          <a:bodyPr/>
          <a:lstStyle/>
          <a:p>
            <a:fld id="{C05E0493-3EDB-4D9A-B162-D3B7AABE5B5A}" type="slidenum">
              <a:rPr lang="en-US" smtClean="0"/>
              <a:t>7</a:t>
            </a:fld>
            <a:endParaRPr lang="en-US"/>
          </a:p>
        </p:txBody>
      </p:sp>
    </p:spTree>
    <p:extLst>
      <p:ext uri="{BB962C8B-B14F-4D97-AF65-F5344CB8AC3E}">
        <p14:creationId xmlns:p14="http://schemas.microsoft.com/office/powerpoint/2010/main" val="4013990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D806-A365-4998-B813-A5E6DC2DD5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54EA27-F969-4B51-918D-56BAD05B18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B65EA1-13F1-43D8-99D2-F5460FD335E9}"/>
              </a:ext>
            </a:extLst>
          </p:cNvPr>
          <p:cNvSpPr>
            <a:spLocks noGrp="1"/>
          </p:cNvSpPr>
          <p:nvPr>
            <p:ph type="dt" sz="half" idx="10"/>
          </p:nvPr>
        </p:nvSpPr>
        <p:spPr/>
        <p:txBody>
          <a:bodyPr/>
          <a:lstStyle/>
          <a:p>
            <a:fld id="{F1E537B4-124A-4B2A-A1F3-53E82EC09B0F}" type="datetimeFigureOut">
              <a:rPr lang="en-US" smtClean="0"/>
              <a:t>12/3/2021</a:t>
            </a:fld>
            <a:endParaRPr lang="en-US"/>
          </a:p>
        </p:txBody>
      </p:sp>
      <p:sp>
        <p:nvSpPr>
          <p:cNvPr id="5" name="Footer Placeholder 4">
            <a:extLst>
              <a:ext uri="{FF2B5EF4-FFF2-40B4-BE49-F238E27FC236}">
                <a16:creationId xmlns:a16="http://schemas.microsoft.com/office/drawing/2014/main" id="{15430837-9003-42E2-895D-6C65722E4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A25F2-5175-4652-A064-66A9F66B428D}"/>
              </a:ext>
            </a:extLst>
          </p:cNvPr>
          <p:cNvSpPr>
            <a:spLocks noGrp="1"/>
          </p:cNvSpPr>
          <p:nvPr>
            <p:ph type="sldNum" sz="quarter" idx="12"/>
          </p:nvPr>
        </p:nvSpPr>
        <p:spPr/>
        <p:txBody>
          <a:bodyPr/>
          <a:lstStyle/>
          <a:p>
            <a:fld id="{7012AE34-F41D-420A-8739-7CB4C3328215}" type="slidenum">
              <a:rPr lang="en-US" smtClean="0"/>
              <a:t>‹#›</a:t>
            </a:fld>
            <a:endParaRPr lang="en-US"/>
          </a:p>
        </p:txBody>
      </p:sp>
    </p:spTree>
    <p:extLst>
      <p:ext uri="{BB962C8B-B14F-4D97-AF65-F5344CB8AC3E}">
        <p14:creationId xmlns:p14="http://schemas.microsoft.com/office/powerpoint/2010/main" val="1549883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5AC5-E52D-43A3-98B8-74D83B525B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208C3B-4071-4850-A907-BC13F40B94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1641B-3D00-4824-A1D8-7DE73235D548}"/>
              </a:ext>
            </a:extLst>
          </p:cNvPr>
          <p:cNvSpPr>
            <a:spLocks noGrp="1"/>
          </p:cNvSpPr>
          <p:nvPr>
            <p:ph type="dt" sz="half" idx="10"/>
          </p:nvPr>
        </p:nvSpPr>
        <p:spPr/>
        <p:txBody>
          <a:bodyPr/>
          <a:lstStyle/>
          <a:p>
            <a:fld id="{F1E537B4-124A-4B2A-A1F3-53E82EC09B0F}" type="datetimeFigureOut">
              <a:rPr lang="en-US" smtClean="0"/>
              <a:t>12/3/2021</a:t>
            </a:fld>
            <a:endParaRPr lang="en-US"/>
          </a:p>
        </p:txBody>
      </p:sp>
      <p:sp>
        <p:nvSpPr>
          <p:cNvPr id="5" name="Footer Placeholder 4">
            <a:extLst>
              <a:ext uri="{FF2B5EF4-FFF2-40B4-BE49-F238E27FC236}">
                <a16:creationId xmlns:a16="http://schemas.microsoft.com/office/drawing/2014/main" id="{462DA6A1-A615-4C49-A19B-DF2F7B057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F0674-8123-4650-9128-B5052FC74F0A}"/>
              </a:ext>
            </a:extLst>
          </p:cNvPr>
          <p:cNvSpPr>
            <a:spLocks noGrp="1"/>
          </p:cNvSpPr>
          <p:nvPr>
            <p:ph type="sldNum" sz="quarter" idx="12"/>
          </p:nvPr>
        </p:nvSpPr>
        <p:spPr/>
        <p:txBody>
          <a:bodyPr/>
          <a:lstStyle/>
          <a:p>
            <a:fld id="{7012AE34-F41D-420A-8739-7CB4C3328215}" type="slidenum">
              <a:rPr lang="en-US" smtClean="0"/>
              <a:t>‹#›</a:t>
            </a:fld>
            <a:endParaRPr lang="en-US"/>
          </a:p>
        </p:txBody>
      </p:sp>
    </p:spTree>
    <p:extLst>
      <p:ext uri="{BB962C8B-B14F-4D97-AF65-F5344CB8AC3E}">
        <p14:creationId xmlns:p14="http://schemas.microsoft.com/office/powerpoint/2010/main" val="267076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67DF69-D231-4D60-A255-E21F842B34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326D4E-29F3-4569-B8A1-3F455D31B9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FEA7E5-2314-4FB0-A3BD-8569A9E7726F}"/>
              </a:ext>
            </a:extLst>
          </p:cNvPr>
          <p:cNvSpPr>
            <a:spLocks noGrp="1"/>
          </p:cNvSpPr>
          <p:nvPr>
            <p:ph type="dt" sz="half" idx="10"/>
          </p:nvPr>
        </p:nvSpPr>
        <p:spPr/>
        <p:txBody>
          <a:bodyPr/>
          <a:lstStyle/>
          <a:p>
            <a:fld id="{F1E537B4-124A-4B2A-A1F3-53E82EC09B0F}" type="datetimeFigureOut">
              <a:rPr lang="en-US" smtClean="0"/>
              <a:t>12/3/2021</a:t>
            </a:fld>
            <a:endParaRPr lang="en-US"/>
          </a:p>
        </p:txBody>
      </p:sp>
      <p:sp>
        <p:nvSpPr>
          <p:cNvPr id="5" name="Footer Placeholder 4">
            <a:extLst>
              <a:ext uri="{FF2B5EF4-FFF2-40B4-BE49-F238E27FC236}">
                <a16:creationId xmlns:a16="http://schemas.microsoft.com/office/drawing/2014/main" id="{CB577732-3752-4D77-9A95-FB1C0299F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A5E71-EF08-44B8-A584-62639AF4ADBE}"/>
              </a:ext>
            </a:extLst>
          </p:cNvPr>
          <p:cNvSpPr>
            <a:spLocks noGrp="1"/>
          </p:cNvSpPr>
          <p:nvPr>
            <p:ph type="sldNum" sz="quarter" idx="12"/>
          </p:nvPr>
        </p:nvSpPr>
        <p:spPr/>
        <p:txBody>
          <a:bodyPr/>
          <a:lstStyle/>
          <a:p>
            <a:fld id="{7012AE34-F41D-420A-8739-7CB4C3328215}" type="slidenum">
              <a:rPr lang="en-US" smtClean="0"/>
              <a:t>‹#›</a:t>
            </a:fld>
            <a:endParaRPr lang="en-US"/>
          </a:p>
        </p:txBody>
      </p:sp>
    </p:spTree>
    <p:extLst>
      <p:ext uri="{BB962C8B-B14F-4D97-AF65-F5344CB8AC3E}">
        <p14:creationId xmlns:p14="http://schemas.microsoft.com/office/powerpoint/2010/main" val="428830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D99B9-D9C8-4AB9-BBF1-76C1BF887B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405F12-E3EB-4C41-A00F-72D0D840A0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51CCE-D5A6-461D-86A5-95A68977C505}"/>
              </a:ext>
            </a:extLst>
          </p:cNvPr>
          <p:cNvSpPr>
            <a:spLocks noGrp="1"/>
          </p:cNvSpPr>
          <p:nvPr>
            <p:ph type="dt" sz="half" idx="10"/>
          </p:nvPr>
        </p:nvSpPr>
        <p:spPr/>
        <p:txBody>
          <a:bodyPr/>
          <a:lstStyle/>
          <a:p>
            <a:fld id="{F1E537B4-124A-4B2A-A1F3-53E82EC09B0F}" type="datetimeFigureOut">
              <a:rPr lang="en-US" smtClean="0"/>
              <a:t>12/3/2021</a:t>
            </a:fld>
            <a:endParaRPr lang="en-US"/>
          </a:p>
        </p:txBody>
      </p:sp>
      <p:sp>
        <p:nvSpPr>
          <p:cNvPr id="5" name="Footer Placeholder 4">
            <a:extLst>
              <a:ext uri="{FF2B5EF4-FFF2-40B4-BE49-F238E27FC236}">
                <a16:creationId xmlns:a16="http://schemas.microsoft.com/office/drawing/2014/main" id="{2545FCD6-C359-47FE-AA6B-2E8FE4593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7CD49E-B5D7-48B2-AE96-EB36F958CB19}"/>
              </a:ext>
            </a:extLst>
          </p:cNvPr>
          <p:cNvSpPr>
            <a:spLocks noGrp="1"/>
          </p:cNvSpPr>
          <p:nvPr>
            <p:ph type="sldNum" sz="quarter" idx="12"/>
          </p:nvPr>
        </p:nvSpPr>
        <p:spPr/>
        <p:txBody>
          <a:bodyPr/>
          <a:lstStyle/>
          <a:p>
            <a:fld id="{7012AE34-F41D-420A-8739-7CB4C3328215}" type="slidenum">
              <a:rPr lang="en-US" smtClean="0"/>
              <a:t>‹#›</a:t>
            </a:fld>
            <a:endParaRPr lang="en-US"/>
          </a:p>
        </p:txBody>
      </p:sp>
    </p:spTree>
    <p:extLst>
      <p:ext uri="{BB962C8B-B14F-4D97-AF65-F5344CB8AC3E}">
        <p14:creationId xmlns:p14="http://schemas.microsoft.com/office/powerpoint/2010/main" val="425525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CFF4-3F49-4CD6-A427-E50252E08C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E2E2AD-752A-44A7-A479-51E37B903E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AF2C7C-69D6-4A34-B58F-C672771A3346}"/>
              </a:ext>
            </a:extLst>
          </p:cNvPr>
          <p:cNvSpPr>
            <a:spLocks noGrp="1"/>
          </p:cNvSpPr>
          <p:nvPr>
            <p:ph type="dt" sz="half" idx="10"/>
          </p:nvPr>
        </p:nvSpPr>
        <p:spPr/>
        <p:txBody>
          <a:bodyPr/>
          <a:lstStyle/>
          <a:p>
            <a:fld id="{F1E537B4-124A-4B2A-A1F3-53E82EC09B0F}" type="datetimeFigureOut">
              <a:rPr lang="en-US" smtClean="0"/>
              <a:t>12/3/2021</a:t>
            </a:fld>
            <a:endParaRPr lang="en-US"/>
          </a:p>
        </p:txBody>
      </p:sp>
      <p:sp>
        <p:nvSpPr>
          <p:cNvPr id="5" name="Footer Placeholder 4">
            <a:extLst>
              <a:ext uri="{FF2B5EF4-FFF2-40B4-BE49-F238E27FC236}">
                <a16:creationId xmlns:a16="http://schemas.microsoft.com/office/drawing/2014/main" id="{BC96A6AF-C46E-45F9-BA85-4F5B44986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3E9ADF-3A46-46BC-B26D-65D390BBD95A}"/>
              </a:ext>
            </a:extLst>
          </p:cNvPr>
          <p:cNvSpPr>
            <a:spLocks noGrp="1"/>
          </p:cNvSpPr>
          <p:nvPr>
            <p:ph type="sldNum" sz="quarter" idx="12"/>
          </p:nvPr>
        </p:nvSpPr>
        <p:spPr/>
        <p:txBody>
          <a:bodyPr/>
          <a:lstStyle/>
          <a:p>
            <a:fld id="{7012AE34-F41D-420A-8739-7CB4C3328215}" type="slidenum">
              <a:rPr lang="en-US" smtClean="0"/>
              <a:t>‹#›</a:t>
            </a:fld>
            <a:endParaRPr lang="en-US"/>
          </a:p>
        </p:txBody>
      </p:sp>
    </p:spTree>
    <p:extLst>
      <p:ext uri="{BB962C8B-B14F-4D97-AF65-F5344CB8AC3E}">
        <p14:creationId xmlns:p14="http://schemas.microsoft.com/office/powerpoint/2010/main" val="2449358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FEAD-BD1C-465B-97F1-6CAEA168B0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F615E8-2BD0-444E-B379-0A7E1F232A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684546-CDB9-4415-A38A-A6FB9096D2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596355-F312-41C5-B134-C348C5E5E76C}"/>
              </a:ext>
            </a:extLst>
          </p:cNvPr>
          <p:cNvSpPr>
            <a:spLocks noGrp="1"/>
          </p:cNvSpPr>
          <p:nvPr>
            <p:ph type="dt" sz="half" idx="10"/>
          </p:nvPr>
        </p:nvSpPr>
        <p:spPr/>
        <p:txBody>
          <a:bodyPr/>
          <a:lstStyle/>
          <a:p>
            <a:fld id="{F1E537B4-124A-4B2A-A1F3-53E82EC09B0F}" type="datetimeFigureOut">
              <a:rPr lang="en-US" smtClean="0"/>
              <a:t>12/3/2021</a:t>
            </a:fld>
            <a:endParaRPr lang="en-US"/>
          </a:p>
        </p:txBody>
      </p:sp>
      <p:sp>
        <p:nvSpPr>
          <p:cNvPr id="6" name="Footer Placeholder 5">
            <a:extLst>
              <a:ext uri="{FF2B5EF4-FFF2-40B4-BE49-F238E27FC236}">
                <a16:creationId xmlns:a16="http://schemas.microsoft.com/office/drawing/2014/main" id="{A4C4753E-C866-4B39-B524-BEBD2734CC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FEFD5-7705-4E85-966A-F545EA7DA903}"/>
              </a:ext>
            </a:extLst>
          </p:cNvPr>
          <p:cNvSpPr>
            <a:spLocks noGrp="1"/>
          </p:cNvSpPr>
          <p:nvPr>
            <p:ph type="sldNum" sz="quarter" idx="12"/>
          </p:nvPr>
        </p:nvSpPr>
        <p:spPr/>
        <p:txBody>
          <a:bodyPr/>
          <a:lstStyle/>
          <a:p>
            <a:fld id="{7012AE34-F41D-420A-8739-7CB4C3328215}" type="slidenum">
              <a:rPr lang="en-US" smtClean="0"/>
              <a:t>‹#›</a:t>
            </a:fld>
            <a:endParaRPr lang="en-US"/>
          </a:p>
        </p:txBody>
      </p:sp>
    </p:spTree>
    <p:extLst>
      <p:ext uri="{BB962C8B-B14F-4D97-AF65-F5344CB8AC3E}">
        <p14:creationId xmlns:p14="http://schemas.microsoft.com/office/powerpoint/2010/main" val="1833316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F587-A7B4-4B19-A048-C07969CD35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408C09-EF61-4DBB-8F8B-91A92AF43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C767FD-7C6C-4C29-90EE-A91EF45A88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E3D165-12D3-41CD-B0C4-43231DCD5B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73CCDD-7EFE-4AE5-B6F0-60814ACAD0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41B685-77C5-4BDE-83AE-2662C6206A97}"/>
              </a:ext>
            </a:extLst>
          </p:cNvPr>
          <p:cNvSpPr>
            <a:spLocks noGrp="1"/>
          </p:cNvSpPr>
          <p:nvPr>
            <p:ph type="dt" sz="half" idx="10"/>
          </p:nvPr>
        </p:nvSpPr>
        <p:spPr/>
        <p:txBody>
          <a:bodyPr/>
          <a:lstStyle/>
          <a:p>
            <a:fld id="{F1E537B4-124A-4B2A-A1F3-53E82EC09B0F}" type="datetimeFigureOut">
              <a:rPr lang="en-US" smtClean="0"/>
              <a:t>12/3/2021</a:t>
            </a:fld>
            <a:endParaRPr lang="en-US"/>
          </a:p>
        </p:txBody>
      </p:sp>
      <p:sp>
        <p:nvSpPr>
          <p:cNvPr id="8" name="Footer Placeholder 7">
            <a:extLst>
              <a:ext uri="{FF2B5EF4-FFF2-40B4-BE49-F238E27FC236}">
                <a16:creationId xmlns:a16="http://schemas.microsoft.com/office/drawing/2014/main" id="{F7D79CCA-DF87-4EC5-A293-FAD05F0989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68800E-00F9-44F9-ACBE-526F44822468}"/>
              </a:ext>
            </a:extLst>
          </p:cNvPr>
          <p:cNvSpPr>
            <a:spLocks noGrp="1"/>
          </p:cNvSpPr>
          <p:nvPr>
            <p:ph type="sldNum" sz="quarter" idx="12"/>
          </p:nvPr>
        </p:nvSpPr>
        <p:spPr/>
        <p:txBody>
          <a:bodyPr/>
          <a:lstStyle/>
          <a:p>
            <a:fld id="{7012AE34-F41D-420A-8739-7CB4C3328215}" type="slidenum">
              <a:rPr lang="en-US" smtClean="0"/>
              <a:t>‹#›</a:t>
            </a:fld>
            <a:endParaRPr lang="en-US"/>
          </a:p>
        </p:txBody>
      </p:sp>
    </p:spTree>
    <p:extLst>
      <p:ext uri="{BB962C8B-B14F-4D97-AF65-F5344CB8AC3E}">
        <p14:creationId xmlns:p14="http://schemas.microsoft.com/office/powerpoint/2010/main" val="398018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B1D88-D9CF-40C2-96BE-D1B3141F1A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68616D-8DCD-45AC-8561-C311997BA1B2}"/>
              </a:ext>
            </a:extLst>
          </p:cNvPr>
          <p:cNvSpPr>
            <a:spLocks noGrp="1"/>
          </p:cNvSpPr>
          <p:nvPr>
            <p:ph type="dt" sz="half" idx="10"/>
          </p:nvPr>
        </p:nvSpPr>
        <p:spPr/>
        <p:txBody>
          <a:bodyPr/>
          <a:lstStyle/>
          <a:p>
            <a:fld id="{F1E537B4-124A-4B2A-A1F3-53E82EC09B0F}" type="datetimeFigureOut">
              <a:rPr lang="en-US" smtClean="0"/>
              <a:t>12/3/2021</a:t>
            </a:fld>
            <a:endParaRPr lang="en-US"/>
          </a:p>
        </p:txBody>
      </p:sp>
      <p:sp>
        <p:nvSpPr>
          <p:cNvPr id="4" name="Footer Placeholder 3">
            <a:extLst>
              <a:ext uri="{FF2B5EF4-FFF2-40B4-BE49-F238E27FC236}">
                <a16:creationId xmlns:a16="http://schemas.microsoft.com/office/drawing/2014/main" id="{DFE5CA17-32F7-4A71-88C5-294DD7ABB8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CA71C9-2A34-4F91-85DF-80D0AE1C5ADC}"/>
              </a:ext>
            </a:extLst>
          </p:cNvPr>
          <p:cNvSpPr>
            <a:spLocks noGrp="1"/>
          </p:cNvSpPr>
          <p:nvPr>
            <p:ph type="sldNum" sz="quarter" idx="12"/>
          </p:nvPr>
        </p:nvSpPr>
        <p:spPr/>
        <p:txBody>
          <a:bodyPr/>
          <a:lstStyle/>
          <a:p>
            <a:fld id="{7012AE34-F41D-420A-8739-7CB4C3328215}" type="slidenum">
              <a:rPr lang="en-US" smtClean="0"/>
              <a:t>‹#›</a:t>
            </a:fld>
            <a:endParaRPr lang="en-US"/>
          </a:p>
        </p:txBody>
      </p:sp>
    </p:spTree>
    <p:extLst>
      <p:ext uri="{BB962C8B-B14F-4D97-AF65-F5344CB8AC3E}">
        <p14:creationId xmlns:p14="http://schemas.microsoft.com/office/powerpoint/2010/main" val="1486380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4EF16-DF23-40B7-A122-4FB18DB04159}"/>
              </a:ext>
            </a:extLst>
          </p:cNvPr>
          <p:cNvSpPr>
            <a:spLocks noGrp="1"/>
          </p:cNvSpPr>
          <p:nvPr>
            <p:ph type="dt" sz="half" idx="10"/>
          </p:nvPr>
        </p:nvSpPr>
        <p:spPr/>
        <p:txBody>
          <a:bodyPr/>
          <a:lstStyle/>
          <a:p>
            <a:fld id="{F1E537B4-124A-4B2A-A1F3-53E82EC09B0F}" type="datetimeFigureOut">
              <a:rPr lang="en-US" smtClean="0"/>
              <a:t>12/3/2021</a:t>
            </a:fld>
            <a:endParaRPr lang="en-US"/>
          </a:p>
        </p:txBody>
      </p:sp>
      <p:sp>
        <p:nvSpPr>
          <p:cNvPr id="3" name="Footer Placeholder 2">
            <a:extLst>
              <a:ext uri="{FF2B5EF4-FFF2-40B4-BE49-F238E27FC236}">
                <a16:creationId xmlns:a16="http://schemas.microsoft.com/office/drawing/2014/main" id="{84F90A37-C9C9-4E8F-93DA-A1AEFC3BF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EDD39C-57CB-450E-89BC-E96159EAC72F}"/>
              </a:ext>
            </a:extLst>
          </p:cNvPr>
          <p:cNvSpPr>
            <a:spLocks noGrp="1"/>
          </p:cNvSpPr>
          <p:nvPr>
            <p:ph type="sldNum" sz="quarter" idx="12"/>
          </p:nvPr>
        </p:nvSpPr>
        <p:spPr/>
        <p:txBody>
          <a:bodyPr/>
          <a:lstStyle/>
          <a:p>
            <a:fld id="{7012AE34-F41D-420A-8739-7CB4C3328215}" type="slidenum">
              <a:rPr lang="en-US" smtClean="0"/>
              <a:t>‹#›</a:t>
            </a:fld>
            <a:endParaRPr lang="en-US"/>
          </a:p>
        </p:txBody>
      </p:sp>
    </p:spTree>
    <p:extLst>
      <p:ext uri="{BB962C8B-B14F-4D97-AF65-F5344CB8AC3E}">
        <p14:creationId xmlns:p14="http://schemas.microsoft.com/office/powerpoint/2010/main" val="1979955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5EA57-87C7-42E6-B45F-C6017F58A9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19C9EB-17A6-48C3-91DB-6E5441EAA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33D049-0C47-4DAA-8D00-C691296EE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2F72C7-472A-41E2-AC09-D9B8E691C73C}"/>
              </a:ext>
            </a:extLst>
          </p:cNvPr>
          <p:cNvSpPr>
            <a:spLocks noGrp="1"/>
          </p:cNvSpPr>
          <p:nvPr>
            <p:ph type="dt" sz="half" idx="10"/>
          </p:nvPr>
        </p:nvSpPr>
        <p:spPr/>
        <p:txBody>
          <a:bodyPr/>
          <a:lstStyle/>
          <a:p>
            <a:fld id="{F1E537B4-124A-4B2A-A1F3-53E82EC09B0F}" type="datetimeFigureOut">
              <a:rPr lang="en-US" smtClean="0"/>
              <a:t>12/3/2021</a:t>
            </a:fld>
            <a:endParaRPr lang="en-US"/>
          </a:p>
        </p:txBody>
      </p:sp>
      <p:sp>
        <p:nvSpPr>
          <p:cNvPr id="6" name="Footer Placeholder 5">
            <a:extLst>
              <a:ext uri="{FF2B5EF4-FFF2-40B4-BE49-F238E27FC236}">
                <a16:creationId xmlns:a16="http://schemas.microsoft.com/office/drawing/2014/main" id="{4306A8A4-A10D-4AF1-AAF4-1F58777F8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6A792B-F692-49CD-AA95-B48C96F67B15}"/>
              </a:ext>
            </a:extLst>
          </p:cNvPr>
          <p:cNvSpPr>
            <a:spLocks noGrp="1"/>
          </p:cNvSpPr>
          <p:nvPr>
            <p:ph type="sldNum" sz="quarter" idx="12"/>
          </p:nvPr>
        </p:nvSpPr>
        <p:spPr/>
        <p:txBody>
          <a:bodyPr/>
          <a:lstStyle/>
          <a:p>
            <a:fld id="{7012AE34-F41D-420A-8739-7CB4C3328215}" type="slidenum">
              <a:rPr lang="en-US" smtClean="0"/>
              <a:t>‹#›</a:t>
            </a:fld>
            <a:endParaRPr lang="en-US"/>
          </a:p>
        </p:txBody>
      </p:sp>
    </p:spTree>
    <p:extLst>
      <p:ext uri="{BB962C8B-B14F-4D97-AF65-F5344CB8AC3E}">
        <p14:creationId xmlns:p14="http://schemas.microsoft.com/office/powerpoint/2010/main" val="3499809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47D5-E65C-46D1-82EE-FF9479720B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9E182C-4A6F-4FC2-8985-8DD0935603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29FC19-2452-4266-9E9B-A662F3363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EF0577-8240-4792-BE80-517F24A39D55}"/>
              </a:ext>
            </a:extLst>
          </p:cNvPr>
          <p:cNvSpPr>
            <a:spLocks noGrp="1"/>
          </p:cNvSpPr>
          <p:nvPr>
            <p:ph type="dt" sz="half" idx="10"/>
          </p:nvPr>
        </p:nvSpPr>
        <p:spPr/>
        <p:txBody>
          <a:bodyPr/>
          <a:lstStyle/>
          <a:p>
            <a:fld id="{F1E537B4-124A-4B2A-A1F3-53E82EC09B0F}" type="datetimeFigureOut">
              <a:rPr lang="en-US" smtClean="0"/>
              <a:t>12/3/2021</a:t>
            </a:fld>
            <a:endParaRPr lang="en-US"/>
          </a:p>
        </p:txBody>
      </p:sp>
      <p:sp>
        <p:nvSpPr>
          <p:cNvPr id="6" name="Footer Placeholder 5">
            <a:extLst>
              <a:ext uri="{FF2B5EF4-FFF2-40B4-BE49-F238E27FC236}">
                <a16:creationId xmlns:a16="http://schemas.microsoft.com/office/drawing/2014/main" id="{0FB4C497-5E38-4F16-A2C8-715B99ADBD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61E298-7CA8-488A-81F9-6A7E4795C3D9}"/>
              </a:ext>
            </a:extLst>
          </p:cNvPr>
          <p:cNvSpPr>
            <a:spLocks noGrp="1"/>
          </p:cNvSpPr>
          <p:nvPr>
            <p:ph type="sldNum" sz="quarter" idx="12"/>
          </p:nvPr>
        </p:nvSpPr>
        <p:spPr/>
        <p:txBody>
          <a:bodyPr/>
          <a:lstStyle/>
          <a:p>
            <a:fld id="{7012AE34-F41D-420A-8739-7CB4C3328215}" type="slidenum">
              <a:rPr lang="en-US" smtClean="0"/>
              <a:t>‹#›</a:t>
            </a:fld>
            <a:endParaRPr lang="en-US"/>
          </a:p>
        </p:txBody>
      </p:sp>
    </p:spTree>
    <p:extLst>
      <p:ext uri="{BB962C8B-B14F-4D97-AF65-F5344CB8AC3E}">
        <p14:creationId xmlns:p14="http://schemas.microsoft.com/office/powerpoint/2010/main" val="281821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B7A13C-0054-422F-8F3D-B1033817C7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91DD2B-4F7F-4A67-B6F6-C3849A406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825FD-D034-4219-A628-3C9C3B79D5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537B4-124A-4B2A-A1F3-53E82EC09B0F}" type="datetimeFigureOut">
              <a:rPr lang="en-US" smtClean="0"/>
              <a:t>12/3/2021</a:t>
            </a:fld>
            <a:endParaRPr lang="en-US"/>
          </a:p>
        </p:txBody>
      </p:sp>
      <p:sp>
        <p:nvSpPr>
          <p:cNvPr id="5" name="Footer Placeholder 4">
            <a:extLst>
              <a:ext uri="{FF2B5EF4-FFF2-40B4-BE49-F238E27FC236}">
                <a16:creationId xmlns:a16="http://schemas.microsoft.com/office/drawing/2014/main" id="{EBD0832B-4502-40D8-BA24-E59401FC91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B65163-503F-46EA-891F-607793D555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12AE34-F41D-420A-8739-7CB4C3328215}" type="slidenum">
              <a:rPr lang="en-US" smtClean="0"/>
              <a:t>‹#›</a:t>
            </a:fld>
            <a:endParaRPr lang="en-US"/>
          </a:p>
        </p:txBody>
      </p:sp>
    </p:spTree>
    <p:extLst>
      <p:ext uri="{BB962C8B-B14F-4D97-AF65-F5344CB8AC3E}">
        <p14:creationId xmlns:p14="http://schemas.microsoft.com/office/powerpoint/2010/main" val="1074422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0BF4BF6-82FD-4848-A915-477B023C280A}"/>
              </a:ext>
            </a:extLst>
          </p:cNvPr>
          <p:cNvPicPr>
            <a:picLocks noChangeAspect="1"/>
          </p:cNvPicPr>
          <p:nvPr/>
        </p:nvPicPr>
        <p:blipFill rotWithShape="1">
          <a:blip r:embed="rId3">
            <a:alphaModFix amt="40000"/>
          </a:blip>
          <a:srcRect t="12294" b="2801"/>
          <a:stretch/>
        </p:blipFill>
        <p:spPr>
          <a:xfrm>
            <a:off x="20" y="-1784"/>
            <a:ext cx="12191980" cy="6858000"/>
          </a:xfrm>
          <a:prstGeom prst="rect">
            <a:avLst/>
          </a:prstGeom>
        </p:spPr>
      </p:pic>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AA462-306A-4B50-A5B8-357EEEE0D170}"/>
              </a:ext>
            </a:extLst>
          </p:cNvPr>
          <p:cNvSpPr>
            <a:spLocks noGrp="1"/>
          </p:cNvSpPr>
          <p:nvPr>
            <p:ph type="ctrTitle"/>
          </p:nvPr>
        </p:nvSpPr>
        <p:spPr>
          <a:xfrm>
            <a:off x="1675349" y="1008993"/>
            <a:ext cx="8841302" cy="3542045"/>
          </a:xfrm>
        </p:spPr>
        <p:txBody>
          <a:bodyPr anchor="b">
            <a:normAutofit/>
          </a:bodyPr>
          <a:lstStyle/>
          <a:p>
            <a:pPr algn="l"/>
            <a:r>
              <a:rPr lang="en-US" sz="5500" dirty="0">
                <a:solidFill>
                  <a:srgbClr val="FFFFFF"/>
                </a:solidFill>
                <a:latin typeface="Sabon Next LT" panose="02000500000000000000" pitchFamily="2" charset="0"/>
                <a:cs typeface="Sabon Next LT" panose="02000500000000000000" pitchFamily="2" charset="0"/>
              </a:rPr>
              <a:t>Term Project </a:t>
            </a:r>
            <a:br>
              <a:rPr lang="en-US" sz="5500" dirty="0">
                <a:solidFill>
                  <a:srgbClr val="FFFFFF"/>
                </a:solidFill>
                <a:latin typeface="Sabon Next LT" panose="02000500000000000000" pitchFamily="2" charset="0"/>
                <a:cs typeface="Sabon Next LT" panose="02000500000000000000" pitchFamily="2" charset="0"/>
              </a:rPr>
            </a:br>
            <a:br>
              <a:rPr lang="en-US" sz="5500" dirty="0">
                <a:solidFill>
                  <a:srgbClr val="FFFFFF"/>
                </a:solidFill>
                <a:latin typeface="Sabon Next LT" panose="02000500000000000000" pitchFamily="2" charset="0"/>
                <a:cs typeface="Sabon Next LT" panose="02000500000000000000" pitchFamily="2" charset="0"/>
              </a:rPr>
            </a:br>
            <a:r>
              <a:rPr lang="en-US" sz="5500" b="1" i="0" dirty="0">
                <a:solidFill>
                  <a:srgbClr val="FFFFFF"/>
                </a:solidFill>
                <a:effectLst/>
                <a:latin typeface="Sabon Next LT" panose="02000500000000000000" pitchFamily="2" charset="0"/>
                <a:cs typeface="Sabon Next LT" panose="02000500000000000000" pitchFamily="2" charset="0"/>
              </a:rPr>
              <a:t>Virtual Assistant using RASA</a:t>
            </a:r>
            <a:endParaRPr lang="en-US" sz="5500" dirty="0">
              <a:solidFill>
                <a:srgbClr val="FFFFFF"/>
              </a:solidFill>
              <a:latin typeface="Sabon Next LT" panose="02000500000000000000" pitchFamily="2" charset="0"/>
              <a:cs typeface="Sabon Next LT" panose="02000500000000000000" pitchFamily="2" charset="0"/>
            </a:endParaRPr>
          </a:p>
        </p:txBody>
      </p:sp>
      <p:sp>
        <p:nvSpPr>
          <p:cNvPr id="3" name="Subtitle 2">
            <a:extLst>
              <a:ext uri="{FF2B5EF4-FFF2-40B4-BE49-F238E27FC236}">
                <a16:creationId xmlns:a16="http://schemas.microsoft.com/office/drawing/2014/main" id="{FDD83BB4-D583-487D-9938-7D2CF6725DE2}"/>
              </a:ext>
            </a:extLst>
          </p:cNvPr>
          <p:cNvSpPr>
            <a:spLocks noGrp="1"/>
          </p:cNvSpPr>
          <p:nvPr>
            <p:ph type="subTitle" idx="1"/>
          </p:nvPr>
        </p:nvSpPr>
        <p:spPr>
          <a:xfrm>
            <a:off x="1675349" y="4582814"/>
            <a:ext cx="6742227" cy="1312657"/>
          </a:xfrm>
        </p:spPr>
        <p:txBody>
          <a:bodyPr anchor="t">
            <a:normAutofit fontScale="92500" lnSpcReduction="20000"/>
          </a:bodyPr>
          <a:lstStyle/>
          <a:p>
            <a:pPr algn="l"/>
            <a:r>
              <a:rPr lang="en-US" sz="2200" dirty="0">
                <a:solidFill>
                  <a:srgbClr val="FFFFFF"/>
                </a:solidFill>
                <a:latin typeface="Sabon Next LT" panose="02000500000000000000" pitchFamily="2" charset="0"/>
                <a:cs typeface="Sabon Next LT" panose="02000500000000000000" pitchFamily="2" charset="0"/>
              </a:rPr>
              <a:t>CMPE 252- Fall 2021 Section 02</a:t>
            </a:r>
          </a:p>
          <a:p>
            <a:pPr algn="l"/>
            <a:r>
              <a:rPr lang="en-US" sz="2000" dirty="0">
                <a:solidFill>
                  <a:srgbClr val="FFFFFF"/>
                </a:solidFill>
                <a:latin typeface="Sabon Next LT" panose="02000500000000000000" pitchFamily="2" charset="0"/>
                <a:cs typeface="Sabon Next LT" panose="02000500000000000000" pitchFamily="2" charset="0"/>
              </a:rPr>
              <a:t>By </a:t>
            </a:r>
          </a:p>
          <a:p>
            <a:pPr algn="l"/>
            <a:r>
              <a:rPr lang="en-US" sz="2000" dirty="0">
                <a:solidFill>
                  <a:srgbClr val="FFFFFF"/>
                </a:solidFill>
                <a:latin typeface="Sabon Next LT" panose="02000500000000000000" pitchFamily="2" charset="0"/>
                <a:cs typeface="Sabon Next LT" panose="02000500000000000000" pitchFamily="2" charset="0"/>
              </a:rPr>
              <a:t>Pradeepa Rathi Thiagarasu (Student ID : 015015104)</a:t>
            </a:r>
          </a:p>
          <a:p>
            <a:pPr algn="l"/>
            <a:r>
              <a:rPr lang="en-US" sz="2000" dirty="0">
                <a:solidFill>
                  <a:srgbClr val="FFFFFF"/>
                </a:solidFill>
                <a:highlight>
                  <a:srgbClr val="000000"/>
                </a:highlight>
                <a:latin typeface="Sabon Next LT" panose="02000500000000000000" pitchFamily="2" charset="0"/>
                <a:cs typeface="Sabon Next LT" panose="02000500000000000000" pitchFamily="2" charset="0"/>
              </a:rPr>
              <a:t>Code repository : https://github.com/Rathi-Thiagu/Tyrion_2.0</a:t>
            </a:r>
          </a:p>
        </p:txBody>
      </p:sp>
    </p:spTree>
    <p:extLst>
      <p:ext uri="{BB962C8B-B14F-4D97-AF65-F5344CB8AC3E}">
        <p14:creationId xmlns:p14="http://schemas.microsoft.com/office/powerpoint/2010/main" val="15061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10;&#10;Description automatically generated with medium confidence">
            <a:extLst>
              <a:ext uri="{FF2B5EF4-FFF2-40B4-BE49-F238E27FC236}">
                <a16:creationId xmlns:a16="http://schemas.microsoft.com/office/drawing/2014/main" id="{715A09B4-5985-43DD-B36A-502B9B123458}"/>
              </a:ext>
            </a:extLst>
          </p:cNvPr>
          <p:cNvPicPr>
            <a:picLocks noChangeAspect="1"/>
          </p:cNvPicPr>
          <p:nvPr/>
        </p:nvPicPr>
        <p:blipFill rotWithShape="1">
          <a:blip r:embed="rId2"/>
          <a:srcRect l="2236" r="-3" b="-3"/>
          <a:stretch/>
        </p:blipFill>
        <p:spPr>
          <a:xfrm>
            <a:off x="6015107" y="-1"/>
            <a:ext cx="6176895" cy="2937954"/>
          </a:xfrm>
          <a:prstGeom prst="rect">
            <a:avLst/>
          </a:prstGeom>
        </p:spPr>
      </p:pic>
      <p:pic>
        <p:nvPicPr>
          <p:cNvPr id="7" name="Picture 6">
            <a:extLst>
              <a:ext uri="{FF2B5EF4-FFF2-40B4-BE49-F238E27FC236}">
                <a16:creationId xmlns:a16="http://schemas.microsoft.com/office/drawing/2014/main" id="{7CF8B14B-41C4-4492-9E1E-CF510A19D14D}"/>
              </a:ext>
            </a:extLst>
          </p:cNvPr>
          <p:cNvPicPr>
            <a:picLocks noChangeAspect="1"/>
          </p:cNvPicPr>
          <p:nvPr/>
        </p:nvPicPr>
        <p:blipFill rotWithShape="1">
          <a:blip r:embed="rId3"/>
          <a:srcRect t="10481" r="1" b="298"/>
          <a:stretch/>
        </p:blipFill>
        <p:spPr>
          <a:xfrm>
            <a:off x="4203638" y="2937953"/>
            <a:ext cx="7988360" cy="3920047"/>
          </a:xfrm>
          <a:prstGeom prst="rect">
            <a:avLst/>
          </a:prstGeom>
        </p:spPr>
      </p:pic>
      <p:sp>
        <p:nvSpPr>
          <p:cNvPr id="47" name="Freeform: Shape 46">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80A4082-6E0B-47DF-A44F-D84381994804}"/>
              </a:ext>
            </a:extLst>
          </p:cNvPr>
          <p:cNvSpPr>
            <a:spLocks noGrp="1"/>
          </p:cNvSpPr>
          <p:nvPr>
            <p:ph type="title"/>
          </p:nvPr>
        </p:nvSpPr>
        <p:spPr>
          <a:xfrm>
            <a:off x="544790" y="663508"/>
            <a:ext cx="5266155" cy="1325563"/>
          </a:xfrm>
        </p:spPr>
        <p:txBody>
          <a:bodyPr>
            <a:normAutofit fontScale="90000"/>
          </a:bodyPr>
          <a:lstStyle/>
          <a:p>
            <a:r>
              <a:rPr lang="en-US" sz="6700" b="1" dirty="0">
                <a:latin typeface="Sabon Next LT" panose="02000500000000000000" pitchFamily="2" charset="0"/>
                <a:cs typeface="Sabon Next LT" panose="02000500000000000000" pitchFamily="2" charset="0"/>
              </a:rPr>
              <a:t>Tyrion </a:t>
            </a:r>
            <a:br>
              <a:rPr lang="en-US" sz="3100" dirty="0">
                <a:latin typeface="Sabon Next LT" panose="02000500000000000000" pitchFamily="2" charset="0"/>
                <a:cs typeface="Sabon Next LT" panose="02000500000000000000" pitchFamily="2" charset="0"/>
              </a:rPr>
            </a:br>
            <a:r>
              <a:rPr lang="en-US" sz="3100" dirty="0">
                <a:latin typeface="Sabon Next LT" panose="02000500000000000000" pitchFamily="2" charset="0"/>
                <a:cs typeface="Sabon Next LT" panose="02000500000000000000" pitchFamily="2" charset="0"/>
              </a:rPr>
              <a:t>Workplace Resource assistant</a:t>
            </a:r>
          </a:p>
        </p:txBody>
      </p:sp>
      <p:sp>
        <p:nvSpPr>
          <p:cNvPr id="3" name="Content Placeholder 2">
            <a:extLst>
              <a:ext uri="{FF2B5EF4-FFF2-40B4-BE49-F238E27FC236}">
                <a16:creationId xmlns:a16="http://schemas.microsoft.com/office/drawing/2014/main" id="{4C80B090-0298-45A6-AB7C-0556943D2F0F}"/>
              </a:ext>
            </a:extLst>
          </p:cNvPr>
          <p:cNvSpPr>
            <a:spLocks noGrp="1"/>
          </p:cNvSpPr>
          <p:nvPr>
            <p:ph idx="1"/>
          </p:nvPr>
        </p:nvSpPr>
        <p:spPr>
          <a:xfrm>
            <a:off x="544790" y="2937953"/>
            <a:ext cx="3941499" cy="4154361"/>
          </a:xfrm>
        </p:spPr>
        <p:txBody>
          <a:bodyPr>
            <a:normAutofit/>
          </a:bodyPr>
          <a:lstStyle/>
          <a:p>
            <a:pPr marL="0" indent="0" algn="just">
              <a:buNone/>
            </a:pPr>
            <a:r>
              <a:rPr kumimoji="0" lang="en-US" altLang="en-US" sz="2000" b="0" i="0" u="none" strike="noStrike" cap="none" normalizeH="0" baseline="0" dirty="0">
                <a:ln>
                  <a:noFill/>
                </a:ln>
                <a:effectLst/>
                <a:latin typeface="Sabon Next LT" panose="02000500000000000000" pitchFamily="2" charset="0"/>
                <a:cs typeface="Sabon Next LT" panose="02000500000000000000" pitchFamily="2" charset="0"/>
              </a:rPr>
              <a:t>Tyrion’s primary goal is to make a company's resources and amenities more accessible to employees with fewer searches/conversations.</a:t>
            </a:r>
          </a:p>
          <a:p>
            <a:pPr marL="0" indent="0" algn="just">
              <a:buNone/>
            </a:pPr>
            <a:endParaRPr lang="en-US" sz="2000" dirty="0"/>
          </a:p>
          <a:p>
            <a:pPr marL="0" indent="0" algn="just">
              <a:buNone/>
            </a:pPr>
            <a:r>
              <a:rPr lang="en-US" sz="2000" dirty="0">
                <a:latin typeface="Sabon Next LT" panose="02000500000000000000" pitchFamily="2" charset="0"/>
                <a:cs typeface="Sabon Next LT" panose="02000500000000000000" pitchFamily="2" charset="0"/>
              </a:rPr>
              <a:t>E.g.  Company products, news, policies, facilities, workflows , food courts , gyms , banks</a:t>
            </a:r>
          </a:p>
        </p:txBody>
      </p:sp>
    </p:spTree>
    <p:extLst>
      <p:ext uri="{BB962C8B-B14F-4D97-AF65-F5344CB8AC3E}">
        <p14:creationId xmlns:p14="http://schemas.microsoft.com/office/powerpoint/2010/main" val="163609443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AB9AA-5815-4E0E-937E-347CFDD738C4}"/>
              </a:ext>
            </a:extLst>
          </p:cNvPr>
          <p:cNvSpPr>
            <a:spLocks noGrp="1"/>
          </p:cNvSpPr>
          <p:nvPr>
            <p:ph type="title"/>
          </p:nvPr>
        </p:nvSpPr>
        <p:spPr>
          <a:xfrm>
            <a:off x="838201" y="345810"/>
            <a:ext cx="5120561" cy="1325563"/>
          </a:xfrm>
        </p:spPr>
        <p:txBody>
          <a:bodyPr>
            <a:normAutofit/>
          </a:bodyPr>
          <a:lstStyle/>
          <a:p>
            <a:r>
              <a:rPr lang="en-US">
                <a:latin typeface="Sabon Next LT" panose="02000500000000000000" pitchFamily="2" charset="0"/>
                <a:cs typeface="Sabon Next LT" panose="02000500000000000000" pitchFamily="2" charset="0"/>
              </a:rPr>
              <a:t>Motivation</a:t>
            </a:r>
            <a:endParaRPr lang="en-US" dirty="0">
              <a:latin typeface="Sabon Next LT" panose="02000500000000000000" pitchFamily="2" charset="0"/>
              <a:cs typeface="Sabon Next LT" panose="02000500000000000000" pitchFamily="2" charset="0"/>
            </a:endParaRPr>
          </a:p>
        </p:txBody>
      </p:sp>
      <p:graphicFrame>
        <p:nvGraphicFramePr>
          <p:cNvPr id="106" name="Rectangle 1">
            <a:extLst>
              <a:ext uri="{FF2B5EF4-FFF2-40B4-BE49-F238E27FC236}">
                <a16:creationId xmlns:a16="http://schemas.microsoft.com/office/drawing/2014/main" id="{F2ADDA1C-7C59-4E4C-96E9-9AF0C3A76148}"/>
              </a:ext>
            </a:extLst>
          </p:cNvPr>
          <p:cNvGraphicFramePr>
            <a:graphicFrameLocks noGrp="1"/>
          </p:cNvGraphicFramePr>
          <p:nvPr>
            <p:ph idx="1"/>
            <p:extLst>
              <p:ext uri="{D42A27DB-BD31-4B8C-83A1-F6EECF244321}">
                <p14:modId xmlns:p14="http://schemas.microsoft.com/office/powerpoint/2010/main" val="348430643"/>
              </p:ext>
            </p:extLst>
          </p:nvPr>
        </p:nvGraphicFramePr>
        <p:xfrm>
          <a:off x="814729" y="1825624"/>
          <a:ext cx="5092194"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 name="Oval 101">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9" name="Picture 48">
            <a:extLst>
              <a:ext uri="{FF2B5EF4-FFF2-40B4-BE49-F238E27FC236}">
                <a16:creationId xmlns:a16="http://schemas.microsoft.com/office/drawing/2014/main" id="{009C6435-A8D6-48DE-8AC8-0DA791CF8893}"/>
              </a:ext>
            </a:extLst>
          </p:cNvPr>
          <p:cNvPicPr>
            <a:picLocks noChangeAspect="1"/>
          </p:cNvPicPr>
          <p:nvPr/>
        </p:nvPicPr>
        <p:blipFill rotWithShape="1">
          <a:blip r:embed="rId8"/>
          <a:srcRect l="5586" r="25591"/>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104" name="Arc 103">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Picture 5" descr="Map&#10;&#10;Description automatically generated">
            <a:extLst>
              <a:ext uri="{FF2B5EF4-FFF2-40B4-BE49-F238E27FC236}">
                <a16:creationId xmlns:a16="http://schemas.microsoft.com/office/drawing/2014/main" id="{EE6D38E8-0C3C-467C-9C8E-E1EC14C7614D}"/>
              </a:ext>
            </a:extLst>
          </p:cNvPr>
          <p:cNvPicPr>
            <a:picLocks noChangeAspect="1"/>
          </p:cNvPicPr>
          <p:nvPr/>
        </p:nvPicPr>
        <p:blipFill rotWithShape="1">
          <a:blip r:embed="rId9"/>
          <a:srcRect l="9790" r="17086" b="3"/>
          <a:stretch/>
        </p:blipFill>
        <p:spPr>
          <a:xfrm>
            <a:off x="6285078" y="0"/>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8846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Rectangle 4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9799B-2019-4FB4-BD5C-E580C5F2D4D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Sabon Next LT" panose="02000500000000000000" pitchFamily="2" charset="0"/>
                <a:cs typeface="Sabon Next LT" panose="02000500000000000000" pitchFamily="2" charset="0"/>
              </a:rPr>
              <a:t>Conversation flows </a:t>
            </a:r>
            <a:endParaRPr lang="en-US" sz="4000" dirty="0">
              <a:solidFill>
                <a:srgbClr val="FFFFFF"/>
              </a:solidFill>
              <a:latin typeface="Sabon Next LT" panose="02000500000000000000" pitchFamily="2" charset="0"/>
              <a:cs typeface="Sabon Next LT" panose="02000500000000000000" pitchFamily="2" charset="0"/>
            </a:endParaRPr>
          </a:p>
        </p:txBody>
      </p:sp>
      <p:sp>
        <p:nvSpPr>
          <p:cNvPr id="26" name="Content Placeholder 2">
            <a:extLst>
              <a:ext uri="{FF2B5EF4-FFF2-40B4-BE49-F238E27FC236}">
                <a16:creationId xmlns:a16="http://schemas.microsoft.com/office/drawing/2014/main" id="{E6B91BC1-2BF4-4DE9-9277-8D097742BF67}"/>
              </a:ext>
            </a:extLst>
          </p:cNvPr>
          <p:cNvSpPr>
            <a:spLocks noGrp="1"/>
          </p:cNvSpPr>
          <p:nvPr>
            <p:ph idx="1"/>
          </p:nvPr>
        </p:nvSpPr>
        <p:spPr>
          <a:xfrm>
            <a:off x="4810259" y="649480"/>
            <a:ext cx="6555347" cy="5546047"/>
          </a:xfrm>
        </p:spPr>
        <p:txBody>
          <a:bodyPr anchor="ctr">
            <a:normAutofit/>
          </a:bodyPr>
          <a:lstStyle/>
          <a:p>
            <a:pPr marL="0" indent="0">
              <a:buNone/>
            </a:pPr>
            <a:r>
              <a:rPr lang="en-US" sz="1100">
                <a:latin typeface="Sabon Next LT" panose="02000500000000000000" pitchFamily="2" charset="0"/>
                <a:cs typeface="Sabon Next LT" panose="02000500000000000000" pitchFamily="2" charset="0"/>
              </a:rPr>
              <a:t>	Company products </a:t>
            </a:r>
          </a:p>
          <a:p>
            <a:pPr marL="0" indent="0">
              <a:buNone/>
            </a:pPr>
            <a:r>
              <a:rPr lang="en-US" sz="1100">
                <a:latin typeface="Sabon Next LT" panose="02000500000000000000" pitchFamily="2" charset="0"/>
                <a:cs typeface="Sabon Next LT" panose="02000500000000000000" pitchFamily="2" charset="0"/>
              </a:rPr>
              <a:t>	Company policies</a:t>
            </a:r>
          </a:p>
          <a:p>
            <a:pPr marL="0" indent="0">
              <a:buNone/>
            </a:pPr>
            <a:r>
              <a:rPr lang="en-US" sz="1100">
                <a:latin typeface="Sabon Next LT" panose="02000500000000000000" pitchFamily="2" charset="0"/>
                <a:cs typeface="Sabon Next LT" panose="02000500000000000000" pitchFamily="2" charset="0"/>
              </a:rPr>
              <a:t>	Company news </a:t>
            </a:r>
          </a:p>
          <a:p>
            <a:pPr marL="0" indent="0">
              <a:buNone/>
            </a:pPr>
            <a:r>
              <a:rPr lang="en-US" sz="1100">
                <a:latin typeface="Sabon Next LT" panose="02000500000000000000" pitchFamily="2" charset="0"/>
                <a:cs typeface="Sabon Next LT" panose="02000500000000000000" pitchFamily="2" charset="0"/>
              </a:rPr>
              <a:t>	Workflows </a:t>
            </a:r>
          </a:p>
          <a:p>
            <a:pPr marL="0" indent="0">
              <a:buNone/>
            </a:pPr>
            <a:r>
              <a:rPr lang="en-US" sz="1100">
                <a:latin typeface="Sabon Next LT" panose="02000500000000000000" pitchFamily="2" charset="0"/>
                <a:cs typeface="Sabon Next LT" panose="02000500000000000000" pitchFamily="2" charset="0"/>
              </a:rPr>
              <a:t>		Applying leave </a:t>
            </a:r>
          </a:p>
          <a:p>
            <a:pPr marL="0" indent="0">
              <a:buNone/>
            </a:pPr>
            <a:r>
              <a:rPr lang="en-US" sz="1100">
                <a:latin typeface="Sabon Next LT" panose="02000500000000000000" pitchFamily="2" charset="0"/>
                <a:cs typeface="Sabon Next LT" panose="02000500000000000000" pitchFamily="2" charset="0"/>
              </a:rPr>
              <a:t>		Company transport availability and booking </a:t>
            </a:r>
          </a:p>
          <a:p>
            <a:pPr marL="0" indent="0">
              <a:buNone/>
            </a:pPr>
            <a:r>
              <a:rPr lang="en-US" sz="1100">
                <a:latin typeface="Sabon Next LT" panose="02000500000000000000" pitchFamily="2" charset="0"/>
                <a:cs typeface="Sabon Next LT" panose="02000500000000000000" pitchFamily="2" charset="0"/>
              </a:rPr>
              <a:t>		Reimburse </a:t>
            </a:r>
          </a:p>
          <a:p>
            <a:pPr marL="0" indent="0">
              <a:buNone/>
            </a:pPr>
            <a:r>
              <a:rPr lang="en-US" sz="1100">
                <a:latin typeface="Sabon Next LT" panose="02000500000000000000" pitchFamily="2" charset="0"/>
                <a:cs typeface="Sabon Next LT" panose="02000500000000000000" pitchFamily="2" charset="0"/>
              </a:rPr>
              <a:t>	Amenities exploration</a:t>
            </a:r>
          </a:p>
          <a:p>
            <a:pPr marL="0" indent="0">
              <a:buNone/>
            </a:pPr>
            <a:r>
              <a:rPr lang="en-US" sz="1100">
                <a:latin typeface="Sabon Next LT" panose="02000500000000000000" pitchFamily="2" charset="0"/>
                <a:cs typeface="Sabon Next LT" panose="02000500000000000000" pitchFamily="2" charset="0"/>
              </a:rPr>
              <a:t>		Food Courts and Menus based on the food </a:t>
            </a:r>
          </a:p>
          <a:p>
            <a:pPr marL="0" indent="0">
              <a:buNone/>
            </a:pPr>
            <a:r>
              <a:rPr lang="en-US" sz="1100">
                <a:latin typeface="Sabon Next LT" panose="02000500000000000000" pitchFamily="2" charset="0"/>
                <a:cs typeface="Sabon Next LT" panose="02000500000000000000" pitchFamily="2" charset="0"/>
              </a:rPr>
              <a:t>		Printer availability </a:t>
            </a:r>
          </a:p>
          <a:p>
            <a:pPr marL="0" indent="0">
              <a:buNone/>
            </a:pPr>
            <a:r>
              <a:rPr lang="en-US" sz="1100">
                <a:latin typeface="Sabon Next LT" panose="02000500000000000000" pitchFamily="2" charset="0"/>
                <a:cs typeface="Sabon Next LT" panose="02000500000000000000" pitchFamily="2" charset="0"/>
              </a:rPr>
              <a:t>		Washrooms / Restrooms</a:t>
            </a:r>
          </a:p>
          <a:p>
            <a:pPr marL="0" indent="0">
              <a:buNone/>
            </a:pPr>
            <a:r>
              <a:rPr lang="en-US" sz="1100">
                <a:latin typeface="Sabon Next LT" panose="02000500000000000000" pitchFamily="2" charset="0"/>
                <a:cs typeface="Sabon Next LT" panose="02000500000000000000" pitchFamily="2" charset="0"/>
              </a:rPr>
              <a:t>		Dorman try </a:t>
            </a:r>
          </a:p>
          <a:p>
            <a:pPr marL="0" indent="0">
              <a:buNone/>
            </a:pPr>
            <a:r>
              <a:rPr lang="en-US" sz="1100">
                <a:latin typeface="Sabon Next LT" panose="02000500000000000000" pitchFamily="2" charset="0"/>
                <a:cs typeface="Sabon Next LT" panose="02000500000000000000" pitchFamily="2" charset="0"/>
              </a:rPr>
              <a:t>		Hospitals </a:t>
            </a:r>
          </a:p>
          <a:p>
            <a:pPr marL="0" indent="0">
              <a:buNone/>
            </a:pPr>
            <a:r>
              <a:rPr lang="en-US" sz="1100">
                <a:latin typeface="Sabon Next LT" panose="02000500000000000000" pitchFamily="2" charset="0"/>
                <a:cs typeface="Sabon Next LT" panose="02000500000000000000" pitchFamily="2" charset="0"/>
              </a:rPr>
              <a:t>		Banks </a:t>
            </a:r>
          </a:p>
          <a:p>
            <a:pPr marL="0" indent="0">
              <a:buNone/>
            </a:pPr>
            <a:r>
              <a:rPr lang="en-US" sz="1100">
                <a:latin typeface="Sabon Next LT" panose="02000500000000000000" pitchFamily="2" charset="0"/>
                <a:cs typeface="Sabon Next LT" panose="02000500000000000000" pitchFamily="2" charset="0"/>
              </a:rPr>
              <a:t>		Gym </a:t>
            </a:r>
          </a:p>
          <a:p>
            <a:pPr marL="0" indent="0">
              <a:buNone/>
            </a:pPr>
            <a:r>
              <a:rPr lang="en-US" sz="1100">
                <a:latin typeface="Sabon Next LT" panose="02000500000000000000" pitchFamily="2" charset="0"/>
                <a:cs typeface="Sabon Next LT" panose="02000500000000000000" pitchFamily="2" charset="0"/>
              </a:rPr>
              <a:t>	</a:t>
            </a:r>
            <a:r>
              <a:rPr lang="en-US" sz="1100" b="1">
                <a:latin typeface="Sabon Next LT" panose="02000500000000000000" pitchFamily="2" charset="0"/>
                <a:cs typeface="Sabon Next LT" panose="02000500000000000000" pitchFamily="2" charset="0"/>
              </a:rPr>
              <a:t>Feedback / Complaints assistance </a:t>
            </a:r>
          </a:p>
          <a:p>
            <a:pPr marL="0" indent="0">
              <a:buNone/>
            </a:pPr>
            <a:r>
              <a:rPr lang="en-US" sz="1100">
                <a:latin typeface="Sabon Next LT" panose="02000500000000000000" pitchFamily="2" charset="0"/>
                <a:cs typeface="Sabon Next LT" panose="02000500000000000000" pitchFamily="2" charset="0"/>
              </a:rPr>
              <a:t>	Complaints (e.g., Harassment complaints , emergency)</a:t>
            </a:r>
          </a:p>
          <a:p>
            <a:pPr marL="0" indent="0">
              <a:buNone/>
            </a:pPr>
            <a:r>
              <a:rPr lang="en-US" sz="1100">
                <a:latin typeface="Sabon Next LT" panose="02000500000000000000" pitchFamily="2" charset="0"/>
                <a:cs typeface="Sabon Next LT" panose="02000500000000000000" pitchFamily="2" charset="0"/>
              </a:rPr>
              <a:t>	Analyzing employee mood and suggesting activities </a:t>
            </a:r>
          </a:p>
          <a:p>
            <a:pPr marL="0" indent="0">
              <a:buNone/>
            </a:pPr>
            <a:r>
              <a:rPr lang="en-US" sz="1100">
                <a:latin typeface="Sabon Next LT" panose="02000500000000000000" pitchFamily="2" charset="0"/>
                <a:cs typeface="Sabon Next LT" panose="02000500000000000000" pitchFamily="2" charset="0"/>
              </a:rPr>
              <a:t>	</a:t>
            </a:r>
            <a:r>
              <a:rPr lang="en-US" sz="1100" b="1">
                <a:latin typeface="Sabon Next LT" panose="02000500000000000000" pitchFamily="2" charset="0"/>
                <a:cs typeface="Sabon Next LT" panose="02000500000000000000" pitchFamily="2" charset="0"/>
              </a:rPr>
              <a:t>Ergonomics and assistance </a:t>
            </a:r>
          </a:p>
          <a:p>
            <a:pPr marL="0" indent="0">
              <a:buNone/>
            </a:pPr>
            <a:r>
              <a:rPr lang="en-US" sz="1100">
                <a:latin typeface="Sabon Next LT" panose="02000500000000000000" pitchFamily="2" charset="0"/>
                <a:cs typeface="Sabon Next LT" panose="02000500000000000000" pitchFamily="2" charset="0"/>
              </a:rPr>
              <a:t>	</a:t>
            </a:r>
            <a:endParaRPr lang="en-US" sz="1100" dirty="0">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766779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E3056E2-EFB3-4316-9459-72F6414DD233}"/>
              </a:ext>
            </a:extLst>
          </p:cNvPr>
          <p:cNvPicPr>
            <a:picLocks noChangeAspect="1"/>
          </p:cNvPicPr>
          <p:nvPr/>
        </p:nvPicPr>
        <p:blipFill>
          <a:blip r:embed="rId2"/>
          <a:stretch>
            <a:fillRect/>
          </a:stretch>
        </p:blipFill>
        <p:spPr>
          <a:xfrm>
            <a:off x="3354514" y="457200"/>
            <a:ext cx="5482971" cy="5943600"/>
          </a:xfrm>
          <a:prstGeom prst="rect">
            <a:avLst/>
          </a:prstGeom>
        </p:spPr>
      </p:pic>
    </p:spTree>
    <p:extLst>
      <p:ext uri="{BB962C8B-B14F-4D97-AF65-F5344CB8AC3E}">
        <p14:creationId xmlns:p14="http://schemas.microsoft.com/office/powerpoint/2010/main" val="1417729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9B74CAA-4F0E-4280-B2FD-75308DE51B4C}"/>
              </a:ext>
            </a:extLst>
          </p:cNvPr>
          <p:cNvPicPr>
            <a:picLocks noChangeAspect="1"/>
          </p:cNvPicPr>
          <p:nvPr/>
        </p:nvPicPr>
        <p:blipFill rotWithShape="1">
          <a:blip r:embed="rId2">
            <a:alphaModFix amt="40000"/>
          </a:blip>
          <a:srcRect t="4255"/>
          <a:stretch/>
        </p:blipFill>
        <p:spPr>
          <a:xfrm>
            <a:off x="3" y="-7"/>
            <a:ext cx="12191997" cy="6858000"/>
          </a:xfrm>
          <a:prstGeom prst="rect">
            <a:avLst/>
          </a:prstGeom>
        </p:spPr>
      </p:pic>
      <p:sp>
        <p:nvSpPr>
          <p:cNvPr id="2" name="Title 1">
            <a:extLst>
              <a:ext uri="{FF2B5EF4-FFF2-40B4-BE49-F238E27FC236}">
                <a16:creationId xmlns:a16="http://schemas.microsoft.com/office/drawing/2014/main" id="{8ADBDC69-BBCB-43D5-9CD9-A0BF1FB87719}"/>
              </a:ext>
            </a:extLst>
          </p:cNvPr>
          <p:cNvSpPr>
            <a:spLocks noGrp="1"/>
          </p:cNvSpPr>
          <p:nvPr>
            <p:ph type="title"/>
          </p:nvPr>
        </p:nvSpPr>
        <p:spPr>
          <a:xfrm>
            <a:off x="2210936" y="844486"/>
            <a:ext cx="9484225" cy="1461778"/>
          </a:xfrm>
        </p:spPr>
        <p:txBody>
          <a:bodyPr>
            <a:normAutofit/>
          </a:bodyPr>
          <a:lstStyle/>
          <a:p>
            <a:r>
              <a:rPr lang="en-US" sz="4000" b="0" i="0">
                <a:effectLst/>
                <a:latin typeface="Sabon Next LT" panose="02000500000000000000" pitchFamily="2" charset="0"/>
                <a:cs typeface="Sabon Next LT" panose="02000500000000000000" pitchFamily="2" charset="0"/>
              </a:rPr>
              <a:t>Challenges encountered</a:t>
            </a:r>
          </a:p>
        </p:txBody>
      </p:sp>
      <p:sp>
        <p:nvSpPr>
          <p:cNvPr id="17"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27777" y="343104"/>
            <a:ext cx="975050" cy="84050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6" name="Picture 5">
            <a:extLst>
              <a:ext uri="{FF2B5EF4-FFF2-40B4-BE49-F238E27FC236}">
                <a16:creationId xmlns:a16="http://schemas.microsoft.com/office/drawing/2014/main" id="{0D26AA98-1D88-46A5-A5A4-DF6205DECEC5}"/>
              </a:ext>
            </a:extLst>
          </p:cNvPr>
          <p:cNvPicPr>
            <a:picLocks noChangeAspect="1"/>
          </p:cNvPicPr>
          <p:nvPr/>
        </p:nvPicPr>
        <p:blipFill rotWithShape="1">
          <a:blip r:embed="rId3"/>
          <a:srcRect l="3094" r="19996" b="-4"/>
          <a:stretch/>
        </p:blipFill>
        <p:spPr>
          <a:xfrm>
            <a:off x="443660" y="832340"/>
            <a:ext cx="1570813" cy="1363363"/>
          </a:xfrm>
          <a:custGeom>
            <a:avLst/>
            <a:gdLst/>
            <a:ahLst/>
            <a:cxnLst/>
            <a:rect l="l" t="t" r="r" b="b"/>
            <a:pathLst>
              <a:path w="1570813" h="1363363">
                <a:moveTo>
                  <a:pt x="452248" y="0"/>
                </a:moveTo>
                <a:cubicBezTo>
                  <a:pt x="1118566" y="0"/>
                  <a:pt x="1118566" y="0"/>
                  <a:pt x="1118566" y="0"/>
                </a:cubicBezTo>
                <a:cubicBezTo>
                  <a:pt x="1160301" y="0"/>
                  <a:pt x="1200597" y="22535"/>
                  <a:pt x="1220745" y="59154"/>
                </a:cubicBezTo>
                <a:cubicBezTo>
                  <a:pt x="1554623" y="623936"/>
                  <a:pt x="1554623" y="623936"/>
                  <a:pt x="1554623" y="623936"/>
                </a:cubicBezTo>
                <a:cubicBezTo>
                  <a:pt x="1576210" y="659147"/>
                  <a:pt x="1576210" y="704217"/>
                  <a:pt x="1554623" y="739427"/>
                </a:cubicBezTo>
                <a:cubicBezTo>
                  <a:pt x="1220745" y="1304209"/>
                  <a:pt x="1220745" y="1304209"/>
                  <a:pt x="1220745" y="1304209"/>
                </a:cubicBezTo>
                <a:cubicBezTo>
                  <a:pt x="1200597" y="1340828"/>
                  <a:pt x="1160301" y="1363363"/>
                  <a:pt x="1118566" y="1363363"/>
                </a:cubicBezTo>
                <a:cubicBezTo>
                  <a:pt x="452248" y="1363363"/>
                  <a:pt x="452248" y="1363363"/>
                  <a:pt x="452248" y="1363363"/>
                </a:cubicBezTo>
                <a:cubicBezTo>
                  <a:pt x="409074" y="1363363"/>
                  <a:pt x="370218" y="1340828"/>
                  <a:pt x="348631" y="1304209"/>
                </a:cubicBezTo>
                <a:cubicBezTo>
                  <a:pt x="16191" y="739427"/>
                  <a:pt x="16191" y="739427"/>
                  <a:pt x="16191" y="739427"/>
                </a:cubicBezTo>
                <a:cubicBezTo>
                  <a:pt x="-5396" y="704217"/>
                  <a:pt x="-5396" y="659147"/>
                  <a:pt x="16191" y="623936"/>
                </a:cubicBezTo>
                <a:cubicBezTo>
                  <a:pt x="348631" y="59154"/>
                  <a:pt x="348631" y="59154"/>
                  <a:pt x="348631" y="59154"/>
                </a:cubicBezTo>
                <a:cubicBezTo>
                  <a:pt x="370218" y="22535"/>
                  <a:pt x="409074" y="0"/>
                  <a:pt x="452248" y="0"/>
                </a:cubicBezTo>
                <a:close/>
              </a:path>
            </a:pathLst>
          </a:custGeom>
          <a:ln w="63500">
            <a:solidFill>
              <a:schemeClr val="tx1">
                <a:alpha val="80000"/>
              </a:schemeClr>
            </a:solidFill>
          </a:ln>
        </p:spPr>
      </p:pic>
      <p:sp>
        <p:nvSpPr>
          <p:cNvPr id="19"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769451" y="970414"/>
            <a:ext cx="616956" cy="53182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6" name="Picture 15" descr="Graphical user interface, text, application&#10;&#10;Description automatically generated with medium confidence">
            <a:extLst>
              <a:ext uri="{FF2B5EF4-FFF2-40B4-BE49-F238E27FC236}">
                <a16:creationId xmlns:a16="http://schemas.microsoft.com/office/drawing/2014/main" id="{3024A434-0071-4F56-9A66-9725077F7410}"/>
              </a:ext>
            </a:extLst>
          </p:cNvPr>
          <p:cNvPicPr>
            <a:picLocks noChangeAspect="1"/>
          </p:cNvPicPr>
          <p:nvPr/>
        </p:nvPicPr>
        <p:blipFill>
          <a:blip r:embed="rId4"/>
          <a:stretch>
            <a:fillRect/>
          </a:stretch>
        </p:blipFill>
        <p:spPr>
          <a:xfrm>
            <a:off x="2305451" y="2648592"/>
            <a:ext cx="9484225" cy="1436820"/>
          </a:xfrm>
          <a:prstGeom prst="rect">
            <a:avLst/>
          </a:prstGeom>
        </p:spPr>
      </p:pic>
      <p:pic>
        <p:nvPicPr>
          <p:cNvPr id="20" name="Content Placeholder 19" descr="Text&#10;&#10;Description automatically generated">
            <a:extLst>
              <a:ext uri="{FF2B5EF4-FFF2-40B4-BE49-F238E27FC236}">
                <a16:creationId xmlns:a16="http://schemas.microsoft.com/office/drawing/2014/main" id="{C67F6460-D6A0-4773-BA4A-7485AED4E3EA}"/>
              </a:ext>
            </a:extLst>
          </p:cNvPr>
          <p:cNvPicPr>
            <a:picLocks noGrp="1" noChangeAspect="1"/>
          </p:cNvPicPr>
          <p:nvPr>
            <p:ph idx="1"/>
          </p:nvPr>
        </p:nvPicPr>
        <p:blipFill>
          <a:blip r:embed="rId5"/>
          <a:stretch>
            <a:fillRect/>
          </a:stretch>
        </p:blipFill>
        <p:spPr>
          <a:xfrm>
            <a:off x="2305451" y="4408011"/>
            <a:ext cx="9486900" cy="1381125"/>
          </a:xfrm>
          <a:prstGeom prst="rect">
            <a:avLst/>
          </a:prstGeom>
        </p:spPr>
      </p:pic>
    </p:spTree>
    <p:extLst>
      <p:ext uri="{BB962C8B-B14F-4D97-AF65-F5344CB8AC3E}">
        <p14:creationId xmlns:p14="http://schemas.microsoft.com/office/powerpoint/2010/main" val="129063253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7FD882C-9A0B-4173-9D20-6C886EB9DD82}"/>
              </a:ext>
            </a:extLst>
          </p:cNvPr>
          <p:cNvPicPr>
            <a:picLocks noChangeAspect="1"/>
          </p:cNvPicPr>
          <p:nvPr/>
        </p:nvPicPr>
        <p:blipFill rotWithShape="1">
          <a:blip r:embed="rId3"/>
          <a:srcRect l="51899" r="628" b="1"/>
          <a:stretch/>
        </p:blipFill>
        <p:spPr>
          <a:xfrm>
            <a:off x="1" y="10"/>
            <a:ext cx="6001297" cy="6857990"/>
          </a:xfrm>
          <a:custGeom>
            <a:avLst/>
            <a:gdLst/>
            <a:ahLst/>
            <a:cxnLst/>
            <a:rect l="l" t="t" r="r" b="b"/>
            <a:pathLst>
              <a:path w="6001297" h="6858000">
                <a:moveTo>
                  <a:pt x="0" y="5940102"/>
                </a:moveTo>
                <a:lnTo>
                  <a:pt x="201903" y="5940608"/>
                </a:lnTo>
                <a:cubicBezTo>
                  <a:pt x="552894" y="5941488"/>
                  <a:pt x="968883" y="5942531"/>
                  <a:pt x="1461907" y="5943766"/>
                </a:cubicBezTo>
                <a:cubicBezTo>
                  <a:pt x="1662934" y="5938113"/>
                  <a:pt x="1852841" y="6049291"/>
                  <a:pt x="1951874" y="6220822"/>
                </a:cubicBezTo>
                <a:cubicBezTo>
                  <a:pt x="1951874" y="6220822"/>
                  <a:pt x="1951874" y="6220822"/>
                  <a:pt x="2282833" y="6794059"/>
                </a:cubicBezTo>
                <a:lnTo>
                  <a:pt x="2319750" y="6858000"/>
                </a:lnTo>
                <a:lnTo>
                  <a:pt x="0" y="6858000"/>
                </a:lnTo>
                <a:close/>
                <a:moveTo>
                  <a:pt x="751947" y="3830686"/>
                </a:moveTo>
                <a:cubicBezTo>
                  <a:pt x="751947" y="3830686"/>
                  <a:pt x="751947" y="3830686"/>
                  <a:pt x="1719258" y="3833112"/>
                </a:cubicBezTo>
                <a:cubicBezTo>
                  <a:pt x="1780885" y="3831380"/>
                  <a:pt x="1839102" y="3865462"/>
                  <a:pt x="1869462" y="3918046"/>
                </a:cubicBezTo>
                <a:cubicBezTo>
                  <a:pt x="1869462" y="3918046"/>
                  <a:pt x="1869462" y="3918046"/>
                  <a:pt x="2354170" y="4757586"/>
                </a:cubicBezTo>
                <a:cubicBezTo>
                  <a:pt x="2385577" y="4811983"/>
                  <a:pt x="2384937" y="4877630"/>
                  <a:pt x="2353672" y="4931947"/>
                </a:cubicBezTo>
                <a:cubicBezTo>
                  <a:pt x="2353672" y="4931947"/>
                  <a:pt x="2353672" y="4931947"/>
                  <a:pt x="1871068" y="5769061"/>
                </a:cubicBezTo>
                <a:cubicBezTo>
                  <a:pt x="1841608" y="5822336"/>
                  <a:pt x="1783799" y="5855711"/>
                  <a:pt x="1722931" y="5854589"/>
                </a:cubicBezTo>
                <a:cubicBezTo>
                  <a:pt x="1722931" y="5854589"/>
                  <a:pt x="1722931" y="5854589"/>
                  <a:pt x="756668" y="5853977"/>
                </a:cubicBezTo>
                <a:cubicBezTo>
                  <a:pt x="693994" y="5853896"/>
                  <a:pt x="636823" y="5821628"/>
                  <a:pt x="605416" y="5767228"/>
                </a:cubicBezTo>
                <a:cubicBezTo>
                  <a:pt x="605416" y="5767228"/>
                  <a:pt x="605416" y="5767228"/>
                  <a:pt x="120708" y="4927690"/>
                </a:cubicBezTo>
                <a:cubicBezTo>
                  <a:pt x="90348" y="4875106"/>
                  <a:pt x="89942" y="4807646"/>
                  <a:pt x="122255" y="4755141"/>
                </a:cubicBezTo>
                <a:cubicBezTo>
                  <a:pt x="122255" y="4755141"/>
                  <a:pt x="122255" y="4755141"/>
                  <a:pt x="603810" y="3916214"/>
                </a:cubicBezTo>
                <a:cubicBezTo>
                  <a:pt x="633271" y="3862939"/>
                  <a:pt x="691080" y="3829563"/>
                  <a:pt x="751947" y="3830686"/>
                </a:cubicBezTo>
                <a:close/>
                <a:moveTo>
                  <a:pt x="2140871" y="3416093"/>
                </a:moveTo>
                <a:cubicBezTo>
                  <a:pt x="2140871" y="3416093"/>
                  <a:pt x="2140871" y="3416093"/>
                  <a:pt x="2485012" y="3416957"/>
                </a:cubicBezTo>
                <a:cubicBezTo>
                  <a:pt x="2506938" y="3416340"/>
                  <a:pt x="2527650" y="3428466"/>
                  <a:pt x="2538451" y="3447174"/>
                </a:cubicBezTo>
                <a:cubicBezTo>
                  <a:pt x="2538451" y="3447174"/>
                  <a:pt x="2538451" y="3447174"/>
                  <a:pt x="2710898" y="3745860"/>
                </a:cubicBezTo>
                <a:cubicBezTo>
                  <a:pt x="2722072" y="3765213"/>
                  <a:pt x="2721844" y="3788568"/>
                  <a:pt x="2710720" y="3807893"/>
                </a:cubicBezTo>
                <a:cubicBezTo>
                  <a:pt x="2710720" y="3807893"/>
                  <a:pt x="2710720" y="3807893"/>
                  <a:pt x="2539024" y="4105714"/>
                </a:cubicBezTo>
                <a:cubicBezTo>
                  <a:pt x="2528542" y="4124669"/>
                  <a:pt x="2507974" y="4136543"/>
                  <a:pt x="2486319" y="4136144"/>
                </a:cubicBezTo>
                <a:cubicBezTo>
                  <a:pt x="2486319" y="4136144"/>
                  <a:pt x="2486319" y="4136144"/>
                  <a:pt x="2142549" y="4135926"/>
                </a:cubicBezTo>
                <a:cubicBezTo>
                  <a:pt x="2120252" y="4135898"/>
                  <a:pt x="2099911" y="4124417"/>
                  <a:pt x="2088738" y="4105063"/>
                </a:cubicBezTo>
                <a:cubicBezTo>
                  <a:pt x="2088738" y="4105063"/>
                  <a:pt x="2088738" y="4105063"/>
                  <a:pt x="1916292" y="3806378"/>
                </a:cubicBezTo>
                <a:cubicBezTo>
                  <a:pt x="1905490" y="3787669"/>
                  <a:pt x="1905346" y="3763670"/>
                  <a:pt x="1916843" y="3744990"/>
                </a:cubicBezTo>
                <a:cubicBezTo>
                  <a:pt x="1916843" y="3744990"/>
                  <a:pt x="1916843" y="3744990"/>
                  <a:pt x="2088166" y="3446523"/>
                </a:cubicBezTo>
                <a:cubicBezTo>
                  <a:pt x="2098648" y="3427568"/>
                  <a:pt x="2119216" y="3415695"/>
                  <a:pt x="2140871" y="3416093"/>
                </a:cubicBezTo>
                <a:close/>
                <a:moveTo>
                  <a:pt x="2309207" y="2943824"/>
                </a:moveTo>
                <a:cubicBezTo>
                  <a:pt x="2309207" y="2943824"/>
                  <a:pt x="2309207" y="2943824"/>
                  <a:pt x="2490927" y="2944279"/>
                </a:cubicBezTo>
                <a:cubicBezTo>
                  <a:pt x="2502505" y="2943955"/>
                  <a:pt x="2513441" y="2950357"/>
                  <a:pt x="2519144" y="2960236"/>
                </a:cubicBezTo>
                <a:cubicBezTo>
                  <a:pt x="2519144" y="2960236"/>
                  <a:pt x="2519144" y="2960236"/>
                  <a:pt x="2610202" y="3117952"/>
                </a:cubicBezTo>
                <a:cubicBezTo>
                  <a:pt x="2616102" y="3128172"/>
                  <a:pt x="2615982" y="3140504"/>
                  <a:pt x="2610107" y="3150708"/>
                </a:cubicBezTo>
                <a:cubicBezTo>
                  <a:pt x="2610107" y="3150708"/>
                  <a:pt x="2610107" y="3150708"/>
                  <a:pt x="2519446" y="3307968"/>
                </a:cubicBezTo>
                <a:cubicBezTo>
                  <a:pt x="2513912" y="3317976"/>
                  <a:pt x="2503051" y="3324246"/>
                  <a:pt x="2491617" y="3324035"/>
                </a:cubicBezTo>
                <a:cubicBezTo>
                  <a:pt x="2491617" y="3324035"/>
                  <a:pt x="2491617" y="3324035"/>
                  <a:pt x="2310094" y="3323920"/>
                </a:cubicBezTo>
                <a:cubicBezTo>
                  <a:pt x="2298321" y="3323905"/>
                  <a:pt x="2287579" y="3317843"/>
                  <a:pt x="2281679" y="3307623"/>
                </a:cubicBezTo>
                <a:cubicBezTo>
                  <a:pt x="2281679" y="3307623"/>
                  <a:pt x="2281679" y="3307623"/>
                  <a:pt x="2190623" y="3149908"/>
                </a:cubicBezTo>
                <a:cubicBezTo>
                  <a:pt x="2184919" y="3140029"/>
                  <a:pt x="2184843" y="3127357"/>
                  <a:pt x="2190913" y="3117492"/>
                </a:cubicBezTo>
                <a:cubicBezTo>
                  <a:pt x="2190913" y="3117492"/>
                  <a:pt x="2190913" y="3117492"/>
                  <a:pt x="2281378" y="2959891"/>
                </a:cubicBezTo>
                <a:cubicBezTo>
                  <a:pt x="2286913" y="2949884"/>
                  <a:pt x="2297773" y="2943613"/>
                  <a:pt x="2309207" y="2943824"/>
                </a:cubicBezTo>
                <a:close/>
                <a:moveTo>
                  <a:pt x="688133" y="2474638"/>
                </a:moveTo>
                <a:cubicBezTo>
                  <a:pt x="688133" y="2474638"/>
                  <a:pt x="688133" y="2474638"/>
                  <a:pt x="1287544" y="2476142"/>
                </a:cubicBezTo>
                <a:cubicBezTo>
                  <a:pt x="1325733" y="2475067"/>
                  <a:pt x="1361809" y="2496187"/>
                  <a:pt x="1380621" y="2528772"/>
                </a:cubicBezTo>
                <a:cubicBezTo>
                  <a:pt x="1380621" y="2528772"/>
                  <a:pt x="1380621" y="2528772"/>
                  <a:pt x="1680979" y="3049008"/>
                </a:cubicBezTo>
                <a:cubicBezTo>
                  <a:pt x="1700441" y="3082716"/>
                  <a:pt x="1700045" y="3123395"/>
                  <a:pt x="1680670" y="3157054"/>
                </a:cubicBezTo>
                <a:cubicBezTo>
                  <a:pt x="1680670" y="3157054"/>
                  <a:pt x="1680670" y="3157054"/>
                  <a:pt x="1381617" y="3675787"/>
                </a:cubicBezTo>
                <a:cubicBezTo>
                  <a:pt x="1363361" y="3708799"/>
                  <a:pt x="1327537" y="3729482"/>
                  <a:pt x="1289821" y="3728785"/>
                </a:cubicBezTo>
                <a:cubicBezTo>
                  <a:pt x="1289821" y="3728785"/>
                  <a:pt x="1289821" y="3728785"/>
                  <a:pt x="691058" y="3728407"/>
                </a:cubicBezTo>
                <a:cubicBezTo>
                  <a:pt x="652221" y="3728357"/>
                  <a:pt x="616793" y="3708360"/>
                  <a:pt x="597332" y="3674651"/>
                </a:cubicBezTo>
                <a:cubicBezTo>
                  <a:pt x="597332" y="3674651"/>
                  <a:pt x="597332" y="3674651"/>
                  <a:pt x="296974" y="3154416"/>
                </a:cubicBezTo>
                <a:cubicBezTo>
                  <a:pt x="278161" y="3121831"/>
                  <a:pt x="277908" y="3080029"/>
                  <a:pt x="297933" y="3047494"/>
                </a:cubicBezTo>
                <a:cubicBezTo>
                  <a:pt x="297933" y="3047494"/>
                  <a:pt x="297933" y="3047494"/>
                  <a:pt x="596337" y="2527637"/>
                </a:cubicBezTo>
                <a:cubicBezTo>
                  <a:pt x="614593" y="2494625"/>
                  <a:pt x="650416" y="2473943"/>
                  <a:pt x="688133" y="2474638"/>
                </a:cubicBezTo>
                <a:close/>
                <a:moveTo>
                  <a:pt x="2732571" y="2020011"/>
                </a:moveTo>
                <a:cubicBezTo>
                  <a:pt x="2732571" y="2020011"/>
                  <a:pt x="2732571" y="2020011"/>
                  <a:pt x="3236024" y="2021272"/>
                </a:cubicBezTo>
                <a:cubicBezTo>
                  <a:pt x="3268098" y="2020370"/>
                  <a:pt x="3298399" y="2038110"/>
                  <a:pt x="3314200" y="2065479"/>
                </a:cubicBezTo>
                <a:cubicBezTo>
                  <a:pt x="3314200" y="2065479"/>
                  <a:pt x="3314200" y="2065479"/>
                  <a:pt x="3566473" y="2502430"/>
                </a:cubicBezTo>
                <a:cubicBezTo>
                  <a:pt x="3582820" y="2530741"/>
                  <a:pt x="3582487" y="2564907"/>
                  <a:pt x="3566214" y="2593179"/>
                </a:cubicBezTo>
                <a:cubicBezTo>
                  <a:pt x="3566214" y="2593179"/>
                  <a:pt x="3566214" y="2593179"/>
                  <a:pt x="3315036" y="3028868"/>
                </a:cubicBezTo>
                <a:cubicBezTo>
                  <a:pt x="3299702" y="3056596"/>
                  <a:pt x="3269615" y="3073966"/>
                  <a:pt x="3237935" y="3073382"/>
                </a:cubicBezTo>
                <a:cubicBezTo>
                  <a:pt x="3237935" y="3073382"/>
                  <a:pt x="3237935" y="3073382"/>
                  <a:pt x="2735028" y="3073064"/>
                </a:cubicBezTo>
                <a:cubicBezTo>
                  <a:pt x="2702409" y="3073021"/>
                  <a:pt x="2672652" y="3056226"/>
                  <a:pt x="2656307" y="3027915"/>
                </a:cubicBezTo>
                <a:cubicBezTo>
                  <a:pt x="2656307" y="3027915"/>
                  <a:pt x="2656307" y="3027915"/>
                  <a:pt x="2404033" y="2590963"/>
                </a:cubicBezTo>
                <a:cubicBezTo>
                  <a:pt x="2388231" y="2563595"/>
                  <a:pt x="2388020" y="2528484"/>
                  <a:pt x="2404839" y="2501157"/>
                </a:cubicBezTo>
                <a:cubicBezTo>
                  <a:pt x="2404839" y="2501157"/>
                  <a:pt x="2404839" y="2501157"/>
                  <a:pt x="2655471" y="2064525"/>
                </a:cubicBezTo>
                <a:cubicBezTo>
                  <a:pt x="2670804" y="2036797"/>
                  <a:pt x="2700892" y="2019426"/>
                  <a:pt x="2732571" y="2020011"/>
                </a:cubicBezTo>
                <a:close/>
                <a:moveTo>
                  <a:pt x="3662925" y="0"/>
                </a:moveTo>
                <a:lnTo>
                  <a:pt x="5336547" y="0"/>
                </a:lnTo>
                <a:lnTo>
                  <a:pt x="5342959" y="11106"/>
                </a:lnTo>
                <a:cubicBezTo>
                  <a:pt x="5372852" y="62881"/>
                  <a:pt x="5492421" y="269982"/>
                  <a:pt x="5970700" y="1098387"/>
                </a:cubicBezTo>
                <a:cubicBezTo>
                  <a:pt x="6012021" y="1169956"/>
                  <a:pt x="6011183" y="1256322"/>
                  <a:pt x="5970044" y="1327785"/>
                </a:cubicBezTo>
                <a:cubicBezTo>
                  <a:pt x="5970044" y="1327785"/>
                  <a:pt x="5970044" y="1327785"/>
                  <a:pt x="5335110" y="2429135"/>
                </a:cubicBezTo>
                <a:cubicBezTo>
                  <a:pt x="5296350" y="2499226"/>
                  <a:pt x="5220292" y="2543137"/>
                  <a:pt x="5140212" y="2541659"/>
                </a:cubicBezTo>
                <a:cubicBezTo>
                  <a:pt x="5140212" y="2541659"/>
                  <a:pt x="5140212" y="2541659"/>
                  <a:pt x="3868947" y="2540855"/>
                </a:cubicBezTo>
                <a:cubicBezTo>
                  <a:pt x="3786490" y="2540750"/>
                  <a:pt x="3711273" y="2498294"/>
                  <a:pt x="3669952" y="2426726"/>
                </a:cubicBezTo>
                <a:cubicBezTo>
                  <a:pt x="3669952" y="2426726"/>
                  <a:pt x="3669952" y="2426726"/>
                  <a:pt x="3032246" y="1322186"/>
                </a:cubicBezTo>
                <a:cubicBezTo>
                  <a:pt x="2992303" y="1253003"/>
                  <a:pt x="2991768" y="1164250"/>
                  <a:pt x="3034282" y="1095172"/>
                </a:cubicBezTo>
                <a:cubicBezTo>
                  <a:pt x="3034282" y="1095172"/>
                  <a:pt x="3034282" y="1095172"/>
                  <a:pt x="3556318" y="185723"/>
                </a:cubicBezTo>
                <a:close/>
              </a:path>
            </a:pathLst>
          </a:custGeom>
        </p:spPr>
      </p:pic>
      <p:pic>
        <p:nvPicPr>
          <p:cNvPr id="11" name="Picture 10">
            <a:extLst>
              <a:ext uri="{FF2B5EF4-FFF2-40B4-BE49-F238E27FC236}">
                <a16:creationId xmlns:a16="http://schemas.microsoft.com/office/drawing/2014/main" id="{E37F6E58-CE76-4263-88C2-51B2D5DDA910}"/>
              </a:ext>
            </a:extLst>
          </p:cNvPr>
          <p:cNvPicPr>
            <a:picLocks noChangeAspect="1"/>
          </p:cNvPicPr>
          <p:nvPr/>
        </p:nvPicPr>
        <p:blipFill rotWithShape="1">
          <a:blip r:embed="rId4"/>
          <a:srcRect t="1177" r="1" b="1"/>
          <a:stretch/>
        </p:blipFill>
        <p:spPr>
          <a:xfrm>
            <a:off x="1971096" y="2541016"/>
            <a:ext cx="7435542" cy="4316984"/>
          </a:xfrm>
          <a:custGeom>
            <a:avLst/>
            <a:gdLst/>
            <a:ahLst/>
            <a:cxnLst/>
            <a:rect l="l" t="t" r="r" b="b"/>
            <a:pathLst>
              <a:path w="7435542" h="4316984">
                <a:moveTo>
                  <a:pt x="2133251" y="94888"/>
                </a:moveTo>
                <a:cubicBezTo>
                  <a:pt x="2133251" y="94888"/>
                  <a:pt x="2133251" y="94888"/>
                  <a:pt x="5288607" y="102799"/>
                </a:cubicBezTo>
                <a:cubicBezTo>
                  <a:pt x="5489635" y="97146"/>
                  <a:pt x="5679540" y="208324"/>
                  <a:pt x="5778573" y="379854"/>
                </a:cubicBezTo>
                <a:cubicBezTo>
                  <a:pt x="5778573" y="379854"/>
                  <a:pt x="5778573" y="379854"/>
                  <a:pt x="7359686" y="3118423"/>
                </a:cubicBezTo>
                <a:cubicBezTo>
                  <a:pt x="7462135" y="3295868"/>
                  <a:pt x="7460049" y="3510005"/>
                  <a:pt x="7358055" y="3687189"/>
                </a:cubicBezTo>
                <a:cubicBezTo>
                  <a:pt x="7358055" y="3687189"/>
                  <a:pt x="7358055" y="3687189"/>
                  <a:pt x="7028534" y="4258771"/>
                </a:cubicBezTo>
                <a:lnTo>
                  <a:pt x="6994975" y="4316984"/>
                </a:lnTo>
                <a:lnTo>
                  <a:pt x="445780" y="4316984"/>
                </a:lnTo>
                <a:lnTo>
                  <a:pt x="352466" y="4155363"/>
                </a:lnTo>
                <a:cubicBezTo>
                  <a:pt x="265613" y="4004929"/>
                  <a:pt x="172970" y="3844466"/>
                  <a:pt x="74150" y="3673305"/>
                </a:cubicBezTo>
                <a:cubicBezTo>
                  <a:pt x="-24883" y="3501774"/>
                  <a:pt x="-26213" y="3281721"/>
                  <a:pt x="79196" y="3110453"/>
                </a:cubicBezTo>
                <a:cubicBezTo>
                  <a:pt x="79196" y="3110453"/>
                  <a:pt x="79196" y="3110453"/>
                  <a:pt x="1650024" y="373880"/>
                </a:cubicBezTo>
                <a:cubicBezTo>
                  <a:pt x="1746126" y="200098"/>
                  <a:pt x="1934702" y="91224"/>
                  <a:pt x="2133251" y="94888"/>
                </a:cubicBezTo>
                <a:close/>
                <a:moveTo>
                  <a:pt x="2144056" y="0"/>
                </a:moveTo>
                <a:lnTo>
                  <a:pt x="2172829" y="0"/>
                </a:lnTo>
                <a:cubicBezTo>
                  <a:pt x="2255552" y="0"/>
                  <a:pt x="2472699" y="0"/>
                  <a:pt x="3042710" y="0"/>
                </a:cubicBezTo>
                <a:lnTo>
                  <a:pt x="3165911" y="0"/>
                </a:lnTo>
                <a:lnTo>
                  <a:pt x="3160589" y="643"/>
                </a:lnTo>
                <a:cubicBezTo>
                  <a:pt x="3160589" y="643"/>
                  <a:pt x="3160589" y="643"/>
                  <a:pt x="2308941" y="105"/>
                </a:cubicBezTo>
                <a:close/>
              </a:path>
            </a:pathLst>
          </a:custGeom>
        </p:spPr>
      </p:pic>
      <p:grpSp>
        <p:nvGrpSpPr>
          <p:cNvPr id="31" name="Group 30">
            <a:extLst>
              <a:ext uri="{FF2B5EF4-FFF2-40B4-BE49-F238E27FC236}">
                <a16:creationId xmlns:a16="http://schemas.microsoft.com/office/drawing/2014/main" id="{FBB1362E-4699-426B-8D02-4F7CE6DA93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9039" y="1090549"/>
            <a:ext cx="5581001" cy="4278755"/>
            <a:chOff x="6169039" y="142050"/>
            <a:chExt cx="5581001" cy="4278755"/>
          </a:xfrm>
        </p:grpSpPr>
        <p:sp>
          <p:nvSpPr>
            <p:cNvPr id="32" name="Freeform: Shape 31">
              <a:extLst>
                <a:ext uri="{FF2B5EF4-FFF2-40B4-BE49-F238E27FC236}">
                  <a16:creationId xmlns:a16="http://schemas.microsoft.com/office/drawing/2014/main" id="{BEFB93E7-8C93-4FE1-953B-9F55FCCE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820162" y="-509073"/>
              <a:ext cx="4278755" cy="5581001"/>
            </a:xfrm>
            <a:custGeom>
              <a:avLst/>
              <a:gdLst>
                <a:gd name="connsiteX0" fmla="*/ 4278755 w 4278755"/>
                <a:gd name="connsiteY0" fmla="*/ 309054 h 5581001"/>
                <a:gd name="connsiteX1" fmla="*/ 4278755 w 4278755"/>
                <a:gd name="connsiteY1" fmla="*/ 1005863 h 5581001"/>
                <a:gd name="connsiteX2" fmla="*/ 4278755 w 4278755"/>
                <a:gd name="connsiteY2" fmla="*/ 4575137 h 5581001"/>
                <a:gd name="connsiteX3" fmla="*/ 4278755 w 4278755"/>
                <a:gd name="connsiteY3" fmla="*/ 5271947 h 5581001"/>
                <a:gd name="connsiteX4" fmla="*/ 3969701 w 4278755"/>
                <a:gd name="connsiteY4" fmla="*/ 5581001 h 5581001"/>
                <a:gd name="connsiteX5" fmla="*/ 309054 w 4278755"/>
                <a:gd name="connsiteY5" fmla="*/ 5581001 h 5581001"/>
                <a:gd name="connsiteX6" fmla="*/ 0 w 4278755"/>
                <a:gd name="connsiteY6" fmla="*/ 5271946 h 5581001"/>
                <a:gd name="connsiteX7" fmla="*/ 0 w 4278755"/>
                <a:gd name="connsiteY7" fmla="*/ 4575136 h 5581001"/>
                <a:gd name="connsiteX8" fmla="*/ 0 w 4278755"/>
                <a:gd name="connsiteY8" fmla="*/ 1005863 h 5581001"/>
                <a:gd name="connsiteX9" fmla="*/ 0 w 4278755"/>
                <a:gd name="connsiteY9" fmla="*/ 309054 h 5581001"/>
                <a:gd name="connsiteX10" fmla="*/ 309054 w 4278755"/>
                <a:gd name="connsiteY10" fmla="*/ 0 h 5581001"/>
                <a:gd name="connsiteX11" fmla="*/ 3969701 w 4278755"/>
                <a:gd name="connsiteY11" fmla="*/ 0 h 558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8755" h="5581001">
                  <a:moveTo>
                    <a:pt x="4278755" y="309054"/>
                  </a:moveTo>
                  <a:lnTo>
                    <a:pt x="4278755" y="1005863"/>
                  </a:lnTo>
                  <a:lnTo>
                    <a:pt x="4278755" y="4575137"/>
                  </a:lnTo>
                  <a:lnTo>
                    <a:pt x="4278755" y="5271947"/>
                  </a:lnTo>
                  <a:lnTo>
                    <a:pt x="3969701" y="5581001"/>
                  </a:lnTo>
                  <a:lnTo>
                    <a:pt x="309054" y="5581001"/>
                  </a:lnTo>
                  <a:lnTo>
                    <a:pt x="0" y="5271946"/>
                  </a:lnTo>
                  <a:lnTo>
                    <a:pt x="0" y="4575136"/>
                  </a:lnTo>
                  <a:lnTo>
                    <a:pt x="0" y="1005863"/>
                  </a:lnTo>
                  <a:lnTo>
                    <a:pt x="0" y="309054"/>
                  </a:lnTo>
                  <a:lnTo>
                    <a:pt x="309054" y="0"/>
                  </a:lnTo>
                  <a:lnTo>
                    <a:pt x="396970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3B60422C-70D6-488F-8CE4-C3299AD79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902139" y="-425197"/>
              <a:ext cx="4114800" cy="5413248"/>
            </a:xfrm>
            <a:custGeom>
              <a:avLst/>
              <a:gdLst>
                <a:gd name="connsiteX0" fmla="*/ 4278755 w 4278755"/>
                <a:gd name="connsiteY0" fmla="*/ 309054 h 5581001"/>
                <a:gd name="connsiteX1" fmla="*/ 4278755 w 4278755"/>
                <a:gd name="connsiteY1" fmla="*/ 1005863 h 5581001"/>
                <a:gd name="connsiteX2" fmla="*/ 4278755 w 4278755"/>
                <a:gd name="connsiteY2" fmla="*/ 4575137 h 5581001"/>
                <a:gd name="connsiteX3" fmla="*/ 4278755 w 4278755"/>
                <a:gd name="connsiteY3" fmla="*/ 5271947 h 5581001"/>
                <a:gd name="connsiteX4" fmla="*/ 3969701 w 4278755"/>
                <a:gd name="connsiteY4" fmla="*/ 5581001 h 5581001"/>
                <a:gd name="connsiteX5" fmla="*/ 309054 w 4278755"/>
                <a:gd name="connsiteY5" fmla="*/ 5581001 h 5581001"/>
                <a:gd name="connsiteX6" fmla="*/ 0 w 4278755"/>
                <a:gd name="connsiteY6" fmla="*/ 5271946 h 5581001"/>
                <a:gd name="connsiteX7" fmla="*/ 0 w 4278755"/>
                <a:gd name="connsiteY7" fmla="*/ 4575136 h 5581001"/>
                <a:gd name="connsiteX8" fmla="*/ 0 w 4278755"/>
                <a:gd name="connsiteY8" fmla="*/ 1005863 h 5581001"/>
                <a:gd name="connsiteX9" fmla="*/ 0 w 4278755"/>
                <a:gd name="connsiteY9" fmla="*/ 309054 h 5581001"/>
                <a:gd name="connsiteX10" fmla="*/ 309054 w 4278755"/>
                <a:gd name="connsiteY10" fmla="*/ 0 h 5581001"/>
                <a:gd name="connsiteX11" fmla="*/ 3969701 w 4278755"/>
                <a:gd name="connsiteY11" fmla="*/ 0 h 558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8755" h="5581001">
                  <a:moveTo>
                    <a:pt x="4278755" y="309054"/>
                  </a:moveTo>
                  <a:lnTo>
                    <a:pt x="4278755" y="1005863"/>
                  </a:lnTo>
                  <a:lnTo>
                    <a:pt x="4278755" y="4575137"/>
                  </a:lnTo>
                  <a:lnTo>
                    <a:pt x="4278755" y="5271947"/>
                  </a:lnTo>
                  <a:lnTo>
                    <a:pt x="3969701" y="5581001"/>
                  </a:lnTo>
                  <a:lnTo>
                    <a:pt x="309054" y="5581001"/>
                  </a:lnTo>
                  <a:lnTo>
                    <a:pt x="0" y="5271946"/>
                  </a:lnTo>
                  <a:lnTo>
                    <a:pt x="0" y="4575136"/>
                  </a:lnTo>
                  <a:lnTo>
                    <a:pt x="0" y="1005863"/>
                  </a:lnTo>
                  <a:lnTo>
                    <a:pt x="0" y="309054"/>
                  </a:lnTo>
                  <a:lnTo>
                    <a:pt x="309054" y="0"/>
                  </a:lnTo>
                  <a:lnTo>
                    <a:pt x="3969701"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754B198-C5A3-4970-9F98-FB1639A9A3AB}"/>
              </a:ext>
            </a:extLst>
          </p:cNvPr>
          <p:cNvSpPr>
            <a:spLocks noGrp="1"/>
          </p:cNvSpPr>
          <p:nvPr>
            <p:ph type="title"/>
          </p:nvPr>
        </p:nvSpPr>
        <p:spPr>
          <a:xfrm>
            <a:off x="6558184" y="1432731"/>
            <a:ext cx="4779647" cy="1240208"/>
          </a:xfrm>
        </p:spPr>
        <p:txBody>
          <a:bodyPr>
            <a:normAutofit/>
          </a:bodyPr>
          <a:lstStyle/>
          <a:p>
            <a:r>
              <a:rPr lang="en-US" sz="4000">
                <a:solidFill>
                  <a:schemeClr val="bg1"/>
                </a:solidFill>
                <a:latin typeface="Sabon Next LT" panose="02000500000000000000" pitchFamily="2" charset="0"/>
                <a:cs typeface="Sabon Next LT" panose="02000500000000000000" pitchFamily="2" charset="0"/>
              </a:rPr>
              <a:t>Insights and Learning</a:t>
            </a:r>
          </a:p>
        </p:txBody>
      </p:sp>
      <p:sp>
        <p:nvSpPr>
          <p:cNvPr id="3" name="Content Placeholder 2">
            <a:extLst>
              <a:ext uri="{FF2B5EF4-FFF2-40B4-BE49-F238E27FC236}">
                <a16:creationId xmlns:a16="http://schemas.microsoft.com/office/drawing/2014/main" id="{A0F3834F-F877-4366-8DEC-5A4F6EBB87EB}"/>
              </a:ext>
            </a:extLst>
          </p:cNvPr>
          <p:cNvSpPr>
            <a:spLocks noGrp="1"/>
          </p:cNvSpPr>
          <p:nvPr>
            <p:ph idx="1"/>
          </p:nvPr>
        </p:nvSpPr>
        <p:spPr>
          <a:xfrm>
            <a:off x="6559826" y="2754916"/>
            <a:ext cx="4778006" cy="2261936"/>
          </a:xfrm>
        </p:spPr>
        <p:txBody>
          <a:bodyPr>
            <a:normAutofit/>
          </a:bodyPr>
          <a:lstStyle/>
          <a:p>
            <a:r>
              <a:rPr lang="en-US" sz="1700" dirty="0">
                <a:solidFill>
                  <a:schemeClr val="bg1"/>
                </a:solidFill>
                <a:latin typeface="Sabon Next LT" panose="02000500000000000000" pitchFamily="2" charset="0"/>
                <a:cs typeface="Sabon Next LT" panose="02000500000000000000" pitchFamily="2" charset="0"/>
              </a:rPr>
              <a:t>Learning a Cloud Agnostics Tools like RASA is better than cloud native tools, as it can be installed in any cloud platform .</a:t>
            </a:r>
          </a:p>
          <a:p>
            <a:pPr marL="0" indent="0">
              <a:buNone/>
            </a:pPr>
            <a:endParaRPr lang="en-US" sz="1700" dirty="0">
              <a:solidFill>
                <a:schemeClr val="bg1"/>
              </a:solidFill>
              <a:latin typeface="Sabon Next LT" panose="02000500000000000000" pitchFamily="2" charset="0"/>
              <a:cs typeface="Sabon Next LT" panose="02000500000000000000" pitchFamily="2" charset="0"/>
            </a:endParaRPr>
          </a:p>
          <a:p>
            <a:r>
              <a:rPr lang="en-US" sz="1700" b="1" dirty="0" err="1">
                <a:solidFill>
                  <a:schemeClr val="bg1"/>
                </a:solidFill>
                <a:latin typeface="Sabon Next LT" panose="02000500000000000000" pitchFamily="2" charset="0"/>
                <a:cs typeface="Sabon Next LT" panose="02000500000000000000" pitchFamily="2" charset="0"/>
              </a:rPr>
              <a:t>Colabcode</a:t>
            </a:r>
            <a:r>
              <a:rPr lang="en-US" sz="1700" b="1" dirty="0">
                <a:solidFill>
                  <a:schemeClr val="bg1"/>
                </a:solidFill>
                <a:latin typeface="Sabon Next LT" panose="02000500000000000000" pitchFamily="2" charset="0"/>
                <a:cs typeface="Sabon Next LT" panose="02000500000000000000" pitchFamily="2" charset="0"/>
              </a:rPr>
              <a:t> </a:t>
            </a:r>
            <a:r>
              <a:rPr lang="en-US" sz="1700" dirty="0">
                <a:solidFill>
                  <a:schemeClr val="bg1"/>
                </a:solidFill>
                <a:latin typeface="Sabon Next LT" panose="02000500000000000000" pitchFamily="2" charset="0"/>
                <a:cs typeface="Sabon Next LT" panose="02000500000000000000" pitchFamily="2" charset="0"/>
              </a:rPr>
              <a:t>- </a:t>
            </a:r>
            <a:r>
              <a:rPr lang="en-US" sz="1700" b="0" i="0" dirty="0">
                <a:solidFill>
                  <a:schemeClr val="bg1"/>
                </a:solidFill>
                <a:effectLst/>
                <a:latin typeface="Sabon Next LT" panose="02000500000000000000" pitchFamily="2" charset="0"/>
                <a:cs typeface="Sabon Next LT" panose="02000500000000000000" pitchFamily="2" charset="0"/>
              </a:rPr>
              <a:t>Python package that allows you to start a code server right from your Colab notebooks without setting up anything locally on your system. </a:t>
            </a:r>
            <a:endParaRPr lang="en-US" sz="1700" dirty="0">
              <a:solidFill>
                <a:schemeClr val="bg1"/>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6430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EAD01-72EC-4DD1-ACDC-9C7CDCEDF797}"/>
              </a:ext>
            </a:extLst>
          </p:cNvPr>
          <p:cNvSpPr>
            <a:spLocks noGrp="1"/>
          </p:cNvSpPr>
          <p:nvPr>
            <p:ph type="title"/>
          </p:nvPr>
        </p:nvSpPr>
        <p:spPr/>
        <p:txBody>
          <a:bodyPr/>
          <a:lstStyle/>
          <a:p>
            <a:r>
              <a:rPr lang="en-US" dirty="0"/>
              <a:t>GitHub Link for code:</a:t>
            </a:r>
          </a:p>
        </p:txBody>
      </p:sp>
      <p:sp>
        <p:nvSpPr>
          <p:cNvPr id="3" name="Content Placeholder 2">
            <a:extLst>
              <a:ext uri="{FF2B5EF4-FFF2-40B4-BE49-F238E27FC236}">
                <a16:creationId xmlns:a16="http://schemas.microsoft.com/office/drawing/2014/main" id="{BF303D17-A8FB-48CA-810D-6EB94D49D0A4}"/>
              </a:ext>
            </a:extLst>
          </p:cNvPr>
          <p:cNvSpPr>
            <a:spLocks noGrp="1"/>
          </p:cNvSpPr>
          <p:nvPr>
            <p:ph idx="1"/>
          </p:nvPr>
        </p:nvSpPr>
        <p:spPr/>
        <p:txBody>
          <a:bodyPr/>
          <a:lstStyle/>
          <a:p>
            <a:r>
              <a:rPr lang="en-US" dirty="0"/>
              <a:t>https://github.com/Rathi-Thiagu/Tyrion_2.0</a:t>
            </a:r>
          </a:p>
        </p:txBody>
      </p:sp>
    </p:spTree>
    <p:extLst>
      <p:ext uri="{BB962C8B-B14F-4D97-AF65-F5344CB8AC3E}">
        <p14:creationId xmlns:p14="http://schemas.microsoft.com/office/powerpoint/2010/main" val="3810950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TotalTime>
  <Words>493</Words>
  <Application>Microsoft Office PowerPoint</Application>
  <PresentationFormat>Widescreen</PresentationFormat>
  <Paragraphs>54</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Sabon Next LT</vt:lpstr>
      <vt:lpstr>Office Theme</vt:lpstr>
      <vt:lpstr>Term Project   Virtual Assistant using RASA</vt:lpstr>
      <vt:lpstr>Tyrion  Workplace Resource assistant</vt:lpstr>
      <vt:lpstr>Motivation</vt:lpstr>
      <vt:lpstr>Conversation flows </vt:lpstr>
      <vt:lpstr>PowerPoint Presentation</vt:lpstr>
      <vt:lpstr>Challenges encountered</vt:lpstr>
      <vt:lpstr>Insights and Learning</vt:lpstr>
      <vt:lpstr>GitHub Link for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Virtual Assistant using RASA</dc:title>
  <dc:creator>Pradeepa Thiagarasu</dc:creator>
  <cp:lastModifiedBy>Pradeepa Thiagarasu</cp:lastModifiedBy>
  <cp:revision>5</cp:revision>
  <dcterms:created xsi:type="dcterms:W3CDTF">2021-11-30T03:52:50Z</dcterms:created>
  <dcterms:modified xsi:type="dcterms:W3CDTF">2021-12-04T03:59:34Z</dcterms:modified>
</cp:coreProperties>
</file>