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AD3EA4-9FC6-441A-BCDE-BDFA5BBEBAA6}">
          <p14:sldIdLst>
            <p14:sldId id="256"/>
            <p14:sldId id="257"/>
            <p14:sldId id="258"/>
            <p14:sldId id="259"/>
            <p14:sldId id="260"/>
            <p14:sldId id="261"/>
            <p14:sldId id="262"/>
            <p14:sldId id="263"/>
            <p14:sldId id="264"/>
            <p14:sldId id="265"/>
            <p14:sldId id="266"/>
          </p14:sldIdLst>
        </p14:section>
        <p14:section name="Untitled Section" id="{C7BA4443-1C3F-4C12-8703-7E45A1110E25}">
          <p14:sldIdLst/>
        </p14:section>
        <p14:section name="Untitled Section" id="{351E8EE2-39E1-4C4A-9707-1C9ED81D2CBE}">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701"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7665-19CF-4EF7-BB0A-140DD3DB0C65}"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4CB4-7918-4D49-A6EC-0B414F21BF72}" type="slidenum">
              <a:rPr lang="en-IN" smtClean="0"/>
              <a:t>‹#›</a:t>
            </a:fld>
            <a:endParaRPr lang="en-IN"/>
          </a:p>
        </p:txBody>
      </p:sp>
    </p:spTree>
    <p:extLst>
      <p:ext uri="{BB962C8B-B14F-4D97-AF65-F5344CB8AC3E}">
        <p14:creationId xmlns:p14="http://schemas.microsoft.com/office/powerpoint/2010/main" val="47180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69668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6C2C-8366-4723-9CB7-4C3513C181E9}"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121164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36979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229660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176615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106C2C-8366-4723-9CB7-4C3513C181E9}"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138748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106C2C-8366-4723-9CB7-4C3513C181E9}" type="datetimeFigureOut">
              <a:rPr lang="en-IN" smtClean="0"/>
              <a:t>19-04-2024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46135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1324784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422552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400232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06C2C-8366-4723-9CB7-4C3513C181E9}"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58730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06C2C-8366-4723-9CB7-4C3513C181E9}"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9604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06C2C-8366-4723-9CB7-4C3513C181E9}"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51604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06C2C-8366-4723-9CB7-4C3513C181E9}"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60756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06C2C-8366-4723-9CB7-4C3513C181E9}"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3203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6C2C-8366-4723-9CB7-4C3513C181E9}"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22174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06C2C-8366-4723-9CB7-4C3513C181E9}"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6376A9-B4E8-48EE-9614-D11F24CAB84C}" type="slidenum">
              <a:rPr lang="en-IN" smtClean="0"/>
              <a:t>‹#›</a:t>
            </a:fld>
            <a:endParaRPr lang="en-IN"/>
          </a:p>
        </p:txBody>
      </p:sp>
    </p:spTree>
    <p:extLst>
      <p:ext uri="{BB962C8B-B14F-4D97-AF65-F5344CB8AC3E}">
        <p14:creationId xmlns:p14="http://schemas.microsoft.com/office/powerpoint/2010/main" val="95091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9106C2C-8366-4723-9CB7-4C3513C181E9}" type="datetimeFigureOut">
              <a:rPr lang="en-IN" smtClean="0"/>
              <a:t>19-04-2024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96376A9-B4E8-48EE-9614-D11F24CAB84C}" type="slidenum">
              <a:rPr lang="en-IN" smtClean="0"/>
              <a:t>‹#›</a:t>
            </a:fld>
            <a:endParaRPr lang="en-IN"/>
          </a:p>
        </p:txBody>
      </p:sp>
    </p:spTree>
    <p:extLst>
      <p:ext uri="{BB962C8B-B14F-4D97-AF65-F5344CB8AC3E}">
        <p14:creationId xmlns:p14="http://schemas.microsoft.com/office/powerpoint/2010/main" val="1976982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11.xm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C22F-0BB6-F4DB-1215-FA51C11354FF}"/>
              </a:ext>
            </a:extLst>
          </p:cNvPr>
          <p:cNvSpPr>
            <a:spLocks noGrp="1"/>
          </p:cNvSpPr>
          <p:nvPr>
            <p:ph type="ctrTitle"/>
          </p:nvPr>
        </p:nvSpPr>
        <p:spPr/>
        <p:txBody>
          <a:bodyPr anchor="t">
            <a:normAutofit/>
          </a:bodyPr>
          <a:lstStyle/>
          <a:p>
            <a:r>
              <a:rPr lang="en-IN" sz="4000" dirty="0">
                <a:solidFill>
                  <a:schemeClr val="accent1"/>
                </a:solidFill>
              </a:rPr>
              <a:t>HANDWRITTEN DIGIT RECOGNITION USING GAN</a:t>
            </a:r>
          </a:p>
        </p:txBody>
      </p:sp>
      <p:sp>
        <p:nvSpPr>
          <p:cNvPr id="3" name="Subtitle 2">
            <a:extLst>
              <a:ext uri="{FF2B5EF4-FFF2-40B4-BE49-F238E27FC236}">
                <a16:creationId xmlns:a16="http://schemas.microsoft.com/office/drawing/2014/main" id="{CE55FD09-2488-085B-7175-F24A999575A0}"/>
              </a:ext>
            </a:extLst>
          </p:cNvPr>
          <p:cNvSpPr>
            <a:spLocks noGrp="1"/>
          </p:cNvSpPr>
          <p:nvPr>
            <p:ph type="subTitle" idx="1"/>
          </p:nvPr>
        </p:nvSpPr>
        <p:spPr>
          <a:xfrm>
            <a:off x="1524000" y="3602038"/>
            <a:ext cx="12663948" cy="1655762"/>
          </a:xfrm>
        </p:spPr>
        <p:txBody>
          <a:bodyPr anchor="b">
            <a:normAutofit/>
          </a:bodyPr>
          <a:lstStyle/>
          <a:p>
            <a:r>
              <a:rPr lang="en-IN" dirty="0">
                <a:solidFill>
                  <a:srgbClr val="7030A0"/>
                </a:solidFill>
              </a:rPr>
              <a:t>Presented by</a:t>
            </a:r>
            <a:r>
              <a:rPr lang="en-IN" dirty="0">
                <a:solidFill>
                  <a:srgbClr val="0070C0"/>
                </a:solidFill>
              </a:rPr>
              <a:t>: M Rathin</a:t>
            </a:r>
          </a:p>
          <a:p>
            <a:r>
              <a:rPr lang="en-IN" dirty="0">
                <a:solidFill>
                  <a:srgbClr val="0070C0"/>
                </a:solidFill>
              </a:rPr>
              <a:t>                                    au960521104048,</a:t>
            </a:r>
          </a:p>
          <a:p>
            <a:r>
              <a:rPr lang="en-IN">
                <a:solidFill>
                  <a:srgbClr val="0070C0"/>
                </a:solidFill>
              </a:rPr>
              <a:t>                                                       </a:t>
            </a:r>
            <a:r>
              <a:rPr lang="en-IN">
                <a:solidFill>
                  <a:srgbClr val="C00000"/>
                </a:solidFill>
              </a:rPr>
              <a:t>  </a:t>
            </a:r>
            <a:r>
              <a:rPr lang="en-IN"/>
              <a:t>                                                                                                                                                                                                               </a:t>
            </a:r>
            <a:endParaRPr lang="en-IN" dirty="0"/>
          </a:p>
        </p:txBody>
      </p:sp>
    </p:spTree>
    <p:extLst>
      <p:ext uri="{BB962C8B-B14F-4D97-AF65-F5344CB8AC3E}">
        <p14:creationId xmlns:p14="http://schemas.microsoft.com/office/powerpoint/2010/main" val="137353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138E-D3C7-277A-0151-CFFD10B8587F}"/>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CEEE13B-EAAB-D4EC-6BD8-206C175A8717}"/>
              </a:ext>
            </a:extLst>
          </p:cNvPr>
          <p:cNvSpPr>
            <a:spLocks noGrp="1"/>
          </p:cNvSpPr>
          <p:nvPr>
            <p:ph type="body" sz="half" idx="2"/>
          </p:nvPr>
        </p:nvSpPr>
        <p:spPr/>
        <p:txBody>
          <a:bodyPr/>
          <a:lstStyle/>
          <a:p>
            <a:r>
              <a:rPr lang="en-US" dirty="0"/>
              <a:t>The project demonstrates the effectiveness of GANs in generating realistic handwritten digit images and provides insights into the challenges and opportunities in training and deploying generative models. Moving forward, further research and experimentation will continue to push the boundaries of generative modeling and its practical applications.</a:t>
            </a:r>
            <a:endParaRPr lang="en-IN" dirty="0"/>
          </a:p>
        </p:txBody>
      </p:sp>
    </p:spTree>
    <p:extLst>
      <p:ext uri="{BB962C8B-B14F-4D97-AF65-F5344CB8AC3E}">
        <p14:creationId xmlns:p14="http://schemas.microsoft.com/office/powerpoint/2010/main" val="241030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16A6-9A72-68B1-AC8D-0FE255B42EFC}"/>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C1699376-DA4A-B1EE-B50F-86F32BCE9BCA}"/>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IN" dirty="0">
                <a:solidFill>
                  <a:srgbClr val="0070C0"/>
                </a:solidFill>
                <a:hlinkClick r:id="rId2">
                  <a:extLst>
                    <a:ext uri="{A12FA001-AC4F-418D-AE19-62706E023703}">
                      <ahyp:hlinkClr xmlns:ahyp="http://schemas.microsoft.com/office/drawing/2018/hyperlinkcolor" val="tx"/>
                    </a:ext>
                  </a:extLst>
                </a:hlinkClick>
              </a:rPr>
              <a:t>https://www.tensorflow.org/</a:t>
            </a:r>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3">
                  <a:extLst>
                    <a:ext uri="{A12FA001-AC4F-418D-AE19-62706E023703}">
                      <ahyp:hlinkClr xmlns:ahyp="http://schemas.microsoft.com/office/drawing/2018/hyperlinkcolor" val="tx"/>
                    </a:ext>
                  </a:extLst>
                </a:hlinkClick>
              </a:rPr>
              <a:t>https://keras.io/</a:t>
            </a:r>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4">
                  <a:extLst>
                    <a:ext uri="{A12FA001-AC4F-418D-AE19-62706E023703}">
                      <ahyp:hlinkClr xmlns:ahyp="http://schemas.microsoft.com/office/drawing/2018/hyperlinkcolor" val="tx"/>
                    </a:ext>
                  </a:extLst>
                </a:hlinkClick>
              </a:rPr>
              <a:t>https://numpy.org/</a:t>
            </a:r>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5">
                  <a:extLst>
                    <a:ext uri="{A12FA001-AC4F-418D-AE19-62706E023703}">
                      <ahyp:hlinkClr xmlns:ahyp="http://schemas.microsoft.com/office/drawing/2018/hyperlinkcolor" val="tx"/>
                    </a:ext>
                  </a:extLst>
                </a:hlinkClick>
              </a:rPr>
              <a:t>https://matplotlib.org/</a:t>
            </a:r>
            <a:endParaRPr lang="en-IN" dirty="0">
              <a:solidFill>
                <a:srgbClr val="0070C0"/>
              </a:solidFill>
            </a:endParaRPr>
          </a:p>
          <a:p>
            <a:pPr marL="285750" indent="-285750">
              <a:buFont typeface="Arial" panose="020B0604020202020204" pitchFamily="34" charset="0"/>
              <a:buChar char="•"/>
            </a:pPr>
            <a:r>
              <a:rPr lang="en-IN" dirty="0">
                <a:solidFill>
                  <a:schemeClr val="tx1">
                    <a:lumMod val="95000"/>
                    <a:lumOff val="5000"/>
                  </a:schemeClr>
                </a:solidFill>
              </a:rPr>
              <a:t>scikit-learn: machine learning in Python-scikit-learn 1.4.1 documentation</a:t>
            </a:r>
          </a:p>
          <a:p>
            <a:pPr marL="285750" indent="-285750">
              <a:buFont typeface="Arial" panose="020B0604020202020204" pitchFamily="34" charset="0"/>
              <a:buChar char="•"/>
            </a:pPr>
            <a:r>
              <a:rPr lang="en-IN" dirty="0">
                <a:solidFill>
                  <a:schemeClr val="tx1">
                    <a:lumMod val="95000"/>
                    <a:lumOff val="5000"/>
                  </a:schemeClr>
                </a:solidFill>
              </a:rPr>
              <a:t>MNIST handwritten digit database, Yann LeCun, Corinna Cortes and Chris Burges</a:t>
            </a:r>
          </a:p>
        </p:txBody>
      </p:sp>
    </p:spTree>
    <p:extLst>
      <p:ext uri="{BB962C8B-B14F-4D97-AF65-F5344CB8AC3E}">
        <p14:creationId xmlns:p14="http://schemas.microsoft.com/office/powerpoint/2010/main" val="234508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115B-E5BF-0590-56FB-5319D342E32A}"/>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06DDD83A-984E-69C7-2A25-F0B2684CDD10}"/>
              </a:ext>
            </a:extLst>
          </p:cNvPr>
          <p:cNvSpPr>
            <a:spLocks noGrp="1"/>
          </p:cNvSpPr>
          <p:nvPr>
            <p:ph idx="1"/>
          </p:nvPr>
        </p:nvSpPr>
        <p:spPr/>
        <p:txBody>
          <a:bodyPr/>
          <a:lstStyle/>
          <a:p>
            <a:r>
              <a:rPr lang="en-IN" dirty="0"/>
              <a:t>Problem statement</a:t>
            </a:r>
          </a:p>
          <a:p>
            <a:r>
              <a:rPr lang="en-IN" dirty="0"/>
              <a:t>Proposed System/solution</a:t>
            </a:r>
          </a:p>
          <a:p>
            <a:r>
              <a:rPr lang="en-IN" dirty="0"/>
              <a:t>System development approach</a:t>
            </a:r>
          </a:p>
          <a:p>
            <a:r>
              <a:rPr lang="en-IN" dirty="0"/>
              <a:t>Algorithm &amp; Deployment</a:t>
            </a:r>
          </a:p>
          <a:p>
            <a:r>
              <a:rPr lang="en-IN" dirty="0"/>
              <a:t>Result</a:t>
            </a:r>
          </a:p>
          <a:p>
            <a:r>
              <a:rPr lang="en-IN" dirty="0" err="1"/>
              <a:t>Conclution</a:t>
            </a:r>
            <a:endParaRPr lang="en-IN" dirty="0"/>
          </a:p>
          <a:p>
            <a:r>
              <a:rPr lang="en-IN" dirty="0"/>
              <a:t>References</a:t>
            </a:r>
          </a:p>
          <a:p>
            <a:endParaRPr lang="en-IN" dirty="0"/>
          </a:p>
        </p:txBody>
      </p:sp>
    </p:spTree>
    <p:extLst>
      <p:ext uri="{BB962C8B-B14F-4D97-AF65-F5344CB8AC3E}">
        <p14:creationId xmlns:p14="http://schemas.microsoft.com/office/powerpoint/2010/main" val="238083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4B36-3444-2FA4-D57D-80CEAA5C03B1}"/>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E3136139-C39F-00AC-0E3B-2169B7A56864}"/>
              </a:ext>
            </a:extLst>
          </p:cNvPr>
          <p:cNvSpPr>
            <a:spLocks noGrp="1"/>
          </p:cNvSpPr>
          <p:nvPr>
            <p:ph type="body" sz="half" idx="2"/>
          </p:nvPr>
        </p:nvSpPr>
        <p:spPr/>
        <p:txBody>
          <a:bodyPr/>
          <a:lstStyle/>
          <a:p>
            <a:r>
              <a:rPr lang="en-IN" dirty="0"/>
              <a:t>The project aims to develop a Generative </a:t>
            </a:r>
            <a:r>
              <a:rPr lang="en-IN" dirty="0" err="1"/>
              <a:t>Adversial</a:t>
            </a:r>
            <a:r>
              <a:rPr lang="en-IN" dirty="0"/>
              <a:t> Network(GAN) capable of generating realistic handwritten digits resembling those from the MINST </a:t>
            </a:r>
            <a:r>
              <a:rPr lang="en-IN" dirty="0" err="1"/>
              <a:t>dataset.The</a:t>
            </a:r>
            <a:r>
              <a:rPr lang="en-IN" dirty="0"/>
              <a:t> MINST dataset consists of 28*28 grayscale images of handwritten digits (0-9),and the objective is to create a GAN that can produce synthetic images resembling these digits.</a:t>
            </a:r>
          </a:p>
        </p:txBody>
      </p:sp>
    </p:spTree>
    <p:extLst>
      <p:ext uri="{BB962C8B-B14F-4D97-AF65-F5344CB8AC3E}">
        <p14:creationId xmlns:p14="http://schemas.microsoft.com/office/powerpoint/2010/main" val="17441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BD87-0D23-1CBB-A946-F5115FF4F7FD}"/>
              </a:ext>
            </a:extLst>
          </p:cNvPr>
          <p:cNvSpPr>
            <a:spLocks noGrp="1"/>
          </p:cNvSpPr>
          <p:nvPr>
            <p:ph type="title"/>
          </p:nvPr>
        </p:nvSpPr>
        <p:spPr/>
        <p:txBody>
          <a:bodyPr/>
          <a:lstStyle/>
          <a:p>
            <a:r>
              <a:rPr lang="en-IN" dirty="0"/>
              <a:t>Proposed solution</a:t>
            </a:r>
            <a:br>
              <a:rPr lang="en-IN" dirty="0"/>
            </a:br>
            <a:endParaRPr lang="en-IN" dirty="0"/>
          </a:p>
        </p:txBody>
      </p:sp>
      <p:sp>
        <p:nvSpPr>
          <p:cNvPr id="3" name="Text Placeholder 2">
            <a:extLst>
              <a:ext uri="{FF2B5EF4-FFF2-40B4-BE49-F238E27FC236}">
                <a16:creationId xmlns:a16="http://schemas.microsoft.com/office/drawing/2014/main" id="{B161933C-D8B2-5D67-9200-0C4CFAC63812}"/>
              </a:ext>
            </a:extLst>
          </p:cNvPr>
          <p:cNvSpPr>
            <a:spLocks noGrp="1"/>
          </p:cNvSpPr>
          <p:nvPr>
            <p:ph type="body" sz="half" idx="2"/>
          </p:nvPr>
        </p:nvSpPr>
        <p:spPr/>
        <p:txBody>
          <a:bodyPr>
            <a:normAutofit fontScale="62500" lnSpcReduction="20000"/>
          </a:bodyPr>
          <a:lstStyle/>
          <a:p>
            <a:r>
              <a:rPr lang="en-IN" sz="2600" b="1" dirty="0"/>
              <a:t>GAN Architecture Design:</a:t>
            </a:r>
          </a:p>
          <a:p>
            <a:r>
              <a:rPr lang="en-IN" dirty="0"/>
              <a:t>  D</a:t>
            </a:r>
            <a:r>
              <a:rPr lang="en-US" dirty="0" err="1"/>
              <a:t>esign</a:t>
            </a:r>
            <a:r>
              <a:rPr lang="en-US" dirty="0"/>
              <a:t> a GAN architecture consisting of a generator and a discriminator network using TensorFlow/</a:t>
            </a:r>
            <a:r>
              <a:rPr lang="en-US" dirty="0" err="1"/>
              <a:t>Keras</a:t>
            </a:r>
            <a:r>
              <a:rPr lang="en-US" dirty="0"/>
              <a:t>.</a:t>
            </a:r>
          </a:p>
          <a:p>
            <a:r>
              <a:rPr lang="en-US" sz="2600" b="1" dirty="0"/>
              <a:t>Generator:</a:t>
            </a:r>
          </a:p>
          <a:p>
            <a:pPr marL="285750" indent="-285750">
              <a:buFont typeface="Wingdings" panose="05000000000000000000" pitchFamily="2" charset="2"/>
              <a:buChar char="Ø"/>
            </a:pPr>
            <a:r>
              <a:rPr lang="en-US" dirty="0"/>
              <a:t>Implement a neural network with multiple layers of fully connected (Dense) and activation layers (e.g., </a:t>
            </a:r>
            <a:r>
              <a:rPr lang="en-US" dirty="0" err="1"/>
              <a:t>ReLU</a:t>
            </a:r>
            <a:r>
              <a:rPr lang="en-US" dirty="0"/>
              <a:t>, Tanh).</a:t>
            </a:r>
          </a:p>
          <a:p>
            <a:pPr marL="285750" indent="-285750">
              <a:buFont typeface="Wingdings" panose="05000000000000000000" pitchFamily="2" charset="2"/>
              <a:buChar char="Ø"/>
            </a:pPr>
            <a:r>
              <a:rPr lang="en-US" dirty="0"/>
              <a:t>Experiment with variations in network depth, layer sizes, and normalization techniques (e.g., Batch Normalization).</a:t>
            </a:r>
          </a:p>
          <a:p>
            <a:r>
              <a:rPr lang="en-US" sz="2600" b="1" dirty="0"/>
              <a:t>Discriminator:</a:t>
            </a:r>
          </a:p>
          <a:p>
            <a:pPr marL="285750" indent="-285750">
              <a:buFont typeface="Wingdings" panose="05000000000000000000" pitchFamily="2" charset="2"/>
              <a:buChar char="Ø"/>
            </a:pPr>
            <a:r>
              <a:rPr lang="en-US" dirty="0"/>
              <a:t>Design a neural network with similar architectural choices as the generator but with a binary classification output.</a:t>
            </a:r>
          </a:p>
          <a:p>
            <a:pPr marL="285750" indent="-285750">
              <a:buFont typeface="Wingdings" panose="05000000000000000000" pitchFamily="2" charset="2"/>
              <a:buChar char="Ø"/>
            </a:pPr>
            <a:r>
              <a:rPr lang="en-US" dirty="0"/>
              <a:t>Utilize activation functions such as Leaky </a:t>
            </a:r>
            <a:r>
              <a:rPr lang="en-US" dirty="0" err="1"/>
              <a:t>ReLU</a:t>
            </a:r>
            <a:r>
              <a:rPr lang="en-US" dirty="0"/>
              <a:t> and Sigmoid to introduce non-linearity and produce probability scores.</a:t>
            </a:r>
            <a:endParaRPr lang="en-IN" dirty="0"/>
          </a:p>
        </p:txBody>
      </p:sp>
    </p:spTree>
    <p:extLst>
      <p:ext uri="{BB962C8B-B14F-4D97-AF65-F5344CB8AC3E}">
        <p14:creationId xmlns:p14="http://schemas.microsoft.com/office/powerpoint/2010/main" val="211837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849D-7D31-F33D-1634-5FE8A72C615A}"/>
              </a:ext>
            </a:extLst>
          </p:cNvPr>
          <p:cNvSpPr>
            <a:spLocks noGrp="1"/>
          </p:cNvSpPr>
          <p:nvPr>
            <p:ph type="title"/>
          </p:nvPr>
        </p:nvSpPr>
        <p:spPr/>
        <p:txBody>
          <a:bodyPr/>
          <a:lstStyle/>
          <a:p>
            <a:r>
              <a:rPr lang="en-IN" dirty="0"/>
              <a:t>System approach</a:t>
            </a:r>
          </a:p>
        </p:txBody>
      </p:sp>
      <p:sp>
        <p:nvSpPr>
          <p:cNvPr id="3" name="Text Placeholder 2">
            <a:extLst>
              <a:ext uri="{FF2B5EF4-FFF2-40B4-BE49-F238E27FC236}">
                <a16:creationId xmlns:a16="http://schemas.microsoft.com/office/drawing/2014/main" id="{DD78EE04-8E19-8D60-04FD-C28E96FC93EE}"/>
              </a:ext>
            </a:extLst>
          </p:cNvPr>
          <p:cNvSpPr>
            <a:spLocks noGrp="1"/>
          </p:cNvSpPr>
          <p:nvPr>
            <p:ph type="body" sz="half" idx="2"/>
          </p:nvPr>
        </p:nvSpPr>
        <p:spPr/>
        <p:txBody>
          <a:bodyPr>
            <a:normAutofit fontScale="85000" lnSpcReduction="20000"/>
          </a:bodyPr>
          <a:lstStyle/>
          <a:p>
            <a:r>
              <a:rPr lang="en-US" sz="2400" b="1" dirty="0"/>
              <a:t>System Requirements</a:t>
            </a:r>
            <a:r>
              <a:rPr lang="en-US" b="1" dirty="0"/>
              <a:t>:</a:t>
            </a:r>
          </a:p>
          <a:p>
            <a:pPr marL="342900" indent="-342900">
              <a:buAutoNum type="arabicPeriod"/>
            </a:pPr>
            <a:r>
              <a:rPr lang="en-US" sz="2100" b="1" dirty="0"/>
              <a:t>Hardware:</a:t>
            </a:r>
          </a:p>
          <a:p>
            <a:pPr marL="342900" indent="-342900">
              <a:buFont typeface="Wingdings" panose="05000000000000000000" pitchFamily="2" charset="2"/>
              <a:buChar char="Ø"/>
            </a:pPr>
            <a:r>
              <a:rPr lang="en-US" sz="1900" b="1" dirty="0"/>
              <a:t>CPU: </a:t>
            </a:r>
            <a:r>
              <a:rPr lang="en-US" dirty="0"/>
              <a:t>A multi-core CPU is sufficient for running the training code. However, training GANs can </a:t>
            </a:r>
            <a:r>
              <a:rPr lang="en-US" dirty="0" err="1"/>
              <a:t>becomputationally</a:t>
            </a:r>
            <a:r>
              <a:rPr lang="en-US" dirty="0"/>
              <a:t> intensive, so a faster CPU may reduce training time.</a:t>
            </a:r>
          </a:p>
          <a:p>
            <a:pPr marL="342900" indent="-342900">
              <a:buFont typeface="Wingdings" panose="05000000000000000000" pitchFamily="2" charset="2"/>
              <a:buChar char="Ø"/>
            </a:pPr>
            <a:r>
              <a:rPr lang="en-US" sz="1900" b="1" dirty="0"/>
              <a:t>Memory (RAM): </a:t>
            </a:r>
            <a:r>
              <a:rPr lang="en-US" dirty="0"/>
              <a:t>At least 8GB of RAM is recommended for handling large datasets and training deep neural networks efficiently. Higher RAM capacity may be beneficial for larger batch sizes and complex model architectures.</a:t>
            </a:r>
          </a:p>
          <a:p>
            <a:pPr marL="342900" indent="-342900">
              <a:buFont typeface="Wingdings" panose="05000000000000000000" pitchFamily="2" charset="2"/>
              <a:buChar char="Ø"/>
            </a:pPr>
            <a:r>
              <a:rPr lang="en-US" sz="1900" b="1" dirty="0"/>
              <a:t>Internet Connection</a:t>
            </a:r>
            <a:r>
              <a:rPr lang="en-US" dirty="0"/>
              <a:t>: An internet connection is needed to download the MNIST dataset and access online resources/documentation during development.</a:t>
            </a:r>
            <a:endParaRPr lang="en-IN" dirty="0"/>
          </a:p>
        </p:txBody>
      </p:sp>
    </p:spTree>
    <p:extLst>
      <p:ext uri="{BB962C8B-B14F-4D97-AF65-F5344CB8AC3E}">
        <p14:creationId xmlns:p14="http://schemas.microsoft.com/office/powerpoint/2010/main" val="265548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9FE5-4BFA-E99F-55E6-81D3748EE481}"/>
              </a:ext>
            </a:extLst>
          </p:cNvPr>
          <p:cNvSpPr>
            <a:spLocks noGrp="1"/>
          </p:cNvSpPr>
          <p:nvPr>
            <p:ph type="title"/>
          </p:nvPr>
        </p:nvSpPr>
        <p:spPr/>
        <p:txBody>
          <a:bodyPr/>
          <a:lstStyle/>
          <a:p>
            <a:r>
              <a:rPr lang="en-IN" dirty="0"/>
              <a:t>System approach-cont.</a:t>
            </a:r>
          </a:p>
        </p:txBody>
      </p:sp>
      <p:sp>
        <p:nvSpPr>
          <p:cNvPr id="3" name="Text Placeholder 2">
            <a:extLst>
              <a:ext uri="{FF2B5EF4-FFF2-40B4-BE49-F238E27FC236}">
                <a16:creationId xmlns:a16="http://schemas.microsoft.com/office/drawing/2014/main" id="{174262C1-073E-3C2E-52E5-A785ABF4095B}"/>
              </a:ext>
            </a:extLst>
          </p:cNvPr>
          <p:cNvSpPr>
            <a:spLocks noGrp="1"/>
          </p:cNvSpPr>
          <p:nvPr>
            <p:ph type="body" sz="half" idx="2"/>
          </p:nvPr>
        </p:nvSpPr>
        <p:spPr/>
        <p:txBody>
          <a:bodyPr>
            <a:normAutofit fontScale="85000" lnSpcReduction="20000"/>
          </a:bodyPr>
          <a:lstStyle/>
          <a:p>
            <a:r>
              <a:rPr lang="en-US" sz="2000" b="1" dirty="0"/>
              <a:t>Software Requirements:</a:t>
            </a:r>
          </a:p>
          <a:p>
            <a:r>
              <a:rPr lang="en-US" b="1" dirty="0"/>
              <a:t>Python: </a:t>
            </a:r>
            <a:r>
              <a:rPr lang="en-US" dirty="0"/>
              <a:t>The project is implemented using Python programming language.</a:t>
            </a:r>
          </a:p>
          <a:p>
            <a:r>
              <a:rPr lang="en-US" b="1" dirty="0"/>
              <a:t>TensorFlow/</a:t>
            </a:r>
            <a:r>
              <a:rPr lang="en-US" b="1" dirty="0" err="1"/>
              <a:t>Keras</a:t>
            </a:r>
            <a:r>
              <a:rPr lang="en-US" b="1" dirty="0"/>
              <a:t>: </a:t>
            </a:r>
            <a:r>
              <a:rPr lang="en-US" dirty="0"/>
              <a:t>TensorFlow and its high-level API, </a:t>
            </a:r>
            <a:r>
              <a:rPr lang="en-US" dirty="0" err="1"/>
              <a:t>Keras</a:t>
            </a:r>
            <a:r>
              <a:rPr lang="en-US" dirty="0"/>
              <a:t>, are used for building and training the GAN architecture.</a:t>
            </a:r>
          </a:p>
          <a:p>
            <a:r>
              <a:rPr lang="en-US" b="1" dirty="0"/>
              <a:t>Google </a:t>
            </a:r>
            <a:r>
              <a:rPr lang="en-US" b="1" dirty="0" err="1"/>
              <a:t>Colab</a:t>
            </a:r>
            <a:r>
              <a:rPr lang="en-US" b="1" dirty="0"/>
              <a:t>: </a:t>
            </a:r>
            <a:r>
              <a:rPr lang="en-US" dirty="0"/>
              <a:t>These platforms can be used for interactive development, experimentation, and documentation.</a:t>
            </a:r>
          </a:p>
          <a:p>
            <a:r>
              <a:rPr lang="en-US" b="1" dirty="0"/>
              <a:t>NumPy:</a:t>
            </a:r>
            <a:r>
              <a:rPr lang="en-US" dirty="0"/>
              <a:t> NumPy is used for numerical computations and array manipulation.</a:t>
            </a:r>
          </a:p>
          <a:p>
            <a:r>
              <a:rPr lang="en-US" b="1" dirty="0"/>
              <a:t> Matplotlib</a:t>
            </a:r>
            <a:r>
              <a:rPr lang="en-US" dirty="0"/>
              <a:t>: Matplotlib is used for data visualization, including plotting loss curves and displaying generated images.</a:t>
            </a:r>
            <a:endParaRPr lang="en-IN" dirty="0"/>
          </a:p>
        </p:txBody>
      </p:sp>
    </p:spTree>
    <p:extLst>
      <p:ext uri="{BB962C8B-B14F-4D97-AF65-F5344CB8AC3E}">
        <p14:creationId xmlns:p14="http://schemas.microsoft.com/office/powerpoint/2010/main" val="308203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10B5-AF62-AFE3-E56C-673CD6EEDC33}"/>
              </a:ext>
            </a:extLst>
          </p:cNvPr>
          <p:cNvSpPr>
            <a:spLocks noGrp="1"/>
          </p:cNvSpPr>
          <p:nvPr>
            <p:ph type="title"/>
          </p:nvPr>
        </p:nvSpPr>
        <p:spPr/>
        <p:txBody>
          <a:bodyPr/>
          <a:lstStyle/>
          <a:p>
            <a:r>
              <a:rPr lang="en-IN" dirty="0"/>
              <a:t>Algorithm &amp; </a:t>
            </a:r>
            <a:r>
              <a:rPr lang="en-IN" dirty="0" err="1"/>
              <a:t>Deploymant</a:t>
            </a:r>
            <a:endParaRPr lang="en-IN" dirty="0"/>
          </a:p>
        </p:txBody>
      </p:sp>
      <p:sp>
        <p:nvSpPr>
          <p:cNvPr id="3" name="Text Placeholder 2">
            <a:extLst>
              <a:ext uri="{FF2B5EF4-FFF2-40B4-BE49-F238E27FC236}">
                <a16:creationId xmlns:a16="http://schemas.microsoft.com/office/drawing/2014/main" id="{67274EF5-E7DB-28AC-C5A7-45D6A3F14CE6}"/>
              </a:ext>
            </a:extLst>
          </p:cNvPr>
          <p:cNvSpPr>
            <a:spLocks noGrp="1"/>
          </p:cNvSpPr>
          <p:nvPr>
            <p:ph type="body" sz="half" idx="2"/>
          </p:nvPr>
        </p:nvSpPr>
        <p:spPr>
          <a:xfrm>
            <a:off x="1154954" y="3195484"/>
            <a:ext cx="8825659" cy="3401960"/>
          </a:xfrm>
        </p:spPr>
        <p:txBody>
          <a:bodyPr>
            <a:normAutofit fontScale="70000" lnSpcReduction="20000"/>
          </a:bodyPr>
          <a:lstStyle/>
          <a:p>
            <a:r>
              <a:rPr lang="en-IN" b="1" dirty="0"/>
              <a:t>Data Preparation:</a:t>
            </a:r>
          </a:p>
          <a:p>
            <a:br>
              <a:rPr lang="en-IN" dirty="0"/>
            </a:br>
            <a:r>
              <a:rPr lang="en-IN" b="1" dirty="0"/>
              <a:t>Downloaded the MNIST dataset.</a:t>
            </a:r>
          </a:p>
          <a:p>
            <a:r>
              <a:rPr lang="en-IN" dirty="0"/>
              <a:t> </a:t>
            </a:r>
            <a:r>
              <a:rPr lang="en-IN" dirty="0" err="1"/>
              <a:t>Preprocessed</a:t>
            </a:r>
            <a:r>
              <a:rPr lang="en-IN" dirty="0"/>
              <a:t> the images by normalizing pixel values to the range [-1, 1].</a:t>
            </a:r>
          </a:p>
          <a:p>
            <a:r>
              <a:rPr lang="en-IN" b="1" dirty="0"/>
              <a:t>Generator Network:</a:t>
            </a:r>
          </a:p>
          <a:p>
            <a:pPr marL="285750" indent="-285750">
              <a:buFont typeface="Wingdings" panose="05000000000000000000" pitchFamily="2" charset="2"/>
              <a:buChar char="Ø"/>
            </a:pPr>
            <a:r>
              <a:rPr lang="en-IN" dirty="0"/>
              <a:t>Define the generator network architecture using TensorFlow/</a:t>
            </a:r>
            <a:r>
              <a:rPr lang="en-IN" dirty="0" err="1"/>
              <a:t>Keras</a:t>
            </a:r>
            <a:r>
              <a:rPr lang="en-IN" dirty="0"/>
              <a:t>.</a:t>
            </a:r>
          </a:p>
          <a:p>
            <a:pPr marL="285750" indent="-285750">
              <a:buFont typeface="Wingdings" panose="05000000000000000000" pitchFamily="2" charset="2"/>
              <a:buChar char="Ø"/>
            </a:pPr>
            <a:r>
              <a:rPr lang="en-IN" dirty="0"/>
              <a:t>Implemented a neural network with fully connected layers and activation functions (e.g., </a:t>
            </a:r>
            <a:r>
              <a:rPr lang="en-IN" dirty="0" err="1"/>
              <a:t>ReLU</a:t>
            </a:r>
            <a:r>
              <a:rPr lang="en-IN" dirty="0"/>
              <a:t>, Tanh).</a:t>
            </a:r>
          </a:p>
          <a:p>
            <a:pPr marL="285750" indent="-285750">
              <a:buFont typeface="Wingdings" panose="05000000000000000000" pitchFamily="2" charset="2"/>
              <a:buChar char="Ø"/>
            </a:pPr>
            <a:r>
              <a:rPr lang="en-IN" dirty="0"/>
              <a:t>Compiled the generator model.</a:t>
            </a:r>
          </a:p>
          <a:p>
            <a:r>
              <a:rPr lang="en-IN" b="1" dirty="0"/>
              <a:t>Discriminator Network:</a:t>
            </a:r>
          </a:p>
          <a:p>
            <a:pPr marL="285750" indent="-285750">
              <a:buFont typeface="Wingdings" panose="05000000000000000000" pitchFamily="2" charset="2"/>
              <a:buChar char="Ø"/>
            </a:pPr>
            <a:r>
              <a:rPr lang="en-IN" dirty="0"/>
              <a:t>Designed the discriminator network architecture using TensorFlow/</a:t>
            </a:r>
            <a:r>
              <a:rPr lang="en-IN" dirty="0" err="1"/>
              <a:t>Keras</a:t>
            </a:r>
            <a:r>
              <a:rPr lang="en-IN" dirty="0"/>
              <a:t>.</a:t>
            </a:r>
          </a:p>
          <a:p>
            <a:pPr marL="285750" indent="-285750">
              <a:buFont typeface="Wingdings" panose="05000000000000000000" pitchFamily="2" charset="2"/>
              <a:buChar char="Ø"/>
            </a:pPr>
            <a:r>
              <a:rPr lang="en-IN" dirty="0"/>
              <a:t>Implemented a binary classifier using fully connected layers and activation functions (e.g., Leaky </a:t>
            </a:r>
            <a:r>
              <a:rPr lang="en-IN" dirty="0" err="1"/>
              <a:t>Pelit</a:t>
            </a:r>
            <a:r>
              <a:rPr lang="en-IN" dirty="0"/>
              <a:t> </a:t>
            </a:r>
            <a:r>
              <a:rPr lang="en-IN" dirty="0" err="1"/>
              <a:t>Siamoid</a:t>
            </a:r>
            <a:r>
              <a:rPr lang="en-IN" dirty="0"/>
              <a:t>)</a:t>
            </a:r>
          </a:p>
        </p:txBody>
      </p:sp>
    </p:spTree>
    <p:extLst>
      <p:ext uri="{BB962C8B-B14F-4D97-AF65-F5344CB8AC3E}">
        <p14:creationId xmlns:p14="http://schemas.microsoft.com/office/powerpoint/2010/main" val="423034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3F88-236E-DC92-B706-B3202C1709CF}"/>
              </a:ext>
            </a:extLst>
          </p:cNvPr>
          <p:cNvSpPr>
            <a:spLocks noGrp="1"/>
          </p:cNvSpPr>
          <p:nvPr>
            <p:ph type="title"/>
          </p:nvPr>
        </p:nvSpPr>
        <p:spPr/>
        <p:txBody>
          <a:bodyPr/>
          <a:lstStyle/>
          <a:p>
            <a:r>
              <a:rPr lang="en-IN" dirty="0"/>
              <a:t>Algorithm &amp; Deployment(contd..)</a:t>
            </a:r>
          </a:p>
        </p:txBody>
      </p:sp>
      <p:sp>
        <p:nvSpPr>
          <p:cNvPr id="3" name="Text Placeholder 2">
            <a:extLst>
              <a:ext uri="{FF2B5EF4-FFF2-40B4-BE49-F238E27FC236}">
                <a16:creationId xmlns:a16="http://schemas.microsoft.com/office/drawing/2014/main" id="{47BCA3BD-A547-9654-19FD-68659D89ADE6}"/>
              </a:ext>
            </a:extLst>
          </p:cNvPr>
          <p:cNvSpPr>
            <a:spLocks noGrp="1"/>
          </p:cNvSpPr>
          <p:nvPr>
            <p:ph type="body" sz="half" idx="2"/>
          </p:nvPr>
        </p:nvSpPr>
        <p:spPr>
          <a:xfrm>
            <a:off x="1154954" y="2910348"/>
            <a:ext cx="8825659" cy="3109452"/>
          </a:xfrm>
        </p:spPr>
        <p:txBody>
          <a:bodyPr>
            <a:normAutofit fontScale="85000" lnSpcReduction="20000"/>
          </a:bodyPr>
          <a:lstStyle/>
          <a:p>
            <a:r>
              <a:rPr lang="en-US" b="1" dirty="0"/>
              <a:t>GAN Training:</a:t>
            </a:r>
          </a:p>
          <a:p>
            <a:pPr marL="285750" indent="-285750">
              <a:buFont typeface="Wingdings" panose="05000000000000000000" pitchFamily="2" charset="2"/>
              <a:buChar char="Ø"/>
            </a:pPr>
            <a:r>
              <a:rPr lang="en-US" dirty="0"/>
              <a:t>Define the GAN model by connecting the generator and discriminator networks.</a:t>
            </a:r>
          </a:p>
          <a:p>
            <a:pPr marL="285750" indent="-285750">
              <a:buFont typeface="Wingdings" panose="05000000000000000000" pitchFamily="2" charset="2"/>
              <a:buChar char="Ø"/>
            </a:pPr>
            <a:r>
              <a:rPr lang="en-US" dirty="0"/>
              <a:t>Train the GAN model using adversarial training:</a:t>
            </a:r>
          </a:p>
          <a:p>
            <a:pPr marL="285750" indent="-285750">
              <a:buFont typeface="Wingdings" panose="05000000000000000000" pitchFamily="2" charset="2"/>
              <a:buChar char="Ø"/>
            </a:pPr>
            <a:r>
              <a:rPr lang="en-US" dirty="0"/>
              <a:t>Train the discriminator with real and fake images.</a:t>
            </a:r>
          </a:p>
          <a:p>
            <a:pPr marL="285750" indent="-285750">
              <a:buFont typeface="Wingdings" panose="05000000000000000000" pitchFamily="2" charset="2"/>
              <a:buChar char="Ø"/>
            </a:pPr>
            <a:r>
              <a:rPr lang="en-US" dirty="0"/>
              <a:t>Train the generator to generate realistic images that fool the discriminator.</a:t>
            </a:r>
          </a:p>
          <a:p>
            <a:pPr marL="285750" indent="-285750">
              <a:buFont typeface="Wingdings" panose="05000000000000000000" pitchFamily="2" charset="2"/>
              <a:buChar char="Ø"/>
            </a:pPr>
            <a:r>
              <a:rPr lang="en-US" dirty="0"/>
              <a:t>Monitor training progress and adjust hyperparameters as necessary.</a:t>
            </a:r>
          </a:p>
          <a:p>
            <a:r>
              <a:rPr lang="en-US" b="1" dirty="0"/>
              <a:t>Performance Evaluation:</a:t>
            </a:r>
          </a:p>
          <a:p>
            <a:pPr marL="285750" indent="-285750">
              <a:buFont typeface="Wingdings" panose="05000000000000000000" pitchFamily="2" charset="2"/>
              <a:buChar char="Ø"/>
            </a:pPr>
            <a:r>
              <a:rPr lang="en-US" dirty="0"/>
              <a:t>Evaluated the performance of the trained GAN by generating synthetic digit images.</a:t>
            </a:r>
          </a:p>
          <a:p>
            <a:pPr marL="285750" indent="-285750">
              <a:buFont typeface="Wingdings" panose="05000000000000000000" pitchFamily="2" charset="2"/>
              <a:buChar char="Ø"/>
            </a:pPr>
            <a:r>
              <a:rPr lang="en-US" dirty="0"/>
              <a:t>Visualized generated images and compare them with real digit images.</a:t>
            </a:r>
          </a:p>
          <a:p>
            <a:pPr marL="285750" indent="-285750">
              <a:buFont typeface="Wingdings" panose="05000000000000000000" pitchFamily="2" charset="2"/>
              <a:buChar char="Ø"/>
            </a:pPr>
            <a:r>
              <a:rPr lang="en-US" dirty="0"/>
              <a:t>Computed quantitative metrics to assess image quality.</a:t>
            </a:r>
            <a:endParaRPr lang="en-IN" dirty="0"/>
          </a:p>
        </p:txBody>
      </p:sp>
    </p:spTree>
    <p:extLst>
      <p:ext uri="{BB962C8B-B14F-4D97-AF65-F5344CB8AC3E}">
        <p14:creationId xmlns:p14="http://schemas.microsoft.com/office/powerpoint/2010/main" val="131779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B8C6-3406-F48B-0271-50D9DA20A183}"/>
              </a:ext>
            </a:extLst>
          </p:cNvPr>
          <p:cNvSpPr>
            <a:spLocks noGrp="1"/>
          </p:cNvSpPr>
          <p:nvPr>
            <p:ph type="title"/>
          </p:nvPr>
        </p:nvSpPr>
        <p:spPr/>
        <p:txBody>
          <a:bodyPr/>
          <a:lstStyle/>
          <a:p>
            <a:r>
              <a:rPr lang="en-IN" dirty="0"/>
              <a:t>Result</a:t>
            </a:r>
            <a:br>
              <a:rPr lang="en-IN" dirty="0"/>
            </a:br>
            <a:endParaRPr lang="en-IN" dirty="0"/>
          </a:p>
        </p:txBody>
      </p:sp>
      <p:pic>
        <p:nvPicPr>
          <p:cNvPr id="6" name="Content Placeholder 5">
            <a:extLst>
              <a:ext uri="{FF2B5EF4-FFF2-40B4-BE49-F238E27FC236}">
                <a16:creationId xmlns:a16="http://schemas.microsoft.com/office/drawing/2014/main" id="{4190DDAB-B24F-C275-6EEB-451E95E9BC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2269" y="2603500"/>
            <a:ext cx="4331274" cy="3416300"/>
          </a:xfrm>
        </p:spPr>
      </p:pic>
      <p:pic>
        <p:nvPicPr>
          <p:cNvPr id="8" name="Content Placeholder 7">
            <a:extLst>
              <a:ext uri="{FF2B5EF4-FFF2-40B4-BE49-F238E27FC236}">
                <a16:creationId xmlns:a16="http://schemas.microsoft.com/office/drawing/2014/main" id="{754D26D7-69D3-319E-5304-13F388B902B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8713" y="2723523"/>
            <a:ext cx="4824412" cy="3176253"/>
          </a:xfrm>
        </p:spPr>
      </p:pic>
    </p:spTree>
    <p:extLst>
      <p:ext uri="{BB962C8B-B14F-4D97-AF65-F5344CB8AC3E}">
        <p14:creationId xmlns:p14="http://schemas.microsoft.com/office/powerpoint/2010/main" val="784184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58</TotalTime>
  <Words>675</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 Boardroom</vt:lpstr>
      <vt:lpstr>HANDWRITTEN DIGIT RECOGNITION USING GAN</vt:lpstr>
      <vt:lpstr>outline</vt:lpstr>
      <vt:lpstr>Problem statement</vt:lpstr>
      <vt:lpstr>Proposed solution </vt:lpstr>
      <vt:lpstr>System approach</vt:lpstr>
      <vt:lpstr>System approach-cont.</vt:lpstr>
      <vt:lpstr>Algorithm &amp; Deploymant</vt:lpstr>
      <vt:lpstr>Algorithm &amp; Deployment(contd..)</vt:lpstr>
      <vt:lpstr>Result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GAN</dc:title>
  <dc:creator>Saravanan D</dc:creator>
  <cp:lastModifiedBy>Saravanan D</cp:lastModifiedBy>
  <cp:revision>4</cp:revision>
  <dcterms:created xsi:type="dcterms:W3CDTF">2024-04-18T16:22:01Z</dcterms:created>
  <dcterms:modified xsi:type="dcterms:W3CDTF">2024-04-19T10:00:26Z</dcterms:modified>
</cp:coreProperties>
</file>